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GIF"/><Relationship Id="rId7" Type="http://schemas.openxmlformats.org/officeDocument/2006/relationships/image" Target="../media/image7.png"/><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3" Type="http://schemas.microsoft.com/office/2007/relationships/hdphoto" Target="../media/image3.wdp"/><Relationship Id="rId2" Type="http://schemas.openxmlformats.org/officeDocument/2006/relationships/image" Target="../media/image2.png"/><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5.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6.jpeg"/><Relationship Id="rId7" Type="http://schemas.openxmlformats.org/officeDocument/2006/relationships/image" Target="../media/image28.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5.png"/><Relationship Id="rId6" Type="http://schemas.microsoft.com/office/2007/relationships/hdphoto" Target="../media/image3.wdp"/><Relationship Id="rId5" Type="http://schemas.openxmlformats.org/officeDocument/2006/relationships/image" Target="../media/image2.pn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image" Target="../media/image6.jpeg"/><Relationship Id="rId8" Type="http://schemas.openxmlformats.org/officeDocument/2006/relationships/image" Target="../media/image27.jpeg"/><Relationship Id="rId7" Type="http://schemas.openxmlformats.org/officeDocument/2006/relationships/image" Target="../media/image16.jpe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2" Type="http://schemas.openxmlformats.org/officeDocument/2006/relationships/slideLayout" Target="../slideLayouts/slideLayout2.xml"/><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6.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microsoft.com/office/2007/relationships/hdphoto" Target="../media/image3.wdp"/><Relationship Id="rId8" Type="http://schemas.openxmlformats.org/officeDocument/2006/relationships/image" Target="../media/image2.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jpeg"/><Relationship Id="rId12" Type="http://schemas.openxmlformats.org/officeDocument/2006/relationships/slideLayout" Target="../slideLayouts/slideLayout2.xml"/><Relationship Id="rId11" Type="http://schemas.openxmlformats.org/officeDocument/2006/relationships/image" Target="../media/image14.jpeg"/><Relationship Id="rId10" Type="http://schemas.openxmlformats.org/officeDocument/2006/relationships/image" Target="../media/image1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7.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0.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42.wdp"/><Relationship Id="rId7" Type="http://schemas.openxmlformats.org/officeDocument/2006/relationships/image" Target="../media/image41.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4.jpeg"/><Relationship Id="rId7" Type="http://schemas.openxmlformats.org/officeDocument/2006/relationships/image" Target="../media/image43.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microsoft.com/office/2007/relationships/hdphoto" Target="../media/image45.wdp"/><Relationship Id="rId7" Type="http://schemas.openxmlformats.org/officeDocument/2006/relationships/image" Target="../media/image44.png"/><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GIF"/><Relationship Id="rId7" Type="http://schemas.openxmlformats.org/officeDocument/2006/relationships/image" Target="../media/image46.GIF"/><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1" Type="http://schemas.openxmlformats.org/officeDocument/2006/relationships/slideLayout" Target="../slideLayouts/slideLayout2.xml"/><Relationship Id="rId10" Type="http://schemas.microsoft.com/office/2007/relationships/hdphoto" Target="../media/image49.wdp"/><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xml"/><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xml"/><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5.png"/><Relationship Id="rId6" Type="http://schemas.microsoft.com/office/2007/relationships/hdphoto" Target="../media/image3.wdp"/><Relationship Id="rId5" Type="http://schemas.openxmlformats.org/officeDocument/2006/relationships/image" Target="../media/image2.pn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1.png"/><Relationship Id="rId13" Type="http://schemas.openxmlformats.org/officeDocument/2006/relationships/slideLayout" Target="../slideLayouts/slideLayout2.xml"/><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9" Type="http://schemas.microsoft.com/office/2007/relationships/hdphoto" Target="../media/image23.wdp"/><Relationship Id="rId8" Type="http://schemas.openxmlformats.org/officeDocument/2006/relationships/image" Target="../media/image22.png"/><Relationship Id="rId7" Type="http://schemas.openxmlformats.org/officeDocument/2006/relationships/image" Target="../media/image15.png"/><Relationship Id="rId6" Type="http://schemas.microsoft.com/office/2007/relationships/hdphoto" Target="../media/image3.wdp"/><Relationship Id="rId5" Type="http://schemas.openxmlformats.org/officeDocument/2006/relationships/image" Target="../media/image2.pn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1.png"/><Relationship Id="rId10" Type="http://schemas.openxmlformats.org/officeDocument/2006/relationships/slideLayout" Target="../slideLayouts/slideLayout2.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image" Target="../media/image24.jpe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image3.wdp"/><Relationship Id="rId4" Type="http://schemas.openxmlformats.org/officeDocument/2006/relationships/image" Target="../media/image2.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backgroundRemoval t="0" b="100000" l="0" r="95200"/>
                    </a14:imgEffect>
                  </a14:imgLayer>
                </a14:imgProps>
              </a:ext>
            </a:extLst>
          </a:blip>
          <a:srcRect t="62791"/>
          <a:stretch>
            <a:fillRect/>
          </a:stretch>
        </p:blipFill>
        <p:spPr>
          <a:xfrm>
            <a:off x="2739232" y="623570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*THẾ GIỚI CỔ TÍCH</a:t>
            </a:r>
            <a:r>
              <a:rPr lang="en-US" sz="4000" b="1" dirty="0">
                <a:latin typeface="Brush Script MT" panose="03060802040406070304" pitchFamily="66" charset="0"/>
              </a:rPr>
              <a:t> *</a:t>
            </a:r>
            <a:endParaRPr lang="en-US" sz="4000" b="1" dirty="0">
              <a:latin typeface="Brush Script MT" panose="03060802040406070304" pitchFamily="66" charset="0"/>
            </a:endParaRP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880825" y="796319"/>
            <a:ext cx="2417650" cy="523220"/>
          </a:xfrm>
          <a:prstGeom prst="rect">
            <a:avLst/>
          </a:prstGeom>
        </p:spPr>
        <p:txBody>
          <a:bodyPr wrap="none">
            <a:spAutoFit/>
          </a:bodyPr>
          <a:lstStyle/>
          <a:p>
            <a:r>
              <a:rPr lang="fr-FR" sz="2800" b="1" dirty="0">
                <a:solidFill>
                  <a:srgbClr val="FF0000"/>
                </a:solidFill>
                <a:latin typeface="Times New Roman" panose="02020603050405020304" pitchFamily="18" charset="0"/>
                <a:ea typeface="Times New Roman" panose="02020603050405020304" pitchFamily="18" charset="0"/>
              </a:rPr>
              <a:t>KHỞI ĐỘNG</a:t>
            </a:r>
            <a:r>
              <a:rPr lang="fr-FR" sz="2800" b="1" dirty="0">
                <a:latin typeface="Times New Roman" panose="02020603050405020304" pitchFamily="18" charset="0"/>
                <a:ea typeface="Times New Roman" panose="02020603050405020304" pitchFamily="18" charset="0"/>
              </a:rPr>
              <a:t> </a:t>
            </a:r>
            <a:endParaRPr lang="en-US" sz="2800" dirty="0"/>
          </a:p>
        </p:txBody>
      </p:sp>
      <p:sp>
        <p:nvSpPr>
          <p:cNvPr id="35" name="TextBox 34"/>
          <p:cNvSpPr txBox="1"/>
          <p:nvPr/>
        </p:nvSpPr>
        <p:spPr>
          <a:xfrm>
            <a:off x="985838" y="1528763"/>
            <a:ext cx="184731" cy="369332"/>
          </a:xfrm>
          <a:prstGeom prst="rect">
            <a:avLst/>
          </a:prstGeom>
          <a:noFill/>
        </p:spPr>
        <p:txBody>
          <a:bodyPr wrap="none" rtlCol="0">
            <a:spAutoFit/>
          </a:bodyPr>
          <a:lstStyle/>
          <a:p>
            <a:endParaRPr lang="en-US" dirty="0"/>
          </a:p>
        </p:txBody>
      </p:sp>
      <p:pic>
        <p:nvPicPr>
          <p:cNvPr id="36" name="Picture 35"/>
          <p:cNvPicPr>
            <a:picLocks noChangeAspect="1"/>
          </p:cNvPicPr>
          <p:nvPr/>
        </p:nvPicPr>
        <p:blipFill>
          <a:blip r:embed="rId7"/>
          <a:stretch>
            <a:fillRect/>
          </a:stretch>
        </p:blipFill>
        <p:spPr>
          <a:xfrm>
            <a:off x="3617680" y="1638400"/>
            <a:ext cx="4943940" cy="4804469"/>
          </a:xfrm>
          <a:prstGeom prst="rect">
            <a:avLst/>
          </a:prstGeom>
        </p:spPr>
      </p:pic>
      <p:sp>
        <p:nvSpPr>
          <p:cNvPr id="37" name="WordArt 10"/>
          <p:cNvSpPr>
            <a:spLocks noChangeArrowheads="1" noChangeShapeType="1" noTextEdit="1"/>
          </p:cNvSpPr>
          <p:nvPr/>
        </p:nvSpPr>
        <p:spPr bwMode="auto">
          <a:xfrm>
            <a:off x="3346450" y="2957115"/>
            <a:ext cx="5486400" cy="140811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kern="10" dirty="0">
                <a:ln w="19050">
                  <a:solidFill>
                    <a:srgbClr val="FFFF00"/>
                  </a:solidFill>
                  <a:round/>
                </a:ln>
                <a:gradFill rotWithShape="1">
                  <a:gsLst>
                    <a:gs pos="0">
                      <a:srgbClr val="FF3300"/>
                    </a:gs>
                    <a:gs pos="100000">
                      <a:srgbClr val="0000FF"/>
                    </a:gs>
                  </a:gsLst>
                  <a:lin ang="5400000" scaled="1"/>
                </a:gradFill>
                <a:effectLst>
                  <a:outerShdw dist="35921" dir="2700000" algn="ctr" rotWithShape="0">
                    <a:srgbClr val="990000"/>
                  </a:outerShdw>
                </a:effectLst>
                <a:latin typeface="WoodType-Demi"/>
              </a:rPr>
              <a:t>TRÒ CHƠI VUI</a:t>
            </a:r>
            <a:endParaRPr lang="en-US" sz="3600" kern="10" dirty="0">
              <a:ln w="19050">
                <a:solidFill>
                  <a:srgbClr val="FFFF00"/>
                </a:solidFill>
                <a:round/>
              </a:ln>
              <a:gradFill rotWithShape="1">
                <a:gsLst>
                  <a:gs pos="0">
                    <a:srgbClr val="FF3300"/>
                  </a:gs>
                  <a:gs pos="100000">
                    <a:srgbClr val="0000FF"/>
                  </a:gs>
                </a:gsLst>
                <a:lin ang="5400000" scaled="1"/>
              </a:gradFill>
              <a:effectLst>
                <a:outerShdw dist="35921" dir="2700000" algn="ctr" rotWithShape="0">
                  <a:srgbClr val="990000"/>
                </a:outerShdw>
              </a:effectLst>
              <a:latin typeface="WoodType-Demi"/>
            </a:endParaRPr>
          </a:p>
        </p:txBody>
      </p:sp>
      <p:sp>
        <p:nvSpPr>
          <p:cNvPr id="38" name="WordArt 8"/>
          <p:cNvSpPr>
            <a:spLocks noChangeArrowheads="1" noChangeShapeType="1" noTextEdit="1"/>
          </p:cNvSpPr>
          <p:nvPr/>
        </p:nvSpPr>
        <p:spPr bwMode="auto">
          <a:xfrm>
            <a:off x="2565400" y="1481232"/>
            <a:ext cx="7048500" cy="385763"/>
          </a:xfrm>
          <a:prstGeom prst="rect">
            <a:avLst/>
          </a:prstGeom>
          <a:extLst>
            <a:ext uri="{91240B29-F687-4F45-9708-019B960494DF}">
              <a14:hiddenLine xmlns:a14="http://schemas.microsoft.com/office/drawing/2010/main" w="9525">
                <a:solidFill>
                  <a:srgbClr val="0000FF"/>
                </a:solidFill>
                <a:round/>
              </a14:hiddenLine>
            </a:ext>
          </a:extLst>
        </p:spPr>
        <p:txBody>
          <a:bodyPr wrap="none" fromWordArt="1">
            <a:prstTxWarp prst="textPlain">
              <a:avLst>
                <a:gd name="adj" fmla="val 50000"/>
              </a:avLst>
            </a:prstTxWarp>
          </a:bodyPr>
          <a:lstStyle/>
          <a:p>
            <a:pPr algn="ctr" fontAlgn="base">
              <a:spcBef>
                <a:spcPct val="0"/>
              </a:spcBef>
              <a:spcAft>
                <a:spcPct val="0"/>
              </a:spcAft>
            </a:pPr>
            <a:r>
              <a:rPr lang="en-US" sz="3600" b="1" kern="10" dirty="0">
                <a:solidFill>
                  <a:srgbClr val="FF33CC"/>
                </a:solidFill>
                <a:effectLst>
                  <a:prstShdw prst="shdw13" dist="63500" dir="13987806">
                    <a:srgbClr val="FFFF00">
                      <a:alpha val="50000"/>
                    </a:srgbClr>
                  </a:prstShdw>
                </a:effectLst>
                <a:latin typeface="Times New Roman" panose="02020603050405020304" pitchFamily="18" charset="0"/>
                <a:cs typeface="Times New Roman" panose="02020603050405020304" pitchFamily="18" charset="0"/>
              </a:rPr>
              <a:t>NHÌN HÌNH ĐOÁN TRUYỆN</a:t>
            </a:r>
            <a:endParaRPr lang="en-US" sz="3600" b="1" kern="10" dirty="0">
              <a:solidFill>
                <a:srgbClr val="FF33CC"/>
              </a:solidFill>
              <a:effectLst>
                <a:prstShdw prst="shdw13" dist="63500" dir="13987806">
                  <a:srgbClr val="FFFF00">
                    <a:alpha val="50000"/>
                  </a:srgbClr>
                </a:prstShdw>
              </a:effectLst>
              <a:latin typeface="Times New Roman" panose="02020603050405020304" pitchFamily="18" charset="0"/>
              <a:cs typeface="Times New Roman" panose="02020603050405020304" pitchFamily="18" charset="0"/>
            </a:endParaRPr>
          </a:p>
        </p:txBody>
      </p:sp>
      <p:pic>
        <p:nvPicPr>
          <p:cNvPr id="39" name="Picture 6" descr="n3"/>
          <p:cNvPicPr>
            <a:picLocks noChangeAspect="1" noChangeArrowheads="1"/>
          </p:cNvPicPr>
          <p:nvPr/>
        </p:nvPicPr>
        <p:blipFill>
          <a:blip r:embed="rId8"/>
          <a:srcRect/>
          <a:stretch>
            <a:fillRect/>
          </a:stretch>
        </p:blipFill>
        <p:spPr bwMode="auto">
          <a:xfrm>
            <a:off x="2655094" y="1918041"/>
            <a:ext cx="6819900"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9"/>
          <a:srcRect l="4511" t="15785" r="28889" b="15785"/>
          <a:stretch>
            <a:fillRect/>
          </a:stretch>
        </p:blipFill>
        <p:spPr>
          <a:xfrm>
            <a:off x="643109" y="1239780"/>
            <a:ext cx="1579562" cy="1316630"/>
          </a:xfrm>
          <a:custGeom>
            <a:avLst/>
            <a:gdLst>
              <a:gd name="connsiteX0" fmla="*/ 789781 w 1579562"/>
              <a:gd name="connsiteY0" fmla="*/ 0 h 1316630"/>
              <a:gd name="connsiteX1" fmla="*/ 1579562 w 1579562"/>
              <a:gd name="connsiteY1" fmla="*/ 658315 h 1316630"/>
              <a:gd name="connsiteX2" fmla="*/ 789781 w 1579562"/>
              <a:gd name="connsiteY2" fmla="*/ 1316630 h 1316630"/>
              <a:gd name="connsiteX3" fmla="*/ 0 w 1579562"/>
              <a:gd name="connsiteY3" fmla="*/ 658315 h 1316630"/>
              <a:gd name="connsiteX4" fmla="*/ 789781 w 1579562"/>
              <a:gd name="connsiteY4" fmla="*/ 0 h 1316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9562" h="1316630">
                <a:moveTo>
                  <a:pt x="789781" y="0"/>
                </a:moveTo>
                <a:cubicBezTo>
                  <a:pt x="1225965" y="0"/>
                  <a:pt x="1579562" y="294738"/>
                  <a:pt x="1579562" y="658315"/>
                </a:cubicBezTo>
                <a:cubicBezTo>
                  <a:pt x="1579562" y="1021892"/>
                  <a:pt x="1225965" y="1316630"/>
                  <a:pt x="789781" y="1316630"/>
                </a:cubicBezTo>
                <a:cubicBezTo>
                  <a:pt x="353597" y="1316630"/>
                  <a:pt x="0" y="1021892"/>
                  <a:pt x="0" y="658315"/>
                </a:cubicBezTo>
                <a:cubicBezTo>
                  <a:pt x="0" y="294738"/>
                  <a:pt x="353597" y="0"/>
                  <a:pt x="789781"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2000"/>
                                        <p:tgtEl>
                                          <p:spTgt spid="37"/>
                                        </p:tgtEl>
                                      </p:cBhvr>
                                    </p:animEffect>
                                  </p:childTnLst>
                                </p:cTn>
                              </p:par>
                              <p:par>
                                <p:cTn id="8" presetID="8" presetClass="emph" presetSubtype="0" repeatCount="indefinite" fill="hold" nodeType="withEffect">
                                  <p:stCondLst>
                                    <p:cond delay="0"/>
                                  </p:stCondLst>
                                  <p:childTnLst>
                                    <p:animRot by="21600000">
                                      <p:cBhvr>
                                        <p:cTn id="9" dur="5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ight Arrow Callout 6"/>
          <p:cNvSpPr/>
          <p:nvPr/>
        </p:nvSpPr>
        <p:spPr>
          <a:xfrm>
            <a:off x="368300" y="1498600"/>
            <a:ext cx="3581400" cy="3975100"/>
          </a:xfrm>
          <a:prstGeom prst="rightArrowCallout">
            <a:avLst/>
          </a:prstGeom>
          <a:blipFill>
            <a:blip r:embed="rId1"/>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Đoạn</a:t>
            </a:r>
            <a:r>
              <a:rPr kumimoji="0" lang="en-US" sz="3200" b="0"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đầu</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=&gt;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mọi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phép</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thông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Sự</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ra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đời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Thạch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b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ight Arrow Callout 7"/>
          <p:cNvSpPr/>
          <p:nvPr/>
        </p:nvSpPr>
        <p:spPr>
          <a:xfrm>
            <a:off x="3324225" y="1498600"/>
            <a:ext cx="3581400" cy="3975100"/>
          </a:xfrm>
          <a:prstGeom prst="rightArrowCallout">
            <a:avLst/>
          </a:prstGeom>
          <a:blipFill>
            <a:blip r:embed="rId1"/>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800" b="0"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Đoạn</a:t>
            </a:r>
            <a:r>
              <a:rPr kumimoji="0" lang="en-US" sz="2800" b="0"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2</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=&gt;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quận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chiến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Chằn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Lý</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cướp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ight Arrow Callout 8"/>
          <p:cNvSpPr/>
          <p:nvPr/>
        </p:nvSpPr>
        <p:spPr>
          <a:xfrm>
            <a:off x="6343650" y="1498600"/>
            <a:ext cx="3581400" cy="3975100"/>
          </a:xfrm>
          <a:prstGeom prst="rightArrowCallout">
            <a:avLst/>
          </a:prstGeom>
          <a:blipFill>
            <a:blip r:embed="rId1"/>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Đoạn</a:t>
            </a:r>
            <a:r>
              <a:rPr kumimoji="0" lang="en-US" sz="2400" b="0"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3</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=&gt;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Hoá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bọ</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hung: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cứu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Thuỷ</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b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p:cNvSpPr/>
          <p:nvPr/>
        </p:nvSpPr>
        <p:spPr>
          <a:xfrm>
            <a:off x="9340850" y="1498600"/>
            <a:ext cx="2266950" cy="3975100"/>
          </a:xfrm>
          <a:prstGeom prst="rect">
            <a:avLst/>
          </a:prstGeom>
          <a:blipFill>
            <a:blip r:embed="rId1"/>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sng"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Đoạn</a:t>
            </a:r>
            <a:r>
              <a:rPr kumimoji="0" lang="en-US" sz="3200" b="0" i="0" u="sng"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4</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Phần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còn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lại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Hạnh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phúc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đến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Thạch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Sanh</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Plaque 11"/>
          <p:cNvSpPr/>
          <p:nvPr/>
        </p:nvSpPr>
        <p:spPr>
          <a:xfrm>
            <a:off x="2971800" y="284340"/>
            <a:ext cx="6324600" cy="835378"/>
          </a:xfrm>
          <a:prstGeom prst="plaque">
            <a:avLst/>
          </a:prstGeom>
          <a:blipFill>
            <a:blip r:embed="rId2"/>
            <a:tile tx="0" ty="0" sx="100000" sy="100000" flip="none" algn="tl"/>
          </a:blipFill>
          <a:ln w="19050"/>
          <a:scene3d>
            <a:camera prst="obliqueTopLef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300"/>
              </a:spcBef>
              <a:spcAft>
                <a:spcPts val="30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c</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Bố</a:t>
            </a: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cục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4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phần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p:cNvSpPr/>
          <p:nvPr/>
        </p:nvSpPr>
        <p:spPr>
          <a:xfrm>
            <a:off x="445226" y="1007969"/>
            <a:ext cx="6096000" cy="1576070"/>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III. Đọc -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defRPr/>
            </a:pP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Nhân vật Thạch Sanh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defRPr/>
            </a:pPr>
            <a:r>
              <a:rPr kumimoji="0" lang="vi-VN" alt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a:t>
            </a: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Gia cảnh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2"/>
          <p:cNvPicPr>
            <a:picLocks noChangeAspect="1"/>
          </p:cNvPicPr>
          <p:nvPr/>
        </p:nvPicPr>
        <p:blipFill>
          <a:blip r:embed="rId7"/>
          <a:stretch>
            <a:fillRect/>
          </a:stretch>
        </p:blipFill>
        <p:spPr>
          <a:xfrm>
            <a:off x="4977606" y="2634710"/>
            <a:ext cx="2224088" cy="2224088"/>
          </a:xfrm>
          <a:prstGeom prst="rect">
            <a:avLst/>
          </a:prstGeom>
        </p:spPr>
      </p:pic>
      <p:sp>
        <p:nvSpPr>
          <p:cNvPr id="5" name="Rounded Rectangular Callout 4"/>
          <p:cNvSpPr/>
          <p:nvPr/>
        </p:nvSpPr>
        <p:spPr>
          <a:xfrm>
            <a:off x="7177089" y="1433868"/>
            <a:ext cx="4152900" cy="2109432"/>
          </a:xfrm>
          <a:prstGeom prst="wedgeRoundRectCallout">
            <a:avLst>
              <a:gd name="adj1" fmla="val -64537"/>
              <a:gd name="adj2" fmla="val 68486"/>
              <a:gd name="adj3" fmla="val 16667"/>
            </a:avLst>
          </a:prstGeom>
          <a:blipFill>
            <a:blip r:embed="rId8"/>
            <a:tile tx="0" ty="0" sx="100000" sy="100000" flip="none" algn="tl"/>
          </a:blipFill>
          <a:ln>
            <a:noFill/>
          </a:ln>
          <a:effectLst>
            <a:glow rad="1397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fr-FR" sz="2400" dirty="0" err="1">
                <a:latin typeface="Times New Roman" panose="02020603050405020304" pitchFamily="18" charset="0"/>
                <a:ea typeface="Times New Roman" panose="02020603050405020304" pitchFamily="18" charset="0"/>
              </a:rPr>
              <a:t>Những</a:t>
            </a:r>
            <a:r>
              <a:rPr lang="fr-FR" sz="2400" dirty="0">
                <a:latin typeface="Times New Roman" panose="02020603050405020304" pitchFamily="18" charset="0"/>
                <a:ea typeface="Times New Roman" panose="02020603050405020304" pitchFamily="18" charset="0"/>
              </a:rPr>
              <a:t> chi </a:t>
            </a:r>
            <a:r>
              <a:rPr lang="fr-FR" sz="2400" dirty="0" err="1">
                <a:latin typeface="Times New Roman" panose="02020603050405020304" pitchFamily="18" charset="0"/>
                <a:ea typeface="Times New Roman" panose="02020603050405020304" pitchFamily="18" charset="0"/>
              </a:rPr>
              <a:t>tiết</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miêu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tả</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gia</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cảnh</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Thạch</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Sanh</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như</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vậy</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tác</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giả</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dân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gian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muốn</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gửi</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gắm</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suy</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nghĩ</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ai, </a:t>
            </a:r>
            <a:r>
              <a:rPr lang="fr-FR" sz="2400" dirty="0" err="1">
                <a:latin typeface="Times New Roman" panose="02020603050405020304" pitchFamily="18" charset="0"/>
                <a:ea typeface="Times New Roman" panose="02020603050405020304" pitchFamily="18" charset="0"/>
              </a:rPr>
              <a:t>về</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điều</a:t>
            </a:r>
            <a:r>
              <a:rPr lang="fr-FR" sz="2400" dirty="0">
                <a:latin typeface="Times New Roman" panose="02020603050405020304" pitchFamily="18" charset="0"/>
                <a:ea typeface="Times New Roman" panose="02020603050405020304" pitchFamily="18" charset="0"/>
              </a:rPr>
              <a:t>  </a:t>
            </a:r>
            <a:r>
              <a:rPr lang="fr-FR" sz="2400" dirty="0" err="1">
                <a:latin typeface="Times New Roman" panose="02020603050405020304" pitchFamily="18" charset="0"/>
                <a:ea typeface="Times New Roman" panose="02020603050405020304" pitchFamily="18" charset="0"/>
              </a:rPr>
              <a:t>gì</a:t>
            </a:r>
            <a:r>
              <a:rPr lang="fr-FR"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Rounded Rectangular Callout 11"/>
          <p:cNvSpPr/>
          <p:nvPr/>
        </p:nvSpPr>
        <p:spPr>
          <a:xfrm>
            <a:off x="660400" y="3746753"/>
            <a:ext cx="3548471" cy="1939671"/>
          </a:xfrm>
          <a:prstGeom prst="wedgeRoundRectCallout">
            <a:avLst>
              <a:gd name="adj1" fmla="val 77411"/>
              <a:gd name="adj2" fmla="val -44108"/>
              <a:gd name="adj3" fmla="val 16667"/>
            </a:avLst>
          </a:prstGeom>
          <a:blipFill>
            <a:blip r:embed="rId8"/>
            <a:tile tx="0" ty="0" sx="100000" sy="100000" flip="none" algn="tl"/>
          </a:blipFill>
          <a:ln>
            <a:noFill/>
          </a:ln>
          <a:effectLst>
            <a:glow rad="1397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latin typeface="Times New Roman" panose="02020603050405020304" pitchFamily="18" charset="0"/>
                <a:ea typeface="Times New Roman" panose="02020603050405020304" pitchFamily="18" charset="0"/>
              </a:rPr>
              <a:t>Gia </a:t>
            </a:r>
            <a:r>
              <a:rPr lang="fr-FR" sz="3200" dirty="0" err="1">
                <a:latin typeface="Times New Roman" panose="02020603050405020304" pitchFamily="18" charset="0"/>
                <a:ea typeface="Times New Roman" panose="02020603050405020304" pitchFamily="18" charset="0"/>
              </a:rPr>
              <a:t>cảnh</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của</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Thạch</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Sanh</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gì</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đặc</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biệt</a:t>
            </a:r>
            <a:r>
              <a:rPr lang="fr-FR" sz="3200" dirty="0">
                <a:latin typeface="Times New Roman" panose="02020603050405020304" pitchFamily="18" charset="0"/>
                <a:ea typeface="Times New Roman" panose="02020603050405020304" pitchFamily="18" charset="0"/>
              </a:rPr>
              <a:t>?</a:t>
            </a:r>
            <a:endParaRPr lang="en-US" sz="3200" dirty="0"/>
          </a:p>
        </p:txBody>
      </p:sp>
      <p:cxnSp>
        <p:nvCxnSpPr>
          <p:cNvPr id="25" name="Straight Connector 24"/>
          <p:cNvCxnSpPr/>
          <p:nvPr/>
        </p:nvCxnSpPr>
        <p:spPr>
          <a:xfrm>
            <a:off x="4969198" y="2675697"/>
            <a:ext cx="212799" cy="199837"/>
          </a:xfrm>
          <a:prstGeom prst="line">
            <a:avLst/>
          </a:prstGeom>
          <a:ln w="57150">
            <a:solidFill>
              <a:srgbClr val="FF000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977606" y="4365161"/>
            <a:ext cx="204391" cy="328426"/>
          </a:xfrm>
          <a:prstGeom prst="line">
            <a:avLst/>
          </a:prstGeom>
          <a:ln w="57150">
            <a:solidFill>
              <a:srgbClr val="FF000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253226" y="2408002"/>
            <a:ext cx="110252" cy="313146"/>
          </a:xfrm>
          <a:prstGeom prst="line">
            <a:avLst/>
          </a:prstGeom>
          <a:ln w="57150">
            <a:solidFill>
              <a:srgbClr val="FF000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694014" y="4403023"/>
            <a:ext cx="310593" cy="245776"/>
          </a:xfrm>
          <a:prstGeom prst="line">
            <a:avLst/>
          </a:prstGeom>
          <a:ln w="57150">
            <a:solidFill>
              <a:srgbClr val="FF000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repeatCount="indefinite"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
                                        <p:tgtEl>
                                          <p:spTgt spid="25"/>
                                        </p:tgtEl>
                                      </p:cBhvr>
                                    </p:animEffect>
                                  </p:childTnLst>
                                </p:cTn>
                              </p:par>
                              <p:par>
                                <p:cTn id="8" presetID="6" presetClass="entr" presetSubtype="16" repeatCount="indefinite"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circle(in)">
                                      <p:cBhvr>
                                        <p:cTn id="10" dur="500"/>
                                        <p:tgtEl>
                                          <p:spTgt spid="29"/>
                                        </p:tgtEl>
                                      </p:cBhvr>
                                    </p:animEffect>
                                  </p:childTnLst>
                                </p:cTn>
                              </p:par>
                              <p:par>
                                <p:cTn id="11" presetID="6" presetClass="entr" presetSubtype="16" repeatCount="indefinite"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500"/>
                                        <p:tgtEl>
                                          <p:spTgt spid="30"/>
                                        </p:tgtEl>
                                      </p:cBhvr>
                                    </p:animEffect>
                                  </p:childTnLst>
                                </p:cTn>
                              </p:par>
                              <p:par>
                                <p:cTn id="14" presetID="6" presetClass="entr" presetSubtype="16" repeatCount="indefinite"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circle(i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effectLst/>
              <a:uLnTx/>
              <a:uFillTx/>
              <a:latin typeface="Calibri" panose="020F0502020204030204"/>
              <a:cs typeface="+mn-cs"/>
            </a:endParaRPr>
          </a:p>
        </p:txBody>
      </p:sp>
      <p:grpSp>
        <p:nvGrpSpPr>
          <p:cNvPr id="4" name="Group 3"/>
          <p:cNvGrpSpPr/>
          <p:nvPr/>
        </p:nvGrpSpPr>
        <p:grpSpPr>
          <a:xfrm>
            <a:off x="2679428" y="2057400"/>
            <a:ext cx="8864872" cy="4130830"/>
            <a:chOff x="1713220" y="1532599"/>
            <a:chExt cx="8864872" cy="5134622"/>
          </a:xfrm>
        </p:grpSpPr>
        <p:sp>
          <p:nvSpPr>
            <p:cNvPr id="7" name="Rounded Rectangle 6"/>
            <p:cNvSpPr/>
            <p:nvPr/>
          </p:nvSpPr>
          <p:spPr>
            <a:xfrm>
              <a:off x="1713220" y="1538931"/>
              <a:ext cx="3672024" cy="3102715"/>
            </a:xfrm>
            <a:prstGeom prst="roundRect">
              <a:avLst>
                <a:gd name="adj" fmla="val 10000"/>
              </a:avLst>
            </a:prstGeom>
            <a:blipFill rotWithShape="1">
              <a:blip r:embed="rId7"/>
              <a:stretch>
                <a:fillRect/>
              </a:stretch>
            </a:blip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9" name="Freeform 8"/>
            <p:cNvSpPr/>
            <p:nvPr/>
          </p:nvSpPr>
          <p:spPr>
            <a:xfrm>
              <a:off x="2124798" y="4254543"/>
              <a:ext cx="3455792" cy="2298036"/>
            </a:xfrm>
            <a:custGeom>
              <a:avLst/>
              <a:gdLst>
                <a:gd name="connsiteX0" fmla="*/ 0 w 3513515"/>
                <a:gd name="connsiteY0" fmla="*/ 349634 h 3496337"/>
                <a:gd name="connsiteX1" fmla="*/ 349634 w 3513515"/>
                <a:gd name="connsiteY1" fmla="*/ 0 h 3496337"/>
                <a:gd name="connsiteX2" fmla="*/ 3163881 w 3513515"/>
                <a:gd name="connsiteY2" fmla="*/ 0 h 3496337"/>
                <a:gd name="connsiteX3" fmla="*/ 3513515 w 3513515"/>
                <a:gd name="connsiteY3" fmla="*/ 349634 h 3496337"/>
                <a:gd name="connsiteX4" fmla="*/ 3513515 w 3513515"/>
                <a:gd name="connsiteY4" fmla="*/ 3146703 h 3496337"/>
                <a:gd name="connsiteX5" fmla="*/ 3163881 w 3513515"/>
                <a:gd name="connsiteY5" fmla="*/ 3496337 h 3496337"/>
                <a:gd name="connsiteX6" fmla="*/ 349634 w 3513515"/>
                <a:gd name="connsiteY6" fmla="*/ 3496337 h 3496337"/>
                <a:gd name="connsiteX7" fmla="*/ 0 w 3513515"/>
                <a:gd name="connsiteY7" fmla="*/ 3146703 h 3496337"/>
                <a:gd name="connsiteX8" fmla="*/ 0 w 3513515"/>
                <a:gd name="connsiteY8" fmla="*/ 349634 h 349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515" h="3496337">
                  <a:moveTo>
                    <a:pt x="0" y="349634"/>
                  </a:moveTo>
                  <a:cubicBezTo>
                    <a:pt x="0" y="156536"/>
                    <a:pt x="156536" y="0"/>
                    <a:pt x="349634" y="0"/>
                  </a:cubicBezTo>
                  <a:lnTo>
                    <a:pt x="3163881" y="0"/>
                  </a:lnTo>
                  <a:cubicBezTo>
                    <a:pt x="3356979" y="0"/>
                    <a:pt x="3513515" y="156536"/>
                    <a:pt x="3513515" y="349634"/>
                  </a:cubicBezTo>
                  <a:lnTo>
                    <a:pt x="3513515" y="3146703"/>
                  </a:lnTo>
                  <a:cubicBezTo>
                    <a:pt x="3513515" y="3339801"/>
                    <a:pt x="3356979" y="3496337"/>
                    <a:pt x="3163881" y="3496337"/>
                  </a:cubicBezTo>
                  <a:lnTo>
                    <a:pt x="349634" y="3496337"/>
                  </a:lnTo>
                  <a:cubicBezTo>
                    <a:pt x="156536" y="3496337"/>
                    <a:pt x="0" y="3339801"/>
                    <a:pt x="0" y="3146703"/>
                  </a:cubicBezTo>
                  <a:lnTo>
                    <a:pt x="0" y="349634"/>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93844" tIns="193844" rIns="193844" bIns="193844" numCol="1" spcCol="1270" anchor="ctr" anchorCtr="0">
              <a:noAutofit/>
            </a:bodyPr>
            <a:lstStyle/>
            <a:p>
              <a:pPr lvl="0" algn="l" defTabSz="1066800">
                <a:lnSpc>
                  <a:spcPct val="90000"/>
                </a:lnSpc>
                <a:spcBef>
                  <a:spcPct val="0"/>
                </a:spcBef>
                <a:spcAft>
                  <a:spcPct val="35000"/>
                </a:spcAft>
              </a:pPr>
              <a:r>
                <a:rPr lang="nl-NL" sz="2700" i="1" kern="1200" dirty="0">
                  <a:latin typeface="Times New Roman" panose="02020603050405020304" pitchFamily="18" charset="0"/>
                  <a:cs typeface="Times New Roman" panose="02020603050405020304" pitchFamily="18" charset="0"/>
                </a:rPr>
                <a:t>Chàng trai nhà nghèo, sống trong một túp lều cũ dưới gốc đa, cả gia tài chỉ có </a:t>
              </a:r>
              <a:r>
                <a:rPr lang="en-US" sz="2700" i="1" kern="1200" dirty="0" err="1">
                  <a:latin typeface="Times New Roman" panose="02020603050405020304" pitchFamily="18" charset="0"/>
                  <a:cs typeface="Times New Roman" panose="02020603050405020304" pitchFamily="18" charset="0"/>
                </a:rPr>
                <a:t>một</a:t>
              </a:r>
              <a:r>
                <a:rPr lang="en-US" sz="2700" i="1" kern="1200" dirty="0">
                  <a:latin typeface="Times New Roman" panose="02020603050405020304" pitchFamily="18" charset="0"/>
                  <a:cs typeface="Times New Roman" panose="02020603050405020304" pitchFamily="18" charset="0"/>
                </a:rPr>
                <a:t> </a:t>
              </a:r>
              <a:r>
                <a:rPr lang="en-US" sz="2700" i="1" kern="1200" dirty="0" err="1">
                  <a:latin typeface="Times New Roman" panose="02020603050405020304" pitchFamily="18" charset="0"/>
                  <a:cs typeface="Times New Roman" panose="02020603050405020304" pitchFamily="18" charset="0"/>
                </a:rPr>
                <a:t>lưỡi</a:t>
              </a:r>
              <a:r>
                <a:rPr lang="en-US" sz="2700" i="1" kern="1200" dirty="0">
                  <a:latin typeface="Times New Roman" panose="02020603050405020304" pitchFamily="18" charset="0"/>
                  <a:cs typeface="Times New Roman" panose="02020603050405020304" pitchFamily="18" charset="0"/>
                </a:rPr>
                <a:t> </a:t>
              </a:r>
              <a:r>
                <a:rPr lang="en-US" sz="2700" i="1" kern="1200" dirty="0" err="1">
                  <a:latin typeface="Times New Roman" panose="02020603050405020304" pitchFamily="18" charset="0"/>
                  <a:cs typeface="Times New Roman" panose="02020603050405020304" pitchFamily="18" charset="0"/>
                </a:rPr>
                <a:t>búa</a:t>
              </a:r>
              <a:endParaRPr lang="en-US" sz="2700" b="1" kern="1200" dirty="0">
                <a:solidFill>
                  <a:srgbClr val="FFFF00"/>
                </a:solidFill>
                <a:latin typeface="Times New Roman" panose="02020603050405020304" pitchFamily="18" charset="0"/>
                <a:cs typeface="Times New Roman" panose="02020603050405020304" pitchFamily="18" charset="0"/>
              </a:endParaRPr>
            </a:p>
          </p:txBody>
        </p:sp>
        <p:sp>
          <p:nvSpPr>
            <p:cNvPr id="11" name="Freeform 10"/>
            <p:cNvSpPr/>
            <p:nvPr/>
          </p:nvSpPr>
          <p:spPr>
            <a:xfrm rot="21571414">
              <a:off x="6081038" y="4941933"/>
              <a:ext cx="631239" cy="814535"/>
            </a:xfrm>
            <a:custGeom>
              <a:avLst/>
              <a:gdLst>
                <a:gd name="connsiteX0" fmla="*/ 0 w 877247"/>
                <a:gd name="connsiteY0" fmla="*/ 140594 h 702972"/>
                <a:gd name="connsiteX1" fmla="*/ 525761 w 877247"/>
                <a:gd name="connsiteY1" fmla="*/ 140594 h 702972"/>
                <a:gd name="connsiteX2" fmla="*/ 525761 w 877247"/>
                <a:gd name="connsiteY2" fmla="*/ 0 h 702972"/>
                <a:gd name="connsiteX3" fmla="*/ 877247 w 877247"/>
                <a:gd name="connsiteY3" fmla="*/ 351486 h 702972"/>
                <a:gd name="connsiteX4" fmla="*/ 525761 w 877247"/>
                <a:gd name="connsiteY4" fmla="*/ 702972 h 702972"/>
                <a:gd name="connsiteX5" fmla="*/ 525761 w 877247"/>
                <a:gd name="connsiteY5" fmla="*/ 562378 h 702972"/>
                <a:gd name="connsiteX6" fmla="*/ 0 w 877247"/>
                <a:gd name="connsiteY6" fmla="*/ 562378 h 702972"/>
                <a:gd name="connsiteX7" fmla="*/ 0 w 877247"/>
                <a:gd name="connsiteY7" fmla="*/ 140594 h 70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47" h="702972">
                  <a:moveTo>
                    <a:pt x="0" y="140594"/>
                  </a:moveTo>
                  <a:lnTo>
                    <a:pt x="525761" y="140594"/>
                  </a:lnTo>
                  <a:lnTo>
                    <a:pt x="525761" y="0"/>
                  </a:lnTo>
                  <a:lnTo>
                    <a:pt x="877247" y="351486"/>
                  </a:lnTo>
                  <a:lnTo>
                    <a:pt x="525761" y="702972"/>
                  </a:lnTo>
                  <a:lnTo>
                    <a:pt x="525761" y="562378"/>
                  </a:lnTo>
                  <a:lnTo>
                    <a:pt x="0" y="562378"/>
                  </a:lnTo>
                  <a:lnTo>
                    <a:pt x="0" y="140594"/>
                  </a:lnTo>
                  <a:close/>
                </a:path>
              </a:pathLst>
            </a:custGeom>
            <a:solidFill>
              <a:srgbClr val="6600CC"/>
            </a:solidFill>
            <a:ln>
              <a:noFill/>
            </a:ln>
            <a:effectLst/>
            <a:scene3d>
              <a:camera prst="orthographicFront"/>
              <a:lightRig rig="threePt" dir="t"/>
            </a:scene3d>
            <a:sp3d>
              <a:bevelT/>
            </a:sp3d>
          </p:spPr>
          <p:style>
            <a:lnRef idx="0">
              <a:scrgbClr r="0" g="0" b="0"/>
            </a:lnRef>
            <a:fillRef idx="1">
              <a:scrgbClr r="0" g="0" b="0"/>
            </a:fillRef>
            <a:effectRef idx="0">
              <a:scrgbClr r="0" g="0" b="0"/>
            </a:effectRef>
            <a:fontRef idx="minor">
              <a:schemeClr val="lt1"/>
            </a:fontRef>
          </p:style>
          <p:txBody>
            <a:bodyPr spcFirstLastPara="0" vert="horz" wrap="square" lIns="0" tIns="140594" rIns="210891" bIns="140593" numCol="1" spcCol="1270" anchor="ctr" anchorCtr="0">
              <a:noAutofit/>
            </a:bodyPr>
            <a:lstStyle/>
            <a:p>
              <a:pPr lvl="0" algn="ctr" defTabSz="1333500">
                <a:lnSpc>
                  <a:spcPct val="90000"/>
                </a:lnSpc>
                <a:spcBef>
                  <a:spcPct val="0"/>
                </a:spcBef>
                <a:spcAft>
                  <a:spcPct val="35000"/>
                </a:spcAft>
              </a:pPr>
              <a:endParaRPr lang="en-US" sz="3000" kern="1200">
                <a:solidFill>
                  <a:sysClr val="window" lastClr="FFFFFF"/>
                </a:solidFill>
                <a:latin typeface="Calibri" panose="020F0502020204030204"/>
                <a:ea typeface="+mn-ea"/>
                <a:cs typeface="+mn-cs"/>
              </a:endParaRPr>
            </a:p>
          </p:txBody>
        </p:sp>
        <p:sp>
          <p:nvSpPr>
            <p:cNvPr id="22" name="Rounded Rectangle 21"/>
            <p:cNvSpPr/>
            <p:nvPr/>
          </p:nvSpPr>
          <p:spPr>
            <a:xfrm>
              <a:off x="6653003" y="1532599"/>
              <a:ext cx="3718578" cy="3034713"/>
            </a:xfrm>
            <a:prstGeom prst="roundRect">
              <a:avLst>
                <a:gd name="adj" fmla="val 10000"/>
              </a:avLst>
            </a:prstGeom>
            <a:blipFill rotWithShape="1">
              <a:blip r:embed="rId8"/>
              <a:stretch>
                <a:fillRect/>
              </a:stretch>
            </a:blip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3" name="Freeform 22"/>
            <p:cNvSpPr/>
            <p:nvPr/>
          </p:nvSpPr>
          <p:spPr>
            <a:xfrm>
              <a:off x="7041973" y="4160212"/>
              <a:ext cx="3536119" cy="2507009"/>
            </a:xfrm>
            <a:custGeom>
              <a:avLst/>
              <a:gdLst>
                <a:gd name="connsiteX0" fmla="*/ 0 w 3696217"/>
                <a:gd name="connsiteY0" fmla="*/ 358967 h 3589667"/>
                <a:gd name="connsiteX1" fmla="*/ 358967 w 3696217"/>
                <a:gd name="connsiteY1" fmla="*/ 0 h 3589667"/>
                <a:gd name="connsiteX2" fmla="*/ 3337250 w 3696217"/>
                <a:gd name="connsiteY2" fmla="*/ 0 h 3589667"/>
                <a:gd name="connsiteX3" fmla="*/ 3696217 w 3696217"/>
                <a:gd name="connsiteY3" fmla="*/ 358967 h 3589667"/>
                <a:gd name="connsiteX4" fmla="*/ 3696217 w 3696217"/>
                <a:gd name="connsiteY4" fmla="*/ 3230700 h 3589667"/>
                <a:gd name="connsiteX5" fmla="*/ 3337250 w 3696217"/>
                <a:gd name="connsiteY5" fmla="*/ 3589667 h 3589667"/>
                <a:gd name="connsiteX6" fmla="*/ 358967 w 3696217"/>
                <a:gd name="connsiteY6" fmla="*/ 3589667 h 3589667"/>
                <a:gd name="connsiteX7" fmla="*/ 0 w 3696217"/>
                <a:gd name="connsiteY7" fmla="*/ 3230700 h 3589667"/>
                <a:gd name="connsiteX8" fmla="*/ 0 w 3696217"/>
                <a:gd name="connsiteY8" fmla="*/ 358967 h 358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6217" h="3589667">
                  <a:moveTo>
                    <a:pt x="0" y="358967"/>
                  </a:moveTo>
                  <a:cubicBezTo>
                    <a:pt x="0" y="160715"/>
                    <a:pt x="160715" y="0"/>
                    <a:pt x="358967" y="0"/>
                  </a:cubicBezTo>
                  <a:lnTo>
                    <a:pt x="3337250" y="0"/>
                  </a:lnTo>
                  <a:cubicBezTo>
                    <a:pt x="3535502" y="0"/>
                    <a:pt x="3696217" y="160715"/>
                    <a:pt x="3696217" y="358967"/>
                  </a:cubicBezTo>
                  <a:lnTo>
                    <a:pt x="3696217" y="3230700"/>
                  </a:lnTo>
                  <a:cubicBezTo>
                    <a:pt x="3696217" y="3428952"/>
                    <a:pt x="3535502" y="3589667"/>
                    <a:pt x="3337250" y="3589667"/>
                  </a:cubicBezTo>
                  <a:lnTo>
                    <a:pt x="358967" y="3589667"/>
                  </a:lnTo>
                  <a:cubicBezTo>
                    <a:pt x="160715" y="3589667"/>
                    <a:pt x="0" y="3428952"/>
                    <a:pt x="0" y="3230700"/>
                  </a:cubicBezTo>
                  <a:lnTo>
                    <a:pt x="0" y="358967"/>
                  </a:lnTo>
                  <a:close/>
                </a:path>
              </a:pathLst>
            </a:cu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96578" tIns="196578" rIns="196578" bIns="196578" numCol="1" spcCol="1270" anchor="ctr" anchorCtr="0">
              <a:noAutofit/>
            </a:bodyPr>
            <a:lstStyle/>
            <a:p>
              <a:pPr lvl="0" algn="l" defTabSz="1066800">
                <a:lnSpc>
                  <a:spcPct val="90000"/>
                </a:lnSpc>
                <a:spcBef>
                  <a:spcPct val="0"/>
                </a:spcBef>
                <a:spcAft>
                  <a:spcPct val="35000"/>
                </a:spcAft>
              </a:pPr>
              <a:r>
                <a:rPr lang="nl-NL" sz="2800" i="1" kern="1200" dirty="0">
                  <a:latin typeface="Times New Roman" panose="02020603050405020304" pitchFamily="18" charset="0"/>
                  <a:cs typeface="Times New Roman" panose="02020603050405020304" pitchFamily="18" charset="0"/>
                </a:rPr>
                <a:t>Sống lủi thủi một mình (cô đơn không người thân thích)</a:t>
              </a:r>
              <a:endParaRPr lang="en-US" sz="2800" b="1" kern="1200" dirty="0">
                <a:solidFill>
                  <a:srgbClr val="FFFF00"/>
                </a:solidFill>
                <a:latin typeface="Times New Roman" panose="02020603050405020304" pitchFamily="18" charset="0"/>
                <a:cs typeface="Times New Roman" panose="02020603050405020304" pitchFamily="18" charset="0"/>
              </a:endParaRPr>
            </a:p>
          </p:txBody>
        </p:sp>
      </p:grpSp>
      <p:sp>
        <p:nvSpPr>
          <p:cNvPr id="24" name="Rectangle 23"/>
          <p:cNvSpPr/>
          <p:nvPr/>
        </p:nvSpPr>
        <p:spPr>
          <a:xfrm>
            <a:off x="445226" y="1007969"/>
            <a:ext cx="6096000" cy="1576070"/>
          </a:xfrm>
          <a:prstGeom prst="rect">
            <a:avLst/>
          </a:prstGeom>
        </p:spPr>
        <p:txBody>
          <a:bodyPr>
            <a:spAutoFit/>
          </a:bodyPr>
          <a:lstStyle/>
          <a:p>
            <a:pPr algn="just">
              <a:lnSpc>
                <a:spcPct val="115000"/>
              </a:lnSpc>
              <a:spcAft>
                <a:spcPts val="0"/>
              </a:spcAft>
            </a:pPr>
            <a:r>
              <a:rPr lang="nl-NL" sz="2800" b="1" dirty="0">
                <a:latin typeface="Times New Roman" panose="02020603050405020304" pitchFamily="18" charset="0"/>
                <a:ea typeface="Times New Roman" panose="02020603050405020304" pitchFamily="18" charset="0"/>
              </a:rPr>
              <a:t>III. Đọc - hiểu văn bản</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nl-NL" sz="2800" b="1" i="1" dirty="0">
                <a:latin typeface="Times New Roman" panose="02020603050405020304" pitchFamily="18" charset="0"/>
                <a:ea typeface="Times New Roman" panose="02020603050405020304" pitchFamily="18" charset="0"/>
              </a:rPr>
              <a:t>1. Nhân vật Thạch Sanh</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0"/>
              </a:spcAft>
            </a:pPr>
            <a:r>
              <a:rPr lang="vi-VN" altLang="nl-NL" sz="2800" b="1" i="1" dirty="0">
                <a:latin typeface="Times New Roman" panose="02020603050405020304" pitchFamily="18" charset="0"/>
                <a:ea typeface="Times New Roman" panose="02020603050405020304" pitchFamily="18" charset="0"/>
              </a:rPr>
              <a:t>a.</a:t>
            </a:r>
            <a:r>
              <a:rPr lang="nl-NL" sz="2800" b="1" i="1" dirty="0">
                <a:latin typeface="Times New Roman" panose="02020603050405020304" pitchFamily="18" charset="0"/>
                <a:ea typeface="Times New Roman" panose="02020603050405020304" pitchFamily="18" charset="0"/>
              </a:rPr>
              <a:t> Gia cảnh</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25967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p:cNvSpPr/>
          <p:nvPr/>
        </p:nvSpPr>
        <p:spPr>
          <a:xfrm>
            <a:off x="445226" y="1007969"/>
            <a:ext cx="6096000" cy="1576070"/>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III. Đọc - hiểu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defRPr/>
            </a:pP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Nhân vật Thạch Sanh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15000"/>
              </a:lnSpc>
              <a:spcBef>
                <a:spcPts val="0"/>
              </a:spcBef>
              <a:spcAft>
                <a:spcPts val="0"/>
              </a:spcAft>
              <a:buClrTx/>
              <a:buSzTx/>
              <a:buFontTx/>
              <a:buNone/>
              <a:defRPr/>
            </a:pPr>
            <a:r>
              <a:rPr kumimoji="0" lang="vi-VN" alt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Gia cảnh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31824" y="2547108"/>
            <a:ext cx="10858500" cy="3039294"/>
          </a:xfrm>
          <a:prstGeom prst="rect">
            <a:avLst/>
          </a:prstGeom>
        </p:spPr>
        <p:txBody>
          <a:bodyPr>
            <a:spAutoFit/>
          </a:bodyPr>
          <a:lstStyle/>
          <a:p>
            <a:pPr algn="just">
              <a:lnSpc>
                <a:spcPct val="115000"/>
              </a:lnSpc>
              <a:spcBef>
                <a:spcPts val="300"/>
              </a:spcBef>
              <a:spcAft>
                <a:spcPts val="300"/>
              </a:spcAft>
            </a:pPr>
            <a:r>
              <a:rPr lang="en-US" sz="3200" b="1" dirty="0">
                <a:latin typeface="Times New Roman" panose="02020603050405020304" pitchFamily="18" charset="0"/>
                <a:ea typeface="Times New Roman" panose="02020603050405020304" pitchFamily="18" charset="0"/>
                <a:sym typeface="Symbol" panose="05050102010706020507" pitchFamily="18" charset="2"/>
              </a:rPr>
              <a: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cảnh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Thạch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ngắn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gọn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rPr>
              <a:t> ta </a:t>
            </a:r>
            <a:r>
              <a:rPr lang="en-US" sz="3200" dirty="0" err="1">
                <a:latin typeface="Times New Roman" panose="02020603050405020304" pitchFamily="18" charset="0"/>
                <a:ea typeface="Times New Roman" panose="02020603050405020304" pitchFamily="18" charset="0"/>
              </a:rPr>
              <a:t>nhằm</a:t>
            </a:r>
            <a:r>
              <a:rPr 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tăng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hấp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dẫn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truyện</a:t>
            </a:r>
            <a:r>
              <a:rPr lang="en-US"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lnSpc>
                <a:spcPct val="115000"/>
              </a:lnSpc>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quan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tâm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ước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mơ</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đổi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những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mồ</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côi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nghèo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khổ</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cuộc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sống</a:t>
            </a:r>
            <a:r>
              <a:rPr lang="en-US" sz="3200" dirty="0">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a:lnSpc>
                <a:spcPct val="115000"/>
              </a:lnSpc>
              <a:spcAft>
                <a:spcPts val="0"/>
              </a:spcAft>
            </a:pPr>
            <a:r>
              <a:rPr lang="nl-NL" sz="3200" b="1" i="1" dirty="0">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978660" y="2874645"/>
            <a:ext cx="5344795" cy="2800350"/>
          </a:xfrm>
          <a:prstGeom prst="rect">
            <a:avLst/>
          </a:prstGeom>
        </p:spPr>
      </p:pic>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4"/>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4"/>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backgroundRemoval t="0" b="100000" l="0" r="95200"/>
                    </a14:imgEffect>
                  </a14:imgLayer>
                </a14:imgProps>
              </a:ext>
            </a:extLst>
          </a:blip>
          <a:srcRect t="62791"/>
          <a:stretch>
            <a:fillRect/>
          </a:stretch>
        </p:blipFill>
        <p:spPr>
          <a:xfrm>
            <a:off x="2739232" y="625967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7"/>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tangle 23"/>
          <p:cNvSpPr/>
          <p:nvPr/>
        </p:nvSpPr>
        <p:spPr>
          <a:xfrm>
            <a:off x="359954" y="1063642"/>
            <a:ext cx="6096000" cy="548099"/>
          </a:xfrm>
          <a:prstGeom prst="rect">
            <a:avLst/>
          </a:prstGeom>
        </p:spPr>
        <p:txBody>
          <a:bodyPr>
            <a:spAutoFit/>
          </a:bodyPr>
          <a:lstStyle/>
          <a:p>
            <a:pPr marL="0" marR="0" lvl="0" indent="0" algn="just" defTabSz="914400" rtl="0" eaLnBrk="1" fontAlgn="auto" latinLnBrk="0" hangingPunct="1">
              <a:lnSpc>
                <a:spcPct val="115000"/>
              </a:lnSpc>
              <a:spcBef>
                <a:spcPts val="0"/>
              </a:spcBef>
              <a:spcAft>
                <a:spcPts val="0"/>
              </a:spcAft>
              <a:buClrTx/>
              <a:buSzTx/>
              <a:buFontTx/>
              <a:buNone/>
              <a:defRPr/>
            </a:pP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 Nhân vật Thạch Sanh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 name="Rectangle 3"/>
          <p:cNvSpPr/>
          <p:nvPr/>
        </p:nvSpPr>
        <p:spPr>
          <a:xfrm>
            <a:off x="308709" y="1498162"/>
            <a:ext cx="7741285" cy="586105"/>
          </a:xfrm>
          <a:prstGeom prst="rect">
            <a:avLst/>
          </a:prstGeom>
        </p:spPr>
        <p:txBody>
          <a:bodyPr wrap="none">
            <a:spAutoFit/>
          </a:bodyPr>
          <a:lstStyle/>
          <a:p>
            <a:pPr>
              <a:lnSpc>
                <a:spcPct val="115000"/>
              </a:lnSpc>
              <a:spcAft>
                <a:spcPts val="0"/>
              </a:spcAft>
            </a:pPr>
            <a:r>
              <a:rPr lang="vi-VN" altLang="nl-NL" sz="2800" b="1" i="1" dirty="0">
                <a:latin typeface="Times New Roman" panose="02020603050405020304" pitchFamily="18" charset="0"/>
                <a:ea typeface="Times New Roman" panose="02020603050405020304" pitchFamily="18" charset="0"/>
              </a:rPr>
              <a:t>b. </a:t>
            </a:r>
            <a:r>
              <a:rPr lang="nl-NL" sz="2800" b="1" i="1" dirty="0">
                <a:latin typeface="Times New Roman" panose="02020603050405020304" pitchFamily="18" charset="0"/>
                <a:ea typeface="Times New Roman" panose="02020603050405020304" pitchFamily="18" charset="0"/>
              </a:rPr>
              <a:t>Những thử thách và chiến công của Thạch Sanh</a:t>
            </a:r>
            <a:endParaRPr lang="en-US" sz="2800" dirty="0">
              <a:effectLst/>
              <a:latin typeface="Times New Roman" panose="02020603050405020304" pitchFamily="18" charset="0"/>
              <a:ea typeface="Times New Roman" panose="02020603050405020304" pitchFamily="18" charset="0"/>
            </a:endParaRPr>
          </a:p>
        </p:txBody>
      </p:sp>
      <p:sp>
        <p:nvSpPr>
          <p:cNvPr id="5" name="Pentagon 4"/>
          <p:cNvSpPr/>
          <p:nvPr/>
        </p:nvSpPr>
        <p:spPr>
          <a:xfrm>
            <a:off x="-414655" y="2442599"/>
            <a:ext cx="4857751" cy="856107"/>
          </a:xfrm>
          <a:prstGeom prst="homePlate">
            <a:avLst>
              <a:gd name="adj" fmla="val 120755"/>
            </a:avLst>
          </a:prstGeom>
          <a:ln>
            <a:noFill/>
          </a:ln>
          <a:effectLst>
            <a:outerShdw blurRad="107950" dist="12700" dir="5400000" algn="ctr">
              <a:srgbClr val="000000"/>
            </a:outerShdw>
          </a:effectLst>
          <a:scene3d>
            <a:camera prst="isometricOffAxis2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HOẠT ĐỘNG NHÓM</a:t>
            </a:r>
            <a:endParaRPr lang="en-US" sz="32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7575551" y="2205341"/>
            <a:ext cx="4168774" cy="20916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3">
            <a:schemeClr val="accent6"/>
          </a:fillRef>
          <a:effectRef idx="2">
            <a:schemeClr val="accent6"/>
          </a:effectRef>
          <a:fontRef idx="minor">
            <a:schemeClr val="lt1"/>
          </a:fontRef>
        </p:style>
        <p:txBody>
          <a:bodyPr wrap="square">
            <a:spAutoFit/>
          </a:bodyPr>
          <a:lstStyle/>
          <a:p>
            <a:pPr algn="just">
              <a:spcAft>
                <a:spcPts val="0"/>
              </a:spcAft>
            </a:pPr>
            <a:r>
              <a:rPr lang="vi-VN" sz="2600" b="1" i="1" dirty="0">
                <a:latin typeface="Times New Roman" panose="02020603050405020304" pitchFamily="18" charset="0"/>
                <a:ea typeface="Calibri" panose="020F0502020204030204" charset="0"/>
              </a:rPr>
              <a:t>* PHIẾU HỌC TẬP SỐ 2</a:t>
            </a:r>
            <a:endParaRPr lang="vi-VN" sz="2600" b="1" i="1" dirty="0">
              <a:latin typeface="Times New Roman" panose="02020603050405020304" pitchFamily="18" charset="0"/>
              <a:ea typeface="Calibri" panose="020F0502020204030204" charset="0"/>
            </a:endParaRPr>
          </a:p>
          <a:p>
            <a:pPr algn="just">
              <a:spcAft>
                <a:spcPts val="0"/>
              </a:spcAft>
            </a:pPr>
            <a:r>
              <a:rPr lang="vi-VN" sz="2600" dirty="0">
                <a:latin typeface="Times New Roman" panose="02020603050405020304" pitchFamily="18" charset="0"/>
                <a:ea typeface="Calibri" panose="020F0502020204030204" charset="0"/>
              </a:rPr>
              <a:t>- Chia lớp thành các nhóm học tập</a:t>
            </a:r>
            <a:endParaRPr lang="en-US" sz="2600" dirty="0">
              <a:latin typeface="Times New Roman" panose="02020603050405020304" pitchFamily="18" charset="0"/>
              <a:ea typeface="Calibri" panose="020F0502020204030204" charset="0"/>
            </a:endParaRPr>
          </a:p>
          <a:p>
            <a:pPr marL="285750" indent="-285750">
              <a:buFontTx/>
              <a:buChar char="-"/>
            </a:pPr>
            <a:r>
              <a:rPr lang="en-US" sz="2600" dirty="0" err="1">
                <a:latin typeface="Times New Roman" panose="02020603050405020304" pitchFamily="18" charset="0"/>
              </a:rPr>
              <a:t>Hoàn</a:t>
            </a:r>
            <a:r>
              <a:rPr lang="en-US" sz="2600" dirty="0">
                <a:latin typeface="Times New Roman" panose="02020603050405020304" pitchFamily="18" charset="0"/>
              </a:rPr>
              <a:t> </a:t>
            </a:r>
            <a:r>
              <a:rPr lang="en-US" sz="2600" dirty="0" err="1">
                <a:latin typeface="Times New Roman" panose="02020603050405020304" pitchFamily="18" charset="0"/>
              </a:rPr>
              <a:t>thành</a:t>
            </a:r>
            <a:r>
              <a:rPr lang="en-US" sz="2600" dirty="0">
                <a:latin typeface="Times New Roman" panose="02020603050405020304" pitchFamily="18" charset="0"/>
              </a:rPr>
              <a:t> </a:t>
            </a:r>
            <a:r>
              <a:rPr lang="en-US" sz="2600" dirty="0" err="1">
                <a:latin typeface="Times New Roman" panose="02020603050405020304" pitchFamily="18" charset="0"/>
              </a:rPr>
              <a:t>phiếu</a:t>
            </a:r>
            <a:r>
              <a:rPr lang="en-US" sz="2600" dirty="0">
                <a:latin typeface="Times New Roman" panose="02020603050405020304" pitchFamily="18" charset="0"/>
              </a:rPr>
              <a:t> </a:t>
            </a:r>
            <a:r>
              <a:rPr lang="en-US" sz="2600" dirty="0" err="1">
                <a:latin typeface="Times New Roman" panose="02020603050405020304" pitchFamily="18" charset="0"/>
              </a:rPr>
              <a:t>học</a:t>
            </a:r>
            <a:r>
              <a:rPr lang="en-US" sz="2600" dirty="0">
                <a:latin typeface="Times New Roman" panose="02020603050405020304" pitchFamily="18" charset="0"/>
              </a:rPr>
              <a:t> </a:t>
            </a:r>
            <a:r>
              <a:rPr lang="en-US" sz="2600" dirty="0" err="1">
                <a:latin typeface="Times New Roman" panose="02020603050405020304" pitchFamily="18" charset="0"/>
              </a:rPr>
              <a:t>tập</a:t>
            </a:r>
            <a:r>
              <a:rPr lang="en-US" sz="2600" dirty="0">
                <a:latin typeface="Times New Roman" panose="02020603050405020304" pitchFamily="18" charset="0"/>
              </a:rPr>
              <a:t> 0</a:t>
            </a:r>
            <a:r>
              <a:rPr lang="vi-VN" altLang="en-US" sz="2600" dirty="0">
                <a:latin typeface="Times New Roman" panose="02020603050405020304" pitchFamily="18" charset="0"/>
              </a:rPr>
              <a:t>2</a:t>
            </a:r>
            <a:endParaRPr lang="vi-VN" altLang="en-US" sz="2600" dirty="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25967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308709" y="1164431"/>
            <a:ext cx="7741285" cy="58610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vi-VN" alt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a:t>
            </a: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Những thử thách và chiến công của Thạch Sanh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3" name="Table 2"/>
          <p:cNvGraphicFramePr>
            <a:graphicFrameLocks noGrp="1"/>
          </p:cNvGraphicFramePr>
          <p:nvPr/>
        </p:nvGraphicFramePr>
        <p:xfrm>
          <a:off x="635793" y="1758944"/>
          <a:ext cx="10858501" cy="3973641"/>
        </p:xfrm>
        <a:graphic>
          <a:graphicData uri="http://schemas.openxmlformats.org/drawingml/2006/table">
            <a:tbl>
              <a:tblPr firstRow="1" firstCol="1" bandRow="1" bandCol="1"/>
              <a:tblGrid>
                <a:gridCol w="5697539"/>
                <a:gridCol w="5160962"/>
              </a:tblGrid>
              <a:tr h="279828">
                <a:tc>
                  <a:txBody>
                    <a:bodyPr/>
                    <a:lstStyle/>
                    <a:p>
                      <a:pPr algn="ctr">
                        <a:lnSpc>
                          <a:spcPct val="115000"/>
                        </a:lnSpc>
                        <a:spcBef>
                          <a:spcPts val="300"/>
                        </a:spcBef>
                        <a:spcAft>
                          <a:spcPts val="300"/>
                        </a:spcAft>
                      </a:pPr>
                      <a:r>
                        <a:rPr lang="en-US" sz="2400" i="1" dirty="0" err="1">
                          <a:effectLst/>
                          <a:latin typeface="Times New Roman" panose="02020603050405020304" pitchFamily="18" charset="0"/>
                          <a:ea typeface="Times New Roman" panose="02020603050405020304" pitchFamily="18" charset="0"/>
                        </a:rPr>
                        <a:t>Thử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thách</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lnSpc>
                          <a:spcPct val="115000"/>
                        </a:lnSpc>
                        <a:spcBef>
                          <a:spcPts val="300"/>
                        </a:spcBef>
                        <a:spcAft>
                          <a:spcPts val="300"/>
                        </a:spcAft>
                      </a:pPr>
                      <a:r>
                        <a:rPr lang="en-US" sz="2400" i="1" dirty="0" err="1">
                          <a:effectLst/>
                          <a:latin typeface="Times New Roman" panose="02020603050405020304" pitchFamily="18" charset="0"/>
                          <a:ea typeface="Times New Roman" panose="02020603050405020304" pitchFamily="18" charset="0"/>
                        </a:rPr>
                        <a:t>Chiến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công</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800100">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miếu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vàng</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990600">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rPr>
                        <a:t>Xuống</a:t>
                      </a:r>
                      <a:r>
                        <a:rPr lang="en-US" sz="2400" dirty="0">
                          <a:effectLst/>
                          <a:latin typeface="Times New Roman" panose="02020603050405020304" pitchFamily="18" charset="0"/>
                          <a:ea typeface="Times New Roman" panose="02020603050405020304" pitchFamily="18" charset="0"/>
                        </a:rPr>
                        <a:t> hang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hang.</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vưa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Thuỷ</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tặng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81050">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ngục</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minh </a:t>
                      </a:r>
                      <a:r>
                        <a:rPr lang="en-US" sz="2400" dirty="0" err="1">
                          <a:effectLst/>
                          <a:latin typeface="Times New Roman" panose="02020603050405020304" pitchFamily="18" charset="0"/>
                          <a:ea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981075">
                <a:tc>
                  <a:txBody>
                    <a:bodyPr/>
                    <a:lstStyle/>
                    <a:p>
                      <a:pPr>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kéo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sang </a:t>
                      </a:r>
                      <a:r>
                        <a:rPr lang="en-US" sz="2400" dirty="0" err="1">
                          <a:effectLst/>
                          <a:latin typeface="Times New Roman" panose="02020603050405020304" pitchFamily="18" charset="0"/>
                          <a:ea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thắng</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25967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308709" y="1164431"/>
            <a:ext cx="7741285" cy="58610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vi-VN" alt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a:t>
            </a: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Những thử thách và chiến công của Thạch Sanh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3" name="Freeform 22"/>
          <p:cNvSpPr/>
          <p:nvPr/>
        </p:nvSpPr>
        <p:spPr>
          <a:xfrm>
            <a:off x="1059264" y="2147890"/>
            <a:ext cx="2122798" cy="988959"/>
          </a:xfrm>
          <a:custGeom>
            <a:avLst/>
            <a:gdLst>
              <a:gd name="connsiteX0" fmla="*/ 628650 w 1972363"/>
              <a:gd name="connsiteY0" fmla="*/ 0 h 757238"/>
              <a:gd name="connsiteX1" fmla="*/ 685800 w 1972363"/>
              <a:gd name="connsiteY1" fmla="*/ 42863 h 757238"/>
              <a:gd name="connsiteX2" fmla="*/ 771525 w 1972363"/>
              <a:gd name="connsiteY2" fmla="*/ 114300 h 757238"/>
              <a:gd name="connsiteX3" fmla="*/ 900112 w 1972363"/>
              <a:gd name="connsiteY3" fmla="*/ 85725 h 757238"/>
              <a:gd name="connsiteX4" fmla="*/ 985837 w 1972363"/>
              <a:gd name="connsiteY4" fmla="*/ 42863 h 757238"/>
              <a:gd name="connsiteX5" fmla="*/ 1057275 w 1972363"/>
              <a:gd name="connsiteY5" fmla="*/ 57150 h 757238"/>
              <a:gd name="connsiteX6" fmla="*/ 1143000 w 1972363"/>
              <a:gd name="connsiteY6" fmla="*/ 85725 h 757238"/>
              <a:gd name="connsiteX7" fmla="*/ 1214437 w 1972363"/>
              <a:gd name="connsiteY7" fmla="*/ 142875 h 757238"/>
              <a:gd name="connsiteX8" fmla="*/ 1257300 w 1972363"/>
              <a:gd name="connsiteY8" fmla="*/ 128588 h 757238"/>
              <a:gd name="connsiteX9" fmla="*/ 1371600 w 1972363"/>
              <a:gd name="connsiteY9" fmla="*/ 100013 h 757238"/>
              <a:gd name="connsiteX10" fmla="*/ 1471612 w 1972363"/>
              <a:gd name="connsiteY10" fmla="*/ 57150 h 757238"/>
              <a:gd name="connsiteX11" fmla="*/ 1728787 w 1972363"/>
              <a:gd name="connsiteY11" fmla="*/ 85725 h 757238"/>
              <a:gd name="connsiteX12" fmla="*/ 1771650 w 1972363"/>
              <a:gd name="connsiteY12" fmla="*/ 100013 h 757238"/>
              <a:gd name="connsiteX13" fmla="*/ 1814512 w 1972363"/>
              <a:gd name="connsiteY13" fmla="*/ 185738 h 757238"/>
              <a:gd name="connsiteX14" fmla="*/ 1843087 w 1972363"/>
              <a:gd name="connsiteY14" fmla="*/ 228600 h 757238"/>
              <a:gd name="connsiteX15" fmla="*/ 1885950 w 1972363"/>
              <a:gd name="connsiteY15" fmla="*/ 314325 h 757238"/>
              <a:gd name="connsiteX16" fmla="*/ 1928812 w 1972363"/>
              <a:gd name="connsiteY16" fmla="*/ 342900 h 757238"/>
              <a:gd name="connsiteX17" fmla="*/ 1971675 w 1972363"/>
              <a:gd name="connsiteY17" fmla="*/ 428625 h 757238"/>
              <a:gd name="connsiteX18" fmla="*/ 1871662 w 1972363"/>
              <a:gd name="connsiteY18" fmla="*/ 542925 h 757238"/>
              <a:gd name="connsiteX19" fmla="*/ 1814512 w 1972363"/>
              <a:gd name="connsiteY19" fmla="*/ 628650 h 757238"/>
              <a:gd name="connsiteX20" fmla="*/ 1800225 w 1972363"/>
              <a:gd name="connsiteY20" fmla="*/ 700088 h 757238"/>
              <a:gd name="connsiteX21" fmla="*/ 1700212 w 1972363"/>
              <a:gd name="connsiteY21" fmla="*/ 742950 h 757238"/>
              <a:gd name="connsiteX22" fmla="*/ 1585912 w 1972363"/>
              <a:gd name="connsiteY22" fmla="*/ 728663 h 757238"/>
              <a:gd name="connsiteX23" fmla="*/ 1471612 w 1972363"/>
              <a:gd name="connsiteY23" fmla="*/ 685800 h 757238"/>
              <a:gd name="connsiteX24" fmla="*/ 1414462 w 1972363"/>
              <a:gd name="connsiteY24" fmla="*/ 671513 h 757238"/>
              <a:gd name="connsiteX25" fmla="*/ 1257300 w 1972363"/>
              <a:gd name="connsiteY25" fmla="*/ 685800 h 757238"/>
              <a:gd name="connsiteX26" fmla="*/ 1171575 w 1972363"/>
              <a:gd name="connsiteY26" fmla="*/ 714375 h 757238"/>
              <a:gd name="connsiteX27" fmla="*/ 1085850 w 1972363"/>
              <a:gd name="connsiteY27" fmla="*/ 757238 h 757238"/>
              <a:gd name="connsiteX28" fmla="*/ 714375 w 1972363"/>
              <a:gd name="connsiteY28" fmla="*/ 728663 h 757238"/>
              <a:gd name="connsiteX29" fmla="*/ 242887 w 1972363"/>
              <a:gd name="connsiteY29" fmla="*/ 714375 h 757238"/>
              <a:gd name="connsiteX30" fmla="*/ 157162 w 1972363"/>
              <a:gd name="connsiteY30" fmla="*/ 628650 h 757238"/>
              <a:gd name="connsiteX31" fmla="*/ 71437 w 1972363"/>
              <a:gd name="connsiteY31" fmla="*/ 557213 h 757238"/>
              <a:gd name="connsiteX32" fmla="*/ 57150 w 1972363"/>
              <a:gd name="connsiteY32" fmla="*/ 514350 h 757238"/>
              <a:gd name="connsiteX33" fmla="*/ 0 w 1972363"/>
              <a:gd name="connsiteY33" fmla="*/ 242888 h 757238"/>
              <a:gd name="connsiteX34" fmla="*/ 42862 w 1972363"/>
              <a:gd name="connsiteY34" fmla="*/ 157163 h 757238"/>
              <a:gd name="connsiteX35" fmla="*/ 100012 w 1972363"/>
              <a:gd name="connsiteY35" fmla="*/ 128588 h 757238"/>
              <a:gd name="connsiteX36" fmla="*/ 471487 w 1972363"/>
              <a:gd name="connsiteY36" fmla="*/ 142875 h 757238"/>
              <a:gd name="connsiteX37" fmla="*/ 557212 w 1972363"/>
              <a:gd name="connsiteY37" fmla="*/ 142875 h 757238"/>
              <a:gd name="connsiteX38" fmla="*/ 585787 w 1972363"/>
              <a:gd name="connsiteY38" fmla="*/ 85725 h 757238"/>
              <a:gd name="connsiteX39" fmla="*/ 614362 w 1972363"/>
              <a:gd name="connsiteY39" fmla="*/ 42863 h 757238"/>
              <a:gd name="connsiteX40" fmla="*/ 628650 w 1972363"/>
              <a:gd name="connsiteY40" fmla="*/ 0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972363" h="757238">
                <a:moveTo>
                  <a:pt x="628650" y="0"/>
                </a:moveTo>
                <a:cubicBezTo>
                  <a:pt x="647700" y="14288"/>
                  <a:pt x="668962" y="26025"/>
                  <a:pt x="685800" y="42863"/>
                </a:cubicBezTo>
                <a:cubicBezTo>
                  <a:pt x="763647" y="120711"/>
                  <a:pt x="689660" y="87013"/>
                  <a:pt x="771525" y="114300"/>
                </a:cubicBezTo>
                <a:cubicBezTo>
                  <a:pt x="804456" y="108812"/>
                  <a:pt x="864937" y="103313"/>
                  <a:pt x="900112" y="85725"/>
                </a:cubicBezTo>
                <a:cubicBezTo>
                  <a:pt x="1010891" y="30335"/>
                  <a:pt x="878110" y="78771"/>
                  <a:pt x="985837" y="42863"/>
                </a:cubicBezTo>
                <a:cubicBezTo>
                  <a:pt x="1009650" y="47625"/>
                  <a:pt x="1033846" y="50760"/>
                  <a:pt x="1057275" y="57150"/>
                </a:cubicBezTo>
                <a:cubicBezTo>
                  <a:pt x="1086334" y="65075"/>
                  <a:pt x="1143000" y="85725"/>
                  <a:pt x="1143000" y="85725"/>
                </a:cubicBezTo>
                <a:cubicBezTo>
                  <a:pt x="1164941" y="118637"/>
                  <a:pt x="1168429" y="142875"/>
                  <a:pt x="1214437" y="142875"/>
                </a:cubicBezTo>
                <a:cubicBezTo>
                  <a:pt x="1229497" y="142875"/>
                  <a:pt x="1242770" y="132551"/>
                  <a:pt x="1257300" y="128588"/>
                </a:cubicBezTo>
                <a:cubicBezTo>
                  <a:pt x="1295189" y="118255"/>
                  <a:pt x="1371600" y="100013"/>
                  <a:pt x="1371600" y="100013"/>
                </a:cubicBezTo>
                <a:cubicBezTo>
                  <a:pt x="1382757" y="94435"/>
                  <a:pt x="1450591" y="57150"/>
                  <a:pt x="1471612" y="57150"/>
                </a:cubicBezTo>
                <a:cubicBezTo>
                  <a:pt x="1571765" y="57150"/>
                  <a:pt x="1637093" y="70443"/>
                  <a:pt x="1728787" y="85725"/>
                </a:cubicBezTo>
                <a:cubicBezTo>
                  <a:pt x="1743075" y="90488"/>
                  <a:pt x="1759890" y="90605"/>
                  <a:pt x="1771650" y="100013"/>
                </a:cubicBezTo>
                <a:cubicBezTo>
                  <a:pt x="1805773" y="127311"/>
                  <a:pt x="1797256" y="151226"/>
                  <a:pt x="1814512" y="185738"/>
                </a:cubicBezTo>
                <a:cubicBezTo>
                  <a:pt x="1822191" y="201097"/>
                  <a:pt x="1835408" y="213242"/>
                  <a:pt x="1843087" y="228600"/>
                </a:cubicBezTo>
                <a:cubicBezTo>
                  <a:pt x="1866328" y="275082"/>
                  <a:pt x="1845004" y="273379"/>
                  <a:pt x="1885950" y="314325"/>
                </a:cubicBezTo>
                <a:cubicBezTo>
                  <a:pt x="1898092" y="326467"/>
                  <a:pt x="1914525" y="333375"/>
                  <a:pt x="1928812" y="342900"/>
                </a:cubicBezTo>
                <a:cubicBezTo>
                  <a:pt x="1935765" y="353329"/>
                  <a:pt x="1978247" y="408909"/>
                  <a:pt x="1971675" y="428625"/>
                </a:cubicBezTo>
                <a:cubicBezTo>
                  <a:pt x="1947863" y="500063"/>
                  <a:pt x="1921669" y="509588"/>
                  <a:pt x="1871662" y="542925"/>
                </a:cubicBezTo>
                <a:cubicBezTo>
                  <a:pt x="1852612" y="571500"/>
                  <a:pt x="1821247" y="594974"/>
                  <a:pt x="1814512" y="628650"/>
                </a:cubicBezTo>
                <a:cubicBezTo>
                  <a:pt x="1809750" y="652463"/>
                  <a:pt x="1814340" y="680327"/>
                  <a:pt x="1800225" y="700088"/>
                </a:cubicBezTo>
                <a:cubicBezTo>
                  <a:pt x="1789190" y="715537"/>
                  <a:pt x="1721147" y="735972"/>
                  <a:pt x="1700212" y="742950"/>
                </a:cubicBezTo>
                <a:cubicBezTo>
                  <a:pt x="1662112" y="738188"/>
                  <a:pt x="1623162" y="737976"/>
                  <a:pt x="1585912" y="728663"/>
                </a:cubicBezTo>
                <a:cubicBezTo>
                  <a:pt x="1546436" y="718794"/>
                  <a:pt x="1510215" y="698668"/>
                  <a:pt x="1471612" y="685800"/>
                </a:cubicBezTo>
                <a:cubicBezTo>
                  <a:pt x="1452983" y="679590"/>
                  <a:pt x="1433512" y="676275"/>
                  <a:pt x="1414462" y="671513"/>
                </a:cubicBezTo>
                <a:cubicBezTo>
                  <a:pt x="1362075" y="676275"/>
                  <a:pt x="1309103" y="676658"/>
                  <a:pt x="1257300" y="685800"/>
                </a:cubicBezTo>
                <a:cubicBezTo>
                  <a:pt x="1227638" y="691034"/>
                  <a:pt x="1171575" y="714375"/>
                  <a:pt x="1171575" y="714375"/>
                </a:cubicBezTo>
                <a:cubicBezTo>
                  <a:pt x="1149906" y="728821"/>
                  <a:pt x="1115424" y="757238"/>
                  <a:pt x="1085850" y="757238"/>
                </a:cubicBezTo>
                <a:cubicBezTo>
                  <a:pt x="899436" y="757238"/>
                  <a:pt x="883778" y="736363"/>
                  <a:pt x="714375" y="728663"/>
                </a:cubicBezTo>
                <a:cubicBezTo>
                  <a:pt x="557302" y="721523"/>
                  <a:pt x="400050" y="719138"/>
                  <a:pt x="242887" y="714375"/>
                </a:cubicBezTo>
                <a:cubicBezTo>
                  <a:pt x="167433" y="664072"/>
                  <a:pt x="228049" y="711351"/>
                  <a:pt x="157162" y="628650"/>
                </a:cubicBezTo>
                <a:cubicBezTo>
                  <a:pt x="120492" y="585868"/>
                  <a:pt x="115531" y="586608"/>
                  <a:pt x="71437" y="557213"/>
                </a:cubicBezTo>
                <a:cubicBezTo>
                  <a:pt x="66675" y="542925"/>
                  <a:pt x="58727" y="529328"/>
                  <a:pt x="57150" y="514350"/>
                </a:cubicBezTo>
                <a:cubicBezTo>
                  <a:pt x="43971" y="389149"/>
                  <a:pt x="96222" y="307036"/>
                  <a:pt x="0" y="242888"/>
                </a:cubicBezTo>
                <a:cubicBezTo>
                  <a:pt x="9752" y="213631"/>
                  <a:pt x="17294" y="178469"/>
                  <a:pt x="42862" y="157163"/>
                </a:cubicBezTo>
                <a:cubicBezTo>
                  <a:pt x="59224" y="143528"/>
                  <a:pt x="80962" y="138113"/>
                  <a:pt x="100012" y="128588"/>
                </a:cubicBezTo>
                <a:cubicBezTo>
                  <a:pt x="223837" y="133350"/>
                  <a:pt x="347864" y="134349"/>
                  <a:pt x="471487" y="142875"/>
                </a:cubicBezTo>
                <a:cubicBezTo>
                  <a:pt x="566193" y="149406"/>
                  <a:pt x="462508" y="174445"/>
                  <a:pt x="557212" y="142875"/>
                </a:cubicBezTo>
                <a:cubicBezTo>
                  <a:pt x="566737" y="123825"/>
                  <a:pt x="575220" y="104217"/>
                  <a:pt x="585787" y="85725"/>
                </a:cubicBezTo>
                <a:cubicBezTo>
                  <a:pt x="594306" y="70816"/>
                  <a:pt x="606683" y="58221"/>
                  <a:pt x="614362" y="42863"/>
                </a:cubicBezTo>
                <a:cubicBezTo>
                  <a:pt x="621097" y="29392"/>
                  <a:pt x="623887" y="14288"/>
                  <a:pt x="628650" y="0"/>
                </a:cubicBezTo>
                <a:close/>
              </a:path>
            </a:pathLst>
          </a:custGeom>
          <a:blipFill>
            <a:blip r:embed="rId7"/>
            <a:tile tx="0" ty="0" sx="100000" sy="100000" flip="none" algn="tl"/>
          </a:blip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thách</a:t>
            </a:r>
            <a:endParaRPr lang="en-US" sz="2800" b="1" dirty="0">
              <a:latin typeface="Times New Roman" panose="02020603050405020304" pitchFamily="18" charset="0"/>
              <a:cs typeface="Times New Roman" panose="02020603050405020304" pitchFamily="18" charset="0"/>
            </a:endParaRPr>
          </a:p>
        </p:txBody>
      </p:sp>
      <p:sp>
        <p:nvSpPr>
          <p:cNvPr id="21" name="Freeform 20"/>
          <p:cNvSpPr/>
          <p:nvPr/>
        </p:nvSpPr>
        <p:spPr>
          <a:xfrm>
            <a:off x="8391513" y="2954718"/>
            <a:ext cx="2359169" cy="802164"/>
          </a:xfrm>
          <a:custGeom>
            <a:avLst/>
            <a:gdLst>
              <a:gd name="connsiteX0" fmla="*/ 135734 w 2015225"/>
              <a:gd name="connsiteY0" fmla="*/ 0 h 485775"/>
              <a:gd name="connsiteX1" fmla="*/ 1878803 w 2015225"/>
              <a:gd name="connsiteY1" fmla="*/ 0 h 485775"/>
              <a:gd name="connsiteX2" fmla="*/ 2014537 w 2015225"/>
              <a:gd name="connsiteY2" fmla="*/ 135734 h 485775"/>
              <a:gd name="connsiteX3" fmla="*/ 2014537 w 2015225"/>
              <a:gd name="connsiteY3" fmla="*/ 485775 h 485775"/>
              <a:gd name="connsiteX4" fmla="*/ 1971674 w 2015225"/>
              <a:gd name="connsiteY4" fmla="*/ 400050 h 485775"/>
              <a:gd name="connsiteX5" fmla="*/ 1928812 w 2015225"/>
              <a:gd name="connsiteY5" fmla="*/ 371475 h 485775"/>
              <a:gd name="connsiteX6" fmla="*/ 1885949 w 2015225"/>
              <a:gd name="connsiteY6" fmla="*/ 285750 h 485775"/>
              <a:gd name="connsiteX7" fmla="*/ 1857374 w 2015225"/>
              <a:gd name="connsiteY7" fmla="*/ 242888 h 485775"/>
              <a:gd name="connsiteX8" fmla="*/ 1814512 w 2015225"/>
              <a:gd name="connsiteY8" fmla="*/ 157163 h 485775"/>
              <a:gd name="connsiteX9" fmla="*/ 1771649 w 2015225"/>
              <a:gd name="connsiteY9" fmla="*/ 142875 h 485775"/>
              <a:gd name="connsiteX10" fmla="*/ 1514474 w 2015225"/>
              <a:gd name="connsiteY10" fmla="*/ 114300 h 485775"/>
              <a:gd name="connsiteX11" fmla="*/ 1414462 w 2015225"/>
              <a:gd name="connsiteY11" fmla="*/ 157163 h 485775"/>
              <a:gd name="connsiteX12" fmla="*/ 1300162 w 2015225"/>
              <a:gd name="connsiteY12" fmla="*/ 185738 h 485775"/>
              <a:gd name="connsiteX13" fmla="*/ 1257299 w 2015225"/>
              <a:gd name="connsiteY13" fmla="*/ 200025 h 485775"/>
              <a:gd name="connsiteX14" fmla="*/ 1185862 w 2015225"/>
              <a:gd name="connsiteY14" fmla="*/ 142875 h 485775"/>
              <a:gd name="connsiteX15" fmla="*/ 1100137 w 2015225"/>
              <a:gd name="connsiteY15" fmla="*/ 114300 h 485775"/>
              <a:gd name="connsiteX16" fmla="*/ 1028699 w 2015225"/>
              <a:gd name="connsiteY16" fmla="*/ 100013 h 485775"/>
              <a:gd name="connsiteX17" fmla="*/ 942974 w 2015225"/>
              <a:gd name="connsiteY17" fmla="*/ 142875 h 485775"/>
              <a:gd name="connsiteX18" fmla="*/ 814387 w 2015225"/>
              <a:gd name="connsiteY18" fmla="*/ 171450 h 485775"/>
              <a:gd name="connsiteX19" fmla="*/ 728662 w 2015225"/>
              <a:gd name="connsiteY19" fmla="*/ 100013 h 485775"/>
              <a:gd name="connsiteX20" fmla="*/ 671512 w 2015225"/>
              <a:gd name="connsiteY20" fmla="*/ 57150 h 485775"/>
              <a:gd name="connsiteX21" fmla="*/ 657224 w 2015225"/>
              <a:gd name="connsiteY21" fmla="*/ 100013 h 485775"/>
              <a:gd name="connsiteX22" fmla="*/ 628649 w 2015225"/>
              <a:gd name="connsiteY22" fmla="*/ 142875 h 485775"/>
              <a:gd name="connsiteX23" fmla="*/ 600074 w 2015225"/>
              <a:gd name="connsiteY23" fmla="*/ 200025 h 485775"/>
              <a:gd name="connsiteX24" fmla="*/ 514349 w 2015225"/>
              <a:gd name="connsiteY24" fmla="*/ 200025 h 485775"/>
              <a:gd name="connsiteX25" fmla="*/ 142874 w 2015225"/>
              <a:gd name="connsiteY25" fmla="*/ 185738 h 485775"/>
              <a:gd name="connsiteX26" fmla="*/ 85724 w 2015225"/>
              <a:gd name="connsiteY26" fmla="*/ 214313 h 485775"/>
              <a:gd name="connsiteX27" fmla="*/ 42862 w 2015225"/>
              <a:gd name="connsiteY27" fmla="*/ 300038 h 485775"/>
              <a:gd name="connsiteX28" fmla="*/ 22089 w 2015225"/>
              <a:gd name="connsiteY28" fmla="*/ 291547 h 485775"/>
              <a:gd name="connsiteX29" fmla="*/ 0 w 2015225"/>
              <a:gd name="connsiteY29" fmla="*/ 285750 h 485775"/>
              <a:gd name="connsiteX30" fmla="*/ 0 w 2015225"/>
              <a:gd name="connsiteY30" fmla="*/ 135734 h 485775"/>
              <a:gd name="connsiteX31" fmla="*/ 135734 w 2015225"/>
              <a:gd name="connsiteY31" fmla="*/ 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15225" h="485775">
                <a:moveTo>
                  <a:pt x="135734" y="0"/>
                </a:moveTo>
                <a:lnTo>
                  <a:pt x="1878803" y="0"/>
                </a:lnTo>
                <a:cubicBezTo>
                  <a:pt x="1953767" y="0"/>
                  <a:pt x="2014537" y="60770"/>
                  <a:pt x="2014537" y="135734"/>
                </a:cubicBezTo>
                <a:lnTo>
                  <a:pt x="2014537" y="485775"/>
                </a:lnTo>
                <a:cubicBezTo>
                  <a:pt x="2021109" y="466059"/>
                  <a:pt x="1978627" y="410479"/>
                  <a:pt x="1971674" y="400050"/>
                </a:cubicBezTo>
                <a:cubicBezTo>
                  <a:pt x="1957387" y="390525"/>
                  <a:pt x="1940954" y="383617"/>
                  <a:pt x="1928812" y="371475"/>
                </a:cubicBezTo>
                <a:cubicBezTo>
                  <a:pt x="1887866" y="330529"/>
                  <a:pt x="1909190" y="332232"/>
                  <a:pt x="1885949" y="285750"/>
                </a:cubicBezTo>
                <a:cubicBezTo>
                  <a:pt x="1878270" y="270392"/>
                  <a:pt x="1865053" y="258247"/>
                  <a:pt x="1857374" y="242888"/>
                </a:cubicBezTo>
                <a:cubicBezTo>
                  <a:pt x="1840118" y="208376"/>
                  <a:pt x="1848635" y="184461"/>
                  <a:pt x="1814512" y="157163"/>
                </a:cubicBezTo>
                <a:cubicBezTo>
                  <a:pt x="1802752" y="147755"/>
                  <a:pt x="1785937" y="147638"/>
                  <a:pt x="1771649" y="142875"/>
                </a:cubicBezTo>
                <a:cubicBezTo>
                  <a:pt x="1679955" y="127593"/>
                  <a:pt x="1614627" y="114300"/>
                  <a:pt x="1514474" y="114300"/>
                </a:cubicBezTo>
                <a:cubicBezTo>
                  <a:pt x="1493453" y="114300"/>
                  <a:pt x="1425619" y="151585"/>
                  <a:pt x="1414462" y="157163"/>
                </a:cubicBezTo>
                <a:cubicBezTo>
                  <a:pt x="1414462" y="157163"/>
                  <a:pt x="1338051" y="175405"/>
                  <a:pt x="1300162" y="185738"/>
                </a:cubicBezTo>
                <a:cubicBezTo>
                  <a:pt x="1285632" y="189701"/>
                  <a:pt x="1272359" y="200025"/>
                  <a:pt x="1257299" y="200025"/>
                </a:cubicBezTo>
                <a:cubicBezTo>
                  <a:pt x="1211291" y="200025"/>
                  <a:pt x="1207803" y="175787"/>
                  <a:pt x="1185862" y="142875"/>
                </a:cubicBezTo>
                <a:cubicBezTo>
                  <a:pt x="1185862" y="142875"/>
                  <a:pt x="1129196" y="122225"/>
                  <a:pt x="1100137" y="114300"/>
                </a:cubicBezTo>
                <a:cubicBezTo>
                  <a:pt x="1076708" y="107910"/>
                  <a:pt x="1052512" y="104775"/>
                  <a:pt x="1028699" y="100013"/>
                </a:cubicBezTo>
                <a:cubicBezTo>
                  <a:pt x="920972" y="135921"/>
                  <a:pt x="1053753" y="87485"/>
                  <a:pt x="942974" y="142875"/>
                </a:cubicBezTo>
                <a:cubicBezTo>
                  <a:pt x="907799" y="160463"/>
                  <a:pt x="847318" y="165962"/>
                  <a:pt x="814387" y="171450"/>
                </a:cubicBezTo>
                <a:cubicBezTo>
                  <a:pt x="732522" y="144163"/>
                  <a:pt x="806509" y="177861"/>
                  <a:pt x="728662" y="100013"/>
                </a:cubicBezTo>
                <a:cubicBezTo>
                  <a:pt x="711824" y="83175"/>
                  <a:pt x="690562" y="71438"/>
                  <a:pt x="671512" y="57150"/>
                </a:cubicBezTo>
                <a:cubicBezTo>
                  <a:pt x="666749" y="71438"/>
                  <a:pt x="663959" y="86542"/>
                  <a:pt x="657224" y="100013"/>
                </a:cubicBezTo>
                <a:cubicBezTo>
                  <a:pt x="649545" y="115371"/>
                  <a:pt x="637168" y="127966"/>
                  <a:pt x="628649" y="142875"/>
                </a:cubicBezTo>
                <a:cubicBezTo>
                  <a:pt x="618082" y="161367"/>
                  <a:pt x="609599" y="180975"/>
                  <a:pt x="600074" y="200025"/>
                </a:cubicBezTo>
                <a:cubicBezTo>
                  <a:pt x="505370" y="231595"/>
                  <a:pt x="609055" y="206556"/>
                  <a:pt x="514349" y="200025"/>
                </a:cubicBezTo>
                <a:cubicBezTo>
                  <a:pt x="390726" y="191499"/>
                  <a:pt x="266699" y="190500"/>
                  <a:pt x="142874" y="185738"/>
                </a:cubicBezTo>
                <a:cubicBezTo>
                  <a:pt x="123824" y="195263"/>
                  <a:pt x="102086" y="200678"/>
                  <a:pt x="85724" y="214313"/>
                </a:cubicBezTo>
                <a:cubicBezTo>
                  <a:pt x="60156" y="235619"/>
                  <a:pt x="52614" y="270781"/>
                  <a:pt x="42862" y="300038"/>
                </a:cubicBezTo>
                <a:cubicBezTo>
                  <a:pt x="36597" y="295861"/>
                  <a:pt x="29453" y="293480"/>
                  <a:pt x="22089" y="291547"/>
                </a:cubicBezTo>
                <a:lnTo>
                  <a:pt x="0" y="285750"/>
                </a:lnTo>
                <a:lnTo>
                  <a:pt x="0" y="135734"/>
                </a:lnTo>
                <a:cubicBezTo>
                  <a:pt x="0" y="60770"/>
                  <a:pt x="60770" y="0"/>
                  <a:pt x="135734" y="0"/>
                </a:cubicBezTo>
                <a:close/>
              </a:path>
            </a:pathLst>
          </a:cu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Chiến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Bent-Up Arrow 10"/>
          <p:cNvSpPr/>
          <p:nvPr/>
        </p:nvSpPr>
        <p:spPr>
          <a:xfrm rot="5400000">
            <a:off x="2389235" y="2667622"/>
            <a:ext cx="811204" cy="1655295"/>
          </a:xfrm>
          <a:prstGeom prst="bentUpArrow">
            <a:avLst/>
          </a:prstGeom>
          <a:blipFill>
            <a:blip r:embed="rId7"/>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irect Access Storage 11"/>
          <p:cNvSpPr/>
          <p:nvPr/>
        </p:nvSpPr>
        <p:spPr>
          <a:xfrm>
            <a:off x="3595238" y="2587869"/>
            <a:ext cx="3659049" cy="2344383"/>
          </a:xfrm>
          <a:custGeom>
            <a:avLst/>
            <a:gdLst>
              <a:gd name="connsiteX0" fmla="*/ 1667 w 10000"/>
              <a:gd name="connsiteY0" fmla="*/ 0 h 10000"/>
              <a:gd name="connsiteX1" fmla="*/ 8333 w 10000"/>
              <a:gd name="connsiteY1" fmla="*/ 0 h 10000"/>
              <a:gd name="connsiteX2" fmla="*/ 10000 w 10000"/>
              <a:gd name="connsiteY2" fmla="*/ 5000 h 10000"/>
              <a:gd name="connsiteX3" fmla="*/ 8333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1" fmla="*/ 8333 w 10000"/>
              <a:gd name="connsiteY0-2" fmla="*/ 10000 h 10000"/>
              <a:gd name="connsiteX1-3" fmla="*/ 6666 w 10000"/>
              <a:gd name="connsiteY1-4" fmla="*/ 5000 h 10000"/>
              <a:gd name="connsiteX2-5" fmla="*/ 8333 w 10000"/>
              <a:gd name="connsiteY2-6" fmla="*/ 0 h 10000"/>
              <a:gd name="connsiteX0-7" fmla="*/ 1667 w 10000"/>
              <a:gd name="connsiteY0-8" fmla="*/ 0 h 10000"/>
              <a:gd name="connsiteX1-9" fmla="*/ 8333 w 10000"/>
              <a:gd name="connsiteY1-10" fmla="*/ 0 h 10000"/>
              <a:gd name="connsiteX2-11" fmla="*/ 10000 w 10000"/>
              <a:gd name="connsiteY2-12" fmla="*/ 5000 h 10000"/>
              <a:gd name="connsiteX3-13" fmla="*/ 8333 w 10000"/>
              <a:gd name="connsiteY3-14" fmla="*/ 10000 h 10000"/>
              <a:gd name="connsiteX4-15" fmla="*/ 1667 w 10000"/>
              <a:gd name="connsiteY4-16" fmla="*/ 10000 h 10000"/>
              <a:gd name="connsiteX5-17" fmla="*/ 0 w 10000"/>
              <a:gd name="connsiteY5-18" fmla="*/ 5000 h 10000"/>
              <a:gd name="connsiteX6-19" fmla="*/ 1667 w 10000"/>
              <a:gd name="connsiteY6-20" fmla="*/ 0 h 10000"/>
              <a:gd name="connsiteX0-21" fmla="*/ 1667 w 10000"/>
              <a:gd name="connsiteY0-22" fmla="*/ 0 h 10000"/>
              <a:gd name="connsiteX1-23" fmla="*/ 8333 w 10000"/>
              <a:gd name="connsiteY1-24" fmla="*/ 0 h 10000"/>
              <a:gd name="connsiteX2-25" fmla="*/ 10000 w 10000"/>
              <a:gd name="connsiteY2-26" fmla="*/ 5000 h 10000"/>
              <a:gd name="connsiteX3-27" fmla="*/ 8333 w 10000"/>
              <a:gd name="connsiteY3-28" fmla="*/ 10000 h 10000"/>
              <a:gd name="connsiteX4-29" fmla="*/ 1667 w 10000"/>
              <a:gd name="connsiteY4-30" fmla="*/ 10000 h 10000"/>
              <a:gd name="connsiteX5-31" fmla="*/ 0 w 10000"/>
              <a:gd name="connsiteY5-32" fmla="*/ 5000 h 10000"/>
              <a:gd name="connsiteX6-33" fmla="*/ 1667 w 10000"/>
              <a:gd name="connsiteY6-34" fmla="*/ 0 h 10000"/>
              <a:gd name="connsiteX0-35" fmla="*/ 8333 w 10000"/>
              <a:gd name="connsiteY0-36" fmla="*/ 10000 h 10000"/>
              <a:gd name="connsiteX1-37" fmla="*/ 7659 w 10000"/>
              <a:gd name="connsiteY1-38" fmla="*/ 5183 h 10000"/>
              <a:gd name="connsiteX2-39" fmla="*/ 8333 w 10000"/>
              <a:gd name="connsiteY2-40" fmla="*/ 0 h 10000"/>
              <a:gd name="connsiteX0-41" fmla="*/ 1667 w 10000"/>
              <a:gd name="connsiteY0-42" fmla="*/ 0 h 10000"/>
              <a:gd name="connsiteX1-43" fmla="*/ 8333 w 10000"/>
              <a:gd name="connsiteY1-44" fmla="*/ 0 h 10000"/>
              <a:gd name="connsiteX2-45" fmla="*/ 10000 w 10000"/>
              <a:gd name="connsiteY2-46" fmla="*/ 5000 h 10000"/>
              <a:gd name="connsiteX3-47" fmla="*/ 8333 w 10000"/>
              <a:gd name="connsiteY3-48" fmla="*/ 10000 h 10000"/>
              <a:gd name="connsiteX4-49" fmla="*/ 1667 w 10000"/>
              <a:gd name="connsiteY4-50" fmla="*/ 10000 h 10000"/>
              <a:gd name="connsiteX5-51" fmla="*/ 0 w 10000"/>
              <a:gd name="connsiteY5-52" fmla="*/ 5000 h 10000"/>
              <a:gd name="connsiteX6-53" fmla="*/ 1667 w 10000"/>
              <a:gd name="connsiteY6-54" fmla="*/ 0 h 10000"/>
              <a:gd name="connsiteX0-55" fmla="*/ 1667 w 10000"/>
              <a:gd name="connsiteY0-56" fmla="*/ 0 h 10000"/>
              <a:gd name="connsiteX1-57" fmla="*/ 8333 w 10000"/>
              <a:gd name="connsiteY1-58" fmla="*/ 0 h 10000"/>
              <a:gd name="connsiteX2-59" fmla="*/ 10000 w 10000"/>
              <a:gd name="connsiteY2-60" fmla="*/ 5000 h 10000"/>
              <a:gd name="connsiteX3-61" fmla="*/ 8333 w 10000"/>
              <a:gd name="connsiteY3-62" fmla="*/ 10000 h 10000"/>
              <a:gd name="connsiteX4-63" fmla="*/ 1667 w 10000"/>
              <a:gd name="connsiteY4-64" fmla="*/ 10000 h 10000"/>
              <a:gd name="connsiteX5-65" fmla="*/ 0 w 10000"/>
              <a:gd name="connsiteY5-66" fmla="*/ 5000 h 10000"/>
              <a:gd name="connsiteX6-67" fmla="*/ 1667 w 10000"/>
              <a:gd name="connsiteY6-68" fmla="*/ 0 h 10000"/>
              <a:gd name="connsiteX0-69" fmla="*/ 8333 w 10000"/>
              <a:gd name="connsiteY0-70" fmla="*/ 10000 h 10000"/>
              <a:gd name="connsiteX1-71" fmla="*/ 8461 w 10000"/>
              <a:gd name="connsiteY1-72" fmla="*/ 5000 h 10000"/>
              <a:gd name="connsiteX2-73" fmla="*/ 8333 w 10000"/>
              <a:gd name="connsiteY2-74" fmla="*/ 0 h 10000"/>
              <a:gd name="connsiteX0-75" fmla="*/ 1667 w 10000"/>
              <a:gd name="connsiteY0-76" fmla="*/ 0 h 10000"/>
              <a:gd name="connsiteX1-77" fmla="*/ 8333 w 10000"/>
              <a:gd name="connsiteY1-78" fmla="*/ 0 h 10000"/>
              <a:gd name="connsiteX2-79" fmla="*/ 10000 w 10000"/>
              <a:gd name="connsiteY2-80" fmla="*/ 5000 h 10000"/>
              <a:gd name="connsiteX3-81" fmla="*/ 8333 w 10000"/>
              <a:gd name="connsiteY3-82" fmla="*/ 10000 h 10000"/>
              <a:gd name="connsiteX4-83" fmla="*/ 1667 w 10000"/>
              <a:gd name="connsiteY4-84" fmla="*/ 10000 h 10000"/>
              <a:gd name="connsiteX5-85" fmla="*/ 0 w 10000"/>
              <a:gd name="connsiteY5-86" fmla="*/ 5000 h 10000"/>
              <a:gd name="connsiteX6-87" fmla="*/ 1667 w 10000"/>
              <a:gd name="connsiteY6-88" fmla="*/ 0 h 10000"/>
              <a:gd name="connsiteX0-89" fmla="*/ 1667 w 10000"/>
              <a:gd name="connsiteY0-90" fmla="*/ 0 h 10000"/>
              <a:gd name="connsiteX1-91" fmla="*/ 8333 w 10000"/>
              <a:gd name="connsiteY1-92" fmla="*/ 0 h 10000"/>
              <a:gd name="connsiteX2-93" fmla="*/ 10000 w 10000"/>
              <a:gd name="connsiteY2-94" fmla="*/ 5000 h 10000"/>
              <a:gd name="connsiteX3-95" fmla="*/ 8333 w 10000"/>
              <a:gd name="connsiteY3-96" fmla="*/ 10000 h 10000"/>
              <a:gd name="connsiteX4-97" fmla="*/ 1667 w 10000"/>
              <a:gd name="connsiteY4-98" fmla="*/ 10000 h 10000"/>
              <a:gd name="connsiteX5-99" fmla="*/ 0 w 10000"/>
              <a:gd name="connsiteY5-100" fmla="*/ 5000 h 10000"/>
              <a:gd name="connsiteX6-101" fmla="*/ 1667 w 10000"/>
              <a:gd name="connsiteY6-102" fmla="*/ 0 h 10000"/>
              <a:gd name="connsiteX0-103" fmla="*/ 8333 w 10000"/>
              <a:gd name="connsiteY0-104" fmla="*/ 10000 h 10000"/>
              <a:gd name="connsiteX1-105" fmla="*/ 8461 w 10000"/>
              <a:gd name="connsiteY1-106" fmla="*/ 5000 h 10000"/>
              <a:gd name="connsiteX2-107" fmla="*/ 8333 w 10000"/>
              <a:gd name="connsiteY2-108" fmla="*/ 0 h 10000"/>
              <a:gd name="connsiteX0-109" fmla="*/ 1667 w 10000"/>
              <a:gd name="connsiteY0-110" fmla="*/ 0 h 10000"/>
              <a:gd name="connsiteX1-111" fmla="*/ 8333 w 10000"/>
              <a:gd name="connsiteY1-112" fmla="*/ 0 h 10000"/>
              <a:gd name="connsiteX2-113" fmla="*/ 10000 w 10000"/>
              <a:gd name="connsiteY2-114" fmla="*/ 5000 h 10000"/>
              <a:gd name="connsiteX3-115" fmla="*/ 8333 w 10000"/>
              <a:gd name="connsiteY3-116" fmla="*/ 10000 h 10000"/>
              <a:gd name="connsiteX4-117" fmla="*/ 1667 w 10000"/>
              <a:gd name="connsiteY4-118" fmla="*/ 10000 h 10000"/>
              <a:gd name="connsiteX5-119" fmla="*/ 879 w 10000"/>
              <a:gd name="connsiteY5-120" fmla="*/ 5000 h 10000"/>
              <a:gd name="connsiteX6-121" fmla="*/ 1667 w 10000"/>
              <a:gd name="connsiteY6-122" fmla="*/ 0 h 10000"/>
              <a:gd name="connsiteX0-123" fmla="*/ 1667 w 10000"/>
              <a:gd name="connsiteY0-124" fmla="*/ 0 h 10000"/>
              <a:gd name="connsiteX1-125" fmla="*/ 8333 w 10000"/>
              <a:gd name="connsiteY1-126" fmla="*/ 0 h 10000"/>
              <a:gd name="connsiteX2-127" fmla="*/ 10000 w 10000"/>
              <a:gd name="connsiteY2-128" fmla="*/ 5000 h 10000"/>
              <a:gd name="connsiteX3-129" fmla="*/ 8333 w 10000"/>
              <a:gd name="connsiteY3-130" fmla="*/ 10000 h 10000"/>
              <a:gd name="connsiteX4-131" fmla="*/ 1667 w 10000"/>
              <a:gd name="connsiteY4-132" fmla="*/ 10000 h 10000"/>
              <a:gd name="connsiteX5-133" fmla="*/ 0 w 10000"/>
              <a:gd name="connsiteY5-134" fmla="*/ 5000 h 10000"/>
              <a:gd name="connsiteX6-135" fmla="*/ 1667 w 10000"/>
              <a:gd name="connsiteY6-136" fmla="*/ 0 h 10000"/>
              <a:gd name="connsiteX0-137" fmla="*/ 8333 w 10000"/>
              <a:gd name="connsiteY0-138" fmla="*/ 10000 h 10000"/>
              <a:gd name="connsiteX1-139" fmla="*/ 6860 w 10000"/>
              <a:gd name="connsiteY1-140" fmla="*/ 5000 h 10000"/>
              <a:gd name="connsiteX2-141" fmla="*/ 8333 w 10000"/>
              <a:gd name="connsiteY2-142" fmla="*/ 0 h 10000"/>
              <a:gd name="connsiteX0-143" fmla="*/ 1667 w 10000"/>
              <a:gd name="connsiteY0-144" fmla="*/ 0 h 10000"/>
              <a:gd name="connsiteX1-145" fmla="*/ 8333 w 10000"/>
              <a:gd name="connsiteY1-146" fmla="*/ 0 h 10000"/>
              <a:gd name="connsiteX2-147" fmla="*/ 10000 w 10000"/>
              <a:gd name="connsiteY2-148" fmla="*/ 5000 h 10000"/>
              <a:gd name="connsiteX3-149" fmla="*/ 8333 w 10000"/>
              <a:gd name="connsiteY3-150" fmla="*/ 10000 h 10000"/>
              <a:gd name="connsiteX4-151" fmla="*/ 1667 w 10000"/>
              <a:gd name="connsiteY4-152" fmla="*/ 10000 h 10000"/>
              <a:gd name="connsiteX5-153" fmla="*/ 879 w 10000"/>
              <a:gd name="connsiteY5-154" fmla="*/ 5000 h 10000"/>
              <a:gd name="connsiteX6-155" fmla="*/ 1667 w 10000"/>
              <a:gd name="connsiteY6-156" fmla="*/ 0 h 10000"/>
              <a:gd name="connsiteX0-157" fmla="*/ 1667 w 10000"/>
              <a:gd name="connsiteY0-158" fmla="*/ 0 h 10000"/>
              <a:gd name="connsiteX1-159" fmla="*/ 8333 w 10000"/>
              <a:gd name="connsiteY1-160" fmla="*/ 0 h 10000"/>
              <a:gd name="connsiteX2-161" fmla="*/ 10000 w 10000"/>
              <a:gd name="connsiteY2-162" fmla="*/ 5000 h 10000"/>
              <a:gd name="connsiteX3-163" fmla="*/ 8333 w 10000"/>
              <a:gd name="connsiteY3-164" fmla="*/ 10000 h 10000"/>
              <a:gd name="connsiteX4-165" fmla="*/ 1667 w 10000"/>
              <a:gd name="connsiteY4-166" fmla="*/ 10000 h 10000"/>
              <a:gd name="connsiteX5-167" fmla="*/ 0 w 10000"/>
              <a:gd name="connsiteY5-168" fmla="*/ 5000 h 10000"/>
              <a:gd name="connsiteX6-169" fmla="*/ 1667 w 10000"/>
              <a:gd name="connsiteY6-170" fmla="*/ 0 h 10000"/>
              <a:gd name="connsiteX0-171" fmla="*/ 8333 w 10000"/>
              <a:gd name="connsiteY0-172" fmla="*/ 10000 h 10000"/>
              <a:gd name="connsiteX1-173" fmla="*/ 6860 w 10000"/>
              <a:gd name="connsiteY1-174" fmla="*/ 5000 h 10000"/>
              <a:gd name="connsiteX2-175" fmla="*/ 8333 w 10000"/>
              <a:gd name="connsiteY2-176" fmla="*/ 0 h 10000"/>
              <a:gd name="connsiteX0-177" fmla="*/ 1667 w 10000"/>
              <a:gd name="connsiteY0-178" fmla="*/ 0 h 10000"/>
              <a:gd name="connsiteX1-179" fmla="*/ 8333 w 10000"/>
              <a:gd name="connsiteY1-180" fmla="*/ 0 h 10000"/>
              <a:gd name="connsiteX2-181" fmla="*/ 10000 w 10000"/>
              <a:gd name="connsiteY2-182" fmla="*/ 5000 h 10000"/>
              <a:gd name="connsiteX3-183" fmla="*/ 8333 w 10000"/>
              <a:gd name="connsiteY3-184" fmla="*/ 10000 h 10000"/>
              <a:gd name="connsiteX4-185" fmla="*/ 1667 w 10000"/>
              <a:gd name="connsiteY4-186" fmla="*/ 10000 h 10000"/>
              <a:gd name="connsiteX5-187" fmla="*/ 59 w 10000"/>
              <a:gd name="connsiteY5-188" fmla="*/ 4939 h 10000"/>
              <a:gd name="connsiteX6-189" fmla="*/ 1667 w 10000"/>
              <a:gd name="connsiteY6-190" fmla="*/ 0 h 10000"/>
              <a:gd name="connsiteX0-191" fmla="*/ 1667 w 10000"/>
              <a:gd name="connsiteY0-192" fmla="*/ 0 h 10000"/>
              <a:gd name="connsiteX1-193" fmla="*/ 8333 w 10000"/>
              <a:gd name="connsiteY1-194" fmla="*/ 0 h 10000"/>
              <a:gd name="connsiteX2-195" fmla="*/ 10000 w 10000"/>
              <a:gd name="connsiteY2-196" fmla="*/ 5000 h 10000"/>
              <a:gd name="connsiteX3-197" fmla="*/ 8333 w 10000"/>
              <a:gd name="connsiteY3-198" fmla="*/ 10000 h 10000"/>
              <a:gd name="connsiteX4-199" fmla="*/ 1667 w 10000"/>
              <a:gd name="connsiteY4-200" fmla="*/ 10000 h 10000"/>
              <a:gd name="connsiteX5-201" fmla="*/ 0 w 10000"/>
              <a:gd name="connsiteY5-202" fmla="*/ 5000 h 10000"/>
              <a:gd name="connsiteX6-203" fmla="*/ 1667 w 10000"/>
              <a:gd name="connsiteY6-204" fmla="*/ 0 h 10000"/>
              <a:gd name="connsiteX0-205" fmla="*/ 8333 w 10000"/>
              <a:gd name="connsiteY0-206" fmla="*/ 10000 h 10000"/>
              <a:gd name="connsiteX1-207" fmla="*/ 6899 w 10000"/>
              <a:gd name="connsiteY1-208" fmla="*/ 5609 h 10000"/>
              <a:gd name="connsiteX2-209" fmla="*/ 8333 w 10000"/>
              <a:gd name="connsiteY2-210" fmla="*/ 0 h 10000"/>
              <a:gd name="connsiteX0-211" fmla="*/ 1667 w 10000"/>
              <a:gd name="connsiteY0-212" fmla="*/ 0 h 10000"/>
              <a:gd name="connsiteX1-213" fmla="*/ 8333 w 10000"/>
              <a:gd name="connsiteY1-214" fmla="*/ 0 h 10000"/>
              <a:gd name="connsiteX2-215" fmla="*/ 10000 w 10000"/>
              <a:gd name="connsiteY2-216" fmla="*/ 5000 h 10000"/>
              <a:gd name="connsiteX3-217" fmla="*/ 8333 w 10000"/>
              <a:gd name="connsiteY3-218" fmla="*/ 10000 h 10000"/>
              <a:gd name="connsiteX4-219" fmla="*/ 1667 w 10000"/>
              <a:gd name="connsiteY4-220" fmla="*/ 10000 h 10000"/>
              <a:gd name="connsiteX5-221" fmla="*/ 59 w 10000"/>
              <a:gd name="connsiteY5-222" fmla="*/ 4939 h 10000"/>
              <a:gd name="connsiteX6-223" fmla="*/ 1667 w 10000"/>
              <a:gd name="connsiteY6-224" fmla="*/ 0 h 10000"/>
              <a:gd name="connsiteX0-225" fmla="*/ 1667 w 10000"/>
              <a:gd name="connsiteY0-226" fmla="*/ 0 h 10000"/>
              <a:gd name="connsiteX1-227" fmla="*/ 8333 w 10000"/>
              <a:gd name="connsiteY1-228" fmla="*/ 0 h 10000"/>
              <a:gd name="connsiteX2-229" fmla="*/ 10000 w 10000"/>
              <a:gd name="connsiteY2-230" fmla="*/ 5000 h 10000"/>
              <a:gd name="connsiteX3-231" fmla="*/ 8333 w 10000"/>
              <a:gd name="connsiteY3-232" fmla="*/ 10000 h 10000"/>
              <a:gd name="connsiteX4-233" fmla="*/ 1667 w 10000"/>
              <a:gd name="connsiteY4-234" fmla="*/ 10000 h 10000"/>
              <a:gd name="connsiteX5-235" fmla="*/ 0 w 10000"/>
              <a:gd name="connsiteY5-236" fmla="*/ 5000 h 10000"/>
              <a:gd name="connsiteX6-237" fmla="*/ 1667 w 10000"/>
              <a:gd name="connsiteY6-238" fmla="*/ 0 h 10000"/>
              <a:gd name="connsiteX0-239" fmla="*/ 8333 w 10000"/>
              <a:gd name="connsiteY0-240" fmla="*/ 10000 h 10000"/>
              <a:gd name="connsiteX1-241" fmla="*/ 9086 w 10000"/>
              <a:gd name="connsiteY1-242" fmla="*/ 5731 h 10000"/>
              <a:gd name="connsiteX2-243" fmla="*/ 8333 w 10000"/>
              <a:gd name="connsiteY2-244" fmla="*/ 0 h 10000"/>
              <a:gd name="connsiteX0-245" fmla="*/ 1667 w 10000"/>
              <a:gd name="connsiteY0-246" fmla="*/ 0 h 10000"/>
              <a:gd name="connsiteX1-247" fmla="*/ 8333 w 10000"/>
              <a:gd name="connsiteY1-248" fmla="*/ 0 h 10000"/>
              <a:gd name="connsiteX2-249" fmla="*/ 10000 w 10000"/>
              <a:gd name="connsiteY2-250" fmla="*/ 5000 h 10000"/>
              <a:gd name="connsiteX3-251" fmla="*/ 8333 w 10000"/>
              <a:gd name="connsiteY3-252" fmla="*/ 10000 h 10000"/>
              <a:gd name="connsiteX4-253" fmla="*/ 1667 w 10000"/>
              <a:gd name="connsiteY4-254" fmla="*/ 10000 h 10000"/>
              <a:gd name="connsiteX5-255" fmla="*/ 59 w 10000"/>
              <a:gd name="connsiteY5-256" fmla="*/ 4939 h 10000"/>
              <a:gd name="connsiteX6-257" fmla="*/ 1667 w 10000"/>
              <a:gd name="connsiteY6-258" fmla="*/ 0 h 10000"/>
              <a:gd name="connsiteX0-259" fmla="*/ 1667 w 10000"/>
              <a:gd name="connsiteY0-260" fmla="*/ 0 h 10000"/>
              <a:gd name="connsiteX1-261" fmla="*/ 8333 w 10000"/>
              <a:gd name="connsiteY1-262" fmla="*/ 0 h 10000"/>
              <a:gd name="connsiteX2-263" fmla="*/ 10000 w 10000"/>
              <a:gd name="connsiteY2-264" fmla="*/ 5000 h 10000"/>
              <a:gd name="connsiteX3-265" fmla="*/ 8333 w 10000"/>
              <a:gd name="connsiteY3-266" fmla="*/ 10000 h 10000"/>
              <a:gd name="connsiteX4-267" fmla="*/ 1667 w 10000"/>
              <a:gd name="connsiteY4-268" fmla="*/ 10000 h 10000"/>
              <a:gd name="connsiteX5-269" fmla="*/ 0 w 10000"/>
              <a:gd name="connsiteY5-270" fmla="*/ 5000 h 10000"/>
              <a:gd name="connsiteX6-271" fmla="*/ 1667 w 10000"/>
              <a:gd name="connsiteY6-272" fmla="*/ 0 h 10000"/>
              <a:gd name="connsiteX0-273" fmla="*/ 8333 w 10000"/>
              <a:gd name="connsiteY0-274" fmla="*/ 10000 h 10000"/>
              <a:gd name="connsiteX1-275" fmla="*/ 9086 w 10000"/>
              <a:gd name="connsiteY1-276" fmla="*/ 5731 h 10000"/>
              <a:gd name="connsiteX2-277" fmla="*/ 8333 w 10000"/>
              <a:gd name="connsiteY2-278" fmla="*/ 0 h 10000"/>
              <a:gd name="connsiteX0-279" fmla="*/ 1667 w 10000"/>
              <a:gd name="connsiteY0-280" fmla="*/ 0 h 10000"/>
              <a:gd name="connsiteX1-281" fmla="*/ 8333 w 10000"/>
              <a:gd name="connsiteY1-282" fmla="*/ 0 h 10000"/>
              <a:gd name="connsiteX2-283" fmla="*/ 10000 w 10000"/>
              <a:gd name="connsiteY2-284" fmla="*/ 5000 h 10000"/>
              <a:gd name="connsiteX3-285" fmla="*/ 8333 w 10000"/>
              <a:gd name="connsiteY3-286" fmla="*/ 10000 h 10000"/>
              <a:gd name="connsiteX4-287" fmla="*/ 1667 w 10000"/>
              <a:gd name="connsiteY4-288" fmla="*/ 10000 h 10000"/>
              <a:gd name="connsiteX5-289" fmla="*/ 410 w 10000"/>
              <a:gd name="connsiteY5-290" fmla="*/ 4817 h 10000"/>
              <a:gd name="connsiteX6-291" fmla="*/ 1667 w 10000"/>
              <a:gd name="connsiteY6-292" fmla="*/ 0 h 10000"/>
              <a:gd name="connsiteX0-293" fmla="*/ 1667 w 11195"/>
              <a:gd name="connsiteY0-294" fmla="*/ 0 h 10000"/>
              <a:gd name="connsiteX1-295" fmla="*/ 8333 w 11195"/>
              <a:gd name="connsiteY1-296" fmla="*/ 0 h 10000"/>
              <a:gd name="connsiteX2-297" fmla="*/ 10000 w 11195"/>
              <a:gd name="connsiteY2-298" fmla="*/ 5000 h 10000"/>
              <a:gd name="connsiteX3-299" fmla="*/ 8333 w 11195"/>
              <a:gd name="connsiteY3-300" fmla="*/ 10000 h 10000"/>
              <a:gd name="connsiteX4-301" fmla="*/ 1667 w 11195"/>
              <a:gd name="connsiteY4-302" fmla="*/ 10000 h 10000"/>
              <a:gd name="connsiteX5-303" fmla="*/ 0 w 11195"/>
              <a:gd name="connsiteY5-304" fmla="*/ 5000 h 10000"/>
              <a:gd name="connsiteX6-305" fmla="*/ 1667 w 11195"/>
              <a:gd name="connsiteY6-306" fmla="*/ 0 h 10000"/>
              <a:gd name="connsiteX0-307" fmla="*/ 8333 w 11195"/>
              <a:gd name="connsiteY0-308" fmla="*/ 10000 h 10000"/>
              <a:gd name="connsiteX1-309" fmla="*/ 11195 w 11195"/>
              <a:gd name="connsiteY1-310" fmla="*/ 5975 h 10000"/>
              <a:gd name="connsiteX2-311" fmla="*/ 8333 w 11195"/>
              <a:gd name="connsiteY2-312" fmla="*/ 0 h 10000"/>
              <a:gd name="connsiteX0-313" fmla="*/ 1667 w 11195"/>
              <a:gd name="connsiteY0-314" fmla="*/ 0 h 10000"/>
              <a:gd name="connsiteX1-315" fmla="*/ 8333 w 11195"/>
              <a:gd name="connsiteY1-316" fmla="*/ 0 h 10000"/>
              <a:gd name="connsiteX2-317" fmla="*/ 10000 w 11195"/>
              <a:gd name="connsiteY2-318" fmla="*/ 5000 h 10000"/>
              <a:gd name="connsiteX3-319" fmla="*/ 8333 w 11195"/>
              <a:gd name="connsiteY3-320" fmla="*/ 10000 h 10000"/>
              <a:gd name="connsiteX4-321" fmla="*/ 1667 w 11195"/>
              <a:gd name="connsiteY4-322" fmla="*/ 10000 h 10000"/>
              <a:gd name="connsiteX5-323" fmla="*/ 410 w 11195"/>
              <a:gd name="connsiteY5-324" fmla="*/ 4817 h 10000"/>
              <a:gd name="connsiteX6-325" fmla="*/ 1667 w 11195"/>
              <a:gd name="connsiteY6-326" fmla="*/ 0 h 10000"/>
              <a:gd name="connsiteX0-327" fmla="*/ 1667 w 10000"/>
              <a:gd name="connsiteY0-328" fmla="*/ 0 h 10000"/>
              <a:gd name="connsiteX1-329" fmla="*/ 8333 w 10000"/>
              <a:gd name="connsiteY1-330" fmla="*/ 0 h 10000"/>
              <a:gd name="connsiteX2-331" fmla="*/ 10000 w 10000"/>
              <a:gd name="connsiteY2-332" fmla="*/ 5000 h 10000"/>
              <a:gd name="connsiteX3-333" fmla="*/ 8333 w 10000"/>
              <a:gd name="connsiteY3-334" fmla="*/ 10000 h 10000"/>
              <a:gd name="connsiteX4-335" fmla="*/ 1667 w 10000"/>
              <a:gd name="connsiteY4-336" fmla="*/ 10000 h 10000"/>
              <a:gd name="connsiteX5-337" fmla="*/ 0 w 10000"/>
              <a:gd name="connsiteY5-338" fmla="*/ 5000 h 10000"/>
              <a:gd name="connsiteX6-339" fmla="*/ 1667 w 10000"/>
              <a:gd name="connsiteY6-340" fmla="*/ 0 h 10000"/>
              <a:gd name="connsiteX0-341" fmla="*/ 8333 w 10000"/>
              <a:gd name="connsiteY0-342" fmla="*/ 10000 h 10000"/>
              <a:gd name="connsiteX1-343" fmla="*/ 9243 w 10000"/>
              <a:gd name="connsiteY1-344" fmla="*/ 5487 h 10000"/>
              <a:gd name="connsiteX2-345" fmla="*/ 8333 w 10000"/>
              <a:gd name="connsiteY2-346" fmla="*/ 0 h 10000"/>
              <a:gd name="connsiteX0-347" fmla="*/ 1667 w 10000"/>
              <a:gd name="connsiteY0-348" fmla="*/ 0 h 10000"/>
              <a:gd name="connsiteX1-349" fmla="*/ 8333 w 10000"/>
              <a:gd name="connsiteY1-350" fmla="*/ 0 h 10000"/>
              <a:gd name="connsiteX2-351" fmla="*/ 10000 w 10000"/>
              <a:gd name="connsiteY2-352" fmla="*/ 5000 h 10000"/>
              <a:gd name="connsiteX3-353" fmla="*/ 8333 w 10000"/>
              <a:gd name="connsiteY3-354" fmla="*/ 10000 h 10000"/>
              <a:gd name="connsiteX4-355" fmla="*/ 1667 w 10000"/>
              <a:gd name="connsiteY4-356" fmla="*/ 10000 h 10000"/>
              <a:gd name="connsiteX5-357" fmla="*/ 410 w 10000"/>
              <a:gd name="connsiteY5-358" fmla="*/ 4817 h 10000"/>
              <a:gd name="connsiteX6-359" fmla="*/ 1667 w 10000"/>
              <a:gd name="connsiteY6-360" fmla="*/ 0 h 10000"/>
              <a:gd name="connsiteX0-361" fmla="*/ 1667 w 10000"/>
              <a:gd name="connsiteY0-362" fmla="*/ 0 h 10000"/>
              <a:gd name="connsiteX1-363" fmla="*/ 8333 w 10000"/>
              <a:gd name="connsiteY1-364" fmla="*/ 0 h 10000"/>
              <a:gd name="connsiteX2-365" fmla="*/ 10000 w 10000"/>
              <a:gd name="connsiteY2-366" fmla="*/ 5000 h 10000"/>
              <a:gd name="connsiteX3-367" fmla="*/ 8333 w 10000"/>
              <a:gd name="connsiteY3-368" fmla="*/ 10000 h 10000"/>
              <a:gd name="connsiteX4-369" fmla="*/ 1667 w 10000"/>
              <a:gd name="connsiteY4-370" fmla="*/ 10000 h 10000"/>
              <a:gd name="connsiteX5-371" fmla="*/ 0 w 10000"/>
              <a:gd name="connsiteY5-372" fmla="*/ 5000 h 10000"/>
              <a:gd name="connsiteX6-373" fmla="*/ 1667 w 10000"/>
              <a:gd name="connsiteY6-374" fmla="*/ 0 h 10000"/>
              <a:gd name="connsiteX0-375" fmla="*/ 8333 w 10000"/>
              <a:gd name="connsiteY0-376" fmla="*/ 10000 h 10000"/>
              <a:gd name="connsiteX1-377" fmla="*/ 9594 w 10000"/>
              <a:gd name="connsiteY1-378" fmla="*/ 5426 h 10000"/>
              <a:gd name="connsiteX2-379" fmla="*/ 8333 w 10000"/>
              <a:gd name="connsiteY2-380" fmla="*/ 0 h 10000"/>
              <a:gd name="connsiteX0-381" fmla="*/ 1667 w 10000"/>
              <a:gd name="connsiteY0-382" fmla="*/ 0 h 10000"/>
              <a:gd name="connsiteX1-383" fmla="*/ 8333 w 10000"/>
              <a:gd name="connsiteY1-384" fmla="*/ 0 h 10000"/>
              <a:gd name="connsiteX2-385" fmla="*/ 10000 w 10000"/>
              <a:gd name="connsiteY2-386" fmla="*/ 5000 h 10000"/>
              <a:gd name="connsiteX3-387" fmla="*/ 8333 w 10000"/>
              <a:gd name="connsiteY3-388" fmla="*/ 10000 h 10000"/>
              <a:gd name="connsiteX4-389" fmla="*/ 1667 w 10000"/>
              <a:gd name="connsiteY4-390" fmla="*/ 10000 h 10000"/>
              <a:gd name="connsiteX5-391" fmla="*/ 410 w 10000"/>
              <a:gd name="connsiteY5-392" fmla="*/ 4817 h 10000"/>
              <a:gd name="connsiteX6-393" fmla="*/ 1667 w 10000"/>
              <a:gd name="connsiteY6-394" fmla="*/ 0 h 10000"/>
            </a:gdLst>
            <a:ahLst/>
            <a:cxnLst>
              <a:cxn ang="0">
                <a:pos x="connsiteX0-1" y="connsiteY0-2"/>
              </a:cxn>
              <a:cxn ang="0">
                <a:pos x="connsiteX1-3" y="connsiteY1-4"/>
              </a:cxn>
              <a:cxn ang="0">
                <a:pos x="connsiteX2-5" y="connsiteY2-6"/>
              </a:cxn>
              <a:cxn ang="0">
                <a:pos x="connsiteX3-13" y="connsiteY3-14"/>
              </a:cxn>
              <a:cxn ang="0">
                <a:pos x="connsiteX4-15" y="connsiteY4-16"/>
              </a:cxn>
              <a:cxn ang="0">
                <a:pos x="connsiteX5-17" y="connsiteY5-18"/>
              </a:cxn>
              <a:cxn ang="0">
                <a:pos x="connsiteX6-19" y="connsiteY6-20"/>
              </a:cxn>
            </a:cxnLst>
            <a:rect l="l" t="t" r="r" b="b"/>
            <a:pathLst>
              <a:path w="10000" h="10000" stroke="0" extrusionOk="0">
                <a:moveTo>
                  <a:pt x="1667" y="0"/>
                </a:moveTo>
                <a:lnTo>
                  <a:pt x="8333" y="0"/>
                </a:lnTo>
                <a:cubicBezTo>
                  <a:pt x="9254" y="0"/>
                  <a:pt x="10000" y="2239"/>
                  <a:pt x="10000" y="5000"/>
                </a:cubicBezTo>
                <a:cubicBezTo>
                  <a:pt x="10000" y="7761"/>
                  <a:pt x="9254" y="10000"/>
                  <a:pt x="8333" y="10000"/>
                </a:cubicBezTo>
                <a:lnTo>
                  <a:pt x="1667" y="10000"/>
                </a:lnTo>
                <a:cubicBezTo>
                  <a:pt x="746" y="10000"/>
                  <a:pt x="0" y="7761"/>
                  <a:pt x="0" y="5000"/>
                </a:cubicBezTo>
                <a:cubicBezTo>
                  <a:pt x="0" y="2239"/>
                  <a:pt x="746" y="0"/>
                  <a:pt x="1667" y="0"/>
                </a:cubicBezTo>
                <a:close/>
              </a:path>
              <a:path w="10000" h="10000" fill="none" extrusionOk="0">
                <a:moveTo>
                  <a:pt x="8333" y="10000"/>
                </a:moveTo>
                <a:cubicBezTo>
                  <a:pt x="7412" y="10000"/>
                  <a:pt x="9594" y="8187"/>
                  <a:pt x="9594" y="5426"/>
                </a:cubicBezTo>
                <a:cubicBezTo>
                  <a:pt x="9594" y="2665"/>
                  <a:pt x="7412" y="0"/>
                  <a:pt x="8333" y="0"/>
                </a:cubicBezTo>
              </a:path>
              <a:path w="10000" h="10000" fill="none">
                <a:moveTo>
                  <a:pt x="1667" y="0"/>
                </a:moveTo>
                <a:lnTo>
                  <a:pt x="8333" y="0"/>
                </a:lnTo>
                <a:cubicBezTo>
                  <a:pt x="9254" y="0"/>
                  <a:pt x="10000" y="2239"/>
                  <a:pt x="10000" y="5000"/>
                </a:cubicBezTo>
                <a:cubicBezTo>
                  <a:pt x="10000" y="7761"/>
                  <a:pt x="9254" y="10000"/>
                  <a:pt x="8333" y="10000"/>
                </a:cubicBezTo>
                <a:lnTo>
                  <a:pt x="1667" y="10000"/>
                </a:lnTo>
                <a:cubicBezTo>
                  <a:pt x="746" y="10000"/>
                  <a:pt x="410" y="7578"/>
                  <a:pt x="410" y="4817"/>
                </a:cubicBezTo>
                <a:cubicBezTo>
                  <a:pt x="410" y="2056"/>
                  <a:pt x="746" y="0"/>
                  <a:pt x="1667" y="0"/>
                </a:cubicBezTo>
                <a:close/>
              </a:path>
            </a:pathLst>
          </a:cu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ea typeface="Times New Roman" panose="02020603050405020304" pitchFamily="18" charset="0"/>
              </a:rPr>
              <a:t>ngày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một</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tăng</a:t>
            </a:r>
            <a:r>
              <a:rPr lang="en-US" sz="3200" dirty="0">
                <a:solidFill>
                  <a:srgbClr val="FF0000"/>
                </a:solidFill>
                <a:latin typeface="Times New Roman" panose="02020603050405020304" pitchFamily="18" charset="0"/>
                <a:ea typeface="Times New Roman" panose="02020603050405020304" pitchFamily="18" charset="0"/>
              </a:rPr>
              <a:t>, </a:t>
            </a:r>
            <a:endParaRPr lang="en-US" sz="3200" dirty="0">
              <a:solidFill>
                <a:srgbClr val="FF0000"/>
              </a:solidFill>
              <a:latin typeface="Times New Roman" panose="02020603050405020304" pitchFamily="18" charset="0"/>
              <a:ea typeface="Times New Roman" panose="02020603050405020304" pitchFamily="18" charset="0"/>
            </a:endParaRPr>
          </a:p>
          <a:p>
            <a:pPr algn="ctr"/>
            <a:r>
              <a:rPr lang="en-US" sz="3200" dirty="0" err="1">
                <a:solidFill>
                  <a:srgbClr val="FF0000"/>
                </a:solidFill>
                <a:latin typeface="Times New Roman" panose="02020603050405020304" pitchFamily="18" charset="0"/>
                <a:ea typeface="Times New Roman" panose="02020603050405020304" pitchFamily="18" charset="0"/>
              </a:rPr>
              <a:t>mức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độ</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ngày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càng</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nguy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hiểm</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ndParaRPr>
          </a:p>
        </p:txBody>
      </p:sp>
      <p:sp>
        <p:nvSpPr>
          <p:cNvPr id="13" name="Flowchart: Magnetic Disk 12"/>
          <p:cNvSpPr/>
          <p:nvPr/>
        </p:nvSpPr>
        <p:spPr>
          <a:xfrm>
            <a:off x="8091675" y="3955674"/>
            <a:ext cx="3028361" cy="2326228"/>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1" fmla="*/ 10000 w 10000"/>
              <a:gd name="connsiteY0-2" fmla="*/ 1667 h 10000"/>
              <a:gd name="connsiteX1-3" fmla="*/ 5000 w 10000"/>
              <a:gd name="connsiteY1-4" fmla="*/ 3334 h 10000"/>
              <a:gd name="connsiteX2-5" fmla="*/ 0 w 10000"/>
              <a:gd name="connsiteY2-6" fmla="*/ 1667 h 10000"/>
              <a:gd name="connsiteX0-7" fmla="*/ 0 w 10000"/>
              <a:gd name="connsiteY0-8" fmla="*/ 1667 h 10000"/>
              <a:gd name="connsiteX1-9" fmla="*/ 5000 w 10000"/>
              <a:gd name="connsiteY1-10" fmla="*/ 0 h 10000"/>
              <a:gd name="connsiteX2-11" fmla="*/ 10000 w 10000"/>
              <a:gd name="connsiteY2-12" fmla="*/ 1667 h 10000"/>
              <a:gd name="connsiteX3-13" fmla="*/ 10000 w 10000"/>
              <a:gd name="connsiteY3-14" fmla="*/ 8333 h 10000"/>
              <a:gd name="connsiteX4-15" fmla="*/ 5000 w 10000"/>
              <a:gd name="connsiteY4-16" fmla="*/ 10000 h 10000"/>
              <a:gd name="connsiteX5-17" fmla="*/ 0 w 10000"/>
              <a:gd name="connsiteY5-18" fmla="*/ 8333 h 10000"/>
              <a:gd name="connsiteX6-19" fmla="*/ 0 w 10000"/>
              <a:gd name="connsiteY6-20" fmla="*/ 1667 h 10000"/>
              <a:gd name="connsiteX0-21" fmla="*/ 0 w 10000"/>
              <a:gd name="connsiteY0-22" fmla="*/ 1667 h 10000"/>
              <a:gd name="connsiteX1-23" fmla="*/ 5000 w 10000"/>
              <a:gd name="connsiteY1-24" fmla="*/ 0 h 10000"/>
              <a:gd name="connsiteX2-25" fmla="*/ 10000 w 10000"/>
              <a:gd name="connsiteY2-26" fmla="*/ 1667 h 10000"/>
              <a:gd name="connsiteX3-27" fmla="*/ 10000 w 10000"/>
              <a:gd name="connsiteY3-28" fmla="*/ 8333 h 10000"/>
              <a:gd name="connsiteX4-29" fmla="*/ 5000 w 10000"/>
              <a:gd name="connsiteY4-30" fmla="*/ 10000 h 10000"/>
              <a:gd name="connsiteX5-31" fmla="*/ 0 w 10000"/>
              <a:gd name="connsiteY5-32" fmla="*/ 8333 h 10000"/>
              <a:gd name="connsiteX6-33" fmla="*/ 0 w 10000"/>
              <a:gd name="connsiteY6-34" fmla="*/ 1667 h 10000"/>
              <a:gd name="connsiteX0-35" fmla="*/ 10000 w 10000"/>
              <a:gd name="connsiteY0-36" fmla="*/ 1667 h 10000"/>
              <a:gd name="connsiteX1-37" fmla="*/ 4959 w 10000"/>
              <a:gd name="connsiteY1-38" fmla="*/ 1146 h 10000"/>
              <a:gd name="connsiteX2-39" fmla="*/ 0 w 10000"/>
              <a:gd name="connsiteY2-40" fmla="*/ 1667 h 10000"/>
              <a:gd name="connsiteX0-41" fmla="*/ 0 w 10000"/>
              <a:gd name="connsiteY0-42" fmla="*/ 1667 h 10000"/>
              <a:gd name="connsiteX1-43" fmla="*/ 5000 w 10000"/>
              <a:gd name="connsiteY1-44" fmla="*/ 0 h 10000"/>
              <a:gd name="connsiteX2-45" fmla="*/ 10000 w 10000"/>
              <a:gd name="connsiteY2-46" fmla="*/ 1667 h 10000"/>
              <a:gd name="connsiteX3-47" fmla="*/ 10000 w 10000"/>
              <a:gd name="connsiteY3-48" fmla="*/ 8333 h 10000"/>
              <a:gd name="connsiteX4-49" fmla="*/ 5000 w 10000"/>
              <a:gd name="connsiteY4-50" fmla="*/ 10000 h 10000"/>
              <a:gd name="connsiteX5-51" fmla="*/ 0 w 10000"/>
              <a:gd name="connsiteY5-52" fmla="*/ 8333 h 10000"/>
              <a:gd name="connsiteX6-53" fmla="*/ 0 w 10000"/>
              <a:gd name="connsiteY6-54" fmla="*/ 1667 h 10000"/>
              <a:gd name="connsiteX0-55" fmla="*/ 0 w 10000"/>
              <a:gd name="connsiteY0-56" fmla="*/ 1667 h 10796"/>
              <a:gd name="connsiteX1-57" fmla="*/ 5000 w 10000"/>
              <a:gd name="connsiteY1-58" fmla="*/ 0 h 10796"/>
              <a:gd name="connsiteX2-59" fmla="*/ 10000 w 10000"/>
              <a:gd name="connsiteY2-60" fmla="*/ 1667 h 10796"/>
              <a:gd name="connsiteX3-61" fmla="*/ 10000 w 10000"/>
              <a:gd name="connsiteY3-62" fmla="*/ 8333 h 10796"/>
              <a:gd name="connsiteX4-63" fmla="*/ 5000 w 10000"/>
              <a:gd name="connsiteY4-64" fmla="*/ 10000 h 10796"/>
              <a:gd name="connsiteX5-65" fmla="*/ 0 w 10000"/>
              <a:gd name="connsiteY5-66" fmla="*/ 8333 h 10796"/>
              <a:gd name="connsiteX6-67" fmla="*/ 0 w 10000"/>
              <a:gd name="connsiteY6-68" fmla="*/ 1667 h 10796"/>
              <a:gd name="connsiteX0-69" fmla="*/ 10000 w 10000"/>
              <a:gd name="connsiteY0-70" fmla="*/ 1667 h 10796"/>
              <a:gd name="connsiteX1-71" fmla="*/ 4959 w 10000"/>
              <a:gd name="connsiteY1-72" fmla="*/ 1146 h 10796"/>
              <a:gd name="connsiteX2-73" fmla="*/ 0 w 10000"/>
              <a:gd name="connsiteY2-74" fmla="*/ 1667 h 10796"/>
              <a:gd name="connsiteX0-75" fmla="*/ 0 w 10000"/>
              <a:gd name="connsiteY0-76" fmla="*/ 1667 h 10796"/>
              <a:gd name="connsiteX1-77" fmla="*/ 5000 w 10000"/>
              <a:gd name="connsiteY1-78" fmla="*/ 0 h 10796"/>
              <a:gd name="connsiteX2-79" fmla="*/ 10000 w 10000"/>
              <a:gd name="connsiteY2-80" fmla="*/ 1667 h 10796"/>
              <a:gd name="connsiteX3-81" fmla="*/ 10000 w 10000"/>
              <a:gd name="connsiteY3-82" fmla="*/ 8333 h 10796"/>
              <a:gd name="connsiteX4-83" fmla="*/ 5041 w 10000"/>
              <a:gd name="connsiteY4-84" fmla="*/ 10796 h 10796"/>
              <a:gd name="connsiteX5-85" fmla="*/ 0 w 10000"/>
              <a:gd name="connsiteY5-86" fmla="*/ 8333 h 10796"/>
              <a:gd name="connsiteX6-87" fmla="*/ 0 w 10000"/>
              <a:gd name="connsiteY6-88" fmla="*/ 1667 h 10796"/>
            </a:gdLst>
            <a:ahLst/>
            <a:cxnLst>
              <a:cxn ang="0">
                <a:pos x="connsiteX0-1" y="connsiteY0-2"/>
              </a:cxn>
              <a:cxn ang="0">
                <a:pos x="connsiteX1-3" y="connsiteY1-4"/>
              </a:cxn>
              <a:cxn ang="0">
                <a:pos x="connsiteX2-5" y="connsiteY2-6"/>
              </a:cxn>
              <a:cxn ang="0">
                <a:pos x="connsiteX3-13" y="connsiteY3-14"/>
              </a:cxn>
              <a:cxn ang="0">
                <a:pos x="connsiteX4-15" y="connsiteY4-16"/>
              </a:cxn>
              <a:cxn ang="0">
                <a:pos x="connsiteX5-17" y="connsiteY5-18"/>
              </a:cxn>
              <a:cxn ang="0">
                <a:pos x="connsiteX6-19" y="connsiteY6-20"/>
              </a:cxn>
            </a:cxnLst>
            <a:rect l="l" t="t" r="r" b="b"/>
            <a:pathLst>
              <a:path w="10000" h="10796"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796" fill="none" extrusionOk="0">
                <a:moveTo>
                  <a:pt x="10000" y="1667"/>
                </a:moveTo>
                <a:cubicBezTo>
                  <a:pt x="10000" y="2588"/>
                  <a:pt x="7720" y="1146"/>
                  <a:pt x="4959" y="1146"/>
                </a:cubicBezTo>
                <a:cubicBezTo>
                  <a:pt x="2198" y="1146"/>
                  <a:pt x="0" y="2588"/>
                  <a:pt x="0" y="1667"/>
                </a:cubicBezTo>
              </a:path>
              <a:path w="10000" h="10796" fill="none">
                <a:moveTo>
                  <a:pt x="0" y="1667"/>
                </a:moveTo>
                <a:cubicBezTo>
                  <a:pt x="0" y="746"/>
                  <a:pt x="2239" y="0"/>
                  <a:pt x="5000" y="0"/>
                </a:cubicBezTo>
                <a:cubicBezTo>
                  <a:pt x="7761" y="0"/>
                  <a:pt x="10000" y="746"/>
                  <a:pt x="10000" y="1667"/>
                </a:cubicBezTo>
                <a:lnTo>
                  <a:pt x="10000" y="8333"/>
                </a:lnTo>
                <a:cubicBezTo>
                  <a:pt x="10000" y="9254"/>
                  <a:pt x="7802" y="10796"/>
                  <a:pt x="5041" y="10796"/>
                </a:cubicBezTo>
                <a:cubicBezTo>
                  <a:pt x="2280" y="10796"/>
                  <a:pt x="0" y="9254"/>
                  <a:pt x="0" y="8333"/>
                </a:cubicBezTo>
                <a:lnTo>
                  <a:pt x="0" y="1667"/>
                </a:lnTo>
                <a:close/>
              </a:path>
            </a:pathLst>
          </a:cu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300"/>
              </a:spcBef>
              <a:spcAft>
                <a:spcPts val="300"/>
              </a:spcAft>
            </a:pPr>
            <a:r>
              <a:rPr lang="en-US" sz="3200" dirty="0" err="1">
                <a:solidFill>
                  <a:srgbClr val="FF0000"/>
                </a:solidFill>
                <a:latin typeface="Times New Roman" panose="02020603050405020304" pitchFamily="18" charset="0"/>
                <a:ea typeface="Times New Roman" panose="02020603050405020304" pitchFamily="18" charset="0"/>
              </a:rPr>
              <a:t>ngày</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rực</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rỡ</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vẻ</a:t>
            </a:r>
            <a:r>
              <a:rPr lang="en-US" sz="3200" dirty="0">
                <a:solidFill>
                  <a:srgbClr val="FF0000"/>
                </a:solidFill>
                <a:latin typeface="Times New Roman" panose="02020603050405020304" pitchFamily="18" charset="0"/>
                <a:ea typeface="Times New Roman" panose="02020603050405020304" pitchFamily="18" charset="0"/>
              </a:rPr>
              <a:t> </a:t>
            </a:r>
            <a:r>
              <a:rPr lang="en-US" sz="3200" dirty="0" err="1">
                <a:solidFill>
                  <a:srgbClr val="FF0000"/>
                </a:solidFill>
                <a:latin typeface="Times New Roman" panose="02020603050405020304" pitchFamily="18" charset="0"/>
                <a:ea typeface="Times New Roman" panose="02020603050405020304" pitchFamily="18" charset="0"/>
              </a:rPr>
              <a:t>vang</a:t>
            </a:r>
            <a:r>
              <a:rPr lang="en-US" sz="3200" dirty="0">
                <a:solidFill>
                  <a:srgbClr val="FF0000"/>
                </a:solidFill>
                <a:latin typeface="Times New Roman" panose="02020603050405020304" pitchFamily="18" charset="0"/>
                <a:ea typeface="Times New Roman" panose="02020603050405020304" pitchFamily="18" charset="0"/>
              </a:rPr>
              <a:t>.</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14" name="Right Arrow 13"/>
          <p:cNvSpPr/>
          <p:nvPr/>
        </p:nvSpPr>
        <p:spPr>
          <a:xfrm>
            <a:off x="7439222" y="3162294"/>
            <a:ext cx="467518" cy="1406027"/>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0"/>
          <a:stretch>
            <a:fillRect/>
          </a:stretch>
        </p:blipFill>
        <p:spPr>
          <a:xfrm>
            <a:off x="771526" y="4102261"/>
            <a:ext cx="2387720" cy="2035304"/>
          </a:xfrm>
          <a:prstGeom prst="rect">
            <a:avLst/>
          </a:prstGeom>
        </p:spPr>
      </p:pic>
      <p:pic>
        <p:nvPicPr>
          <p:cNvPr id="25" name="Picture 24"/>
          <p:cNvPicPr>
            <a:picLocks noChangeAspect="1"/>
          </p:cNvPicPr>
          <p:nvPr/>
        </p:nvPicPr>
        <p:blipFill>
          <a:blip r:embed="rId11"/>
          <a:stretch>
            <a:fillRect/>
          </a:stretch>
        </p:blipFill>
        <p:spPr>
          <a:xfrm>
            <a:off x="9265348" y="1221281"/>
            <a:ext cx="1714132" cy="136658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grpId="0" nodeType="clickEffect">
                                  <p:stCondLst>
                                    <p:cond delay="0"/>
                                  </p:stCondLst>
                                  <p:childTnLst>
                                    <p:animScale>
                                      <p:cBhvr>
                                        <p:cTn id="6" dur="1000" fill="hold"/>
                                        <p:tgtEl>
                                          <p:spTgt spid="23"/>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1" grpId="0" bldLvl="0" animBg="1"/>
      <p:bldP spid="11" grpId="0" bldLvl="0" animBg="1"/>
      <p:bldP spid="12" grpId="0" bldLvl="0" animBg="1"/>
      <p:bldP spid="13" grpId="0" bldLvl="0" animBg="1"/>
      <p:bldP spid="1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25967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308709" y="1164431"/>
            <a:ext cx="7741285" cy="586105"/>
          </a:xfrm>
          <a:prstGeom prst="rect">
            <a:avLst/>
          </a:prstGeom>
        </p:spPr>
        <p:txBody>
          <a:bodyPr wrap="none">
            <a:spAutoFit/>
          </a:bodyPr>
          <a:lstStyle/>
          <a:p>
            <a:pPr marL="0" marR="0" lvl="0" indent="0" algn="l" defTabSz="914400" rtl="0" eaLnBrk="1" fontAlgn="auto" latinLnBrk="0" hangingPunct="1">
              <a:lnSpc>
                <a:spcPct val="115000"/>
              </a:lnSpc>
              <a:spcBef>
                <a:spcPts val="0"/>
              </a:spcBef>
              <a:spcAft>
                <a:spcPts val="0"/>
              </a:spcAft>
              <a:buClrTx/>
              <a:buSzTx/>
              <a:buFontTx/>
              <a:buNone/>
              <a:defRPr/>
            </a:pPr>
            <a:r>
              <a:rPr kumimoji="0" lang="vi-VN" alt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a:t>
            </a:r>
            <a:r>
              <a:rPr kumimoji="0" lang="nl-NL"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Những thử thách và chiến công của Thạch Sanh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660400" y="1625355"/>
            <a:ext cx="5063727" cy="2151358"/>
          </a:xfrm>
          <a:prstGeom prst="rect">
            <a:avLst/>
          </a:prstGeom>
        </p:spPr>
        <p:txBody>
          <a:bodyPr wrap="square">
            <a:spAutoFit/>
          </a:bodyPr>
          <a:lstStyle/>
          <a:p>
            <a:pPr algn="just">
              <a:lnSpc>
                <a:spcPct val="115000"/>
              </a:lnSpc>
              <a:spcBef>
                <a:spcPts val="300"/>
              </a:spcBef>
              <a:spcAft>
                <a:spcPts val="300"/>
              </a:spcAft>
            </a:pPr>
            <a:r>
              <a:rPr lang="en-US" sz="2800" b="1" dirty="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Phẩm</a:t>
            </a:r>
            <a:r>
              <a:rPr lang="en-US" sz="2800" b="1" u="sng" dirty="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chất</a:t>
            </a:r>
            <a:r>
              <a:rPr lang="en-US" sz="2800" b="1" u="sng" dirty="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của</a:t>
            </a:r>
            <a:r>
              <a:rPr lang="en-US" sz="2800" b="1" u="sng" dirty="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Thạch</a:t>
            </a:r>
            <a:r>
              <a:rPr lang="en-US" sz="2800" b="1" u="sng" dirty="0">
                <a:latin typeface="Times New Roman" panose="02020603050405020304" pitchFamily="18" charset="0"/>
                <a:ea typeface="Times New Roman" panose="02020603050405020304" pitchFamily="18" charset="0"/>
              </a:rPr>
              <a:t> </a:t>
            </a:r>
            <a:r>
              <a:rPr lang="en-US" sz="2800" b="1" u="sng" dirty="0" err="1">
                <a:latin typeface="Times New Roman" panose="02020603050405020304" pitchFamily="18" charset="0"/>
                <a:ea typeface="Times New Roman" panose="02020603050405020304" pitchFamily="18" charset="0"/>
              </a:rPr>
              <a:t>Sanh</a:t>
            </a:r>
            <a:r>
              <a:rPr lang="en-US"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800" dirty="0" err="1">
                <a:latin typeface="Times New Roman" panose="02020603050405020304" pitchFamily="18" charset="0"/>
                <a:ea typeface="Times New Roman" panose="02020603050405020304" pitchFamily="18" charset="0"/>
              </a:rPr>
              <a:t>Chấp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tĩnh</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20" name="Picture 2" descr="vinarises – Trung Tâm Anh Ngữ Anh Việt Bà Rịa Vũng Tà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5828" y="3101006"/>
            <a:ext cx="1314618" cy="1314618"/>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9422093" y="1752284"/>
            <a:ext cx="1934167" cy="169030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phác</a:t>
            </a:r>
            <a:endParaRPr lang="en-US" sz="2800" dirty="0"/>
          </a:p>
        </p:txBody>
      </p:sp>
      <p:sp>
        <p:nvSpPr>
          <p:cNvPr id="22" name="Oval 21"/>
          <p:cNvSpPr/>
          <p:nvPr/>
        </p:nvSpPr>
        <p:spPr>
          <a:xfrm>
            <a:off x="8844593" y="4359057"/>
            <a:ext cx="2056770" cy="1817737"/>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Bef>
                <a:spcPts val="300"/>
              </a:spcBef>
              <a:spcAft>
                <a:spcPts val="300"/>
              </a:spcAft>
            </a:pPr>
            <a:r>
              <a:rPr lang="en-US" sz="2000" dirty="0" err="1">
                <a:latin typeface="Times New Roman" panose="02020603050405020304" pitchFamily="18" charset="0"/>
                <a:ea typeface="Times New Roman" panose="02020603050405020304" pitchFamily="18" charset="0"/>
              </a:rPr>
              <a:t>Nhân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hậu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cao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thượng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yêu</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bình</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24" name="Oval 23"/>
          <p:cNvSpPr/>
          <p:nvPr/>
        </p:nvSpPr>
        <p:spPr>
          <a:xfrm>
            <a:off x="6053652" y="2415128"/>
            <a:ext cx="2042431" cy="1779931"/>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endParaRPr lang="en-US" sz="2800" dirty="0"/>
          </a:p>
        </p:txBody>
      </p:sp>
      <p:pic>
        <p:nvPicPr>
          <p:cNvPr id="7" name="Picture 6"/>
          <p:cNvPicPr>
            <a:picLocks noChangeAspect="1"/>
          </p:cNvPicPr>
          <p:nvPr/>
        </p:nvPicPr>
        <p:blipFill>
          <a:blip r:embed="rId8"/>
          <a:stretch>
            <a:fillRect/>
          </a:stretch>
        </p:blipFill>
        <p:spPr>
          <a:xfrm>
            <a:off x="2729736" y="3499932"/>
            <a:ext cx="2984896" cy="243891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p:nvPr/>
        </p:nvPicPr>
        <p:blipFill>
          <a:blip r:embed="rId7">
            <a:duotone>
              <a:schemeClr val="accent2">
                <a:shade val="45000"/>
                <a:satMod val="135000"/>
              </a:schemeClr>
              <a:prstClr val="white"/>
            </a:duotone>
          </a:blip>
          <a:stretch>
            <a:fillRect/>
          </a:stretch>
        </p:blipFill>
        <p:spPr>
          <a:xfrm>
            <a:off x="660400" y="1130299"/>
            <a:ext cx="10858500" cy="500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Rectangle 20"/>
          <p:cNvSpPr/>
          <p:nvPr/>
        </p:nvSpPr>
        <p:spPr>
          <a:xfrm>
            <a:off x="359783" y="1031258"/>
            <a:ext cx="3542893" cy="548099"/>
          </a:xfrm>
          <a:prstGeom prst="rect">
            <a:avLst/>
          </a:prstGeom>
        </p:spPr>
        <p:txBody>
          <a:bodyPr wrap="none">
            <a:spAutoFit/>
          </a:bodyPr>
          <a:lstStyle/>
          <a:p>
            <a:pPr algn="just">
              <a:lnSpc>
                <a:spcPct val="115000"/>
              </a:lnSpc>
              <a:spcBef>
                <a:spcPts val="300"/>
              </a:spcBef>
              <a:spcAft>
                <a:spcPts val="300"/>
              </a:spcAft>
            </a:pPr>
            <a:r>
              <a:rPr lang="en-US" sz="2800" b="1" dirty="0">
                <a:latin typeface="Times New Roman" panose="02020603050405020304" pitchFamily="18" charset="0"/>
                <a:ea typeface="Times New Roman" panose="02020603050405020304" pitchFamily="18" charset="0"/>
              </a:rPr>
              <a:t>2. </a:t>
            </a:r>
            <a:r>
              <a:rPr lang="en-US" sz="2800" b="1" dirty="0" err="1">
                <a:latin typeface="Times New Roman" panose="02020603050405020304" pitchFamily="18" charset="0"/>
                <a:ea typeface="Times New Roman" panose="02020603050405020304" pitchFamily="18" charset="0"/>
              </a:rPr>
              <a:t>Nhân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vật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Lý</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Thông</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800757" y="1318066"/>
            <a:ext cx="2928620" cy="586105"/>
          </a:xfrm>
          <a:prstGeom prst="rect">
            <a:avLst/>
          </a:prstGeom>
        </p:spPr>
        <p:txBody>
          <a:bodyPr wrap="none">
            <a:spAutoFit/>
          </a:bodyPr>
          <a:lstStyle/>
          <a:p>
            <a:pPr marR="30480" algn="just">
              <a:lnSpc>
                <a:spcPct val="115000"/>
              </a:lnSpc>
              <a:spcAft>
                <a:spcPts val="1200"/>
              </a:spcAft>
            </a:pPr>
            <a:r>
              <a:rPr lang="en-US" sz="2800" b="1" dirty="0" err="1">
                <a:solidFill>
                  <a:srgbClr val="000000"/>
                </a:solidFill>
                <a:latin typeface="Times New Roman" panose="02020603050405020304" pitchFamily="18" charset="0"/>
                <a:ea typeface="Calibri" panose="020F0502020204030204" charset="0"/>
              </a:rPr>
              <a:t>Phiếu</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học</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tập</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số</a:t>
            </a:r>
            <a:r>
              <a:rPr lang="en-US" sz="2800" b="1" dirty="0">
                <a:solidFill>
                  <a:srgbClr val="000000"/>
                </a:solidFill>
                <a:latin typeface="Times New Roman" panose="02020603050405020304" pitchFamily="18" charset="0"/>
                <a:ea typeface="Calibri" panose="020F0502020204030204" charset="0"/>
              </a:rPr>
              <a:t> </a:t>
            </a:r>
            <a:r>
              <a:rPr lang="vi-VN" altLang="en-US" sz="2800" b="1" dirty="0">
                <a:solidFill>
                  <a:srgbClr val="000000"/>
                </a:solidFill>
                <a:latin typeface="Times New Roman" panose="02020603050405020304" pitchFamily="18" charset="0"/>
                <a:ea typeface="Calibri" panose="020F0502020204030204" charset="0"/>
              </a:rPr>
              <a:t>3</a:t>
            </a:r>
            <a:endParaRPr lang="vi-VN" altLang="en-US" sz="2800" b="1" dirty="0">
              <a:solidFill>
                <a:srgbClr val="000000"/>
              </a:solidFill>
              <a:latin typeface="Times New Roman" panose="02020603050405020304" pitchFamily="18" charset="0"/>
              <a:ea typeface="Calibri" panose="020F0502020204030204" charset="0"/>
            </a:endParaRPr>
          </a:p>
        </p:txBody>
      </p:sp>
      <p:graphicFrame>
        <p:nvGraphicFramePr>
          <p:cNvPr id="9" name="Table 8"/>
          <p:cNvGraphicFramePr>
            <a:graphicFrameLocks noGrp="1"/>
          </p:cNvGraphicFramePr>
          <p:nvPr/>
        </p:nvGraphicFramePr>
        <p:xfrm>
          <a:off x="660400" y="1905920"/>
          <a:ext cx="10858500" cy="4373944"/>
        </p:xfrm>
        <a:graphic>
          <a:graphicData uri="http://schemas.openxmlformats.org/drawingml/2006/table">
            <a:tbl>
              <a:tblPr firstRow="1" firstCol="1" lastRow="1" lastCol="1" bandRow="1" bandCol="1"/>
              <a:tblGrid>
                <a:gridCol w="5090134"/>
                <a:gridCol w="3044133"/>
                <a:gridCol w="2724233"/>
              </a:tblGrid>
              <a:tr h="214862">
                <a:tc>
                  <a:txBody>
                    <a:bodyPr/>
                    <a:lstStyle/>
                    <a:p>
                      <a:pPr marR="30480" algn="ctr">
                        <a:lnSpc>
                          <a:spcPct val="115000"/>
                        </a:lnSpc>
                        <a:spcAft>
                          <a:spcPts val="1200"/>
                        </a:spcAft>
                      </a:pPr>
                      <a:r>
                        <a:rPr lang="en-US" sz="2000" b="1" dirty="0" err="1">
                          <a:solidFill>
                            <a:srgbClr val="000000"/>
                          </a:solidFill>
                          <a:effectLst/>
                          <a:latin typeface="Times New Roman" panose="02020603050405020304" pitchFamily="18" charset="0"/>
                          <a:ea typeface="Calibri" panose="020F0502020204030204" charset="0"/>
                        </a:rPr>
                        <a:t>Sự</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việc</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15000"/>
                        </a:lnSpc>
                        <a:spcAft>
                          <a:spcPts val="1200"/>
                        </a:spcAft>
                      </a:pPr>
                      <a:r>
                        <a:rPr lang="en-US" sz="2000" b="1" dirty="0" err="1">
                          <a:solidFill>
                            <a:srgbClr val="000000"/>
                          </a:solidFill>
                          <a:effectLst/>
                          <a:latin typeface="Times New Roman" panose="02020603050405020304" pitchFamily="18" charset="0"/>
                          <a:ea typeface="Calibri" panose="020F0502020204030204" charset="0"/>
                        </a:rPr>
                        <a:t>Mục</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đích</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của</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Lý</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Thông</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15000"/>
                        </a:lnSpc>
                        <a:spcAft>
                          <a:spcPts val="1200"/>
                        </a:spcAft>
                      </a:pPr>
                      <a:r>
                        <a:rPr lang="en-US" sz="2000" b="1" dirty="0" err="1">
                          <a:solidFill>
                            <a:srgbClr val="000000"/>
                          </a:solidFill>
                          <a:effectLst/>
                          <a:latin typeface="Times New Roman" panose="02020603050405020304" pitchFamily="18" charset="0"/>
                          <a:ea typeface="Calibri" panose="020F0502020204030204" charset="0"/>
                        </a:rPr>
                        <a:t>Bản</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chất</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của</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Lý</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Thông</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371">
                <a:tc>
                  <a:txBody>
                    <a:bodyPr/>
                    <a:lstStyle/>
                    <a:p>
                      <a:pPr marR="30480" algn="just">
                        <a:lnSpc>
                          <a:spcPct val="115000"/>
                        </a:lnSpc>
                        <a:spcAft>
                          <a:spcPts val="1200"/>
                        </a:spcAft>
                      </a:pPr>
                      <a:r>
                        <a:rPr lang="pt-BR" sz="2000" i="1" dirty="0">
                          <a:effectLst/>
                          <a:latin typeface="Times New Roman" panose="02020603050405020304" pitchFamily="18" charset="0"/>
                          <a:ea typeface="Calibri" panose="020F0502020204030204" charset="0"/>
                        </a:rPr>
                        <a:t>- Một hôm, có người hàng rượu tên Lý Thông...Thấy Thạch Sanh gánh một gánh củi lớn về hắn nghĩ bụng..</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R="30480" algn="just">
                        <a:lnSpc>
                          <a:spcPct val="115000"/>
                        </a:lnSpc>
                        <a:spcAft>
                          <a:spcPts val="1200"/>
                        </a:spcAft>
                      </a:pP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9371">
                <a:tc>
                  <a:txBody>
                    <a:bodyPr/>
                    <a:lstStyle/>
                    <a:p>
                      <a:pPr marR="30480" algn="just">
                        <a:lnSpc>
                          <a:spcPct val="115000"/>
                        </a:lnSpc>
                        <a:spcAft>
                          <a:spcPts val="1200"/>
                        </a:spcAft>
                      </a:pPr>
                      <a:r>
                        <a:rPr lang="pt-BR" sz="2000" i="1" dirty="0">
                          <a:effectLst/>
                          <a:latin typeface="Times New Roman" panose="02020603050405020304" pitchFamily="18" charset="0"/>
                          <a:ea typeface="Calibri" panose="020F0502020204030204" charset="0"/>
                        </a:rPr>
                        <a:t>- ...Chiều hôm đó, chờ Thạch Sanh đi kiếm củi, Lý Thông dọn một mâm thịt rượu ê hề mời ăn, rồi bảo...</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1049371">
                <a:tc>
                  <a:txBody>
                    <a:bodyPr/>
                    <a:lstStyle/>
                    <a:p>
                      <a:pPr>
                        <a:lnSpc>
                          <a:spcPct val="115000"/>
                        </a:lnSpc>
                        <a:spcAft>
                          <a:spcPts val="0"/>
                        </a:spcAft>
                      </a:pPr>
                      <a:r>
                        <a:rPr lang="pt-BR" sz="2000" i="1" dirty="0">
                          <a:effectLst/>
                          <a:latin typeface="Times New Roman" panose="02020603050405020304" pitchFamily="18" charset="0"/>
                          <a:ea typeface="Times New Roman" panose="02020603050405020304" pitchFamily="18" charset="0"/>
                        </a:rPr>
                        <a:t>- ...Thạch Sanh vào nhà kể cho nghe chuyện giết trăn tinh, chúng mới hoàn hồn. Nhưng Lý Thông nói...</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903441">
                <a:tc>
                  <a:txBody>
                    <a:bodyPr/>
                    <a:lstStyle/>
                    <a:p>
                      <a:pPr>
                        <a:lnSpc>
                          <a:spcPct val="115000"/>
                        </a:lnSpc>
                        <a:spcAft>
                          <a:spcPts val="0"/>
                        </a:spcAft>
                      </a:pPr>
                      <a:r>
                        <a:rPr lang="pt-BR" sz="2000" i="1" dirty="0">
                          <a:effectLst/>
                          <a:latin typeface="Times New Roman" panose="02020603050405020304" pitchFamily="18" charset="0"/>
                          <a:ea typeface="Times New Roman" panose="02020603050405020304" pitchFamily="18" charset="0"/>
                        </a:rPr>
                        <a:t>- ...Lý Thông lệnh cho quân sĩ vần những tảng đá lớn lấp kín cửa hang...</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20"/>
          <p:cNvSpPr/>
          <p:nvPr/>
        </p:nvSpPr>
        <p:spPr>
          <a:xfrm>
            <a:off x="359783" y="1031258"/>
            <a:ext cx="3542893" cy="548099"/>
          </a:xfrm>
          <a:prstGeom prst="rect">
            <a:avLst/>
          </a:prstGeom>
        </p:spPr>
        <p:txBody>
          <a:bodyPr wrap="none">
            <a:spAutoFit/>
          </a:bodyPr>
          <a:lstStyle/>
          <a:p>
            <a:pPr marL="0" marR="0" lvl="0" indent="0" algn="just" defTabSz="914400" rtl="0" eaLnBrk="1" fontAlgn="auto" latinLnBrk="0" hangingPunct="1">
              <a:lnSpc>
                <a:spcPct val="115000"/>
              </a:lnSpc>
              <a:spcBef>
                <a:spcPts val="300"/>
              </a:spcBef>
              <a:spcAft>
                <a:spcPts val="30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Lý</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Thông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aphicFrame>
        <p:nvGraphicFramePr>
          <p:cNvPr id="4" name="Table 3"/>
          <p:cNvGraphicFramePr>
            <a:graphicFrameLocks noGrp="1"/>
          </p:cNvGraphicFramePr>
          <p:nvPr/>
        </p:nvGraphicFramePr>
        <p:xfrm>
          <a:off x="660400" y="1579357"/>
          <a:ext cx="10858500" cy="4420745"/>
        </p:xfrm>
        <a:graphic>
          <a:graphicData uri="http://schemas.openxmlformats.org/drawingml/2006/table">
            <a:tbl>
              <a:tblPr firstRow="1" firstCol="1" lastRow="1" lastCol="1" bandRow="1" bandCol="1"/>
              <a:tblGrid>
                <a:gridCol w="5249518"/>
                <a:gridCol w="3204648"/>
                <a:gridCol w="2404334"/>
              </a:tblGrid>
              <a:tr h="0">
                <a:tc>
                  <a:txBody>
                    <a:bodyPr/>
                    <a:lstStyle/>
                    <a:p>
                      <a:pPr marR="30480" algn="ctr">
                        <a:lnSpc>
                          <a:spcPct val="115000"/>
                        </a:lnSpc>
                        <a:spcAft>
                          <a:spcPts val="1200"/>
                        </a:spcAft>
                      </a:pPr>
                      <a:r>
                        <a:rPr lang="en-US" sz="2000" b="1" dirty="0" err="1">
                          <a:solidFill>
                            <a:srgbClr val="000000"/>
                          </a:solidFill>
                          <a:effectLst/>
                          <a:latin typeface="Times New Roman" panose="02020603050405020304" pitchFamily="18" charset="0"/>
                          <a:ea typeface="Calibri" panose="020F0502020204030204" charset="0"/>
                        </a:rPr>
                        <a:t>Sự</a:t>
                      </a:r>
                      <a:r>
                        <a:rPr lang="en-US" sz="2000" b="1" dirty="0">
                          <a:solidFill>
                            <a:srgbClr val="000000"/>
                          </a:solidFill>
                          <a:effectLst/>
                          <a:latin typeface="Times New Roman" panose="02020603050405020304" pitchFamily="18" charset="0"/>
                          <a:ea typeface="Calibri" panose="020F0502020204030204" charset="0"/>
                        </a:rPr>
                        <a:t> </a:t>
                      </a:r>
                      <a:r>
                        <a:rPr lang="en-US" sz="2000" b="1" dirty="0" err="1">
                          <a:solidFill>
                            <a:srgbClr val="000000"/>
                          </a:solidFill>
                          <a:effectLst/>
                          <a:latin typeface="Times New Roman" panose="02020603050405020304" pitchFamily="18" charset="0"/>
                          <a:ea typeface="Calibri" panose="020F0502020204030204" charset="0"/>
                        </a:rPr>
                        <a:t>việc</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15000"/>
                        </a:lnSpc>
                        <a:spcAft>
                          <a:spcPts val="1200"/>
                        </a:spcAft>
                      </a:pPr>
                      <a:r>
                        <a:rPr lang="en-US" sz="2000" b="1">
                          <a:solidFill>
                            <a:srgbClr val="000000"/>
                          </a:solidFill>
                          <a:effectLst/>
                          <a:latin typeface="Times New Roman" panose="02020603050405020304" pitchFamily="18" charset="0"/>
                          <a:ea typeface="Calibri" panose="020F0502020204030204" charset="0"/>
                        </a:rPr>
                        <a:t>Mục đích của Lý Thông</a:t>
                      </a:r>
                      <a:endParaRPr lang="en-US" sz="200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ctr">
                        <a:lnSpc>
                          <a:spcPct val="115000"/>
                        </a:lnSpc>
                        <a:spcAft>
                          <a:spcPts val="1200"/>
                        </a:spcAft>
                      </a:pPr>
                      <a:r>
                        <a:rPr lang="en-US" sz="2000" b="1">
                          <a:solidFill>
                            <a:srgbClr val="000000"/>
                          </a:solidFill>
                          <a:effectLst/>
                          <a:latin typeface="Times New Roman" panose="02020603050405020304" pitchFamily="18" charset="0"/>
                          <a:ea typeface="Calibri" panose="020F0502020204030204" charset="0"/>
                        </a:rPr>
                        <a:t>Bản chất của Lý Thông</a:t>
                      </a:r>
                      <a:endParaRPr lang="en-US" sz="200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200">
                <a:tc>
                  <a:txBody>
                    <a:bodyPr/>
                    <a:lstStyle/>
                    <a:p>
                      <a:pPr marR="30480" algn="just">
                        <a:lnSpc>
                          <a:spcPct val="115000"/>
                        </a:lnSpc>
                        <a:spcAft>
                          <a:spcPts val="1200"/>
                        </a:spcAft>
                      </a:pPr>
                      <a:r>
                        <a:rPr lang="pt-BR" sz="2000" i="1" dirty="0">
                          <a:effectLst/>
                          <a:latin typeface="Times New Roman" panose="02020603050405020304" pitchFamily="18" charset="0"/>
                          <a:ea typeface="Calibri" panose="020F0502020204030204" charset="0"/>
                        </a:rPr>
                        <a:t>- Một hôm, có người hàng rượu tên Lý Thông...Thấy Thạch Sanh gánh một gánh củi lớn về hắn nghĩ bụng..</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r>
                        <a:rPr lang="vi-VN" sz="2000" dirty="0">
                          <a:effectLst/>
                          <a:latin typeface="Times New Roman" panose="02020603050405020304" pitchFamily="18" charset="0"/>
                          <a:ea typeface="Calibri" panose="020F0502020204030204" charset="0"/>
                        </a:rPr>
                        <a:t>- Kết nghĩa anh em anh em với Thạch Sanh là để mưu lợi.</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R="30480" algn="just">
                        <a:lnSpc>
                          <a:spcPct val="115000"/>
                        </a:lnSpc>
                        <a:spcAft>
                          <a:spcPts val="1200"/>
                        </a:spcAft>
                      </a:pPr>
                      <a:r>
                        <a:rPr lang="en-US" sz="2000" b="1" dirty="0" err="1">
                          <a:solidFill>
                            <a:srgbClr val="FF0000"/>
                          </a:solidFill>
                          <a:effectLst/>
                          <a:latin typeface="Times New Roman" panose="02020603050405020304" pitchFamily="18" charset="0"/>
                          <a:ea typeface="Calibri" panose="020F0502020204030204" charset="0"/>
                        </a:rPr>
                        <a:t>Bản</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chất</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cuả</a:t>
                      </a:r>
                      <a:r>
                        <a:rPr lang="en-US" sz="2000" b="1" dirty="0">
                          <a:solidFill>
                            <a:srgbClr val="FF0000"/>
                          </a:solidFill>
                          <a:effectLst/>
                          <a:latin typeface="Times New Roman" panose="02020603050405020304" pitchFamily="18" charset="0"/>
                          <a:ea typeface="Calibri" panose="020F0502020204030204" charset="0"/>
                        </a:rPr>
                        <a:t> con </a:t>
                      </a:r>
                      <a:r>
                        <a:rPr lang="en-US" sz="2000" b="1" dirty="0" err="1">
                          <a:solidFill>
                            <a:srgbClr val="FF0000"/>
                          </a:solidFill>
                          <a:effectLst/>
                          <a:latin typeface="Times New Roman" panose="02020603050405020304" pitchFamily="18" charset="0"/>
                          <a:ea typeface="Calibri" panose="020F0502020204030204" charset="0"/>
                        </a:rPr>
                        <a:t>người</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Lý</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Thông</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là</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kẻ</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lừa</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lọc</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kẻ</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phản</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phúc</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nham</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hiểm</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xảo</a:t>
                      </a:r>
                      <a:r>
                        <a:rPr lang="en-US" sz="2000" b="1" dirty="0">
                          <a:solidFill>
                            <a:srgbClr val="FF0000"/>
                          </a:solidFill>
                          <a:effectLst/>
                          <a:latin typeface="Times New Roman" panose="02020603050405020304" pitchFamily="18" charset="0"/>
                          <a:ea typeface="Calibri" panose="020F0502020204030204" charset="0"/>
                        </a:rPr>
                        <a:t> </a:t>
                      </a:r>
                      <a:r>
                        <a:rPr lang="en-US" sz="2000" b="1" dirty="0" err="1">
                          <a:solidFill>
                            <a:srgbClr val="FF0000"/>
                          </a:solidFill>
                          <a:effectLst/>
                          <a:latin typeface="Times New Roman" panose="02020603050405020304" pitchFamily="18" charset="0"/>
                          <a:ea typeface="Calibri" panose="020F0502020204030204" charset="0"/>
                        </a:rPr>
                        <a:t>quyệt</a:t>
                      </a:r>
                      <a:r>
                        <a:rPr lang="vi-VN" altLang="en-US" sz="2000" b="1" dirty="0" err="1">
                          <a:solidFill>
                            <a:srgbClr val="FF0000"/>
                          </a:solidFill>
                          <a:effectLst/>
                          <a:latin typeface="Times New Roman" panose="02020603050405020304" pitchFamily="18" charset="0"/>
                          <a:ea typeface="Calibri" panose="020F0502020204030204" charset="0"/>
                        </a:rPr>
                        <a:t>.</a:t>
                      </a:r>
                      <a:endParaRPr lang="en-US" sz="2000" b="1" dirty="0">
                        <a:solidFill>
                          <a:srgbClr val="FF0000"/>
                        </a:solidFill>
                        <a:effectLst/>
                        <a:latin typeface="Times New Roman" panose="02020603050405020304" pitchFamily="18" charset="0"/>
                        <a:ea typeface="Calibri" panose="020F0502020204030204" charset="0"/>
                      </a:endParaRPr>
                    </a:p>
                    <a:p>
                      <a:pPr marR="30480" algn="just">
                        <a:lnSpc>
                          <a:spcPct val="115000"/>
                        </a:lnSpc>
                        <a:spcAft>
                          <a:spcPts val="1200"/>
                        </a:spcAft>
                      </a:pPr>
                      <a:r>
                        <a:rPr lang="en-US" sz="2000" b="1" dirty="0">
                          <a:solidFill>
                            <a:srgbClr val="000000"/>
                          </a:solidFill>
                          <a:effectLst/>
                          <a:latin typeface="Times New Roman" panose="02020603050405020304" pitchFamily="18" charset="0"/>
                          <a:ea typeface="Calibri" panose="020F0502020204030204" charset="0"/>
                        </a:rPr>
                        <a:t> </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R="30480" algn="just">
                        <a:lnSpc>
                          <a:spcPct val="115000"/>
                        </a:lnSpc>
                        <a:spcAft>
                          <a:spcPts val="1200"/>
                        </a:spcAft>
                      </a:pPr>
                      <a:r>
                        <a:rPr lang="pt-BR" sz="2000" i="1">
                          <a:effectLst/>
                          <a:latin typeface="Times New Roman" panose="02020603050405020304" pitchFamily="18" charset="0"/>
                          <a:ea typeface="Calibri" panose="020F0502020204030204" charset="0"/>
                        </a:rPr>
                        <a:t>- ...Chiều hôm đó, chờ Thạch Sanh đi kiếm củi, Lý Thông dọn một mâm thịt rượu ê hề mời ăn, rồi bảo...</a:t>
                      </a:r>
                      <a:endParaRPr lang="en-US" sz="200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r>
                        <a:rPr lang="vi-VN" sz="2000" dirty="0">
                          <a:effectLst/>
                          <a:latin typeface="Times New Roman" panose="02020603050405020304" pitchFamily="18" charset="0"/>
                          <a:ea typeface="Calibri" panose="020F0502020204030204" charset="0"/>
                        </a:rPr>
                        <a:t>- Lừa Thạch Sanh đi nộp mạng thay cho mình.</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158750">
                <a:tc>
                  <a:txBody>
                    <a:bodyPr/>
                    <a:lstStyle/>
                    <a:p>
                      <a:pPr>
                        <a:lnSpc>
                          <a:spcPct val="115000"/>
                        </a:lnSpc>
                        <a:spcAft>
                          <a:spcPts val="0"/>
                        </a:spcAft>
                      </a:pPr>
                      <a:r>
                        <a:rPr lang="pt-BR" sz="2000" i="1">
                          <a:effectLst/>
                          <a:latin typeface="Times New Roman" panose="02020603050405020304" pitchFamily="18" charset="0"/>
                          <a:ea typeface="Times New Roman" panose="02020603050405020304" pitchFamily="18" charset="0"/>
                        </a:rPr>
                        <a:t>- ...Thạch Sanh vào nhà kể cho nghe chuyện giết trăn tinh, chúng mới hoàn hồn. Nhưng Lý Thông nói..</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r>
                        <a:rPr lang="en-US" sz="2000" dirty="0">
                          <a:solidFill>
                            <a:srgbClr val="000000"/>
                          </a:solidFill>
                          <a:effectLst/>
                          <a:latin typeface="Times New Roman" panose="02020603050405020304" pitchFamily="18" charset="0"/>
                          <a:ea typeface="Calibri" panose="020F0502020204030204" charset="0"/>
                        </a:rPr>
                        <a:t>- </a:t>
                      </a:r>
                      <a:r>
                        <a:rPr lang="en-US" sz="2000" dirty="0" err="1">
                          <a:solidFill>
                            <a:srgbClr val="000000"/>
                          </a:solidFill>
                          <a:effectLst/>
                          <a:latin typeface="Times New Roman" panose="02020603050405020304" pitchFamily="18" charset="0"/>
                          <a:ea typeface="Calibri" panose="020F0502020204030204" charset="0"/>
                        </a:rPr>
                        <a:t>Cướp</a:t>
                      </a:r>
                      <a:r>
                        <a:rPr lang="en-US" sz="2000" dirty="0">
                          <a:solidFill>
                            <a:srgbClr val="000000"/>
                          </a:solidFill>
                          <a:effectLst/>
                          <a:latin typeface="Times New Roman" panose="02020603050405020304" pitchFamily="18" charset="0"/>
                          <a:ea typeface="Calibri" panose="020F0502020204030204" charset="0"/>
                        </a:rPr>
                        <a:t> </a:t>
                      </a:r>
                      <a:r>
                        <a:rPr lang="en-US" sz="2000" dirty="0" err="1">
                          <a:solidFill>
                            <a:srgbClr val="000000"/>
                          </a:solidFill>
                          <a:effectLst/>
                          <a:latin typeface="Times New Roman" panose="02020603050405020304" pitchFamily="18" charset="0"/>
                          <a:ea typeface="Calibri" panose="020F0502020204030204" charset="0"/>
                        </a:rPr>
                        <a:t>công</a:t>
                      </a:r>
                      <a:r>
                        <a:rPr lang="en-US" sz="2000" dirty="0">
                          <a:solidFill>
                            <a:srgbClr val="000000"/>
                          </a:solidFill>
                          <a:effectLst/>
                          <a:latin typeface="Times New Roman" panose="02020603050405020304" pitchFamily="18" charset="0"/>
                          <a:ea typeface="Calibri" panose="020F0502020204030204" charset="0"/>
                        </a:rPr>
                        <a:t> </a:t>
                      </a:r>
                      <a:r>
                        <a:rPr lang="en-US" sz="2000" dirty="0" err="1">
                          <a:solidFill>
                            <a:srgbClr val="000000"/>
                          </a:solidFill>
                          <a:effectLst/>
                          <a:latin typeface="Times New Roman" panose="02020603050405020304" pitchFamily="18" charset="0"/>
                          <a:ea typeface="Calibri" panose="020F0502020204030204" charset="0"/>
                        </a:rPr>
                        <a:t>giết</a:t>
                      </a:r>
                      <a:r>
                        <a:rPr lang="en-US" sz="2000" dirty="0">
                          <a:solidFill>
                            <a:srgbClr val="000000"/>
                          </a:solidFill>
                          <a:effectLst/>
                          <a:latin typeface="Times New Roman" panose="02020603050405020304" pitchFamily="18" charset="0"/>
                          <a:ea typeface="Calibri" panose="020F0502020204030204" charset="0"/>
                        </a:rPr>
                        <a:t> </a:t>
                      </a:r>
                      <a:r>
                        <a:rPr lang="en-US" sz="2000" dirty="0" err="1">
                          <a:solidFill>
                            <a:srgbClr val="000000"/>
                          </a:solidFill>
                          <a:effectLst/>
                          <a:latin typeface="Times New Roman" panose="02020603050405020304" pitchFamily="18" charset="0"/>
                          <a:ea typeface="Calibri" panose="020F0502020204030204" charset="0"/>
                        </a:rPr>
                        <a:t>chằn</a:t>
                      </a:r>
                      <a:r>
                        <a:rPr lang="en-US" sz="2000" dirty="0">
                          <a:solidFill>
                            <a:srgbClr val="000000"/>
                          </a:solidFill>
                          <a:effectLst/>
                          <a:latin typeface="Times New Roman" panose="02020603050405020304" pitchFamily="18" charset="0"/>
                          <a:ea typeface="Calibri" panose="020F0502020204030204" charset="0"/>
                        </a:rPr>
                        <a:t> </a:t>
                      </a:r>
                      <a:r>
                        <a:rPr lang="en-US" sz="2000" dirty="0" err="1">
                          <a:solidFill>
                            <a:srgbClr val="000000"/>
                          </a:solidFill>
                          <a:effectLst/>
                          <a:latin typeface="Times New Roman" panose="02020603050405020304" pitchFamily="18" charset="0"/>
                          <a:ea typeface="Calibri" panose="020F0502020204030204" charset="0"/>
                        </a:rPr>
                        <a:t>tinh</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677545">
                <a:tc>
                  <a:txBody>
                    <a:bodyPr/>
                    <a:lstStyle/>
                    <a:p>
                      <a:pPr>
                        <a:lnSpc>
                          <a:spcPct val="115000"/>
                        </a:lnSpc>
                        <a:spcAft>
                          <a:spcPts val="0"/>
                        </a:spcAft>
                      </a:pPr>
                      <a:r>
                        <a:rPr lang="pt-BR" sz="2000" i="1">
                          <a:effectLst/>
                          <a:latin typeface="Times New Roman" panose="02020603050405020304" pitchFamily="18" charset="0"/>
                          <a:ea typeface="Times New Roman" panose="02020603050405020304" pitchFamily="18" charset="0"/>
                        </a:rPr>
                        <a:t>- ...Lý Thông lệnh cho quân sĩ vần những tảng đá lớn lấp kín cửa hang...</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0480" algn="just">
                        <a:lnSpc>
                          <a:spcPct val="115000"/>
                        </a:lnSpc>
                        <a:spcAft>
                          <a:spcPts val="1200"/>
                        </a:spcAft>
                      </a:pPr>
                      <a:r>
                        <a:rPr lang="vi-VN" sz="2000" dirty="0">
                          <a:effectLst/>
                          <a:latin typeface="Times New Roman" panose="02020603050405020304" pitchFamily="18" charset="0"/>
                          <a:ea typeface="Calibri" panose="020F0502020204030204" charset="0"/>
                        </a:rPr>
                        <a:t>- Cướp công cứu công chúa và hãm hại Thạch S</a:t>
                      </a:r>
                      <a:r>
                        <a:rPr lang="vi-VN" sz="2000" dirty="0">
                          <a:effectLst/>
                          <a:latin typeface="Times New Roman" panose="02020603050405020304" pitchFamily="18" charset="0"/>
                          <a:ea typeface="Calibri" panose="020F0502020204030204" charset="0"/>
                        </a:rPr>
                        <a:t>anh</a:t>
                      </a:r>
                      <a:endParaRPr lang="en-US" sz="2000" dirty="0">
                        <a:effectLst/>
                        <a:latin typeface="Times New Roman" panose="02020603050405020304" pitchFamily="18" charset="0"/>
                        <a:ea typeface="Calibri" panose="020F050202020403020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8"/>
          <p:cNvSpPr/>
          <p:nvPr/>
        </p:nvSpPr>
        <p:spPr>
          <a:xfrm>
            <a:off x="3567906" y="800100"/>
            <a:ext cx="5043488" cy="72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*THẾ GIỚI CỔ TÍCH *</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3" name="Rounded Rectangle 32"/>
          <p:cNvSpPr/>
          <p:nvPr/>
        </p:nvSpPr>
        <p:spPr>
          <a:xfrm>
            <a:off x="4195366" y="780255"/>
            <a:ext cx="3739356" cy="509886"/>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a:off x="4880825" y="796319"/>
            <a:ext cx="24176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KHỞI ĐỘNG</a:t>
            </a: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5"/>
          <a:stretch>
            <a:fillRect/>
          </a:stretch>
        </p:blipFill>
        <p:spPr>
          <a:xfrm>
            <a:off x="6265540" y="2562915"/>
            <a:ext cx="2542857" cy="243809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 name="Picture 4"/>
          <p:cNvPicPr>
            <a:picLocks noChangeAspect="1"/>
          </p:cNvPicPr>
          <p:nvPr/>
        </p:nvPicPr>
        <p:blipFill>
          <a:blip r:embed="rId6"/>
          <a:stretch>
            <a:fillRect/>
          </a:stretch>
        </p:blipFill>
        <p:spPr>
          <a:xfrm>
            <a:off x="8917482" y="2959651"/>
            <a:ext cx="2714286" cy="243809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985838" y="4065220"/>
            <a:ext cx="1378585" cy="521970"/>
          </a:xfrm>
          <a:prstGeom prst="rect">
            <a:avLst/>
          </a:prstGeom>
        </p:spPr>
        <p:txBody>
          <a:bodyPr wrap="none">
            <a:spAutoFit/>
          </a:bodyPr>
          <a:lstStyle/>
          <a:p>
            <a:r>
              <a:rPr lang="vi-VN" altLang="en-US" sz="2800" b="1" i="1" dirty="0">
                <a:latin typeface="Times New Roman" panose="02020603050405020304" pitchFamily="18" charset="0"/>
                <a:cs typeface="Times New Roman" panose="02020603050405020304" pitchFamily="18" charset="0"/>
              </a:rPr>
              <a:t>Cây khế</a:t>
            </a:r>
            <a:endParaRPr lang="vi-VN" altLang="en-US" sz="2800" b="1" i="1" dirty="0">
              <a:latin typeface="Times New Roman" panose="02020603050405020304" pitchFamily="18" charset="0"/>
              <a:cs typeface="Times New Roman" panose="02020603050405020304" pitchFamily="18" charset="0"/>
            </a:endParaRPr>
          </a:p>
        </p:txBody>
      </p:sp>
      <p:sp>
        <p:nvSpPr>
          <p:cNvPr id="11" name="Rectangle 10"/>
          <p:cNvSpPr/>
          <p:nvPr/>
        </p:nvSpPr>
        <p:spPr>
          <a:xfrm>
            <a:off x="3568235" y="4604950"/>
            <a:ext cx="2222500" cy="460375"/>
          </a:xfrm>
          <a:prstGeom prst="rect">
            <a:avLst/>
          </a:prstGeom>
        </p:spPr>
        <p:txBody>
          <a:bodyPr wrap="none">
            <a:spAutoFit/>
          </a:bodyPr>
          <a:lstStyle/>
          <a:p>
            <a:r>
              <a:rPr lang="vi-VN" altLang="en-US" sz="2400" b="1" i="1" dirty="0" err="1">
                <a:latin typeface="Times New Roman" panose="02020603050405020304" pitchFamily="18" charset="0"/>
                <a:ea typeface="Times New Roman" panose="02020603050405020304" pitchFamily="18" charset="0"/>
              </a:rPr>
              <a:t>Cây tre trăm </a:t>
            </a:r>
            <a:r>
              <a:rPr lang="vi-VN" altLang="en-US" sz="2400" b="1" i="1" dirty="0" err="1">
                <a:latin typeface="Times New Roman" panose="02020603050405020304" pitchFamily="18" charset="0"/>
                <a:ea typeface="Times New Roman" panose="02020603050405020304" pitchFamily="18" charset="0"/>
              </a:rPr>
              <a:t>đốt</a:t>
            </a:r>
            <a:endParaRPr lang="vi-VN" altLang="en-US" sz="2400" b="1" i="1" dirty="0" err="1">
              <a:latin typeface="Times New Roman" panose="02020603050405020304" pitchFamily="18" charset="0"/>
              <a:ea typeface="Times New Roman" panose="02020603050405020304" pitchFamily="18" charset="0"/>
            </a:endParaRPr>
          </a:p>
        </p:txBody>
      </p:sp>
      <p:sp>
        <p:nvSpPr>
          <p:cNvPr id="12" name="Rectangle 11"/>
          <p:cNvSpPr/>
          <p:nvPr/>
        </p:nvSpPr>
        <p:spPr>
          <a:xfrm>
            <a:off x="5400476" y="5079592"/>
            <a:ext cx="3407921" cy="461665"/>
          </a:xfrm>
          <a:prstGeom prst="rect">
            <a:avLst/>
          </a:prstGeom>
        </p:spPr>
        <p:txBody>
          <a:bodyPr wrap="none">
            <a:spAutoFit/>
          </a:bodyPr>
          <a:lstStyle/>
          <a:p>
            <a:r>
              <a:rPr lang="en-US" sz="2400" b="1" dirty="0" err="1">
                <a:latin typeface="Times New Roman" panose="02020603050405020304" pitchFamily="18" charset="0"/>
                <a:ea typeface="Times New Roman" panose="02020603050405020304" pitchFamily="18" charset="0"/>
              </a:rPr>
              <a:t>Truyện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cổ</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Tấm</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Cám</a:t>
            </a:r>
            <a:endParaRPr lang="en-US" sz="2400" dirty="0"/>
          </a:p>
        </p:txBody>
      </p:sp>
      <p:sp>
        <p:nvSpPr>
          <p:cNvPr id="14" name="Rectangle 13"/>
          <p:cNvSpPr/>
          <p:nvPr/>
        </p:nvSpPr>
        <p:spPr>
          <a:xfrm>
            <a:off x="8124877" y="5554866"/>
            <a:ext cx="3776611" cy="461665"/>
          </a:xfrm>
          <a:prstGeom prst="rect">
            <a:avLst/>
          </a:prstGeom>
        </p:spPr>
        <p:txBody>
          <a:bodyPr wrap="none">
            <a:spAutoFit/>
          </a:bodyPr>
          <a:lstStyle/>
          <a:p>
            <a:r>
              <a:rPr lang="en-US" sz="2400" b="1" dirty="0" err="1">
                <a:latin typeface="Times New Roman" panose="02020603050405020304" pitchFamily="18" charset="0"/>
                <a:ea typeface="Times New Roman" panose="02020603050405020304" pitchFamily="18" charset="0"/>
              </a:rPr>
              <a:t>Truyện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cổ</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tích</a:t>
            </a:r>
            <a:r>
              <a:rPr lang="en-US" sz="2400" b="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Nàng</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tiên</a:t>
            </a:r>
            <a:r>
              <a:rPr lang="en-US" sz="2400" b="1" i="1" dirty="0">
                <a:latin typeface="Times New Roman" panose="02020603050405020304" pitchFamily="18" charset="0"/>
                <a:ea typeface="Times New Roman" panose="02020603050405020304" pitchFamily="18" charset="0"/>
              </a:rPr>
              <a:t> </a:t>
            </a:r>
            <a:r>
              <a:rPr lang="en-US" sz="2400" b="1" i="1" dirty="0" err="1">
                <a:latin typeface="Times New Roman" panose="02020603050405020304" pitchFamily="18" charset="0"/>
                <a:ea typeface="Times New Roman" panose="02020603050405020304" pitchFamily="18" charset="0"/>
              </a:rPr>
              <a:t>cá</a:t>
            </a:r>
            <a:endParaRPr lang="en-US" sz="2400" dirty="0"/>
          </a:p>
        </p:txBody>
      </p:sp>
      <p:pic>
        <p:nvPicPr>
          <p:cNvPr id="15" name="Picture 14"/>
          <p:cNvPicPr>
            <a:picLocks noChangeAspect="1"/>
          </p:cNvPicPr>
          <p:nvPr/>
        </p:nvPicPr>
        <p:blipFill>
          <a:blip r:embed="rId7"/>
          <a:stretch>
            <a:fillRect/>
          </a:stretch>
        </p:blipFill>
        <p:spPr>
          <a:xfrm>
            <a:off x="4301827" y="1365055"/>
            <a:ext cx="7132938" cy="493819"/>
          </a:xfrm>
          <a:prstGeom prst="rect">
            <a:avLst/>
          </a:pr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13" name="Picture 12"/>
          <p:cNvPicPr/>
          <p:nvPr/>
        </p:nvPicPr>
        <p:blipFill>
          <a:blip r:embed="rId10"/>
          <a:stretch>
            <a:fillRect/>
          </a:stretch>
        </p:blipFill>
        <p:spPr>
          <a:xfrm>
            <a:off x="668020" y="1992630"/>
            <a:ext cx="2661920" cy="1978025"/>
          </a:xfrm>
          <a:prstGeom prst="rect">
            <a:avLst/>
          </a:prstGeom>
        </p:spPr>
      </p:pic>
      <p:pic>
        <p:nvPicPr>
          <p:cNvPr id="17" name="Picture 16"/>
          <p:cNvPicPr/>
          <p:nvPr/>
        </p:nvPicPr>
        <p:blipFill>
          <a:blip r:embed="rId11"/>
          <a:stretch>
            <a:fillRect/>
          </a:stretch>
        </p:blipFill>
        <p:spPr>
          <a:xfrm>
            <a:off x="3635375" y="1912620"/>
            <a:ext cx="2216785" cy="2621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25967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52780" y="1243012"/>
            <a:ext cx="5057140" cy="586105"/>
          </a:xfrm>
          <a:prstGeom prst="rect">
            <a:avLst/>
          </a:prstGeom>
        </p:spPr>
        <p:txBody>
          <a:bodyPr wrap="none">
            <a:spAutoFit/>
          </a:bodyPr>
          <a:lstStyle/>
          <a:p>
            <a:pPr algn="just">
              <a:lnSpc>
                <a:spcPct val="115000"/>
              </a:lnSpc>
              <a:spcBef>
                <a:spcPts val="300"/>
              </a:spcBef>
              <a:spcAft>
                <a:spcPts val="300"/>
              </a:spcAft>
            </a:pPr>
            <a:r>
              <a:rPr lang="vi-VN" altLang="en-US" sz="2800" b="1" dirty="0">
                <a:solidFill>
                  <a:srgbClr val="0000FF"/>
                </a:solidFill>
                <a:latin typeface="Times New Roman" panose="02020603050405020304" pitchFamily="18" charset="0"/>
                <a:ea typeface="Times New Roman" panose="02020603050405020304" pitchFamily="18" charset="0"/>
              </a:rPr>
              <a:t>3</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Các</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yếu</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tố</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hoang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đường</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kì</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ảo</a:t>
            </a:r>
            <a:endParaRPr lang="en-US" sz="2800" dirty="0">
              <a:effectLst/>
              <a:latin typeface="Times New Roman" panose="02020603050405020304" pitchFamily="18" charset="0"/>
              <a:ea typeface="Times New Roman" panose="02020603050405020304" pitchFamily="18" charset="0"/>
            </a:endParaRPr>
          </a:p>
        </p:txBody>
      </p:sp>
      <p:sp>
        <p:nvSpPr>
          <p:cNvPr id="11" name="Parallelogram 10"/>
          <p:cNvSpPr/>
          <p:nvPr/>
        </p:nvSpPr>
        <p:spPr>
          <a:xfrm>
            <a:off x="644525" y="2063035"/>
            <a:ext cx="4568824" cy="648016"/>
          </a:xfrm>
          <a:prstGeom prst="parallelogram">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NHÓM</a:t>
            </a:r>
            <a:endParaRPr lang="en-US" sz="2800"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7"/>
          <a:stretch>
            <a:fillRect/>
          </a:stretch>
        </p:blipFill>
        <p:spPr>
          <a:xfrm>
            <a:off x="965320" y="3246865"/>
            <a:ext cx="4585475" cy="2890500"/>
          </a:xfrm>
          <a:prstGeom prst="rect">
            <a:avLst/>
          </a:prstGeom>
        </p:spPr>
      </p:pic>
      <p:graphicFrame>
        <p:nvGraphicFramePr>
          <p:cNvPr id="13" name="Table 12"/>
          <p:cNvGraphicFramePr>
            <a:graphicFrameLocks noGrp="1"/>
          </p:cNvGraphicFramePr>
          <p:nvPr/>
        </p:nvGraphicFramePr>
        <p:xfrm>
          <a:off x="5888241" y="2015517"/>
          <a:ext cx="5589178" cy="3879914"/>
        </p:xfrm>
        <a:graphic>
          <a:graphicData uri="http://schemas.openxmlformats.org/drawingml/2006/table">
            <a:tbl>
              <a:tblPr firstRow="1" bandRow="1">
                <a:tableStyleId>{5940675A-B579-460E-94D1-54222C63F5DA}</a:tableStyleId>
              </a:tblPr>
              <a:tblGrid>
                <a:gridCol w="2794589"/>
                <a:gridCol w="2794589"/>
              </a:tblGrid>
              <a:tr h="370840">
                <a:tc>
                  <a:txBody>
                    <a:bodyPr/>
                    <a:lstStyle/>
                    <a:p>
                      <a:pPr algn="ctr"/>
                      <a:r>
                        <a:rPr lang="en-US" sz="2400" b="1" dirty="0">
                          <a:latin typeface="Times New Roman" panose="02020603050405020304" pitchFamily="18" charset="0"/>
                          <a:cs typeface="Times New Roman" panose="02020603050405020304" pitchFamily="18" charset="0"/>
                        </a:rPr>
                        <a:t>NHÓM</a:t>
                      </a:r>
                      <a:r>
                        <a:rPr lang="en-US" sz="2400" b="1" baseline="0" dirty="0">
                          <a:latin typeface="Times New Roman" panose="02020603050405020304" pitchFamily="18" charset="0"/>
                          <a:cs typeface="Times New Roman" panose="02020603050405020304" pitchFamily="18" charset="0"/>
                        </a:rPr>
                        <a:t> 1,2</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a:latin typeface="Times New Roman" panose="02020603050405020304" pitchFamily="18" charset="0"/>
                          <a:cs typeface="Times New Roman" panose="02020603050405020304" pitchFamily="18" charset="0"/>
                        </a:rPr>
                        <a:t>NHÓM</a:t>
                      </a:r>
                      <a:r>
                        <a:rPr lang="en-US" sz="2400" b="1" baseline="0" dirty="0">
                          <a:latin typeface="Times New Roman" panose="02020603050405020304" pitchFamily="18" charset="0"/>
                          <a:cs typeface="Times New Roman" panose="02020603050405020304" pitchFamily="18" charset="0"/>
                        </a:rPr>
                        <a:t> 3,4</a:t>
                      </a:r>
                      <a:endParaRPr lang="en-US" sz="2400" b="1" dirty="0">
                        <a:latin typeface="Times New Roman" panose="02020603050405020304" pitchFamily="18" charset="0"/>
                        <a:cs typeface="Times New Roman" panose="02020603050405020304" pitchFamily="18" charset="0"/>
                      </a:endParaRPr>
                    </a:p>
                  </a:txBody>
                  <a:tcPr/>
                </a:tc>
              </a:tr>
              <a:tr h="370840">
                <a:tc>
                  <a:txBody>
                    <a:bodyPr/>
                    <a:lstStyle/>
                    <a:p>
                      <a:pPr>
                        <a:lnSpc>
                          <a:spcPct val="115000"/>
                        </a:lnSpc>
                        <a:spcAft>
                          <a:spcPts val="0"/>
                        </a:spcAft>
                      </a:pPr>
                      <a:r>
                        <a:rPr lang="en-US" sz="2400" b="1" dirty="0">
                          <a:solidFill>
                            <a:srgbClr val="FF0000"/>
                          </a:solidFill>
                          <a:effectLst/>
                          <a:latin typeface="Times New Roman" panose="02020603050405020304" pitchFamily="18" charset="0"/>
                          <a:ea typeface="MS Mincho"/>
                        </a:rPr>
                        <a:t>(1)</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 Thach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a:tc>
                <a:tc>
                  <a:txBody>
                    <a:bodyPr/>
                    <a:lstStyle/>
                    <a:p>
                      <a:pPr>
                        <a:lnSpc>
                          <a:spcPct val="115000"/>
                        </a:lnSpc>
                        <a:spcAft>
                          <a:spcPts val="0"/>
                        </a:spcAft>
                      </a:pPr>
                      <a:r>
                        <a:rPr lang="en-US" sz="2400" b="1" dirty="0">
                          <a:solidFill>
                            <a:srgbClr val="FF0000"/>
                          </a:solidFill>
                          <a:effectLst/>
                          <a:latin typeface="Times New Roman" panose="02020603050405020304" pitchFamily="18" charset="0"/>
                          <a:ea typeface="MS Mincho"/>
                        </a:rPr>
                        <a:t>(2)</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 Thach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25967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52780" y="1243012"/>
            <a:ext cx="5057140" cy="586105"/>
          </a:xfrm>
          <a:prstGeom prst="rect">
            <a:avLst/>
          </a:prstGeom>
        </p:spPr>
        <p:txBody>
          <a:bodyPr wrap="none">
            <a:spAutoFit/>
          </a:bodyPr>
          <a:lstStyle/>
          <a:p>
            <a:pPr marL="0" marR="0" lvl="0" indent="0" algn="just" defTabSz="914400" rtl="0" eaLnBrk="1" fontAlgn="auto" latinLnBrk="0" hangingPunct="1">
              <a:lnSpc>
                <a:spcPct val="115000"/>
              </a:lnSpc>
              <a:spcBef>
                <a:spcPts val="300"/>
              </a:spcBef>
              <a:spcAft>
                <a:spcPts val="300"/>
              </a:spcAft>
              <a:buClrTx/>
              <a:buSzTx/>
              <a:buFontTx/>
              <a:buNone/>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3.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yếu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tố</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hoang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đường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kì</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15" name="Group 14"/>
          <p:cNvGrpSpPr/>
          <p:nvPr/>
        </p:nvGrpSpPr>
        <p:grpSpPr>
          <a:xfrm>
            <a:off x="1103312" y="1896660"/>
            <a:ext cx="2359024" cy="4140044"/>
            <a:chOff x="1564375" y="2235642"/>
            <a:chExt cx="1712189" cy="3801061"/>
          </a:xfrm>
        </p:grpSpPr>
        <p:sp>
          <p:nvSpPr>
            <p:cNvPr id="17" name="Rounded Rectangle 16"/>
            <p:cNvSpPr/>
            <p:nvPr/>
          </p:nvSpPr>
          <p:spPr>
            <a:xfrm>
              <a:off x="1564375" y="2235642"/>
              <a:ext cx="1712189" cy="1179698"/>
            </a:xfrm>
            <a:prstGeom prst="roundRect">
              <a:avLst/>
            </a:prstGeom>
            <a:blipFill>
              <a:blip r:embed="rId7"/>
              <a:srcRect/>
              <a:stretch>
                <a:fillRect t="-4000" b="-4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1564375" y="3415341"/>
              <a:ext cx="1712189" cy="635222"/>
            </a:xfrm>
            <a:custGeom>
              <a:avLst/>
              <a:gdLst>
                <a:gd name="connsiteX0" fmla="*/ 0 w 1712189"/>
                <a:gd name="connsiteY0" fmla="*/ 0 h 635222"/>
                <a:gd name="connsiteX1" fmla="*/ 1712189 w 1712189"/>
                <a:gd name="connsiteY1" fmla="*/ 0 h 635222"/>
                <a:gd name="connsiteX2" fmla="*/ 1712189 w 1712189"/>
                <a:gd name="connsiteY2" fmla="*/ 635222 h 635222"/>
                <a:gd name="connsiteX3" fmla="*/ 0 w 1712189"/>
                <a:gd name="connsiteY3" fmla="*/ 635222 h 635222"/>
                <a:gd name="connsiteX4" fmla="*/ 0 w 1712189"/>
                <a:gd name="connsiteY4" fmla="*/ 0 h 63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189" h="635222">
                  <a:moveTo>
                    <a:pt x="0" y="0"/>
                  </a:moveTo>
                  <a:lnTo>
                    <a:pt x="1712189" y="0"/>
                  </a:lnTo>
                  <a:lnTo>
                    <a:pt x="1712189" y="635222"/>
                  </a:lnTo>
                  <a:lnTo>
                    <a:pt x="0" y="6352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b="1">
                  <a:latin typeface="Times New Roman" panose="02020603050405020304" pitchFamily="18" charset="0"/>
                  <a:cs typeface="Times New Roman" panose="02020603050405020304" pitchFamily="18" charset="0"/>
                </a:rPr>
                <a:t>tră</a:t>
              </a:r>
              <a:r>
                <a:rPr lang="en-US" sz="2400" b="1" kern="1200">
                  <a:latin typeface="Times New Roman" panose="02020603050405020304" pitchFamily="18" charset="0"/>
                  <a:cs typeface="Times New Roman" panose="02020603050405020304" pitchFamily="18" charset="0"/>
                </a:rPr>
                <a:t>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tinh</a:t>
              </a:r>
              <a:endParaRPr lang="en-US" sz="2400" kern="12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1564375" y="4221782"/>
              <a:ext cx="1712189" cy="1179698"/>
            </a:xfrm>
            <a:prstGeom prst="roundRect">
              <a:avLst/>
            </a:prstGeom>
            <a:blipFill>
              <a:blip r:embed="rId8"/>
              <a:srcRect/>
              <a:stretch>
                <a:fillRect t="-13000" b="-13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Freeform 20"/>
            <p:cNvSpPr/>
            <p:nvPr/>
          </p:nvSpPr>
          <p:spPr>
            <a:xfrm>
              <a:off x="1564375" y="5401481"/>
              <a:ext cx="1712189" cy="635222"/>
            </a:xfrm>
            <a:custGeom>
              <a:avLst/>
              <a:gdLst>
                <a:gd name="connsiteX0" fmla="*/ 0 w 1712189"/>
                <a:gd name="connsiteY0" fmla="*/ 0 h 635222"/>
                <a:gd name="connsiteX1" fmla="*/ 1712189 w 1712189"/>
                <a:gd name="connsiteY1" fmla="*/ 0 h 635222"/>
                <a:gd name="connsiteX2" fmla="*/ 1712189 w 1712189"/>
                <a:gd name="connsiteY2" fmla="*/ 635222 h 635222"/>
                <a:gd name="connsiteX3" fmla="*/ 0 w 1712189"/>
                <a:gd name="connsiteY3" fmla="*/ 635222 h 635222"/>
                <a:gd name="connsiteX4" fmla="*/ 0 w 1712189"/>
                <a:gd name="connsiteY4" fmla="*/ 0 h 635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189" h="635222">
                  <a:moveTo>
                    <a:pt x="0" y="0"/>
                  </a:moveTo>
                  <a:lnTo>
                    <a:pt x="1712189" y="0"/>
                  </a:lnTo>
                  <a:lnTo>
                    <a:pt x="1712189" y="635222"/>
                  </a:lnTo>
                  <a:lnTo>
                    <a:pt x="0" y="6352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Đại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bàng</a:t>
              </a:r>
              <a:endParaRPr lang="en-US" sz="2400" kern="1200" dirty="0">
                <a:latin typeface="Times New Roman" panose="02020603050405020304" pitchFamily="18" charset="0"/>
                <a:cs typeface="Times New Roman" panose="02020603050405020304" pitchFamily="18" charset="0"/>
              </a:endParaRPr>
            </a:p>
          </p:txBody>
        </p:sp>
      </p:grpSp>
      <p:sp>
        <p:nvSpPr>
          <p:cNvPr id="7" name="Right Brace 6"/>
          <p:cNvSpPr/>
          <p:nvPr/>
        </p:nvSpPr>
        <p:spPr>
          <a:xfrm>
            <a:off x="3462336" y="2557452"/>
            <a:ext cx="403224" cy="2235975"/>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4126320" y="2498521"/>
            <a:ext cx="6949667" cy="22691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en-US" sz="2800" dirty="0" err="1">
                <a:latin typeface="Times New Roman" panose="02020603050405020304" pitchFamily="18" charset="0"/>
                <a:ea typeface="Times New Roman" panose="02020603050405020304" pitchFamily="18" charset="0"/>
              </a:rPr>
              <a:t>Đại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rắc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nỗi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hoàng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gây</a:t>
            </a:r>
            <a:r>
              <a:rPr lang="en-US" sz="2800" dirty="0">
                <a:latin typeface="Times New Roman" panose="02020603050405020304" pitchFamily="18" charset="0"/>
                <a:ea typeface="Times New Roman" panose="02020603050405020304" pitchFamily="18" charset="0"/>
              </a:rPr>
              <a:t> tai </a:t>
            </a:r>
            <a:r>
              <a:rPr lang="en-US" sz="2800" dirty="0" err="1">
                <a:latin typeface="Times New Roman" panose="02020603050405020304" pitchFamily="18" charset="0"/>
                <a:ea typeface="Times New Roman" panose="02020603050405020304" pitchFamily="18" charset="0"/>
              </a:rPr>
              <a:t>họa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dân</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thử</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phẩm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dũng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sĩ</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4040506" y="1828881"/>
            <a:ext cx="2592070" cy="586105"/>
          </a:xfrm>
          <a:prstGeom prst="rect">
            <a:avLst/>
          </a:prstGeom>
        </p:spPr>
        <p:txBody>
          <a:bodyPr wrap="none">
            <a:spAutoFit/>
          </a:bodyPr>
          <a:p>
            <a:pPr algn="just">
              <a:lnSpc>
                <a:spcPct val="115000"/>
              </a:lnSpc>
              <a:spcBef>
                <a:spcPts val="300"/>
              </a:spcBef>
              <a:spcAft>
                <a:spcPts val="300"/>
              </a:spcAft>
            </a:pPr>
            <a:r>
              <a:rPr lang="en-US" sz="2800" b="1" dirty="0">
                <a:latin typeface="Times New Roman" panose="02020603050405020304" pitchFamily="18" charset="0"/>
                <a:ea typeface="Times New Roman" panose="02020603050405020304" pitchFamily="18" charset="0"/>
              </a:rPr>
              <a:t>*</a:t>
            </a:r>
            <a:r>
              <a:rPr lang="vi-VN" altLang="en-US" sz="2800" b="1" dirty="0">
                <a:latin typeface="Times New Roman" panose="02020603050405020304" pitchFamily="18" charset="0"/>
                <a:ea typeface="Times New Roman" panose="02020603050405020304" pitchFamily="18" charset="0"/>
              </a:rPr>
              <a:t> Con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vật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ảo</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25967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652780" y="1243012"/>
            <a:ext cx="5057140" cy="586105"/>
          </a:xfrm>
          <a:prstGeom prst="rect">
            <a:avLst/>
          </a:prstGeom>
        </p:spPr>
        <p:txBody>
          <a:bodyPr wrap="none">
            <a:spAutoFit/>
          </a:bodyPr>
          <a:lstStyle/>
          <a:p>
            <a:pPr marL="0" marR="0" lvl="0" indent="0" algn="just" defTabSz="914400" rtl="0" eaLnBrk="1" fontAlgn="auto" latinLnBrk="0" hangingPunct="1">
              <a:lnSpc>
                <a:spcPct val="115000"/>
              </a:lnSpc>
              <a:spcBef>
                <a:spcPts val="300"/>
              </a:spcBef>
              <a:spcAft>
                <a:spcPts val="300"/>
              </a:spcAft>
              <a:buClrTx/>
              <a:buSzTx/>
              <a:buFontTx/>
              <a:buNone/>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3.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yếu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tố</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hoang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đường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kì</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418348" y="1729821"/>
            <a:ext cx="2420856" cy="587853"/>
          </a:xfrm>
          <a:prstGeom prst="rect">
            <a:avLst/>
          </a:prstGeom>
        </p:spPr>
        <p:txBody>
          <a:bodyPr wrap="none">
            <a:spAutoFit/>
          </a:bodyPr>
          <a:lstStyle/>
          <a:p>
            <a:pPr algn="just">
              <a:lnSpc>
                <a:spcPct val="115000"/>
              </a:lnSpc>
              <a:spcBef>
                <a:spcPts val="300"/>
              </a:spcBef>
              <a:spcAft>
                <a:spcPts val="30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Đồ</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vật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kì</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ảo</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817062" y="2320773"/>
            <a:ext cx="2818400" cy="587853"/>
          </a:xfrm>
          <a:prstGeom prst="rect">
            <a:avLst/>
          </a:prstGeom>
        </p:spPr>
        <p:txBody>
          <a:bodyPr wrap="none">
            <a:spAutoFit/>
          </a:bodyPr>
          <a:lstStyle/>
          <a:p>
            <a:pPr algn="just">
              <a:lnSpc>
                <a:spcPct val="115000"/>
              </a:lnSpc>
              <a:spcBef>
                <a:spcPts val="300"/>
              </a:spcBef>
              <a:spcAft>
                <a:spcPts val="300"/>
              </a:spcAft>
            </a:pPr>
            <a:r>
              <a:rPr lang="en-US" sz="2800" b="1" u="sng" dirty="0">
                <a:solidFill>
                  <a:srgbClr val="FF0000"/>
                </a:solidFill>
                <a:latin typeface="Times New Roman" panose="02020603050405020304" pitchFamily="18" charset="0"/>
                <a:ea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pitchFamily="18" charset="0"/>
              </a:rPr>
              <a:t>Niêu</a:t>
            </a:r>
            <a:r>
              <a:rPr lang="en-US" sz="2800" b="1" u="sng" dirty="0">
                <a:solidFill>
                  <a:srgbClr val="FF0000"/>
                </a:solidFill>
                <a:latin typeface="Times New Roman" panose="02020603050405020304" pitchFamily="18" charset="0"/>
                <a:ea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pitchFamily="18" charset="0"/>
              </a:rPr>
              <a:t>cơm</a:t>
            </a:r>
            <a:r>
              <a:rPr lang="en-US" sz="2800" b="1" u="sng" dirty="0">
                <a:solidFill>
                  <a:srgbClr val="FF0000"/>
                </a:solidFill>
                <a:latin typeface="Times New Roman" panose="02020603050405020304" pitchFamily="18" charset="0"/>
                <a:ea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pitchFamily="18" charset="0"/>
              </a:rPr>
              <a:t>kì</a:t>
            </a:r>
            <a:r>
              <a:rPr lang="en-US" sz="2800" b="1" u="sng" dirty="0">
                <a:solidFill>
                  <a:srgbClr val="FF0000"/>
                </a:solidFill>
                <a:latin typeface="Times New Roman" panose="02020603050405020304" pitchFamily="18" charset="0"/>
                <a:ea typeface="Times New Roman" panose="02020603050405020304" pitchFamily="18" charset="0"/>
              </a:rPr>
              <a:t> </a:t>
            </a:r>
            <a:r>
              <a:rPr lang="en-US" sz="2800" b="1" u="sng" dirty="0" err="1">
                <a:solidFill>
                  <a:srgbClr val="FF0000"/>
                </a:solidFill>
                <a:latin typeface="Times New Roman" panose="02020603050405020304" pitchFamily="18" charset="0"/>
                <a:ea typeface="Times New Roman" panose="02020603050405020304" pitchFamily="18" charset="0"/>
              </a:rPr>
              <a:t>ảo</a:t>
            </a:r>
            <a:r>
              <a:rPr lang="en-US" sz="2800" b="1" u="sng"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30" name="Picture 29"/>
          <p:cNvPicPr>
            <a:picLocks noChangeAspect="1"/>
          </p:cNvPicPr>
          <p:nvPr/>
        </p:nvPicPr>
        <p:blipFill>
          <a:blip r:embed="rId7"/>
          <a:srcRect l="5412"/>
          <a:stretch>
            <a:fillRect/>
          </a:stretch>
        </p:blipFill>
        <p:spPr>
          <a:xfrm>
            <a:off x="504515" y="3069836"/>
            <a:ext cx="3662572" cy="2409754"/>
          </a:xfrm>
          <a:custGeom>
            <a:avLst/>
            <a:gdLst>
              <a:gd name="connsiteX0" fmla="*/ 1831286 w 3662572"/>
              <a:gd name="connsiteY0" fmla="*/ 0 h 2409754"/>
              <a:gd name="connsiteX1" fmla="*/ 3662572 w 3662572"/>
              <a:gd name="connsiteY1" fmla="*/ 920444 h 2409754"/>
              <a:gd name="connsiteX2" fmla="*/ 2963083 w 3662572"/>
              <a:gd name="connsiteY2" fmla="*/ 2409754 h 2409754"/>
              <a:gd name="connsiteX3" fmla="*/ 699489 w 3662572"/>
              <a:gd name="connsiteY3" fmla="*/ 2409754 h 2409754"/>
              <a:gd name="connsiteX4" fmla="*/ 0 w 3662572"/>
              <a:gd name="connsiteY4" fmla="*/ 920444 h 2409754"/>
              <a:gd name="connsiteX5" fmla="*/ 1831286 w 3662572"/>
              <a:gd name="connsiteY5" fmla="*/ 0 h 240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2572" h="2409754">
                <a:moveTo>
                  <a:pt x="1831286" y="0"/>
                </a:moveTo>
                <a:lnTo>
                  <a:pt x="3662572" y="920444"/>
                </a:lnTo>
                <a:lnTo>
                  <a:pt x="2963083" y="2409754"/>
                </a:lnTo>
                <a:lnTo>
                  <a:pt x="699489" y="2409754"/>
                </a:lnTo>
                <a:lnTo>
                  <a:pt x="0" y="920444"/>
                </a:lnTo>
                <a:lnTo>
                  <a:pt x="1831286"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5" name="Rectangle 24"/>
          <p:cNvSpPr/>
          <p:nvPr/>
        </p:nvSpPr>
        <p:spPr>
          <a:xfrm>
            <a:off x="4305040" y="2561205"/>
            <a:ext cx="3853271" cy="2723823"/>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300"/>
              </a:spcBef>
              <a:spcAft>
                <a:spcPts val="3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lạ</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súng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vẫn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đánh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đuổi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được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thù</a:t>
            </a:r>
            <a:r>
              <a:rPr lang="en-US"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chuộng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hòa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bình</a:t>
            </a:r>
            <a:endParaRPr lang="en-US" sz="2800" dirty="0">
              <a:effectLst/>
              <a:latin typeface="Times New Roman" panose="02020603050405020304" pitchFamily="18" charset="0"/>
              <a:ea typeface="Times New Roman" panose="02020603050405020304" pitchFamily="18" charset="0"/>
            </a:endParaRPr>
          </a:p>
        </p:txBody>
      </p:sp>
      <p:sp>
        <p:nvSpPr>
          <p:cNvPr id="27" name="Rectangle 26"/>
          <p:cNvSpPr/>
          <p:nvPr/>
        </p:nvSpPr>
        <p:spPr>
          <a:xfrm>
            <a:off x="8827889" y="2368199"/>
            <a:ext cx="2836070" cy="3025700"/>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300"/>
              </a:spcBef>
              <a:spcAft>
                <a:spcPts val="300"/>
              </a:spcAft>
            </a:pPr>
            <a:r>
              <a:rPr lang="pt-BR" sz="2800" dirty="0">
                <a:latin typeface="Times New Roman" panose="02020603050405020304" pitchFamily="18" charset="0"/>
                <a:ea typeface="Times New Roman" panose="02020603050405020304" pitchFamily="18" charset="0"/>
              </a:rPr>
              <a:t>Góp phần tô đậm vẻ đẹp kì diệu của truyện, góp sức cho chiến công của chàng dũng sĩ Thạch Sanh.</a:t>
            </a:r>
            <a:endParaRPr lang="en-US" sz="2800" dirty="0">
              <a:effectLst/>
              <a:latin typeface="Times New Roman" panose="02020603050405020304" pitchFamily="18" charset="0"/>
              <a:ea typeface="Times New Roman" panose="02020603050405020304" pitchFamily="18" charset="0"/>
            </a:endParaRPr>
          </a:p>
        </p:txBody>
      </p:sp>
      <p:sp>
        <p:nvSpPr>
          <p:cNvPr id="33" name="Right Arrow 32"/>
          <p:cNvSpPr/>
          <p:nvPr/>
        </p:nvSpPr>
        <p:spPr>
          <a:xfrm>
            <a:off x="8305204" y="3287322"/>
            <a:ext cx="395089" cy="1271588"/>
          </a:xfrm>
          <a:prstGeom prst="rightArrow">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ircle(in)">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bldLvl="0" animBg="1"/>
      <p:bldP spid="27" grpId="0" bldLvl="0" animBg="1"/>
      <p:bldP spid="3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374342" y="978852"/>
            <a:ext cx="3036570" cy="586105"/>
          </a:xfrm>
          <a:prstGeom prst="rect">
            <a:avLst/>
          </a:prstGeom>
        </p:spPr>
        <p:txBody>
          <a:bodyPr wrap="none">
            <a:spAutoFit/>
          </a:bodyPr>
          <a:lstStyle/>
          <a:p>
            <a:pPr marR="30480" algn="just">
              <a:lnSpc>
                <a:spcPct val="115000"/>
              </a:lnSpc>
              <a:spcAft>
                <a:spcPts val="1200"/>
              </a:spcAft>
            </a:pPr>
            <a:r>
              <a:rPr lang="en-US" sz="2800" b="1" dirty="0">
                <a:solidFill>
                  <a:srgbClr val="000000"/>
                </a:solidFill>
                <a:latin typeface="Times New Roman" panose="02020603050405020304" pitchFamily="18" charset="0"/>
                <a:ea typeface="Calibri" panose="020F0502020204030204" charset="0"/>
              </a:rPr>
              <a:t> </a:t>
            </a:r>
            <a:r>
              <a:rPr lang="vi-VN" altLang="en-US" sz="2800" b="1" dirty="0">
                <a:solidFill>
                  <a:srgbClr val="000000"/>
                </a:solidFill>
                <a:latin typeface="Times New Roman" panose="02020603050405020304" pitchFamily="18" charset="0"/>
                <a:ea typeface="Calibri" panose="020F0502020204030204" charset="0"/>
              </a:rPr>
              <a:t>4. </a:t>
            </a:r>
            <a:r>
              <a:rPr lang="en-US" sz="2800" b="1" dirty="0" err="1">
                <a:solidFill>
                  <a:srgbClr val="000000"/>
                </a:solidFill>
                <a:latin typeface="Times New Roman" panose="02020603050405020304" pitchFamily="18" charset="0"/>
                <a:ea typeface="Calibri" panose="020F0502020204030204" charset="0"/>
              </a:rPr>
              <a:t>Kết</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thúc</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truyện</a:t>
            </a:r>
            <a:endParaRPr lang="en-US" sz="2800" dirty="0">
              <a:effectLst/>
              <a:latin typeface="Times New Roman" panose="02020603050405020304" pitchFamily="18" charset="0"/>
              <a:ea typeface="Calibri" panose="020F0502020204030204" charset="0"/>
            </a:endParaRPr>
          </a:p>
        </p:txBody>
      </p:sp>
      <p:sp>
        <p:nvSpPr>
          <p:cNvPr id="5" name="Rectangle 4"/>
          <p:cNvSpPr/>
          <p:nvPr/>
        </p:nvSpPr>
        <p:spPr>
          <a:xfrm>
            <a:off x="660400" y="1552342"/>
            <a:ext cx="10858500" cy="4658263"/>
          </a:xfrm>
          <a:prstGeom prst="rect">
            <a:avLst/>
          </a:prstGeom>
        </p:spPr>
        <p:txBody>
          <a:bodyPr>
            <a:spAutoFit/>
          </a:bodyPr>
          <a:lstStyle/>
          <a:p>
            <a:pPr marR="30480" algn="just">
              <a:lnSpc>
                <a:spcPct val="115000"/>
              </a:lnSpc>
              <a:spcAft>
                <a:spcPts val="1200"/>
              </a:spcAft>
            </a:pPr>
            <a:r>
              <a:rPr lang="en-US" sz="2600" dirty="0">
                <a:solidFill>
                  <a:srgbClr val="000000"/>
                </a:solidFill>
                <a:latin typeface="Times New Roman" panose="02020603050405020304" pitchFamily="18" charset="0"/>
                <a:ea typeface="Calibri" panose="020F0502020204030204" charset="0"/>
              </a:rPr>
              <a:t>- </a:t>
            </a:r>
            <a:r>
              <a:rPr lang="vi-VN" sz="2600" dirty="0">
                <a:solidFill>
                  <a:srgbClr val="000000"/>
                </a:solidFill>
                <a:latin typeface="Times New Roman" panose="02020603050405020304" pitchFamily="18" charset="0"/>
                <a:ea typeface="Calibri" panose="020F0502020204030204" charset="0"/>
              </a:rPr>
              <a:t>Thạch Sanh được cưới công chúa, </a:t>
            </a:r>
            <a:r>
              <a:rPr lang="en-US" sz="2600" dirty="0" err="1">
                <a:solidFill>
                  <a:srgbClr val="000000"/>
                </a:solidFill>
                <a:latin typeface="Times New Roman" panose="02020603050405020304" pitchFamily="18" charset="0"/>
                <a:ea typeface="Calibri" panose="020F0502020204030204" charset="0"/>
              </a:rPr>
              <a:t>lên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ngôi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vua</a:t>
            </a:r>
            <a:r>
              <a:rPr lang="en-US" sz="2600" dirty="0">
                <a:solidFill>
                  <a:srgbClr val="000000"/>
                </a:solidFill>
                <a:latin typeface="Times New Roman" panose="02020603050405020304" pitchFamily="18" charset="0"/>
                <a:ea typeface="Calibri" panose="020F0502020204030204" charset="0"/>
              </a:rPr>
              <a:t>.</a:t>
            </a:r>
            <a:endParaRPr lang="en-US" sz="2600" dirty="0">
              <a:latin typeface="Times New Roman" panose="02020603050405020304" pitchFamily="18" charset="0"/>
              <a:ea typeface="Calibri" panose="020F0502020204030204" charset="0"/>
            </a:endParaRPr>
          </a:p>
          <a:p>
            <a:pPr marR="30480" algn="just">
              <a:lnSpc>
                <a:spcPct val="115000"/>
              </a:lnSpc>
              <a:spcAft>
                <a:spcPts val="1200"/>
              </a:spcAft>
            </a:pPr>
            <a:r>
              <a:rPr lang="en-US" sz="2600" dirty="0">
                <a:solidFill>
                  <a:srgbClr val="000000"/>
                </a:solidFill>
                <a:latin typeface="Times New Roman" panose="02020603050405020304" pitchFamily="18" charset="0"/>
                <a:ea typeface="Calibri" panose="020F0502020204030204" charset="0"/>
                <a:sym typeface="Wingdings" panose="05000000000000000000" pitchFamily="2" charset="2"/>
              </a:rPr>
              <a:t></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Phần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thưởng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xứng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đáng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và</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lớn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lao</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với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những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khó</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khăn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thử</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thách</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mà</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nhân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vật</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đã</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phải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trải</a:t>
            </a:r>
            <a:r>
              <a:rPr lang="en-US" sz="2600" dirty="0">
                <a:solidFill>
                  <a:srgbClr val="000000"/>
                </a:solidFill>
                <a:latin typeface="Times New Roman" panose="02020603050405020304" pitchFamily="18" charset="0"/>
                <a:ea typeface="Calibri" panose="020F0502020204030204" charset="0"/>
              </a:rPr>
              <a:t> qua. </a:t>
            </a:r>
            <a:r>
              <a:rPr lang="en-US" sz="2600" dirty="0" err="1">
                <a:solidFill>
                  <a:srgbClr val="000000"/>
                </a:solidFill>
                <a:latin typeface="Times New Roman" panose="02020603050405020304" pitchFamily="18" charset="0"/>
                <a:ea typeface="Calibri" panose="020F0502020204030204" charset="0"/>
              </a:rPr>
              <a:t>Từ</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đó</a:t>
            </a:r>
            <a:r>
              <a:rPr lang="en-US" sz="2600" dirty="0">
                <a:solidFill>
                  <a:srgbClr val="000000"/>
                </a:solidFill>
                <a:latin typeface="Times New Roman" panose="02020603050405020304" pitchFamily="18" charset="0"/>
                <a:ea typeface="Calibri" panose="020F0502020204030204" charset="0"/>
              </a:rPr>
              <a:t> ca </a:t>
            </a:r>
            <a:r>
              <a:rPr lang="en-US" sz="2600" dirty="0" err="1">
                <a:solidFill>
                  <a:srgbClr val="000000"/>
                </a:solidFill>
                <a:latin typeface="Times New Roman" panose="02020603050405020304" pitchFamily="18" charset="0"/>
                <a:ea typeface="Calibri" panose="020F0502020204030204" charset="0"/>
              </a:rPr>
              <a:t>ngợi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những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phẩm</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chất</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tài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năng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của</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chàng</a:t>
            </a:r>
            <a:r>
              <a:rPr lang="en-US" sz="2600" dirty="0">
                <a:solidFill>
                  <a:srgbClr val="000000"/>
                </a:solidFill>
                <a:latin typeface="Times New Roman" panose="02020603050405020304" pitchFamily="18" charset="0"/>
                <a:ea typeface="Calibri" panose="020F0502020204030204" charset="0"/>
              </a:rPr>
              <a:t>.</a:t>
            </a:r>
            <a:endParaRPr lang="en-US" sz="2600" dirty="0">
              <a:latin typeface="Times New Roman" panose="02020603050405020304" pitchFamily="18" charset="0"/>
              <a:ea typeface="Calibri" panose="020F0502020204030204" charset="0"/>
            </a:endParaRPr>
          </a:p>
          <a:p>
            <a:pPr marR="30480" algn="just">
              <a:lnSpc>
                <a:spcPct val="115000"/>
              </a:lnSpc>
              <a:spcAft>
                <a:spcPts val="1200"/>
              </a:spcAft>
            </a:pPr>
            <a:r>
              <a:rPr lang="en-US" sz="2600" dirty="0">
                <a:solidFill>
                  <a:srgbClr val="000000"/>
                </a:solidFill>
                <a:latin typeface="Times New Roman" panose="02020603050405020304" pitchFamily="18" charset="0"/>
                <a:ea typeface="Calibri" panose="020F0502020204030204" charset="0"/>
              </a:rPr>
              <a:t>- M</a:t>
            </a:r>
            <a:r>
              <a:rPr lang="vi-VN" sz="2600" dirty="0">
                <a:solidFill>
                  <a:srgbClr val="000000"/>
                </a:solidFill>
                <a:latin typeface="Times New Roman" panose="02020603050405020304" pitchFamily="18" charset="0"/>
                <a:ea typeface="Calibri" panose="020F0502020204030204" charset="0"/>
              </a:rPr>
              <a:t>ẹ con Lý Thông bị sét đánh chết.</a:t>
            </a:r>
            <a:r>
              <a:rPr lang="en-US" sz="2600" dirty="0">
                <a:solidFill>
                  <a:srgbClr val="000000"/>
                </a:solidFill>
                <a:latin typeface="Times New Roman" panose="02020603050405020304" pitchFamily="18" charset="0"/>
                <a:ea typeface="Calibri" panose="020F0502020204030204" charset="0"/>
                <a:sym typeface="Wingdings" panose="05000000000000000000" pitchFamily="2" charset="2"/>
              </a:rPr>
              <a:t></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Đó</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là</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sự</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trừng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phạt</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tương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xứng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với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tội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ác</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và</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thủ</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đoạn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ghê</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tởm</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của</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mẹ</a:t>
            </a:r>
            <a:r>
              <a:rPr lang="en-US" sz="2600" dirty="0">
                <a:solidFill>
                  <a:srgbClr val="000000"/>
                </a:solidFill>
                <a:latin typeface="Times New Roman" panose="02020603050405020304" pitchFamily="18" charset="0"/>
                <a:ea typeface="Calibri" panose="020F0502020204030204" charset="0"/>
              </a:rPr>
              <a:t> con </a:t>
            </a:r>
            <a:r>
              <a:rPr lang="en-US" sz="2600" dirty="0" err="1">
                <a:solidFill>
                  <a:srgbClr val="000000"/>
                </a:solidFill>
                <a:latin typeface="Times New Roman" panose="02020603050405020304" pitchFamily="18" charset="0"/>
                <a:ea typeface="Calibri" panose="020F0502020204030204" charset="0"/>
              </a:rPr>
              <a:t>Lý</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Thông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đã</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gây</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ra.</a:t>
            </a:r>
            <a:endParaRPr lang="en-US" sz="2600" dirty="0">
              <a:latin typeface="Times New Roman" panose="02020603050405020304" pitchFamily="18" charset="0"/>
              <a:ea typeface="Calibri" panose="020F0502020204030204" charset="0"/>
            </a:endParaRPr>
          </a:p>
          <a:p>
            <a:pPr marR="30480" algn="just">
              <a:lnSpc>
                <a:spcPct val="115000"/>
              </a:lnSpc>
              <a:spcAft>
                <a:spcPts val="1200"/>
              </a:spcAft>
            </a:pPr>
            <a:r>
              <a:rPr lang="en-US" sz="2600" dirty="0">
                <a:solidFill>
                  <a:srgbClr val="000000"/>
                </a:solidFill>
                <a:latin typeface="Times New Roman" panose="02020603050405020304" pitchFamily="18" charset="0"/>
                <a:ea typeface="Calibri" panose="020F0502020204030204" charset="0"/>
                <a:sym typeface="Wingdings" panose="05000000000000000000" pitchFamily="2" charset="2"/>
              </a:rPr>
              <a:t></a:t>
            </a:r>
            <a:r>
              <a:rPr lang="en-US" sz="2600" dirty="0">
                <a:solidFill>
                  <a:srgbClr val="000000"/>
                </a:solidFill>
                <a:latin typeface="Times New Roman" panose="02020603050405020304" pitchFamily="18" charset="0"/>
                <a:ea typeface="Calibri" panose="020F0502020204030204" charset="0"/>
              </a:rPr>
              <a:t> Ý </a:t>
            </a:r>
            <a:r>
              <a:rPr lang="en-US" sz="2600" dirty="0" err="1">
                <a:solidFill>
                  <a:srgbClr val="000000"/>
                </a:solidFill>
                <a:latin typeface="Times New Roman" panose="02020603050405020304" pitchFamily="18" charset="0"/>
                <a:ea typeface="Calibri" panose="020F0502020204030204" charset="0"/>
              </a:rPr>
              <a:t>nghĩa</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kết</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thúc</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truyện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Đây</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là</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kết</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thúc</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có</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hậu</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thể</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hiện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công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lí</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xã</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hội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và</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ước</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mơ</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của</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nhân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dân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về</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lẽ</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công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bằng</a:t>
            </a:r>
            <a:r>
              <a:rPr lang="en-US" sz="2600" dirty="0">
                <a:solidFill>
                  <a:srgbClr val="000000"/>
                </a:solidFill>
                <a:latin typeface="Times New Roman" panose="02020603050405020304" pitchFamily="18" charset="0"/>
                <a:ea typeface="Calibri" panose="020F0502020204030204" charset="0"/>
              </a:rPr>
              <a:t> “ ở </a:t>
            </a:r>
            <a:r>
              <a:rPr lang="en-US" sz="2600" dirty="0" err="1">
                <a:solidFill>
                  <a:srgbClr val="000000"/>
                </a:solidFill>
                <a:latin typeface="Times New Roman" panose="02020603050405020304" pitchFamily="18" charset="0"/>
                <a:ea typeface="Calibri" panose="020F0502020204030204" charset="0"/>
              </a:rPr>
              <a:t>hiền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gặp</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lành</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ác</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giả</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ác</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báo</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về</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một</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sự</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đổi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đời</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Nhân</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vật</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lí</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tưởng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là</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Thạch</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Sanh</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được</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hưởng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cuộc</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sống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giàu</a:t>
            </a:r>
            <a:r>
              <a:rPr lang="en-US" sz="2600" dirty="0">
                <a:solidFill>
                  <a:srgbClr val="000000"/>
                </a:solidFill>
                <a:latin typeface="Times New Roman" panose="02020603050405020304" pitchFamily="18" charset="0"/>
                <a:ea typeface="Calibri" panose="020F0502020204030204" charset="0"/>
              </a:rPr>
              <a:t> sang, sung </a:t>
            </a:r>
            <a:r>
              <a:rPr lang="en-US" sz="2600" dirty="0" err="1">
                <a:solidFill>
                  <a:srgbClr val="000000"/>
                </a:solidFill>
                <a:latin typeface="Times New Roman" panose="02020603050405020304" pitchFamily="18" charset="0"/>
                <a:ea typeface="Calibri" panose="020F0502020204030204" charset="0"/>
              </a:rPr>
              <a:t>sướng</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hạnh</a:t>
            </a:r>
            <a:r>
              <a:rPr lang="en-US" sz="2600" dirty="0">
                <a:solidFill>
                  <a:srgbClr val="000000"/>
                </a:solidFill>
                <a:latin typeface="Times New Roman" panose="02020603050405020304" pitchFamily="18" charset="0"/>
                <a:ea typeface="Calibri" panose="020F0502020204030204" charset="0"/>
              </a:rPr>
              <a:t> </a:t>
            </a:r>
            <a:r>
              <a:rPr lang="en-US" sz="2600" dirty="0" err="1">
                <a:solidFill>
                  <a:srgbClr val="000000"/>
                </a:solidFill>
                <a:latin typeface="Times New Roman" panose="02020603050405020304" pitchFamily="18" charset="0"/>
                <a:ea typeface="Calibri" panose="020F0502020204030204" charset="0"/>
              </a:rPr>
              <a:t>phúc</a:t>
            </a:r>
            <a:r>
              <a:rPr lang="en-US" sz="2600" dirty="0">
                <a:solidFill>
                  <a:srgbClr val="000000"/>
                </a:solidFill>
                <a:latin typeface="Times New Roman" panose="02020603050405020304" pitchFamily="18" charset="0"/>
                <a:ea typeface="Calibri" panose="020F0502020204030204" charset="0"/>
              </a:rPr>
              <a:t>. </a:t>
            </a:r>
            <a:endParaRPr lang="en-US" sz="2600" dirty="0">
              <a:effectLst/>
              <a:latin typeface="Times New Roman" panose="02020603050405020304" pitchFamily="18" charset="0"/>
              <a:ea typeface="Calibri" panose="020F0502020204030204" charset="0"/>
            </a:endParaRPr>
          </a:p>
        </p:txBody>
      </p:sp>
      <p:pic>
        <p:nvPicPr>
          <p:cNvPr id="35" name="Picture 34"/>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25320" r="25605" b="90246"/>
          <a:stretch>
            <a:fillRect/>
          </a:stretch>
        </p:blipFill>
        <p:spPr>
          <a:xfrm>
            <a:off x="4137432" y="2210106"/>
            <a:ext cx="3832997" cy="390219"/>
          </a:xfrm>
          <a:custGeom>
            <a:avLst/>
            <a:gdLst>
              <a:gd name="connsiteX0" fmla="*/ 0 w 3832997"/>
              <a:gd name="connsiteY0" fmla="*/ 0 h 390219"/>
              <a:gd name="connsiteX1" fmla="*/ 3832997 w 3832997"/>
              <a:gd name="connsiteY1" fmla="*/ 0 h 390219"/>
              <a:gd name="connsiteX2" fmla="*/ 3832997 w 3832997"/>
              <a:gd name="connsiteY2" fmla="*/ 390219 h 390219"/>
              <a:gd name="connsiteX3" fmla="*/ 0 w 3832997"/>
              <a:gd name="connsiteY3" fmla="*/ 390219 h 390219"/>
              <a:gd name="connsiteX4" fmla="*/ 0 w 3832997"/>
              <a:gd name="connsiteY4" fmla="*/ 0 h 390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997" h="390219">
                <a:moveTo>
                  <a:pt x="0" y="0"/>
                </a:moveTo>
                <a:lnTo>
                  <a:pt x="3832997" y="0"/>
                </a:lnTo>
                <a:lnTo>
                  <a:pt x="3832997" y="390219"/>
                </a:lnTo>
                <a:lnTo>
                  <a:pt x="0" y="390219"/>
                </a:lnTo>
                <a:lnTo>
                  <a:pt x="0" y="0"/>
                </a:lnTo>
                <a:close/>
              </a:path>
            </a:pathLst>
          </a:custGeom>
        </p:spPr>
      </p:pic>
      <p:grpSp>
        <p:nvGrpSpPr>
          <p:cNvPr id="15" name="Group 14"/>
          <p:cNvGrpSpPr/>
          <p:nvPr/>
        </p:nvGrpSpPr>
        <p:grpSpPr>
          <a:xfrm>
            <a:off x="2157413" y="1674200"/>
            <a:ext cx="7643812" cy="4157145"/>
            <a:chOff x="2157413" y="1674200"/>
            <a:chExt cx="7643812" cy="4157145"/>
          </a:xfrm>
        </p:grpSpPr>
        <p:pic>
          <p:nvPicPr>
            <p:cNvPr id="33" name="Picture 32"/>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25320" t="9754" r="25605" b="31769"/>
            <a:stretch>
              <a:fillRect/>
            </a:stretch>
          </p:blipFill>
          <p:spPr>
            <a:xfrm>
              <a:off x="2157413" y="1674200"/>
              <a:ext cx="7643812" cy="4157145"/>
            </a:xfrm>
            <a:custGeom>
              <a:avLst/>
              <a:gdLst>
                <a:gd name="connsiteX0" fmla="*/ 0 w 3832997"/>
                <a:gd name="connsiteY0" fmla="*/ 0 h 2339366"/>
                <a:gd name="connsiteX1" fmla="*/ 3832997 w 3832997"/>
                <a:gd name="connsiteY1" fmla="*/ 0 h 2339366"/>
                <a:gd name="connsiteX2" fmla="*/ 3832997 w 3832997"/>
                <a:gd name="connsiteY2" fmla="*/ 2339366 h 2339366"/>
                <a:gd name="connsiteX3" fmla="*/ 0 w 3832997"/>
                <a:gd name="connsiteY3" fmla="*/ 2339366 h 2339366"/>
                <a:gd name="connsiteX4" fmla="*/ 0 w 3832997"/>
                <a:gd name="connsiteY4" fmla="*/ 0 h 2339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2997" h="2339366">
                  <a:moveTo>
                    <a:pt x="0" y="0"/>
                  </a:moveTo>
                  <a:lnTo>
                    <a:pt x="3832997" y="0"/>
                  </a:lnTo>
                  <a:lnTo>
                    <a:pt x="3832997" y="2339366"/>
                  </a:lnTo>
                  <a:lnTo>
                    <a:pt x="0" y="2339366"/>
                  </a:lnTo>
                  <a:lnTo>
                    <a:pt x="0" y="0"/>
                  </a:lnTo>
                  <a:close/>
                </a:path>
              </a:pathLst>
            </a:custGeom>
          </p:spPr>
        </p:pic>
        <p:sp>
          <p:nvSpPr>
            <p:cNvPr id="14" name="Rectangle 13"/>
            <p:cNvSpPr/>
            <p:nvPr/>
          </p:nvSpPr>
          <p:spPr>
            <a:xfrm>
              <a:off x="3743325" y="2963707"/>
              <a:ext cx="4643438" cy="2215991"/>
            </a:xfrm>
            <a:prstGeom prst="rect">
              <a:avLst/>
            </a:prstGeom>
          </p:spPr>
          <p:txBody>
            <a:bodyPr wrap="square">
              <a:spAutoFit/>
            </a:bodyPr>
            <a:lstStyle/>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solidFill>
                    <a:srgbClr val="000000"/>
                  </a:solidFill>
                  <a:latin typeface="Times New Roman" panose="02020603050405020304" pitchFamily="18" charset="0"/>
                  <a:ea typeface="Times New Roman" panose="02020603050405020304" pitchFamily="18" charset="0"/>
                </a:rPr>
                <a:t> Qua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dân</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muốn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thúc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truyện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cổ</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tích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Hãy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nêu</a:t>
              </a:r>
              <a:r>
                <a:rPr lang="en-US" sz="2400" dirty="0">
                  <a:solidFill>
                    <a:srgbClr val="000000"/>
                  </a:solidFill>
                  <a:latin typeface="Times New Roman" panose="02020603050405020304" pitchFamily="18" charset="0"/>
                  <a:ea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dụ</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5"/>
                                        </p:tgtEl>
                                        <p:attrNameLst>
                                          <p:attrName>ppt_w</p:attrName>
                                        </p:attrNameLst>
                                      </p:cBhvr>
                                      <p:tavLst>
                                        <p:tav tm="0">
                                          <p:val>
                                            <p:strVal val="ppt_w"/>
                                          </p:val>
                                        </p:tav>
                                        <p:tav tm="100000">
                                          <p:val>
                                            <p:fltVal val="0"/>
                                          </p:val>
                                        </p:tav>
                                      </p:tavLst>
                                    </p:anim>
                                    <p:anim calcmode="lin" valueType="num">
                                      <p:cBhvr>
                                        <p:cTn id="7" dur="500"/>
                                        <p:tgtEl>
                                          <p:spTgt spid="15"/>
                                        </p:tgtEl>
                                        <p:attrNameLst>
                                          <p:attrName>ppt_h</p:attrName>
                                        </p:attrNameLst>
                                      </p:cBhvr>
                                      <p:tavLst>
                                        <p:tav tm="0">
                                          <p:val>
                                            <p:strVal val="ppt_h"/>
                                          </p:val>
                                        </p:tav>
                                        <p:tav tm="100000">
                                          <p:val>
                                            <p:fltVal val="0"/>
                                          </p:val>
                                        </p:tav>
                                      </p:tavLst>
                                    </p:anim>
                                    <p:animEffect transition="out" filter="fade">
                                      <p:cBhvr>
                                        <p:cTn id="8" dur="500"/>
                                        <p:tgtEl>
                                          <p:spTgt spid="15"/>
                                        </p:tgtEl>
                                      </p:cBhvr>
                                    </p:animEffect>
                                    <p:set>
                                      <p:cBhvr>
                                        <p:cTn id="9" dur="1" fill="hold">
                                          <p:stCondLst>
                                            <p:cond delay="499"/>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17778"/>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Diamond 3"/>
          <p:cNvSpPr/>
          <p:nvPr/>
        </p:nvSpPr>
        <p:spPr>
          <a:xfrm>
            <a:off x="4267002" y="1282263"/>
            <a:ext cx="3645296" cy="738493"/>
          </a:xfrm>
          <a:prstGeom prst="diamond">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0"/>
              </a:spcAft>
            </a:pPr>
            <a:r>
              <a:rPr lang="nl-NL" sz="2400" b="1" dirty="0">
                <a:solidFill>
                  <a:schemeClr val="bg1"/>
                </a:solidFill>
                <a:latin typeface="Times New Roman" panose="02020603050405020304" pitchFamily="18" charset="0"/>
                <a:ea typeface="Times New Roman" panose="02020603050405020304" pitchFamily="18" charset="0"/>
              </a:rPr>
              <a:t>IV. Tổng kết </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1" name="Freeform 10"/>
          <p:cNvSpPr/>
          <p:nvPr/>
        </p:nvSpPr>
        <p:spPr>
          <a:xfrm>
            <a:off x="814388" y="1868106"/>
            <a:ext cx="3549253" cy="801503"/>
          </a:xfrm>
          <a:custGeom>
            <a:avLst/>
            <a:gdLst>
              <a:gd name="connsiteX0" fmla="*/ 0 w 2278062"/>
              <a:gd name="connsiteY0" fmla="*/ 113903 h 1139031"/>
              <a:gd name="connsiteX1" fmla="*/ 113903 w 2278062"/>
              <a:gd name="connsiteY1" fmla="*/ 0 h 1139031"/>
              <a:gd name="connsiteX2" fmla="*/ 2164159 w 2278062"/>
              <a:gd name="connsiteY2" fmla="*/ 0 h 1139031"/>
              <a:gd name="connsiteX3" fmla="*/ 2278062 w 2278062"/>
              <a:gd name="connsiteY3" fmla="*/ 113903 h 1139031"/>
              <a:gd name="connsiteX4" fmla="*/ 2278062 w 2278062"/>
              <a:gd name="connsiteY4" fmla="*/ 1025128 h 1139031"/>
              <a:gd name="connsiteX5" fmla="*/ 2164159 w 2278062"/>
              <a:gd name="connsiteY5" fmla="*/ 1139031 h 1139031"/>
              <a:gd name="connsiteX6" fmla="*/ 113903 w 2278062"/>
              <a:gd name="connsiteY6" fmla="*/ 1139031 h 1139031"/>
              <a:gd name="connsiteX7" fmla="*/ 0 w 2278062"/>
              <a:gd name="connsiteY7" fmla="*/ 1025128 h 1139031"/>
              <a:gd name="connsiteX8" fmla="*/ 0 w 2278062"/>
              <a:gd name="connsiteY8" fmla="*/ 113903 h 1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062" h="1139031">
                <a:moveTo>
                  <a:pt x="0" y="113903"/>
                </a:moveTo>
                <a:cubicBezTo>
                  <a:pt x="0" y="50996"/>
                  <a:pt x="50996" y="0"/>
                  <a:pt x="113903" y="0"/>
                </a:cubicBezTo>
                <a:lnTo>
                  <a:pt x="2164159" y="0"/>
                </a:lnTo>
                <a:cubicBezTo>
                  <a:pt x="2227066" y="0"/>
                  <a:pt x="2278062" y="50996"/>
                  <a:pt x="2278062" y="113903"/>
                </a:cubicBezTo>
                <a:lnTo>
                  <a:pt x="2278062" y="1025128"/>
                </a:lnTo>
                <a:cubicBezTo>
                  <a:pt x="2278062" y="1088035"/>
                  <a:pt x="2227066" y="1139031"/>
                  <a:pt x="2164159" y="1139031"/>
                </a:cubicBezTo>
                <a:lnTo>
                  <a:pt x="113903" y="1139031"/>
                </a:lnTo>
                <a:cubicBezTo>
                  <a:pt x="50996" y="1139031"/>
                  <a:pt x="0" y="1088035"/>
                  <a:pt x="0" y="1025128"/>
                </a:cubicBezTo>
                <a:lnTo>
                  <a:pt x="0" y="113903"/>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846" tIns="80351" rIns="103846" bIns="80351" numCol="1" spcCol="1270" anchor="ctr" anchorCtr="0">
            <a:noAutofit/>
          </a:bodyPr>
          <a:lstStyle/>
          <a:p>
            <a:pPr lvl="0" algn="ctr" defTabSz="164465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1. </a:t>
            </a:r>
            <a:r>
              <a:rPr lang="en-US" sz="2800" b="1" kern="1200" dirty="0" err="1">
                <a:latin typeface="Times New Roman" panose="02020603050405020304" pitchFamily="18" charset="0"/>
                <a:cs typeface="Times New Roman" panose="02020603050405020304" pitchFamily="18" charset="0"/>
              </a:rPr>
              <a:t>Nghệ</a:t>
            </a:r>
            <a:r>
              <a:rPr lang="en-US" sz="2800" b="1" kern="1200" dirty="0">
                <a:latin typeface="Times New Roman" panose="02020603050405020304" pitchFamily="18" charset="0"/>
                <a:cs typeface="Times New Roman" panose="02020603050405020304" pitchFamily="18" charset="0"/>
              </a:rPr>
              <a:t> </a:t>
            </a:r>
            <a:r>
              <a:rPr lang="en-US" sz="2800" b="1" kern="1200" dirty="0" err="1">
                <a:latin typeface="Times New Roman" panose="02020603050405020304" pitchFamily="18" charset="0"/>
                <a:cs typeface="Times New Roman" panose="02020603050405020304" pitchFamily="18" charset="0"/>
              </a:rPr>
              <a:t>thuật</a:t>
            </a:r>
            <a:r>
              <a:rPr lang="en-US" sz="3700" b="1" kern="1200" dirty="0">
                <a:latin typeface="Times New Roman" panose="02020603050405020304" pitchFamily="18" charset="0"/>
                <a:cs typeface="Times New Roman" panose="02020603050405020304" pitchFamily="18" charset="0"/>
              </a:rPr>
              <a:t>:</a:t>
            </a:r>
            <a:endParaRPr lang="en-US" sz="37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1562614" y="2798198"/>
            <a:ext cx="3898265" cy="1016398"/>
          </a:xfrm>
          <a:custGeom>
            <a:avLst/>
            <a:gdLst>
              <a:gd name="connsiteX0" fmla="*/ 0 w 1822450"/>
              <a:gd name="connsiteY0" fmla="*/ 113903 h 1139031"/>
              <a:gd name="connsiteX1" fmla="*/ 113903 w 1822450"/>
              <a:gd name="connsiteY1" fmla="*/ 0 h 1139031"/>
              <a:gd name="connsiteX2" fmla="*/ 1708547 w 1822450"/>
              <a:gd name="connsiteY2" fmla="*/ 0 h 1139031"/>
              <a:gd name="connsiteX3" fmla="*/ 1822450 w 1822450"/>
              <a:gd name="connsiteY3" fmla="*/ 113903 h 1139031"/>
              <a:gd name="connsiteX4" fmla="*/ 1822450 w 1822450"/>
              <a:gd name="connsiteY4" fmla="*/ 1025128 h 1139031"/>
              <a:gd name="connsiteX5" fmla="*/ 1708547 w 1822450"/>
              <a:gd name="connsiteY5" fmla="*/ 1139031 h 1139031"/>
              <a:gd name="connsiteX6" fmla="*/ 113903 w 1822450"/>
              <a:gd name="connsiteY6" fmla="*/ 1139031 h 1139031"/>
              <a:gd name="connsiteX7" fmla="*/ 0 w 1822450"/>
              <a:gd name="connsiteY7" fmla="*/ 1025128 h 1139031"/>
              <a:gd name="connsiteX8" fmla="*/ 0 w 1822450"/>
              <a:gd name="connsiteY8" fmla="*/ 113903 h 1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450" h="1139031">
                <a:moveTo>
                  <a:pt x="0" y="113903"/>
                </a:moveTo>
                <a:cubicBezTo>
                  <a:pt x="0" y="50996"/>
                  <a:pt x="50996" y="0"/>
                  <a:pt x="113903" y="0"/>
                </a:cubicBezTo>
                <a:lnTo>
                  <a:pt x="1708547" y="0"/>
                </a:lnTo>
                <a:cubicBezTo>
                  <a:pt x="1771454" y="0"/>
                  <a:pt x="1822450" y="50996"/>
                  <a:pt x="1822450" y="113903"/>
                </a:cubicBezTo>
                <a:lnTo>
                  <a:pt x="1822450" y="1025128"/>
                </a:lnTo>
                <a:cubicBezTo>
                  <a:pt x="1822450" y="1088035"/>
                  <a:pt x="1771454" y="1139031"/>
                  <a:pt x="1708547" y="1139031"/>
                </a:cubicBezTo>
                <a:lnTo>
                  <a:pt x="113903" y="1139031"/>
                </a:lnTo>
                <a:cubicBezTo>
                  <a:pt x="50996" y="1139031"/>
                  <a:pt x="0" y="1088035"/>
                  <a:pt x="0" y="1025128"/>
                </a:cubicBezTo>
                <a:lnTo>
                  <a:pt x="0" y="113903"/>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41" tIns="53681" rIns="63841" bIns="53681" numCol="1" spcCol="1270" anchor="ctr" anchorCtr="0">
            <a:noAutofit/>
          </a:bodyPr>
          <a:lstStyle/>
          <a:p>
            <a:pPr lvl="0" algn="ctr" defTabSz="7112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Kết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cốt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truyện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sắp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xếp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khéo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léo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sức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hấp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dẫn</a:t>
            </a:r>
            <a:r>
              <a:rPr lang="en-US" sz="240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19" name="Freeform 18"/>
          <p:cNvSpPr/>
          <p:nvPr/>
        </p:nvSpPr>
        <p:spPr>
          <a:xfrm>
            <a:off x="1562614" y="3949478"/>
            <a:ext cx="3898265" cy="882440"/>
          </a:xfrm>
          <a:custGeom>
            <a:avLst/>
            <a:gdLst>
              <a:gd name="connsiteX0" fmla="*/ 0 w 1822450"/>
              <a:gd name="connsiteY0" fmla="*/ 113903 h 1139031"/>
              <a:gd name="connsiteX1" fmla="*/ 113903 w 1822450"/>
              <a:gd name="connsiteY1" fmla="*/ 0 h 1139031"/>
              <a:gd name="connsiteX2" fmla="*/ 1708547 w 1822450"/>
              <a:gd name="connsiteY2" fmla="*/ 0 h 1139031"/>
              <a:gd name="connsiteX3" fmla="*/ 1822450 w 1822450"/>
              <a:gd name="connsiteY3" fmla="*/ 113903 h 1139031"/>
              <a:gd name="connsiteX4" fmla="*/ 1822450 w 1822450"/>
              <a:gd name="connsiteY4" fmla="*/ 1025128 h 1139031"/>
              <a:gd name="connsiteX5" fmla="*/ 1708547 w 1822450"/>
              <a:gd name="connsiteY5" fmla="*/ 1139031 h 1139031"/>
              <a:gd name="connsiteX6" fmla="*/ 113903 w 1822450"/>
              <a:gd name="connsiteY6" fmla="*/ 1139031 h 1139031"/>
              <a:gd name="connsiteX7" fmla="*/ 0 w 1822450"/>
              <a:gd name="connsiteY7" fmla="*/ 1025128 h 1139031"/>
              <a:gd name="connsiteX8" fmla="*/ 0 w 1822450"/>
              <a:gd name="connsiteY8" fmla="*/ 113903 h 1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450" h="1139031">
                <a:moveTo>
                  <a:pt x="0" y="113903"/>
                </a:moveTo>
                <a:cubicBezTo>
                  <a:pt x="0" y="50996"/>
                  <a:pt x="50996" y="0"/>
                  <a:pt x="113903" y="0"/>
                </a:cubicBezTo>
                <a:lnTo>
                  <a:pt x="1708547" y="0"/>
                </a:lnTo>
                <a:cubicBezTo>
                  <a:pt x="1771454" y="0"/>
                  <a:pt x="1822450" y="50996"/>
                  <a:pt x="1822450" y="113903"/>
                </a:cubicBezTo>
                <a:lnTo>
                  <a:pt x="1822450" y="1025128"/>
                </a:lnTo>
                <a:cubicBezTo>
                  <a:pt x="1822450" y="1088035"/>
                  <a:pt x="1771454" y="1139031"/>
                  <a:pt x="1708547" y="1139031"/>
                </a:cubicBezTo>
                <a:lnTo>
                  <a:pt x="113903" y="1139031"/>
                </a:lnTo>
                <a:cubicBezTo>
                  <a:pt x="50996" y="1139031"/>
                  <a:pt x="0" y="1088035"/>
                  <a:pt x="0" y="1025128"/>
                </a:cubicBezTo>
                <a:lnTo>
                  <a:pt x="0" y="113903"/>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41" tIns="53681" rIns="63841" bIns="53681" numCol="1" spcCol="1270" anchor="ctr" anchorCtr="0">
            <a:noAutofit/>
          </a:bodyPr>
          <a:lstStyle/>
          <a:p>
            <a:pPr lvl="0" algn="ctr" defTabSz="7112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Xây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tượng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hai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nhân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vật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đối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tương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phản</a:t>
            </a:r>
            <a:r>
              <a:rPr lang="en-US" sz="240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1562614" y="5052528"/>
            <a:ext cx="3898265" cy="882440"/>
          </a:xfrm>
          <a:custGeom>
            <a:avLst/>
            <a:gdLst>
              <a:gd name="connsiteX0" fmla="*/ 0 w 1822450"/>
              <a:gd name="connsiteY0" fmla="*/ 113903 h 1139031"/>
              <a:gd name="connsiteX1" fmla="*/ 113903 w 1822450"/>
              <a:gd name="connsiteY1" fmla="*/ 0 h 1139031"/>
              <a:gd name="connsiteX2" fmla="*/ 1708547 w 1822450"/>
              <a:gd name="connsiteY2" fmla="*/ 0 h 1139031"/>
              <a:gd name="connsiteX3" fmla="*/ 1822450 w 1822450"/>
              <a:gd name="connsiteY3" fmla="*/ 113903 h 1139031"/>
              <a:gd name="connsiteX4" fmla="*/ 1822450 w 1822450"/>
              <a:gd name="connsiteY4" fmla="*/ 1025128 h 1139031"/>
              <a:gd name="connsiteX5" fmla="*/ 1708547 w 1822450"/>
              <a:gd name="connsiteY5" fmla="*/ 1139031 h 1139031"/>
              <a:gd name="connsiteX6" fmla="*/ 113903 w 1822450"/>
              <a:gd name="connsiteY6" fmla="*/ 1139031 h 1139031"/>
              <a:gd name="connsiteX7" fmla="*/ 0 w 1822450"/>
              <a:gd name="connsiteY7" fmla="*/ 1025128 h 1139031"/>
              <a:gd name="connsiteX8" fmla="*/ 0 w 1822450"/>
              <a:gd name="connsiteY8" fmla="*/ 113903 h 1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2450" h="1139031">
                <a:moveTo>
                  <a:pt x="0" y="113903"/>
                </a:moveTo>
                <a:cubicBezTo>
                  <a:pt x="0" y="50996"/>
                  <a:pt x="50996" y="0"/>
                  <a:pt x="113903" y="0"/>
                </a:cubicBezTo>
                <a:lnTo>
                  <a:pt x="1708547" y="0"/>
                </a:lnTo>
                <a:cubicBezTo>
                  <a:pt x="1771454" y="0"/>
                  <a:pt x="1822450" y="50996"/>
                  <a:pt x="1822450" y="113903"/>
                </a:cubicBezTo>
                <a:lnTo>
                  <a:pt x="1822450" y="1025128"/>
                </a:lnTo>
                <a:cubicBezTo>
                  <a:pt x="1822450" y="1088035"/>
                  <a:pt x="1771454" y="1139031"/>
                  <a:pt x="1708547" y="1139031"/>
                </a:cubicBezTo>
                <a:lnTo>
                  <a:pt x="113903" y="1139031"/>
                </a:lnTo>
                <a:cubicBezTo>
                  <a:pt x="50996" y="1139031"/>
                  <a:pt x="0" y="1088035"/>
                  <a:pt x="0" y="1025128"/>
                </a:cubicBezTo>
                <a:lnTo>
                  <a:pt x="0" y="113903"/>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841" tIns="53681" rIns="63841" bIns="53681" numCol="1" spcCol="1270" anchor="ctr" anchorCtr="0">
            <a:noAutofit/>
          </a:bodyPr>
          <a:lstStyle/>
          <a:p>
            <a:pPr lvl="0" algn="ctr" defTabSz="7112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Chi </a:t>
            </a:r>
            <a:r>
              <a:rPr lang="en-US" sz="2400" kern="1200" dirty="0" err="1">
                <a:latin typeface="Times New Roman" panose="02020603050405020304" pitchFamily="18" charset="0"/>
                <a:cs typeface="Times New Roman" panose="02020603050405020304" pitchFamily="18" charset="0"/>
              </a:rPr>
              <a:t>tiết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tưởng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tượng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kì</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hoang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đường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giàu</a:t>
            </a:r>
            <a:r>
              <a:rPr lang="en-US" sz="2400" kern="1200" dirty="0">
                <a:latin typeface="Times New Roman" panose="02020603050405020304" pitchFamily="18" charset="0"/>
                <a:cs typeface="Times New Roman" panose="02020603050405020304" pitchFamily="18" charset="0"/>
              </a:rPr>
              <a:t> ý </a:t>
            </a:r>
            <a:r>
              <a:rPr lang="en-US" sz="2400" kern="1200" dirty="0" err="1">
                <a:latin typeface="Times New Roman" panose="02020603050405020304" pitchFamily="18" charset="0"/>
                <a:cs typeface="Times New Roman" panose="02020603050405020304" pitchFamily="18" charset="0"/>
              </a:rPr>
              <a:t>nghĩa</a:t>
            </a:r>
            <a:r>
              <a:rPr lang="en-US" sz="2400" b="1"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flipH="1">
            <a:off x="1328738" y="2669609"/>
            <a:ext cx="14287" cy="27596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328738" y="5429250"/>
            <a:ext cx="23387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328738" y="4357688"/>
            <a:ext cx="233876" cy="14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343025" y="3232436"/>
            <a:ext cx="21958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6326717" y="2172549"/>
            <a:ext cx="5190224" cy="3658797"/>
            <a:chOff x="6303962" y="1716240"/>
            <a:chExt cx="3094456" cy="4475604"/>
          </a:xfrm>
        </p:grpSpPr>
        <p:sp>
          <p:nvSpPr>
            <p:cNvPr id="41" name="Freeform 40"/>
            <p:cNvSpPr/>
            <p:nvPr/>
          </p:nvSpPr>
          <p:spPr>
            <a:xfrm>
              <a:off x="6303962" y="1716240"/>
              <a:ext cx="2430575" cy="1019933"/>
            </a:xfrm>
            <a:custGeom>
              <a:avLst/>
              <a:gdLst>
                <a:gd name="connsiteX0" fmla="*/ 0 w 3095624"/>
                <a:gd name="connsiteY0" fmla="*/ 154781 h 1547812"/>
                <a:gd name="connsiteX1" fmla="*/ 154781 w 3095624"/>
                <a:gd name="connsiteY1" fmla="*/ 0 h 1547812"/>
                <a:gd name="connsiteX2" fmla="*/ 2940843 w 3095624"/>
                <a:gd name="connsiteY2" fmla="*/ 0 h 1547812"/>
                <a:gd name="connsiteX3" fmla="*/ 3095624 w 3095624"/>
                <a:gd name="connsiteY3" fmla="*/ 154781 h 1547812"/>
                <a:gd name="connsiteX4" fmla="*/ 3095624 w 3095624"/>
                <a:gd name="connsiteY4" fmla="*/ 1393031 h 1547812"/>
                <a:gd name="connsiteX5" fmla="*/ 2940843 w 3095624"/>
                <a:gd name="connsiteY5" fmla="*/ 1547812 h 1547812"/>
                <a:gd name="connsiteX6" fmla="*/ 154781 w 3095624"/>
                <a:gd name="connsiteY6" fmla="*/ 1547812 h 1547812"/>
                <a:gd name="connsiteX7" fmla="*/ 0 w 3095624"/>
                <a:gd name="connsiteY7" fmla="*/ 1393031 h 1547812"/>
                <a:gd name="connsiteX8" fmla="*/ 0 w 3095624"/>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5624" h="1547812">
                  <a:moveTo>
                    <a:pt x="0" y="154781"/>
                  </a:moveTo>
                  <a:cubicBezTo>
                    <a:pt x="0" y="69298"/>
                    <a:pt x="69298" y="0"/>
                    <a:pt x="154781" y="0"/>
                  </a:cubicBezTo>
                  <a:lnTo>
                    <a:pt x="2940843" y="0"/>
                  </a:lnTo>
                  <a:cubicBezTo>
                    <a:pt x="3026326" y="0"/>
                    <a:pt x="3095624" y="69298"/>
                    <a:pt x="3095624" y="154781"/>
                  </a:cubicBezTo>
                  <a:lnTo>
                    <a:pt x="3095624" y="1393031"/>
                  </a:lnTo>
                  <a:cubicBezTo>
                    <a:pt x="3095624" y="1478514"/>
                    <a:pt x="3026326" y="1547812"/>
                    <a:pt x="2940843" y="1547812"/>
                  </a:cubicBezTo>
                  <a:lnTo>
                    <a:pt x="154781" y="1547812"/>
                  </a:lnTo>
                  <a:cubicBezTo>
                    <a:pt x="69298" y="1547812"/>
                    <a:pt x="0" y="1478514"/>
                    <a:pt x="0" y="1393031"/>
                  </a:cubicBezTo>
                  <a:lnTo>
                    <a:pt x="0" y="15478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9154" tIns="101214" rIns="129154" bIns="101214" numCol="1" spcCol="1270" anchor="ctr" anchorCtr="0">
              <a:noAutofit/>
            </a:bodyPr>
            <a:lstStyle/>
            <a:p>
              <a:pPr lvl="0" algn="ctr" defTabSz="195580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2. </a:t>
              </a:r>
              <a:r>
                <a:rPr lang="en-US" sz="2800" b="1" kern="1200" dirty="0" err="1">
                  <a:latin typeface="Times New Roman" panose="02020603050405020304" pitchFamily="18" charset="0"/>
                  <a:cs typeface="Times New Roman" panose="02020603050405020304" pitchFamily="18" charset="0"/>
                </a:rPr>
                <a:t>Nội</a:t>
              </a:r>
              <a:r>
                <a:rPr lang="en-US" sz="2800" b="1" kern="1200" dirty="0">
                  <a:latin typeface="Times New Roman" panose="02020603050405020304" pitchFamily="18" charset="0"/>
                  <a:cs typeface="Times New Roman" panose="02020603050405020304" pitchFamily="18" charset="0"/>
                </a:rPr>
                <a:t> dung, ý </a:t>
              </a:r>
              <a:r>
                <a:rPr lang="en-US" sz="2800" b="1" kern="1200" dirty="0" err="1">
                  <a:latin typeface="Times New Roman" panose="02020603050405020304" pitchFamily="18" charset="0"/>
                  <a:cs typeface="Times New Roman" panose="02020603050405020304" pitchFamily="18" charset="0"/>
                </a:rPr>
                <a:t>nghĩa</a:t>
              </a:r>
              <a:r>
                <a:rPr lang="en-US" sz="2800" b="1" kern="1200" dirty="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43" name="Freeform 42"/>
            <p:cNvSpPr/>
            <p:nvPr/>
          </p:nvSpPr>
          <p:spPr>
            <a:xfrm>
              <a:off x="6921919" y="2910539"/>
              <a:ext cx="2476499" cy="1547812"/>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814" tIns="65654" rIns="75814" bIns="65654" numCol="1" spcCol="1270" anchor="ctr" anchorCtr="0">
              <a:noAutofit/>
            </a:bodyPr>
            <a:lstStyle/>
            <a:p>
              <a:pPr lvl="0" algn="ctr" defTabSz="7112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Nội</a:t>
              </a:r>
              <a:r>
                <a:rPr lang="en-US" sz="2400" kern="1200" dirty="0">
                  <a:latin typeface="Times New Roman" panose="02020603050405020304" pitchFamily="18" charset="0"/>
                  <a:cs typeface="Times New Roman" panose="02020603050405020304" pitchFamily="18" charset="0"/>
                </a:rPr>
                <a:t> dung: </a:t>
              </a:r>
              <a:r>
                <a:rPr lang="en-US" sz="2400" kern="1200" dirty="0" err="1">
                  <a:latin typeface="Times New Roman" panose="02020603050405020304" pitchFamily="18" charset="0"/>
                  <a:cs typeface="Times New Roman" panose="02020603050405020304" pitchFamily="18" charset="0"/>
                </a:rPr>
                <a:t>Thạch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Sanh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truyện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cổ</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anh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diệt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trăn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tinh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đại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cứu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sp>
          <p:nvSpPr>
            <p:cNvPr id="45" name="Freeform 44"/>
            <p:cNvSpPr/>
            <p:nvPr/>
          </p:nvSpPr>
          <p:spPr>
            <a:xfrm>
              <a:off x="6906050" y="4644032"/>
              <a:ext cx="2476499" cy="1547812"/>
            </a:xfrm>
            <a:custGeom>
              <a:avLst/>
              <a:gdLst>
                <a:gd name="connsiteX0" fmla="*/ 0 w 2476499"/>
                <a:gd name="connsiteY0" fmla="*/ 154781 h 1547812"/>
                <a:gd name="connsiteX1" fmla="*/ 154781 w 2476499"/>
                <a:gd name="connsiteY1" fmla="*/ 0 h 1547812"/>
                <a:gd name="connsiteX2" fmla="*/ 2321718 w 2476499"/>
                <a:gd name="connsiteY2" fmla="*/ 0 h 1547812"/>
                <a:gd name="connsiteX3" fmla="*/ 2476499 w 2476499"/>
                <a:gd name="connsiteY3" fmla="*/ 154781 h 1547812"/>
                <a:gd name="connsiteX4" fmla="*/ 2476499 w 2476499"/>
                <a:gd name="connsiteY4" fmla="*/ 1393031 h 1547812"/>
                <a:gd name="connsiteX5" fmla="*/ 2321718 w 2476499"/>
                <a:gd name="connsiteY5" fmla="*/ 1547812 h 1547812"/>
                <a:gd name="connsiteX6" fmla="*/ 154781 w 2476499"/>
                <a:gd name="connsiteY6" fmla="*/ 1547812 h 1547812"/>
                <a:gd name="connsiteX7" fmla="*/ 0 w 2476499"/>
                <a:gd name="connsiteY7" fmla="*/ 1393031 h 1547812"/>
                <a:gd name="connsiteX8" fmla="*/ 0 w 2476499"/>
                <a:gd name="connsiteY8" fmla="*/ 154781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6499" h="1547812">
                  <a:moveTo>
                    <a:pt x="0" y="154781"/>
                  </a:moveTo>
                  <a:cubicBezTo>
                    <a:pt x="0" y="69298"/>
                    <a:pt x="69298" y="0"/>
                    <a:pt x="154781" y="0"/>
                  </a:cubicBezTo>
                  <a:lnTo>
                    <a:pt x="2321718" y="0"/>
                  </a:lnTo>
                  <a:cubicBezTo>
                    <a:pt x="2407201" y="0"/>
                    <a:pt x="2476499" y="69298"/>
                    <a:pt x="2476499" y="154781"/>
                  </a:cubicBezTo>
                  <a:lnTo>
                    <a:pt x="2476499" y="1393031"/>
                  </a:lnTo>
                  <a:cubicBezTo>
                    <a:pt x="2476499" y="1478514"/>
                    <a:pt x="2407201" y="1547812"/>
                    <a:pt x="2321718" y="1547812"/>
                  </a:cubicBezTo>
                  <a:lnTo>
                    <a:pt x="154781" y="1547812"/>
                  </a:lnTo>
                  <a:cubicBezTo>
                    <a:pt x="69298" y="1547812"/>
                    <a:pt x="0" y="1478514"/>
                    <a:pt x="0" y="1393031"/>
                  </a:cubicBezTo>
                  <a:lnTo>
                    <a:pt x="0" y="154781"/>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814" tIns="65654" rIns="75814" bIns="65654" numCol="1" spcCol="1270" anchor="ctr" anchorCtr="0">
              <a:noAutofit/>
            </a:bodyPr>
            <a:lstStyle/>
            <a:p>
              <a:pPr lvl="0" algn="ctr" defTabSz="711200">
                <a:lnSpc>
                  <a:spcPct val="90000"/>
                </a:lnSpc>
                <a:spcBef>
                  <a:spcPct val="0"/>
                </a:spcBef>
                <a:spcAft>
                  <a:spcPct val="35000"/>
                </a:spcAft>
              </a:pPr>
              <a:r>
                <a:rPr lang="en-US" sz="2000" kern="1200" dirty="0">
                  <a:latin typeface="Times New Roman" panose="02020603050405020304" pitchFamily="18" charset="0"/>
                  <a:cs typeface="Times New Roman" panose="02020603050405020304" pitchFamily="18" charset="0"/>
                </a:rPr>
                <a:t>Ý </a:t>
              </a:r>
              <a:r>
                <a:rPr lang="en-US" sz="2000" kern="1200" dirty="0" err="1">
                  <a:latin typeface="Times New Roman" panose="02020603050405020304" pitchFamily="18" charset="0"/>
                  <a:cs typeface="Times New Roman" panose="02020603050405020304" pitchFamily="18" charset="0"/>
                </a:rPr>
                <a:t>nghĩa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Truyện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thể</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ước</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mơ</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niềm</a:t>
              </a:r>
              <a:r>
                <a:rPr lang="en-US" sz="2000" kern="1200" dirty="0">
                  <a:latin typeface="Times New Roman" panose="02020603050405020304" pitchFamily="18" charset="0"/>
                  <a:cs typeface="Times New Roman" panose="02020603050405020304" pitchFamily="18" charset="0"/>
                </a:rPr>
                <a:t> tin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nhân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dân</a:t>
              </a:r>
              <a:r>
                <a:rPr lang="en-US" sz="2000" kern="1200" dirty="0">
                  <a:latin typeface="Times New Roman" panose="02020603050405020304" pitchFamily="18" charset="0"/>
                  <a:cs typeface="Times New Roman" panose="02020603050405020304" pitchFamily="18" charset="0"/>
                </a:rPr>
                <a:t> ta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công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lý</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xã</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hội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về</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sự</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chiến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thắng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của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những</a:t>
              </a:r>
              <a:r>
                <a:rPr lang="en-US" sz="2000" kern="1200" dirty="0">
                  <a:latin typeface="Times New Roman" panose="02020603050405020304" pitchFamily="18" charset="0"/>
                  <a:cs typeface="Times New Roman" panose="02020603050405020304" pitchFamily="18" charset="0"/>
                </a:rPr>
                <a:t> con </a:t>
              </a:r>
              <a:r>
                <a:rPr lang="en-US" sz="2000" kern="1200" dirty="0" err="1">
                  <a:latin typeface="Times New Roman" panose="02020603050405020304" pitchFamily="18" charset="0"/>
                  <a:cs typeface="Times New Roman" panose="02020603050405020304" pitchFamily="18" charset="0"/>
                </a:rPr>
                <a:t>người</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chính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nghĩa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lương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thiện</a:t>
              </a:r>
              <a:r>
                <a:rPr lang="en-US" sz="2000"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p:txBody>
        </p:sp>
      </p:grpSp>
      <p:cxnSp>
        <p:nvCxnSpPr>
          <p:cNvPr id="47" name="Straight Connector 46"/>
          <p:cNvCxnSpPr/>
          <p:nvPr/>
        </p:nvCxnSpPr>
        <p:spPr>
          <a:xfrm>
            <a:off x="7000875" y="3006342"/>
            <a:ext cx="0" cy="21657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000875" y="3686176"/>
            <a:ext cx="362320" cy="239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7000875" y="5172075"/>
            <a:ext cx="33570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556110" y="1043669"/>
            <a:ext cx="214533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pt-B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 Luyện tập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4354047" y="1371073"/>
            <a:ext cx="3451225" cy="521970"/>
          </a:xfrm>
          <a:prstGeom prst="rect">
            <a:avLst/>
          </a:prstGeom>
        </p:spPr>
        <p:txBody>
          <a:bodyPr wrap="none">
            <a:spAutoFit/>
          </a:bodyPr>
          <a:lstStyle/>
          <a:p>
            <a:r>
              <a:rPr lang="en-US" sz="2800" b="1" dirty="0" err="1">
                <a:solidFill>
                  <a:srgbClr val="FF0000"/>
                </a:solidFill>
                <a:latin typeface="Times New Roman" panose="02020603050405020304" pitchFamily="18" charset="0"/>
                <a:ea typeface="Times New Roman" panose="02020603050405020304" pitchFamily="18" charset="0"/>
              </a:rPr>
              <a:t>Vẽ</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tranh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theo</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chủ</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đề</a:t>
            </a:r>
            <a:r>
              <a:rPr lang="en-US" sz="2800" dirty="0">
                <a:solidFill>
                  <a:srgbClr val="FF0000"/>
                </a:solidFill>
                <a:latin typeface="Times New Roman" panose="02020603050405020304" pitchFamily="18" charset="0"/>
                <a:ea typeface="Times New Roman" panose="02020603050405020304" pitchFamily="18" charset="0"/>
              </a:rPr>
              <a:t> </a:t>
            </a:r>
            <a:endParaRPr lang="en-US" sz="2800" dirty="0">
              <a:solidFill>
                <a:srgbClr val="FF0000"/>
              </a:solidFill>
            </a:endParaRPr>
          </a:p>
        </p:txBody>
      </p:sp>
      <p:pic>
        <p:nvPicPr>
          <p:cNvPr id="9" name="Picture 8"/>
          <p:cNvPicPr>
            <a:picLocks noChangeAspect="1"/>
          </p:cNvPicPr>
          <p:nvPr/>
        </p:nvPicPr>
        <p:blipFill rotWithShape="1">
          <a:blip r:embed="rId7"/>
          <a:srcRect l="17160"/>
          <a:stretch>
            <a:fillRect/>
          </a:stretch>
        </p:blipFill>
        <p:spPr>
          <a:xfrm>
            <a:off x="865582" y="1774740"/>
            <a:ext cx="4386262" cy="3774747"/>
          </a:xfrm>
          <a:prstGeom prst="rect">
            <a:avLst/>
          </a:prstGeom>
          <a:solidFill>
            <a:srgbClr val="FFFFFF">
              <a:shade val="85000"/>
            </a:srgbClr>
          </a:solidFill>
          <a:ln w="101600" cap="sq">
            <a:solidFill>
              <a:srgbClr val="FDFDFD"/>
            </a:solidFill>
            <a:miter lim="800000"/>
            <a:headEnd/>
            <a:tailEnd/>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1" name="Plaque 10"/>
          <p:cNvSpPr/>
          <p:nvPr/>
        </p:nvSpPr>
        <p:spPr>
          <a:xfrm>
            <a:off x="6025354" y="2364128"/>
            <a:ext cx="5314951" cy="814388"/>
          </a:xfrm>
          <a:prstGeom prst="plaque">
            <a:avLst/>
          </a:prstGeom>
          <a:blipFill>
            <a:blip r:embed="rId8"/>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0000"/>
                </a:solidFill>
                <a:latin typeface="Times New Roman" panose="02020603050405020304" pitchFamily="18" charset="0"/>
                <a:ea typeface="Times New Roman" panose="02020603050405020304" pitchFamily="18" charset="0"/>
              </a:rPr>
              <a:t>Thạch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Sanh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với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túp</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lều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tranh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dưới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gốc</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đa</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p>
        </p:txBody>
      </p:sp>
      <p:sp>
        <p:nvSpPr>
          <p:cNvPr id="19" name="Plaque 18"/>
          <p:cNvSpPr/>
          <p:nvPr/>
        </p:nvSpPr>
        <p:spPr>
          <a:xfrm>
            <a:off x="6025354" y="3384923"/>
            <a:ext cx="5314951" cy="814388"/>
          </a:xfrm>
          <a:prstGeom prst="plaque">
            <a:avLst/>
          </a:prstGeom>
          <a:blipFill>
            <a:blip r:embed="rId8"/>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0000"/>
                </a:solidFill>
                <a:latin typeface="Times New Roman" panose="02020603050405020304" pitchFamily="18" charset="0"/>
                <a:ea typeface="Times New Roman" panose="02020603050405020304" pitchFamily="18" charset="0"/>
              </a:rPr>
              <a:t>Thạch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Sanh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diệt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chằn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tinh</a:t>
            </a:r>
            <a:r>
              <a:rPr lang="en-US" sz="2800" i="1" dirty="0">
                <a:solidFill>
                  <a:srgbClr val="000000"/>
                </a:solidFill>
                <a:latin typeface="Times New Roman" panose="02020603050405020304" pitchFamily="18" charset="0"/>
                <a:ea typeface="Times New Roman" panose="02020603050405020304" pitchFamily="18" charset="0"/>
              </a:rPr>
              <a:t>.</a:t>
            </a:r>
            <a:endParaRPr lang="en-US" sz="2800" dirty="0"/>
          </a:p>
        </p:txBody>
      </p:sp>
      <p:sp>
        <p:nvSpPr>
          <p:cNvPr id="20" name="Plaque 19"/>
          <p:cNvSpPr/>
          <p:nvPr/>
        </p:nvSpPr>
        <p:spPr>
          <a:xfrm>
            <a:off x="6025354" y="4479957"/>
            <a:ext cx="5314951" cy="814388"/>
          </a:xfrm>
          <a:prstGeom prst="plaque">
            <a:avLst/>
          </a:prstGeom>
          <a:blipFill>
            <a:blip r:embed="rId8"/>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solidFill>
                  <a:srgbClr val="000000"/>
                </a:solidFill>
                <a:latin typeface="Times New Roman" panose="02020603050405020304" pitchFamily="18" charset="0"/>
                <a:ea typeface="Times New Roman" panose="02020603050405020304" pitchFamily="18" charset="0"/>
              </a:rPr>
              <a:t>Thạch Sanh xuống hang diệt đại bàng, cứu công chúa.</a:t>
            </a: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4" name="Rectangle 3"/>
          <p:cNvSpPr/>
          <p:nvPr/>
        </p:nvSpPr>
        <p:spPr>
          <a:xfrm>
            <a:off x="5029103" y="626953"/>
            <a:ext cx="2121093" cy="646331"/>
          </a:xfrm>
          <a:prstGeom prst="rect">
            <a:avLst/>
          </a:prstGeom>
        </p:spPr>
        <p:txBody>
          <a:bodyPr wrap="none">
            <a:spAutoFit/>
          </a:bodyPr>
          <a:lstStyle/>
          <a:p>
            <a:r>
              <a:rPr lang="en-US" sz="3600" b="1" dirty="0" err="1">
                <a:solidFill>
                  <a:srgbClr val="0000FF"/>
                </a:solidFill>
                <a:latin typeface="Times New Roman" panose="02020603050405020304" pitchFamily="18" charset="0"/>
                <a:ea typeface="Times New Roman" panose="02020603050405020304" pitchFamily="18" charset="0"/>
              </a:rPr>
              <a:t>Vận</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dụng</a:t>
            </a:r>
            <a:endParaRPr lang="en-US" sz="3600" dirty="0"/>
          </a:p>
        </p:txBody>
      </p:sp>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3590" b="95897" l="3475" r="93050">
                        <a14:foregroundMark x1="86873" y1="54359" x2="86873" y2="54359"/>
                        <a14:foregroundMark x1="94208" y1="54359" x2="94208" y2="54359"/>
                        <a14:foregroundMark x1="17375" y1="23077" x2="17375" y2="23077"/>
                      </a14:backgroundRemoval>
                    </a14:imgEffect>
                    <a14:imgEffect>
                      <a14:sharpenSoften amount="-50000"/>
                    </a14:imgEffect>
                  </a14:imgLayer>
                </a14:imgProps>
              </a:ext>
            </a:extLst>
          </a:blip>
          <a:stretch>
            <a:fillRect/>
          </a:stretch>
        </p:blipFill>
        <p:spPr>
          <a:xfrm>
            <a:off x="1400175" y="1401872"/>
            <a:ext cx="9058275" cy="5362578"/>
          </a:xfrm>
          <a:prstGeom prst="rect">
            <a:avLst/>
          </a:prstGeom>
        </p:spPr>
      </p:pic>
      <p:sp>
        <p:nvSpPr>
          <p:cNvPr id="12" name="Rectangle 11"/>
          <p:cNvSpPr/>
          <p:nvPr/>
        </p:nvSpPr>
        <p:spPr>
          <a:xfrm>
            <a:off x="2071682" y="1755310"/>
            <a:ext cx="5100638" cy="3674147"/>
          </a:xfrm>
          <a:prstGeom prst="rect">
            <a:avLst/>
          </a:prstGeom>
        </p:spPr>
        <p:txBody>
          <a:bodyPr wrap="square">
            <a:spAutoFit/>
          </a:bodyPr>
          <a:lstStyle/>
          <a:p>
            <a:pPr>
              <a:lnSpc>
                <a:spcPct val="115000"/>
              </a:lnSpc>
              <a:spcAft>
                <a:spcPts val="0"/>
              </a:spcAft>
            </a:pPr>
            <a:r>
              <a:rPr lang="en-US" sz="2400" dirty="0">
                <a:solidFill>
                  <a:schemeClr val="bg1"/>
                </a:solidFill>
                <a:latin typeface="Times New Roman" panose="02020603050405020304" pitchFamily="18" charset="0"/>
                <a:ea typeface="Times New Roman" panose="02020603050405020304" pitchFamily="18" charset="0"/>
              </a:rPr>
              <a:t>1</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Có</a:t>
            </a:r>
            <a:r>
              <a:rPr lang="en-US" sz="2000" dirty="0">
                <a:solidFill>
                  <a:schemeClr val="bg1"/>
                </a:solidFill>
                <a:latin typeface="Times New Roman" panose="02020603050405020304" pitchFamily="18" charset="0"/>
                <a:ea typeface="Times New Roman" panose="02020603050405020304" pitchFamily="18" charset="0"/>
              </a:rPr>
              <a:t> ý </a:t>
            </a:r>
            <a:r>
              <a:rPr lang="en-US" sz="2000" dirty="0" err="1">
                <a:solidFill>
                  <a:schemeClr val="bg1"/>
                </a:solidFill>
                <a:latin typeface="Times New Roman" panose="02020603050405020304" pitchFamily="18" charset="0"/>
                <a:ea typeface="Times New Roman" panose="02020603050405020304" pitchFamily="18" charset="0"/>
              </a:rPr>
              <a:t>kiến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cho</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rằng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Thạch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Sanh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chỉ</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tồn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tại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trong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truyện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cổ</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tích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Em</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có</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đồng</a:t>
            </a:r>
            <a:r>
              <a:rPr lang="en-US" sz="2000" dirty="0">
                <a:solidFill>
                  <a:schemeClr val="bg1"/>
                </a:solidFill>
                <a:latin typeface="Times New Roman" panose="02020603050405020304" pitchFamily="18" charset="0"/>
                <a:ea typeface="Times New Roman" panose="02020603050405020304" pitchFamily="18" charset="0"/>
              </a:rPr>
              <a:t> ý </a:t>
            </a:r>
            <a:r>
              <a:rPr lang="en-US" sz="2000" dirty="0" err="1">
                <a:solidFill>
                  <a:schemeClr val="bg1"/>
                </a:solidFill>
                <a:latin typeface="Times New Roman" panose="02020603050405020304" pitchFamily="18" charset="0"/>
                <a:ea typeface="Times New Roman" panose="02020603050405020304" pitchFamily="18" charset="0"/>
              </a:rPr>
              <a:t>không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Vì</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sao</a:t>
            </a:r>
            <a:r>
              <a:rPr lang="en-US" sz="2000" dirty="0">
                <a:solidFill>
                  <a:schemeClr val="bg1"/>
                </a:solidFill>
                <a:latin typeface="Times New Roman" panose="02020603050405020304" pitchFamily="18" charset="0"/>
                <a:ea typeface="Times New Roman" panose="02020603050405020304" pitchFamily="18" charset="0"/>
              </a:rPr>
              <a:t>?</a:t>
            </a:r>
            <a:endParaRPr lang="en-US" sz="2000"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pPr>
            <a:r>
              <a:rPr lang="en-US" sz="2000" dirty="0">
                <a:solidFill>
                  <a:schemeClr val="bg1"/>
                </a:solidFill>
                <a:latin typeface="Times New Roman" panose="02020603050405020304" pitchFamily="18" charset="0"/>
                <a:ea typeface="Times New Roman" panose="02020603050405020304" pitchFamily="18" charset="0"/>
              </a:rPr>
              <a:t>2. </a:t>
            </a:r>
            <a:r>
              <a:rPr lang="en-US" sz="2000" dirty="0" err="1">
                <a:solidFill>
                  <a:schemeClr val="bg1"/>
                </a:solidFill>
                <a:latin typeface="Times New Roman" panose="02020603050405020304" pitchFamily="18" charset="0"/>
                <a:ea typeface="Times New Roman" panose="02020603050405020304" pitchFamily="18" charset="0"/>
              </a:rPr>
              <a:t>Hình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ảnh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chàng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Thạch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Sanh</a:t>
            </a:r>
            <a:r>
              <a:rPr lang="en-US" sz="2000" dirty="0">
                <a:solidFill>
                  <a:schemeClr val="bg1"/>
                </a:solidFill>
                <a:latin typeface="Times New Roman" panose="02020603050405020304" pitchFamily="18" charset="0"/>
                <a:ea typeface="Times New Roman" panose="02020603050405020304" pitchFamily="18" charset="0"/>
              </a:rPr>
              <a:t> – </a:t>
            </a:r>
            <a:r>
              <a:rPr lang="en-US" sz="2000" dirty="0" err="1">
                <a:solidFill>
                  <a:schemeClr val="bg1"/>
                </a:solidFill>
                <a:latin typeface="Times New Roman" panose="02020603050405020304" pitchFamily="18" charset="0"/>
                <a:ea typeface="Times New Roman" panose="02020603050405020304" pitchFamily="18" charset="0"/>
              </a:rPr>
              <a:t>người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dũng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sĩ</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dân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gian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là</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một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hình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ảnh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đẹp</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có</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lòng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dũng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cảm</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chiến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đấu</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để</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diệt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trừ</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cái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ác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bảo</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vệ</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cuộc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sống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cộng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đồng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Viết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một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đoạn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văn</a:t>
            </a:r>
            <a:r>
              <a:rPr lang="en-US" sz="2000" dirty="0">
                <a:solidFill>
                  <a:schemeClr val="bg1"/>
                </a:solidFill>
                <a:latin typeface="Times New Roman" panose="02020603050405020304" pitchFamily="18" charset="0"/>
                <a:ea typeface="Times New Roman" panose="02020603050405020304" pitchFamily="18" charset="0"/>
              </a:rPr>
              <a:t> (5-7 </a:t>
            </a:r>
            <a:r>
              <a:rPr lang="en-US" sz="2000" dirty="0" err="1">
                <a:solidFill>
                  <a:schemeClr val="bg1"/>
                </a:solidFill>
                <a:latin typeface="Times New Roman" panose="02020603050405020304" pitchFamily="18" charset="0"/>
                <a:ea typeface="Times New Roman" panose="02020603050405020304" pitchFamily="18" charset="0"/>
              </a:rPr>
              <a:t>câu</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kể</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về</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một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dũng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sĩ</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mà</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em</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gặp</a:t>
            </a:r>
            <a:r>
              <a:rPr lang="en-US" sz="2000" dirty="0">
                <a:solidFill>
                  <a:schemeClr val="bg1"/>
                </a:solidFill>
                <a:latin typeface="Times New Roman" panose="02020603050405020304" pitchFamily="18" charset="0"/>
                <a:ea typeface="Times New Roman" panose="02020603050405020304" pitchFamily="18" charset="0"/>
              </a:rPr>
              <a:t> ở </a:t>
            </a:r>
            <a:r>
              <a:rPr lang="en-US" sz="2000" dirty="0" err="1">
                <a:solidFill>
                  <a:schemeClr val="bg1"/>
                </a:solidFill>
                <a:latin typeface="Times New Roman" panose="02020603050405020304" pitchFamily="18" charset="0"/>
                <a:ea typeface="Times New Roman" panose="02020603050405020304" pitchFamily="18" charset="0"/>
              </a:rPr>
              <a:t>ngoài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đời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hoặc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biết</a:t>
            </a:r>
            <a:r>
              <a:rPr lang="en-US" sz="2000" dirty="0">
                <a:solidFill>
                  <a:schemeClr val="bg1"/>
                </a:solidFill>
                <a:latin typeface="Times New Roman" panose="02020603050405020304" pitchFamily="18" charset="0"/>
                <a:ea typeface="Times New Roman" panose="02020603050405020304" pitchFamily="18" charset="0"/>
              </a:rPr>
              <a:t> qua </a:t>
            </a:r>
            <a:r>
              <a:rPr lang="en-US" sz="2000" dirty="0" err="1">
                <a:solidFill>
                  <a:schemeClr val="bg1"/>
                </a:solidFill>
                <a:latin typeface="Times New Roman" panose="02020603050405020304" pitchFamily="18" charset="0"/>
                <a:ea typeface="Times New Roman" panose="02020603050405020304" pitchFamily="18" charset="0"/>
              </a:rPr>
              <a:t>sách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báo</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hoặc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vẽ</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tranh</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làm</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thơ</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dựng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một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hoạt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cảnh</a:t>
            </a:r>
            <a:r>
              <a:rPr lang="en-US" sz="2000" dirty="0">
                <a:solidFill>
                  <a:schemeClr val="bg1"/>
                </a:solidFill>
                <a:latin typeface="Times New Roman" panose="02020603050405020304" pitchFamily="18" charset="0"/>
                <a:ea typeface="Times New Roman" panose="02020603050405020304" pitchFamily="18" charset="0"/>
              </a:rPr>
              <a:t>.</a:t>
            </a:r>
            <a:endParaRPr lang="en-US" sz="20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4" name="Rectangle 3"/>
          <p:cNvSpPr/>
          <p:nvPr/>
        </p:nvSpPr>
        <p:spPr>
          <a:xfrm>
            <a:off x="5029103" y="626953"/>
            <a:ext cx="212109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1009165" y="1537287"/>
            <a:ext cx="1083951" cy="646331"/>
          </a:xfrm>
          <a:prstGeom prst="rect">
            <a:avLst/>
          </a:prstGeom>
          <a:noFill/>
        </p:spPr>
        <p:txBody>
          <a:bodyPr wrap="none" rtlCol="0">
            <a:spAutoFit/>
          </a:bodyPr>
          <a:lstStyle/>
          <a:p>
            <a:r>
              <a:rPr lang="en-US" sz="3600" b="1" dirty="0" err="1">
                <a:solidFill>
                  <a:srgbClr val="7030A0"/>
                </a:solidFill>
                <a:latin typeface="Brush Script MT" panose="03060802040406070304" pitchFamily="66" charset="0"/>
                <a:cs typeface="Times New Roman" panose="02020603050405020304" pitchFamily="18" charset="0"/>
              </a:rPr>
              <a:t>Câu</a:t>
            </a:r>
            <a:r>
              <a:rPr lang="en-US" sz="3600" b="1" dirty="0">
                <a:solidFill>
                  <a:srgbClr val="7030A0"/>
                </a:solidFill>
                <a:latin typeface="Brush Script MT" panose="03060802040406070304" pitchFamily="66" charset="0"/>
                <a:cs typeface="Times New Roman" panose="02020603050405020304" pitchFamily="18" charset="0"/>
              </a:rPr>
              <a:t> 1</a:t>
            </a:r>
            <a:endParaRPr lang="en-US" sz="3600" b="1" dirty="0">
              <a:solidFill>
                <a:srgbClr val="7030A0"/>
              </a:solidFill>
              <a:latin typeface="Brush Script MT" panose="03060802040406070304" pitchFamily="66" charset="0"/>
              <a:cs typeface="Times New Roman" panose="02020603050405020304" pitchFamily="18" charset="0"/>
            </a:endParaRPr>
          </a:p>
        </p:txBody>
      </p:sp>
      <p:pic>
        <p:nvPicPr>
          <p:cNvPr id="2050" name="Picture 2" descr="Chó đồng Ý GIF - Đồng Ý Dạ TôiĐồng Ý - Descubre &amp;amp; Comparte GIFs"/>
          <p:cNvPicPr>
            <a:picLocks noChangeAspect="1" noChangeArrowheads="1" noCrop="1"/>
          </p:cNvPicPr>
          <p:nvPr/>
        </p:nvPicPr>
        <p:blipFill>
          <a:blip r:embed="rId7"/>
          <a:srcRect/>
          <a:stretch>
            <a:fillRect/>
          </a:stretch>
        </p:blipFill>
        <p:spPr bwMode="auto">
          <a:xfrm>
            <a:off x="7442199" y="1537289"/>
            <a:ext cx="3116264" cy="31162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ổng hợp 25 hình ảnh động hài hước nhất năm 2017 - QuanTriMang.com"/>
          <p:cNvPicPr>
            <a:picLocks noChangeAspect="1" noChangeArrowheads="1" noCrop="1"/>
          </p:cNvPicPr>
          <p:nvPr/>
        </p:nvPicPr>
        <p:blipFill>
          <a:blip r:embed="rId8"/>
          <a:srcRect/>
          <a:stretch>
            <a:fillRect/>
          </a:stretch>
        </p:blipFill>
        <p:spPr bwMode="auto">
          <a:xfrm>
            <a:off x="865596" y="2772562"/>
            <a:ext cx="2813848" cy="2774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914649" y="2136818"/>
            <a:ext cx="1814513" cy="841891"/>
          </a:xfrm>
          <a:prstGeom prst="wedgeRoundRectCallout">
            <a:avLst>
              <a:gd name="adj1" fmla="val -46474"/>
              <a:gd name="adj2" fmla="val 92817"/>
              <a:gd name="adj3" fmla="val 1666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đồng</a:t>
            </a:r>
            <a:r>
              <a:rPr lang="en-US" sz="2400" b="1" dirty="0">
                <a:latin typeface="Times New Roman" panose="02020603050405020304" pitchFamily="18" charset="0"/>
                <a:cs typeface="Times New Roman" panose="02020603050405020304" pitchFamily="18" charset="0"/>
              </a:rPr>
              <a:t> ý</a:t>
            </a:r>
            <a:endParaRPr lang="en-US" sz="2400" b="1"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4715181" y="3057290"/>
            <a:ext cx="2818711" cy="187572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914649" y="6326984"/>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4" name="Rectangle 3"/>
          <p:cNvSpPr/>
          <p:nvPr/>
        </p:nvSpPr>
        <p:spPr>
          <a:xfrm>
            <a:off x="5029103" y="626953"/>
            <a:ext cx="2121093"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Vận</a:t>
            </a: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dụng</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547628" y="1031258"/>
            <a:ext cx="116089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7030A0"/>
                </a:solidFill>
                <a:effectLst/>
                <a:uLnTx/>
                <a:uFillTx/>
                <a:latin typeface="Brush Script MT" panose="03060802040406070304" pitchFamily="66" charset="0"/>
                <a:ea typeface="+mn-ea"/>
                <a:cs typeface="Times New Roman" panose="02020603050405020304" pitchFamily="18" charset="0"/>
              </a:rPr>
              <a:t>Câu</a:t>
            </a:r>
            <a:r>
              <a:rPr kumimoji="0" lang="en-US" sz="3600" b="1" i="0" u="none" strike="noStrike" kern="1200" cap="none" spc="0" normalizeH="0" baseline="0" noProof="0" dirty="0">
                <a:ln>
                  <a:noFill/>
                </a:ln>
                <a:solidFill>
                  <a:srgbClr val="7030A0"/>
                </a:solidFill>
                <a:effectLst/>
                <a:uLnTx/>
                <a:uFillTx/>
                <a:latin typeface="Brush Script MT" panose="03060802040406070304" pitchFamily="66" charset="0"/>
                <a:ea typeface="+mn-ea"/>
                <a:cs typeface="Times New Roman" panose="02020603050405020304" pitchFamily="18" charset="0"/>
              </a:rPr>
              <a:t> 2</a:t>
            </a:r>
            <a:endParaRPr kumimoji="0" lang="en-US" sz="3600" b="1" i="0" u="none" strike="noStrike" kern="1200" cap="none" spc="0" normalizeH="0" baseline="0" noProof="0" dirty="0">
              <a:ln>
                <a:noFill/>
              </a:ln>
              <a:solidFill>
                <a:srgbClr val="7030A0"/>
              </a:solidFill>
              <a:effectLst/>
              <a:uLnTx/>
              <a:uFillTx/>
              <a:latin typeface="Brush Script MT" panose="03060802040406070304" pitchFamily="66" charset="0"/>
              <a:ea typeface="+mn-ea"/>
              <a:cs typeface="Times New Roman" panose="02020603050405020304" pitchFamily="18" charset="0"/>
            </a:endParaRPr>
          </a:p>
        </p:txBody>
      </p:sp>
      <p:sp>
        <p:nvSpPr>
          <p:cNvPr id="5" name="Rectangle 4"/>
          <p:cNvSpPr/>
          <p:nvPr/>
        </p:nvSpPr>
        <p:spPr>
          <a:xfrm>
            <a:off x="1628776" y="1316145"/>
            <a:ext cx="9890124" cy="954107"/>
          </a:xfrm>
          <a:prstGeom prst="rect">
            <a:avLst/>
          </a:prstGeom>
        </p:spPr>
        <p:txBody>
          <a:bodyPr wrap="square">
            <a:spAutoFit/>
          </a:bodyPr>
          <a:lstStyle/>
          <a:p>
            <a:pPr algn="just"/>
            <a:r>
              <a:rPr lang="en-US" sz="2800" dirty="0" err="1">
                <a:latin typeface="Times New Roman" panose="02020603050405020304" pitchFamily="18" charset="0"/>
                <a:ea typeface="Calibri" panose="020F0502020204030204" charset="0"/>
              </a:rPr>
              <a:t>Viết</a:t>
            </a:r>
            <a:r>
              <a:rPr lang="en-US" sz="2800" dirty="0">
                <a:latin typeface="Times New Roman" panose="02020603050405020304" pitchFamily="18" charset="0"/>
                <a:ea typeface="Calibri" panose="020F0502020204030204" charset="0"/>
              </a:rPr>
              <a:t> </a:t>
            </a:r>
            <a:r>
              <a:rPr lang="en-US" sz="2800" dirty="0" err="1">
                <a:latin typeface="Times New Roman" panose="02020603050405020304" pitchFamily="18" charset="0"/>
                <a:ea typeface="Calibri" panose="020F0502020204030204" charset="0"/>
              </a:rPr>
              <a:t>đoạn</a:t>
            </a:r>
            <a:r>
              <a:rPr lang="en-US" sz="2800" dirty="0">
                <a:latin typeface="Times New Roman" panose="02020603050405020304" pitchFamily="18" charset="0"/>
                <a:ea typeface="Calibri" panose="020F0502020204030204" charset="0"/>
              </a:rPr>
              <a:t> </a:t>
            </a:r>
            <a:r>
              <a:rPr lang="en-US" sz="2800" dirty="0" err="1">
                <a:latin typeface="Times New Roman" panose="02020603050405020304" pitchFamily="18" charset="0"/>
                <a:ea typeface="Calibri" panose="020F0502020204030204" charset="0"/>
              </a:rPr>
              <a:t>văn</a:t>
            </a:r>
            <a:r>
              <a:rPr lang="en-US" sz="2800" dirty="0">
                <a:latin typeface="Times New Roman" panose="02020603050405020304" pitchFamily="18" charset="0"/>
                <a:ea typeface="Calibri" panose="020F0502020204030204" charset="0"/>
              </a:rPr>
              <a:t> (</a:t>
            </a:r>
            <a:r>
              <a:rPr lang="vi-VN" sz="2800" dirty="0">
                <a:solidFill>
                  <a:srgbClr val="000000"/>
                </a:solidFill>
                <a:latin typeface="Times New Roman" panose="02020603050405020304" pitchFamily="18" charset="0"/>
                <a:ea typeface="Calibri" panose="020F0502020204030204" charset="0"/>
              </a:rPr>
              <a:t>hoặc vẽ tranh, làm thơ, dựng một hoạt cảnh</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về</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người</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dũng</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sĩ</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mà</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em</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gặp</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trong</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thực</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tế</a:t>
            </a:r>
            <a:r>
              <a:rPr lang="en-US" sz="2800" dirty="0">
                <a:solidFill>
                  <a:srgbClr val="000000"/>
                </a:solidFill>
                <a:latin typeface="Times New Roman" panose="02020603050405020304" pitchFamily="18" charset="0"/>
                <a:ea typeface="Calibri" panose="020F0502020204030204" charset="0"/>
              </a:rPr>
              <a:t>.</a:t>
            </a:r>
            <a:endParaRPr lang="en-US" sz="2800" dirty="0">
              <a:effectLst/>
              <a:latin typeface="Times New Roman" panose="02020603050405020304" pitchFamily="18" charset="0"/>
              <a:ea typeface="Calibri" panose="020F0502020204030204" charset="0"/>
            </a:endParaRPr>
          </a:p>
        </p:txBody>
      </p:sp>
      <p:sp>
        <p:nvSpPr>
          <p:cNvPr id="9" name="Rectangle 8"/>
          <p:cNvSpPr/>
          <p:nvPr/>
        </p:nvSpPr>
        <p:spPr>
          <a:xfrm>
            <a:off x="547628" y="2270252"/>
            <a:ext cx="10971272" cy="3841052"/>
          </a:xfrm>
          <a:prstGeom prst="rect">
            <a:avLst/>
          </a:prstGeom>
        </p:spPr>
        <p:txBody>
          <a:bodyPr wrap="square">
            <a:spAutoFit/>
          </a:bodyPr>
          <a:lstStyle/>
          <a:p>
            <a:pPr algn="just"/>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Nội</a:t>
            </a:r>
            <a:r>
              <a:rPr lang="en-US" sz="2400" dirty="0">
                <a:solidFill>
                  <a:srgbClr val="000000"/>
                </a:solidFill>
                <a:latin typeface="Times New Roman" panose="02020603050405020304" pitchFamily="18" charset="0"/>
                <a:ea typeface="Calibri" panose="020F0502020204030204" charset="0"/>
              </a:rPr>
              <a:t> dung </a:t>
            </a:r>
            <a:r>
              <a:rPr lang="en-US" sz="2400" dirty="0" err="1">
                <a:solidFill>
                  <a:srgbClr val="000000"/>
                </a:solidFill>
                <a:latin typeface="Times New Roman" panose="02020603050405020304" pitchFamily="18" charset="0"/>
                <a:ea typeface="Calibri" panose="020F0502020204030204" charset="0"/>
              </a:rPr>
              <a:t>đoạn</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văn</a:t>
            </a:r>
            <a:endParaRPr lang="en-US" sz="2400" dirty="0">
              <a:latin typeface="Times New Roman" panose="02020603050405020304" pitchFamily="18" charset="0"/>
              <a:ea typeface="Calibri" panose="020F0502020204030204" charset="0"/>
            </a:endParaRPr>
          </a:p>
          <a:p>
            <a:pPr algn="just"/>
            <a:r>
              <a:rPr lang="en-US" sz="2400" dirty="0">
                <a:solidFill>
                  <a:srgbClr val="000000"/>
                </a:solidFill>
                <a:latin typeface="Times New Roman" panose="02020603050405020304" pitchFamily="18" charset="0"/>
                <a:ea typeface="Calibri" panose="020F0502020204030204" charset="0"/>
              </a:rPr>
              <a:t>  - </a:t>
            </a:r>
            <a:r>
              <a:rPr lang="en-US" sz="2400" dirty="0" err="1">
                <a:solidFill>
                  <a:srgbClr val="000000"/>
                </a:solidFill>
                <a:latin typeface="Times New Roman" panose="02020603050405020304" pitchFamily="18" charset="0"/>
                <a:ea typeface="Calibri" panose="020F0502020204030204" charset="0"/>
              </a:rPr>
              <a:t>Xác</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định</a:t>
            </a:r>
            <a:r>
              <a:rPr lang="en-US" sz="2400" dirty="0">
                <a:solidFill>
                  <a:srgbClr val="000000"/>
                </a:solidFill>
                <a:latin typeface="Times New Roman" panose="02020603050405020304" pitchFamily="18" charset="0"/>
                <a:ea typeface="Calibri" panose="020F0502020204030204" charset="0"/>
              </a:rPr>
              <a:t> </a:t>
            </a:r>
            <a:r>
              <a:rPr lang="vi-VN" sz="2400" dirty="0">
                <a:solidFill>
                  <a:srgbClr val="000000"/>
                </a:solidFill>
                <a:latin typeface="Times New Roman" panose="02020603050405020304" pitchFamily="18" charset="0"/>
                <a:ea typeface="Calibri" panose="020F0502020204030204" charset="0"/>
              </a:rPr>
              <a:t>một dũng sĩ mà em gặp ở ngoài đời hoặc biết qua sách báo </a:t>
            </a:r>
            <a:r>
              <a:rPr lang="vi-VN" sz="2400" dirty="0">
                <a:latin typeface="Times New Roman" panose="02020603050405020304" pitchFamily="18" charset="0"/>
                <a:ea typeface="Calibri" panose="020F0502020204030204" charset="0"/>
              </a:rPr>
              <a:t>để lại ấn tượng sâu sắc nhất</a:t>
            </a:r>
            <a:r>
              <a:rPr lang="en-US" sz="2400" dirty="0">
                <a:solidFill>
                  <a:srgbClr val="000000"/>
                </a:solidFill>
                <a:latin typeface="Times New Roman" panose="02020603050405020304" pitchFamily="18" charset="0"/>
                <a:ea typeface="Calibri" panose="020F0502020204030204" charset="0"/>
              </a:rPr>
              <a:t>.</a:t>
            </a:r>
            <a:endParaRPr lang="en-US" sz="2400" dirty="0">
              <a:latin typeface="Times New Roman" panose="02020603050405020304" pitchFamily="18" charset="0"/>
              <a:ea typeface="Calibri" panose="020F0502020204030204" charset="0"/>
            </a:endParaRPr>
          </a:p>
          <a:p>
            <a:pPr algn="just"/>
            <a:r>
              <a:rPr lang="en-US" sz="2400" dirty="0">
                <a:solidFill>
                  <a:srgbClr val="000000"/>
                </a:solidFill>
                <a:latin typeface="Times New Roman" panose="02020603050405020304" pitchFamily="18" charset="0"/>
                <a:ea typeface="Calibri" panose="020F0502020204030204" charset="0"/>
              </a:rPr>
              <a:t>  - </a:t>
            </a:r>
            <a:r>
              <a:rPr lang="en-US" sz="2400" dirty="0" err="1">
                <a:solidFill>
                  <a:srgbClr val="000000"/>
                </a:solidFill>
                <a:latin typeface="Times New Roman" panose="02020603050405020304" pitchFamily="18" charset="0"/>
                <a:ea typeface="Calibri" panose="020F0502020204030204" charset="0"/>
              </a:rPr>
              <a:t>Đó</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là</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ai</a:t>
            </a:r>
            <a:r>
              <a:rPr lang="en-US" sz="2400" dirty="0">
                <a:solidFill>
                  <a:srgbClr val="000000"/>
                </a:solidFill>
                <a:latin typeface="Times New Roman" panose="02020603050405020304" pitchFamily="18" charset="0"/>
                <a:ea typeface="Calibri" panose="020F0502020204030204" charset="0"/>
              </a:rPr>
              <a:t>? (Thu </a:t>
            </a:r>
            <a:r>
              <a:rPr lang="en-US" sz="2400" dirty="0" err="1">
                <a:solidFill>
                  <a:srgbClr val="000000"/>
                </a:solidFill>
                <a:latin typeface="Times New Roman" panose="02020603050405020304" pitchFamily="18" charset="0"/>
                <a:ea typeface="Calibri" panose="020F0502020204030204" charset="0"/>
              </a:rPr>
              <a:t>thập</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thông</a:t>
            </a:r>
            <a:r>
              <a:rPr lang="en-US" sz="2400" dirty="0">
                <a:solidFill>
                  <a:srgbClr val="000000"/>
                </a:solidFill>
                <a:latin typeface="Times New Roman" panose="02020603050405020304" pitchFamily="18" charset="0"/>
                <a:ea typeface="Calibri" panose="020F0502020204030204" charset="0"/>
              </a:rPr>
              <a:t> tin </a:t>
            </a:r>
            <a:r>
              <a:rPr lang="en-US" sz="2400" dirty="0" err="1">
                <a:solidFill>
                  <a:srgbClr val="000000"/>
                </a:solidFill>
                <a:latin typeface="Times New Roman" panose="02020603050405020304" pitchFamily="18" charset="0"/>
                <a:ea typeface="Calibri" panose="020F0502020204030204" charset="0"/>
              </a:rPr>
              <a:t>liên</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quan</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đến</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người</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dũng</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sĩ</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mà</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em</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ấn</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tượng</a:t>
            </a:r>
            <a:r>
              <a:rPr lang="en-US" sz="2400" dirty="0">
                <a:solidFill>
                  <a:srgbClr val="000000"/>
                </a:solidFill>
                <a:latin typeface="Times New Roman" panose="02020603050405020304" pitchFamily="18" charset="0"/>
                <a:ea typeface="Calibri" panose="020F0502020204030204" charset="0"/>
              </a:rPr>
              <a:t>)</a:t>
            </a:r>
            <a:endParaRPr lang="en-US" sz="2400" dirty="0">
              <a:latin typeface="Times New Roman" panose="02020603050405020304" pitchFamily="18" charset="0"/>
              <a:ea typeface="Calibri" panose="020F0502020204030204" charset="0"/>
            </a:endParaRPr>
          </a:p>
          <a:p>
            <a:pPr algn="just"/>
            <a:r>
              <a:rPr lang="en-US" sz="2400" dirty="0">
                <a:solidFill>
                  <a:srgbClr val="000000"/>
                </a:solidFill>
                <a:latin typeface="Times New Roman" panose="02020603050405020304" pitchFamily="18" charset="0"/>
                <a:ea typeface="Calibri" panose="020F0502020204030204" charset="0"/>
              </a:rPr>
              <a:t>  -  </a:t>
            </a:r>
            <a:r>
              <a:rPr lang="en-US" sz="2400" dirty="0" err="1">
                <a:solidFill>
                  <a:srgbClr val="000000"/>
                </a:solidFill>
                <a:latin typeface="Times New Roman" panose="02020603050405020304" pitchFamily="18" charset="0"/>
                <a:ea typeface="Calibri" panose="020F0502020204030204" charset="0"/>
              </a:rPr>
              <a:t>Những</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việc</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làm</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hành</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động</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cụ</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thể</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của</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họ</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là</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gì</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những</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chiến</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công</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nào</a:t>
            </a:r>
            <a:r>
              <a:rPr lang="en-US" sz="2400" dirty="0">
                <a:solidFill>
                  <a:srgbClr val="000000"/>
                </a:solidFill>
                <a:latin typeface="Times New Roman" panose="02020603050405020304" pitchFamily="18" charset="0"/>
                <a:ea typeface="Calibri" panose="020F0502020204030204" charset="0"/>
              </a:rPr>
              <a:t> phi </a:t>
            </a:r>
            <a:r>
              <a:rPr lang="en-US" sz="2400" dirty="0" err="1">
                <a:solidFill>
                  <a:srgbClr val="000000"/>
                </a:solidFill>
                <a:latin typeface="Times New Roman" panose="02020603050405020304" pitchFamily="18" charset="0"/>
                <a:ea typeface="Calibri" panose="020F0502020204030204" charset="0"/>
              </a:rPr>
              <a:t>thường</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tạo</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nên</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niềm</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cảm</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kích</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với</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mọi</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người</a:t>
            </a:r>
            <a:r>
              <a:rPr lang="en-US" sz="2400" dirty="0">
                <a:solidFill>
                  <a:srgbClr val="000000"/>
                </a:solidFill>
                <a:latin typeface="Times New Roman" panose="02020603050405020304" pitchFamily="18" charset="0"/>
                <a:ea typeface="Calibri" panose="020F0502020204030204" charset="0"/>
              </a:rPr>
              <a:t>.</a:t>
            </a:r>
            <a:endParaRPr lang="en-US" sz="2400" dirty="0">
              <a:latin typeface="Times New Roman" panose="02020603050405020304" pitchFamily="18" charset="0"/>
              <a:ea typeface="Calibri" panose="020F0502020204030204" charset="0"/>
            </a:endParaRPr>
          </a:p>
          <a:p>
            <a:pPr algn="just"/>
            <a:r>
              <a:rPr lang="en-US" sz="2400" dirty="0">
                <a:solidFill>
                  <a:srgbClr val="000000"/>
                </a:solidFill>
                <a:latin typeface="Times New Roman" panose="02020603050405020304" pitchFamily="18" charset="0"/>
                <a:ea typeface="Calibri" panose="020F0502020204030204" charset="0"/>
              </a:rPr>
              <a:t>  - </a:t>
            </a:r>
            <a:r>
              <a:rPr lang="en-US" sz="2400" dirty="0" err="1">
                <a:solidFill>
                  <a:srgbClr val="000000"/>
                </a:solidFill>
                <a:latin typeface="Times New Roman" panose="02020603050405020304" pitchFamily="18" charset="0"/>
                <a:ea typeface="Calibri" panose="020F0502020204030204" charset="0"/>
              </a:rPr>
              <a:t>Cảm</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xúc</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của</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em</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trước</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tấm</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gương</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người</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dũng</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sĩ</a:t>
            </a:r>
            <a:r>
              <a:rPr lang="en-US" sz="2400" dirty="0">
                <a:solidFill>
                  <a:srgbClr val="000000"/>
                </a:solidFill>
                <a:latin typeface="Times New Roman" panose="02020603050405020304" pitchFamily="18" charset="0"/>
                <a:ea typeface="Calibri" panose="020F0502020204030204" charset="0"/>
              </a:rPr>
              <a:t> </a:t>
            </a:r>
            <a:r>
              <a:rPr lang="en-US" sz="2400" dirty="0" err="1">
                <a:solidFill>
                  <a:srgbClr val="000000"/>
                </a:solidFill>
                <a:latin typeface="Times New Roman" panose="02020603050405020304" pitchFamily="18" charset="0"/>
                <a:ea typeface="Calibri" panose="020F0502020204030204" charset="0"/>
              </a:rPr>
              <a:t>đó</a:t>
            </a:r>
            <a:r>
              <a:rPr lang="en-US" sz="2400" dirty="0">
                <a:solidFill>
                  <a:srgbClr val="000000"/>
                </a:solidFill>
                <a:latin typeface="Times New Roman" panose="02020603050405020304" pitchFamily="18" charset="0"/>
                <a:ea typeface="Calibri" panose="020F0502020204030204" charset="0"/>
              </a:rPr>
              <a:t>.</a:t>
            </a:r>
            <a:endParaRPr lang="en-US" sz="2400" dirty="0">
              <a:latin typeface="Times New Roman" panose="02020603050405020304" pitchFamily="18" charset="0"/>
              <a:ea typeface="Calibri" panose="020F0502020204030204" charset="0"/>
            </a:endParaRPr>
          </a:p>
          <a:p>
            <a:pPr>
              <a:lnSpc>
                <a:spcPct val="115000"/>
              </a:lnSpc>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hoặc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cảnh</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r>
              <a:rPr lang="en-US" sz="2400" dirty="0" err="1">
                <a:solidFill>
                  <a:srgbClr val="000000"/>
                </a:solidFill>
                <a:latin typeface="Times New Roman" panose="02020603050405020304" pitchFamily="18" charset="0"/>
                <a:ea typeface="Times New Roman" panose="02020603050405020304" pitchFamily="18" charset="0"/>
              </a:rPr>
              <a:t>Lưu</a:t>
            </a:r>
            <a:r>
              <a:rPr lang="en-US" sz="2400" dirty="0">
                <a:solidFill>
                  <a:srgbClr val="000000"/>
                </a:solidFill>
                <a:latin typeface="Times New Roman" panose="02020603050405020304" pitchFamily="18" charset="0"/>
                <a:ea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vẽ</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tranh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dựng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hoạt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cảnh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khuyến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khích</a:t>
            </a:r>
            <a:r>
              <a:rPr lang="en-US" sz="2400" dirty="0">
                <a:solidFill>
                  <a:srgbClr val="000000"/>
                </a:solidFill>
                <a:latin typeface="Times New Roman" panose="02020603050405020304" pitchFamily="18" charset="0"/>
                <a:ea typeface="Times New Roman" panose="02020603050405020304" pitchFamily="18" charset="0"/>
              </a:rPr>
              <a:t> HS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khiếu,về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thêm</a:t>
            </a:r>
            <a:r>
              <a:rPr lang="en-US" sz="2400" dirty="0">
                <a:solidFill>
                  <a:srgbClr val="00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1000"/>
                                        <p:tgtEl>
                                          <p:spTgt spid="9">
                                            <p:txEl>
                                              <p:pRg st="5" end="5"/>
                                            </p:txEl>
                                          </p:spTgt>
                                        </p:tgtEl>
                                      </p:cBhvr>
                                    </p:animEffect>
                                    <p:anim calcmode="lin" valueType="num">
                                      <p:cBhvr>
                                        <p:cTn id="4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Effect transition="in" filter="fade">
                                      <p:cBhvr>
                                        <p:cTn id="49" dur="1000"/>
                                        <p:tgtEl>
                                          <p:spTgt spid="9">
                                            <p:txEl>
                                              <p:pRg st="6" end="6"/>
                                            </p:txEl>
                                          </p:spTgt>
                                        </p:tgtEl>
                                      </p:cBhvr>
                                    </p:animEffect>
                                    <p:anim calcmode="lin" valueType="num">
                                      <p:cBhvr>
                                        <p:cTn id="50"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6"/>
            <a:ext cx="3761558" cy="658425"/>
          </a:xfrm>
          <a:prstGeom prst="rect">
            <a:avLst/>
          </a:prstGeom>
        </p:spPr>
      </p:pic>
      <p:sp>
        <p:nvSpPr>
          <p:cNvPr id="18" name="Rectangle 17"/>
          <p:cNvSpPr/>
          <p:nvPr/>
        </p:nvSpPr>
        <p:spPr>
          <a:xfrm>
            <a:off x="4354047" y="827176"/>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484515" y="1415255"/>
            <a:ext cx="7739064" cy="1081405"/>
          </a:xfrm>
          <a:prstGeom prst="rect">
            <a:avLst/>
          </a:prstGeom>
        </p:spPr>
        <p:txBody>
          <a:bodyPr wrap="square">
            <a:spAutoFit/>
          </a:bodyPr>
          <a:lstStyle/>
          <a:p>
            <a:pPr>
              <a:lnSpc>
                <a:spcPct val="115000"/>
              </a:lnSpc>
              <a:spcAft>
                <a:spcPts val="0"/>
              </a:spcAft>
            </a:pPr>
            <a:r>
              <a:rPr lang="en-US" sz="2800" b="1" dirty="0">
                <a:solidFill>
                  <a:srgbClr val="0000FF"/>
                </a:solidFill>
                <a:latin typeface="Times New Roman" panose="02020603050405020304" pitchFamily="18" charset="0"/>
                <a:ea typeface="Times New Roman" panose="02020603050405020304" pitchFamily="18" charset="0"/>
              </a:rPr>
              <a:t>I. Tri </a:t>
            </a:r>
            <a:r>
              <a:rPr lang="en-US" sz="2800" b="1" dirty="0" err="1">
                <a:solidFill>
                  <a:srgbClr val="0000FF"/>
                </a:solidFill>
                <a:latin typeface="Times New Roman" panose="02020603050405020304" pitchFamily="18" charset="0"/>
                <a:ea typeface="Times New Roman" panose="02020603050405020304" pitchFamily="18" charset="0"/>
              </a:rPr>
              <a:t>thức</a:t>
            </a:r>
            <a:r>
              <a:rPr lang="en-US" sz="2800" b="1" dirty="0">
                <a:solidFill>
                  <a:srgbClr val="0000FF"/>
                </a:solidFill>
                <a:latin typeface="Times New Roman" panose="02020603050405020304" pitchFamily="18" charset="0"/>
                <a:ea typeface="Times New Roman" panose="02020603050405020304" pitchFamily="18" charset="0"/>
              </a:rPr>
              <a:t> </a:t>
            </a:r>
            <a:r>
              <a:rPr lang="vi-VN" altLang="en-US" sz="2800" b="1" dirty="0" err="1">
                <a:solidFill>
                  <a:srgbClr val="0000FF"/>
                </a:solidFill>
                <a:latin typeface="Times New Roman" panose="02020603050405020304" pitchFamily="18" charset="0"/>
                <a:ea typeface="Times New Roman" panose="02020603050405020304" pitchFamily="18" charset="0"/>
              </a:rPr>
              <a:t>Ngữ văn </a:t>
            </a:r>
            <a:r>
              <a:rPr lang="en-US" sz="2800" b="1" dirty="0" err="1">
                <a:solidFill>
                  <a:srgbClr val="0000FF"/>
                </a:solidFill>
                <a:latin typeface="Times New Roman" panose="02020603050405020304" pitchFamily="18" charset="0"/>
                <a:ea typeface="Times New Roman" panose="02020603050405020304" pitchFamily="18" charset="0"/>
              </a:rPr>
              <a:t>về</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truyện</a:t>
            </a:r>
            <a:r>
              <a:rPr lang="en-US" sz="2800" b="1" dirty="0">
                <a:solidFill>
                  <a:srgbClr val="0000FF"/>
                </a:solidFill>
                <a:latin typeface="Times New Roman" panose="02020603050405020304" pitchFamily="18" charset="0"/>
                <a:ea typeface="Times New Roman" panose="02020603050405020304" pitchFamily="18" charset="0"/>
              </a:rPr>
              <a:t> </a:t>
            </a:r>
            <a:r>
              <a:rPr lang="vi-VN" altLang="en-US" sz="2800" b="1" dirty="0" err="1">
                <a:solidFill>
                  <a:srgbClr val="0000FF"/>
                </a:solidFill>
                <a:latin typeface="Times New Roman" panose="02020603050405020304" pitchFamily="18" charset="0"/>
                <a:ea typeface="Times New Roman" panose="02020603050405020304" pitchFamily="18" charset="0"/>
              </a:rPr>
              <a:t>cổ tích:</a:t>
            </a:r>
            <a:endParaRPr lang="en-US" sz="2800" dirty="0">
              <a:latin typeface="Times New Roman" panose="02020603050405020304" pitchFamily="18" charset="0"/>
              <a:ea typeface="Times New Roman" panose="02020603050405020304" pitchFamily="18" charset="0"/>
            </a:endParaRPr>
          </a:p>
          <a:p>
            <a:pPr>
              <a:lnSpc>
                <a:spcPct val="115000"/>
              </a:lnSpc>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1085215" y="2075815"/>
            <a:ext cx="9959340" cy="2214880"/>
          </a:xfrm>
          <a:prstGeom prst="rect">
            <a:avLst/>
          </a:prstGeom>
        </p:spPr>
        <p:txBody>
          <a:bodyPr wrap="square">
            <a:spAutoFit/>
          </a:bodyPr>
          <a:lstStyle/>
          <a:p>
            <a:pPr algn="ctr">
              <a:lnSpc>
                <a:spcPct val="115000"/>
              </a:lnSpc>
              <a:spcAft>
                <a:spcPts val="0"/>
              </a:spcAft>
            </a:pPr>
            <a:r>
              <a:rPr lang="vi-VN" alt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Trò chơi: Ghép </a:t>
            </a:r>
            <a:r>
              <a:rPr lang="vi-VN" alt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cột</a:t>
            </a:r>
            <a:endParaRPr lang="vi-VN" alt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alt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HS sử dụng Phiếu học tập số 1 và sắp xếp các hộp nội dung đã cho sẵn vào ô phù </a:t>
            </a:r>
            <a:r>
              <a:rPr lang="vi-VN" alt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hợp</a:t>
            </a:r>
            <a:endParaRPr lang="vi-VN" alt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6"/>
            <a:ext cx="3761558" cy="658425"/>
          </a:xfrm>
          <a:prstGeom prst="rect">
            <a:avLst/>
          </a:prstGeom>
        </p:spPr>
      </p:pic>
      <p:sp>
        <p:nvSpPr>
          <p:cNvPr id="18" name="Rectangle 17"/>
          <p:cNvSpPr/>
          <p:nvPr/>
        </p:nvSpPr>
        <p:spPr>
          <a:xfrm>
            <a:off x="4354047" y="827176"/>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484515" y="1250155"/>
            <a:ext cx="7739064" cy="586105"/>
          </a:xfrm>
          <a:prstGeom prst="rect">
            <a:avLst/>
          </a:prstGeom>
        </p:spPr>
        <p:txBody>
          <a:bodyPr wrap="square">
            <a:spAutoFit/>
          </a:bodyPr>
          <a:lstStyle/>
          <a:p>
            <a:pPr>
              <a:lnSpc>
                <a:spcPct val="115000"/>
              </a:lnSpc>
              <a:spcAft>
                <a:spcPts val="0"/>
              </a:spcAft>
            </a:pPr>
            <a:r>
              <a:rPr lang="en-US" sz="2800" b="1" dirty="0">
                <a:solidFill>
                  <a:srgbClr val="0000FF"/>
                </a:solidFill>
                <a:latin typeface="Times New Roman" panose="02020603050405020304" pitchFamily="18" charset="0"/>
                <a:ea typeface="Times New Roman" panose="02020603050405020304" pitchFamily="18" charset="0"/>
              </a:rPr>
              <a:t>I. Tri </a:t>
            </a:r>
            <a:r>
              <a:rPr lang="en-US" sz="2800" b="1" dirty="0" err="1">
                <a:solidFill>
                  <a:srgbClr val="0000FF"/>
                </a:solidFill>
                <a:latin typeface="Times New Roman" panose="02020603050405020304" pitchFamily="18" charset="0"/>
                <a:ea typeface="Times New Roman" panose="02020603050405020304" pitchFamily="18" charset="0"/>
              </a:rPr>
              <a:t>thức</a:t>
            </a:r>
            <a:r>
              <a:rPr lang="en-US" sz="2800" b="1" dirty="0">
                <a:solidFill>
                  <a:srgbClr val="0000FF"/>
                </a:solidFill>
                <a:latin typeface="Times New Roman" panose="02020603050405020304" pitchFamily="18" charset="0"/>
                <a:ea typeface="Times New Roman" panose="02020603050405020304" pitchFamily="18" charset="0"/>
              </a:rPr>
              <a:t> </a:t>
            </a:r>
            <a:r>
              <a:rPr lang="vi-VN" altLang="en-US" sz="2800" b="1" dirty="0" err="1">
                <a:solidFill>
                  <a:srgbClr val="0000FF"/>
                </a:solidFill>
                <a:latin typeface="Times New Roman" panose="02020603050405020304" pitchFamily="18" charset="0"/>
                <a:ea typeface="Times New Roman" panose="02020603050405020304" pitchFamily="18" charset="0"/>
              </a:rPr>
              <a:t>Ngữ văn</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về</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truyện</a:t>
            </a:r>
            <a:r>
              <a:rPr lang="en-US" sz="2800" b="1" dirty="0">
                <a:solidFill>
                  <a:srgbClr val="0000FF"/>
                </a:solidFill>
                <a:latin typeface="Times New Roman" panose="02020603050405020304" pitchFamily="18" charset="0"/>
                <a:ea typeface="Times New Roman" panose="02020603050405020304" pitchFamily="18" charset="0"/>
              </a:rPr>
              <a:t> </a:t>
            </a:r>
            <a:r>
              <a:rPr lang="vi-VN" altLang="en-US" sz="2800" b="1" dirty="0" err="1">
                <a:solidFill>
                  <a:srgbClr val="0000FF"/>
                </a:solidFill>
                <a:latin typeface="Times New Roman" panose="02020603050405020304" pitchFamily="18" charset="0"/>
                <a:ea typeface="Times New Roman" panose="02020603050405020304" pitchFamily="18" charset="0"/>
              </a:rPr>
              <a:t>cổ </a:t>
            </a:r>
            <a:r>
              <a:rPr lang="vi-VN" altLang="en-US" sz="2800" b="1" dirty="0" err="1">
                <a:solidFill>
                  <a:srgbClr val="0000FF"/>
                </a:solidFill>
                <a:latin typeface="Times New Roman" panose="02020603050405020304" pitchFamily="18" charset="0"/>
                <a:ea typeface="Times New Roman" panose="02020603050405020304" pitchFamily="18" charset="0"/>
              </a:rPr>
              <a:t>tích</a:t>
            </a:r>
            <a:endParaRPr lang="vi-VN" altLang="en-US" sz="2800" b="1" dirty="0" err="1">
              <a:solidFill>
                <a:srgbClr val="0000FF"/>
              </a:solidFill>
              <a:latin typeface="Times New Roman" panose="02020603050405020304" pitchFamily="18" charset="0"/>
              <a:ea typeface="Times New Roman" panose="02020603050405020304" pitchFamily="18" charset="0"/>
            </a:endParaRPr>
          </a:p>
        </p:txBody>
      </p:sp>
      <p:graphicFrame>
        <p:nvGraphicFramePr>
          <p:cNvPr id="3" name="Table 2"/>
          <p:cNvGraphicFramePr/>
          <p:nvPr>
            <p:custDataLst>
              <p:tags r:id="rId7"/>
            </p:custDataLst>
          </p:nvPr>
        </p:nvGraphicFramePr>
        <p:xfrm>
          <a:off x="484505" y="1875790"/>
          <a:ext cx="11170920" cy="4114800"/>
        </p:xfrm>
        <a:graphic>
          <a:graphicData uri="http://schemas.openxmlformats.org/drawingml/2006/table">
            <a:tbl>
              <a:tblPr firstRow="1" bandRow="1">
                <a:tableStyleId>{912C8C85-51F0-491E-9774-3900AFEF0FD7}</a:tableStyleId>
              </a:tblPr>
              <a:tblGrid>
                <a:gridCol w="2611120"/>
                <a:gridCol w="8559800"/>
              </a:tblGrid>
              <a:tr h="685800">
                <a:tc gridSpan="2">
                  <a:txBody>
                    <a:bodyPr/>
                    <a:p>
                      <a:pPr algn="ctr">
                        <a:buNone/>
                      </a:pPr>
                      <a:r>
                        <a:rPr lang="vi-VN" altLang="en-US" sz="2400"/>
                        <a:t>PHIẾU HỌC TẬP SỐ 1: TÌM HIỂU TRUYỆN CỔ TÍCH </a:t>
                      </a:r>
                      <a:endParaRPr lang="vi-VN" altLang="en-US" sz="2400"/>
                    </a:p>
                  </a:txBody>
                  <a:tcPr anchor="ctr" anchorCtr="0">
                    <a:lnB w="28575">
                      <a:solidFill>
                        <a:schemeClr val="tx1"/>
                      </a:solidFill>
                      <a:prstDash val="solid"/>
                    </a:lnB>
                  </a:tcPr>
                </a:tc>
                <a:tc hMerge="1">
                  <a:tcPr>
                    <a:lnB w="28575" cap="flat" cmpd="sng" algn="ctr">
                      <a:solidFill>
                        <a:schemeClr val="tx1"/>
                      </a:solidFill>
                      <a:prstDash val="solid"/>
                      <a:miter lim="800000"/>
                    </a:lnB>
                  </a:tcPr>
                </a:tc>
              </a:tr>
              <a:tr h="685800">
                <a:tc>
                  <a:txBody>
                    <a:bodyPr/>
                    <a:p>
                      <a:pPr algn="l">
                        <a:buNone/>
                      </a:pPr>
                      <a:r>
                        <a:rPr lang="vi-VN" altLang="en-US" sz="2800" b="1" i="1">
                          <a:latin typeface="Times New Roman" panose="02020603050405020304" pitchFamily="18" charset="0"/>
                          <a:cs typeface="Times New Roman" panose="02020603050405020304" pitchFamily="18" charset="0"/>
                        </a:rPr>
                        <a:t>Khái niệm</a:t>
                      </a:r>
                      <a:endParaRPr lang="vi-VN" altLang="en-US" sz="2800" b="1" i="1">
                        <a:latin typeface="Times New Roman" panose="02020603050405020304" pitchFamily="18" charset="0"/>
                        <a:cs typeface="Times New Roman" panose="02020603050405020304" pitchFamily="18" charset="0"/>
                      </a:endParaRPr>
                    </a:p>
                  </a:txBody>
                  <a:tcP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tcPr>
                </a:tc>
                <a:tc>
                  <a:txBody>
                    <a:bodyPr/>
                    <a:p>
                      <a:pPr>
                        <a:buNone/>
                      </a:pPr>
                      <a:r>
                        <a:rPr lang="vi-VN" altLang="en-US" sz="2400">
                          <a:latin typeface="Times New Roman" panose="02020603050405020304" pitchFamily="18" charset="0"/>
                          <a:cs typeface="Times New Roman" panose="02020603050405020304" pitchFamily="18" charset="0"/>
                        </a:rPr>
                        <a:t>Loại truyện dân gian, nhiều yếu tố hư cấu, kì ảo, thể hiện cái nhìn về hiện thực, bộc lộ quan niệm đạo đức, lẽ công bằng và ước mơ về cuộc sống tốt đẹp</a:t>
                      </a:r>
                      <a:endParaRPr lang="vi-VN" altLang="en-US" sz="2400">
                        <a:latin typeface="Times New Roman" panose="02020603050405020304" pitchFamily="18" charset="0"/>
                        <a:cs typeface="Times New Roman" panose="02020603050405020304" pitchFamily="18" charset="0"/>
                      </a:endParaRPr>
                    </a:p>
                  </a:txBody>
                  <a:tcPr>
                    <a:lnL w="28575">
                      <a:solidFill>
                        <a:schemeClr val="tx1"/>
                      </a:solidFill>
                      <a:prstDash val="solid"/>
                    </a:lnL>
                    <a:lnR w="28575" cap="flat" cmpd="sng" algn="ctr">
                      <a:solidFill>
                        <a:schemeClr val="tx1"/>
                      </a:solidFill>
                      <a:prstDash val="solid"/>
                      <a:miter lim="800000"/>
                    </a:lnR>
                    <a:lnT w="28575" cap="flat" cmpd="sng" algn="ctr">
                      <a:solidFill>
                        <a:schemeClr val="tx1"/>
                      </a:solidFill>
                      <a:prstDash val="solid"/>
                      <a:miter lim="800000"/>
                    </a:lnT>
                    <a:lnB w="28575" cap="flat" cmpd="sng" algn="ctr">
                      <a:solidFill>
                        <a:schemeClr val="tx1"/>
                      </a:solidFill>
                      <a:prstDash val="solid"/>
                      <a:miter lim="800000"/>
                    </a:lnB>
                  </a:tcPr>
                </a:tc>
              </a:tr>
              <a:tr h="685800">
                <a:tc>
                  <a:txBody>
                    <a:bodyPr/>
                    <a:p>
                      <a:pPr algn="l">
                        <a:buNone/>
                      </a:pPr>
                      <a:r>
                        <a:rPr lang="vi-VN" altLang="en-US" sz="2800" b="1" i="1">
                          <a:latin typeface="Times New Roman" panose="02020603050405020304" pitchFamily="18" charset="0"/>
                          <a:cs typeface="Times New Roman" panose="02020603050405020304" pitchFamily="18" charset="0"/>
                        </a:rPr>
                        <a:t>Nội dung chính</a:t>
                      </a:r>
                      <a:endParaRPr lang="vi-VN" altLang="en-US" sz="2800" b="1" i="1">
                        <a:latin typeface="Times New Roman" panose="02020603050405020304" pitchFamily="18" charset="0"/>
                        <a:cs typeface="Times New Roman" panose="02020603050405020304" pitchFamily="18" charset="0"/>
                      </a:endParaRPr>
                    </a:p>
                  </a:txBody>
                  <a:tcP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tcPr>
                </a:tc>
                <a:tc>
                  <a:txBody>
                    <a:bodyPr/>
                    <a:p>
                      <a:pPr>
                        <a:buNone/>
                      </a:pPr>
                      <a:r>
                        <a:rPr lang="vi-VN" altLang="en-US" sz="2400">
                          <a:latin typeface="Times New Roman" panose="02020603050405020304" pitchFamily="18" charset="0"/>
                          <a:cs typeface="Times New Roman" panose="02020603050405020304" pitchFamily="18" charset="0"/>
                        </a:rPr>
                        <a:t>Thường kể về xung đột trong gia đình, xã hội</a:t>
                      </a:r>
                      <a:endParaRPr lang="vi-VN" altLang="en-US" sz="2400">
                        <a:latin typeface="Times New Roman" panose="02020603050405020304" pitchFamily="18" charset="0"/>
                        <a:cs typeface="Times New Roman" panose="02020603050405020304" pitchFamily="18" charset="0"/>
                      </a:endParaRPr>
                    </a:p>
                  </a:txBody>
                  <a:tcPr>
                    <a:lnL w="28575">
                      <a:solidFill>
                        <a:schemeClr val="tx1"/>
                      </a:solidFill>
                      <a:prstDash val="solid"/>
                    </a:lnL>
                    <a:lnR w="28575" cap="flat" cmpd="sng" algn="ctr">
                      <a:solidFill>
                        <a:schemeClr val="tx1"/>
                      </a:solidFill>
                      <a:prstDash val="solid"/>
                      <a:miter lim="800000"/>
                    </a:lnR>
                    <a:lnT w="28575" cap="flat" cmpd="sng" algn="ctr">
                      <a:solidFill>
                        <a:schemeClr val="tx1"/>
                      </a:solidFill>
                      <a:prstDash val="solid"/>
                      <a:miter lim="800000"/>
                    </a:lnT>
                    <a:lnB w="28575" cap="flat" cmpd="sng" algn="ctr">
                      <a:solidFill>
                        <a:schemeClr val="tx1"/>
                      </a:solidFill>
                      <a:prstDash val="solid"/>
                      <a:miter lim="800000"/>
                    </a:lnB>
                  </a:tcPr>
                </a:tc>
              </a:tr>
              <a:tr h="685800">
                <a:tc>
                  <a:txBody>
                    <a:bodyPr/>
                    <a:p>
                      <a:pPr algn="l">
                        <a:buNone/>
                      </a:pPr>
                      <a:r>
                        <a:rPr lang="vi-VN" altLang="en-US" sz="2800" b="1" i="1">
                          <a:latin typeface="Times New Roman" panose="02020603050405020304" pitchFamily="18" charset="0"/>
                          <a:cs typeface="Times New Roman" panose="02020603050405020304" pitchFamily="18" charset="0"/>
                        </a:rPr>
                        <a:t>Nhân vật</a:t>
                      </a:r>
                      <a:endParaRPr lang="vi-VN" altLang="en-US" sz="2800" b="1" i="1">
                        <a:latin typeface="Times New Roman" panose="02020603050405020304" pitchFamily="18" charset="0"/>
                        <a:cs typeface="Times New Roman" panose="02020603050405020304" pitchFamily="18" charset="0"/>
                      </a:endParaRPr>
                    </a:p>
                  </a:txBody>
                  <a:tcP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tcPr>
                </a:tc>
                <a:tc>
                  <a:txBody>
                    <a:bodyPr/>
                    <a:p>
                      <a:pPr>
                        <a:buNone/>
                      </a:pPr>
                      <a:r>
                        <a:rPr lang="vi-VN" altLang="en-US" sz="2400">
                          <a:latin typeface="Times New Roman" panose="02020603050405020304" pitchFamily="18" charset="0"/>
                          <a:cs typeface="Times New Roman" panose="02020603050405020304" pitchFamily="18" charset="0"/>
                        </a:rPr>
                        <a:t>Chính diện và phản diện</a:t>
                      </a:r>
                      <a:endParaRPr lang="vi-VN" altLang="en-US" sz="2400">
                        <a:latin typeface="Times New Roman" panose="02020603050405020304" pitchFamily="18" charset="0"/>
                        <a:cs typeface="Times New Roman" panose="02020603050405020304" pitchFamily="18" charset="0"/>
                      </a:endParaRPr>
                    </a:p>
                  </a:txBody>
                  <a:tcPr>
                    <a:lnL w="28575">
                      <a:solidFill>
                        <a:schemeClr val="tx1"/>
                      </a:solidFill>
                      <a:prstDash val="solid"/>
                    </a:lnL>
                    <a:lnR w="28575" cap="flat" cmpd="sng" algn="ctr">
                      <a:solidFill>
                        <a:schemeClr val="tx1"/>
                      </a:solidFill>
                      <a:prstDash val="solid"/>
                      <a:miter lim="800000"/>
                    </a:lnR>
                    <a:lnT w="28575" cap="flat" cmpd="sng" algn="ctr">
                      <a:solidFill>
                        <a:schemeClr val="tx1"/>
                      </a:solidFill>
                      <a:prstDash val="solid"/>
                      <a:miter lim="800000"/>
                    </a:lnT>
                    <a:lnB w="28575" cap="flat" cmpd="sng" algn="ctr">
                      <a:solidFill>
                        <a:schemeClr val="tx1"/>
                      </a:solidFill>
                      <a:prstDash val="solid"/>
                      <a:miter lim="800000"/>
                    </a:lnB>
                  </a:tcPr>
                </a:tc>
              </a:tr>
              <a:tr h="685800">
                <a:tc>
                  <a:txBody>
                    <a:bodyPr/>
                    <a:p>
                      <a:pPr algn="l">
                        <a:buNone/>
                      </a:pPr>
                      <a:r>
                        <a:rPr lang="vi-VN" altLang="en-US" sz="2800" b="1" i="1">
                          <a:latin typeface="Times New Roman" panose="02020603050405020304" pitchFamily="18" charset="0"/>
                          <a:cs typeface="Times New Roman" panose="02020603050405020304" pitchFamily="18" charset="0"/>
                        </a:rPr>
                        <a:t>Chi tiết</a:t>
                      </a:r>
                      <a:endParaRPr lang="vi-VN" altLang="en-US" sz="2800" b="1" i="1">
                        <a:latin typeface="Times New Roman" panose="02020603050405020304" pitchFamily="18" charset="0"/>
                        <a:cs typeface="Times New Roman" panose="02020603050405020304" pitchFamily="18" charset="0"/>
                      </a:endParaRPr>
                    </a:p>
                  </a:txBody>
                  <a:tcP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tcPr>
                </a:tc>
                <a:tc>
                  <a:txBody>
                    <a:bodyPr/>
                    <a:p>
                      <a:pPr>
                        <a:buNone/>
                      </a:pPr>
                      <a:r>
                        <a:rPr lang="vi-VN" altLang="en-US" sz="2400">
                          <a:latin typeface="Times New Roman" panose="02020603050405020304" pitchFamily="18" charset="0"/>
                          <a:cs typeface="Times New Roman" panose="02020603050405020304" pitchFamily="18" charset="0"/>
                        </a:rPr>
                        <a:t>Hoang đường, kì ảo</a:t>
                      </a:r>
                      <a:endParaRPr lang="vi-VN" altLang="en-US" sz="2400">
                        <a:latin typeface="Times New Roman" panose="02020603050405020304" pitchFamily="18" charset="0"/>
                        <a:cs typeface="Times New Roman" panose="02020603050405020304" pitchFamily="18" charset="0"/>
                      </a:endParaRPr>
                    </a:p>
                  </a:txBody>
                  <a:tcPr>
                    <a:lnL w="28575">
                      <a:solidFill>
                        <a:schemeClr val="tx1"/>
                      </a:solidFill>
                      <a:prstDash val="solid"/>
                    </a:lnL>
                    <a:lnR w="28575" cap="flat" cmpd="sng" algn="ctr">
                      <a:solidFill>
                        <a:schemeClr val="tx1"/>
                      </a:solidFill>
                      <a:prstDash val="solid"/>
                      <a:miter lim="800000"/>
                    </a:lnR>
                    <a:lnT w="28575" cap="flat" cmpd="sng" algn="ctr">
                      <a:solidFill>
                        <a:schemeClr val="tx1"/>
                      </a:solidFill>
                      <a:prstDash val="solid"/>
                      <a:miter lim="800000"/>
                    </a:lnT>
                    <a:lnB w="28575" cap="flat" cmpd="sng" algn="ctr">
                      <a:solidFill>
                        <a:schemeClr val="tx1"/>
                      </a:solidFill>
                      <a:prstDash val="solid"/>
                      <a:miter lim="800000"/>
                    </a:lnB>
                  </a:tcPr>
                </a:tc>
              </a:tr>
              <a:tr h="685800">
                <a:tc>
                  <a:txBody>
                    <a:bodyPr/>
                    <a:p>
                      <a:pPr algn="l">
                        <a:buNone/>
                      </a:pPr>
                      <a:r>
                        <a:rPr lang="vi-VN" altLang="en-US" sz="2800" b="1" i="1">
                          <a:latin typeface="Times New Roman" panose="02020603050405020304" pitchFamily="18" charset="0"/>
                          <a:cs typeface="Times New Roman" panose="02020603050405020304" pitchFamily="18" charset="0"/>
                        </a:rPr>
                        <a:t>Cách kể chuyện</a:t>
                      </a:r>
                      <a:endParaRPr lang="vi-VN" altLang="en-US" sz="2800" b="1" i="1">
                        <a:latin typeface="Times New Roman" panose="02020603050405020304" pitchFamily="18" charset="0"/>
                        <a:cs typeface="Times New Roman" panose="02020603050405020304" pitchFamily="18" charset="0"/>
                      </a:endParaRPr>
                    </a:p>
                  </a:txBody>
                  <a:tcP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tcPr>
                </a:tc>
                <a:tc>
                  <a:txBody>
                    <a:bodyPr/>
                    <a:p>
                      <a:pPr>
                        <a:buNone/>
                      </a:pPr>
                      <a:r>
                        <a:rPr lang="vi-VN" altLang="en-US" sz="2400">
                          <a:latin typeface="Times New Roman" panose="02020603050405020304" pitchFamily="18" charset="0"/>
                          <a:cs typeface="Times New Roman" panose="02020603050405020304" pitchFamily="18" charset="0"/>
                        </a:rPr>
                        <a:t>Trật tự thời gian tuyến tính, quan hệ nhân quả</a:t>
                      </a:r>
                      <a:endParaRPr lang="vi-VN" altLang="en-US" sz="2400">
                        <a:latin typeface="Times New Roman" panose="02020603050405020304" pitchFamily="18" charset="0"/>
                        <a:cs typeface="Times New Roman" panose="02020603050405020304" pitchFamily="18" charset="0"/>
                      </a:endParaRPr>
                    </a:p>
                  </a:txBody>
                  <a:tcPr>
                    <a:lnL w="28575">
                      <a:solidFill>
                        <a:schemeClr val="tx1"/>
                      </a:solidFill>
                      <a:prstDash val="solid"/>
                    </a:lnL>
                    <a:lnR w="28575" cap="flat" cmpd="sng" algn="ctr">
                      <a:solidFill>
                        <a:schemeClr val="tx1"/>
                      </a:solidFill>
                      <a:prstDash val="solid"/>
                      <a:miter lim="800000"/>
                    </a:lnR>
                    <a:lnT w="28575" cap="flat" cmpd="sng" algn="ctr">
                      <a:solidFill>
                        <a:schemeClr val="tx1"/>
                      </a:solidFill>
                      <a:prstDash val="solid"/>
                      <a:miter lim="800000"/>
                    </a:lnT>
                    <a:lnB w="28575" cap="flat" cmpd="sng" algn="ctr">
                      <a:solidFill>
                        <a:schemeClr val="tx1"/>
                      </a:solidFill>
                      <a:prstDash val="solid"/>
                      <a:miter lim="800000"/>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6"/>
            <a:ext cx="3761558" cy="658425"/>
          </a:xfrm>
          <a:prstGeom prst="rect">
            <a:avLst/>
          </a:prstGeom>
        </p:spPr>
      </p:pic>
      <p:sp>
        <p:nvSpPr>
          <p:cNvPr id="18" name="Rectangle 17"/>
          <p:cNvSpPr/>
          <p:nvPr/>
        </p:nvSpPr>
        <p:spPr>
          <a:xfrm>
            <a:off x="4354047" y="827176"/>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p:nvPr/>
        </p:nvSpPr>
        <p:spPr>
          <a:xfrm>
            <a:off x="484515" y="1250155"/>
            <a:ext cx="7739064" cy="586105"/>
          </a:xfrm>
          <a:prstGeom prst="rect">
            <a:avLst/>
          </a:prstGeom>
        </p:spPr>
        <p:txBody>
          <a:bodyPr wrap="square">
            <a:spAutoFit/>
          </a:bodyPr>
          <a:lstStyle/>
          <a:p>
            <a:pPr>
              <a:lnSpc>
                <a:spcPct val="115000"/>
              </a:lnSpc>
              <a:spcAft>
                <a:spcPts val="0"/>
              </a:spcAft>
            </a:pPr>
            <a:r>
              <a:rPr lang="vi-VN" altLang="en-US" sz="2800" b="1" dirty="0">
                <a:solidFill>
                  <a:srgbClr val="0000FF"/>
                </a:solidFill>
                <a:latin typeface="Times New Roman" panose="02020603050405020304" pitchFamily="18" charset="0"/>
                <a:ea typeface="Times New Roman" panose="02020603050405020304" pitchFamily="18" charset="0"/>
              </a:rPr>
              <a:t>2. Nhân vật Thạch </a:t>
            </a:r>
            <a:r>
              <a:rPr lang="vi-VN" altLang="en-US" sz="2800" b="1" dirty="0">
                <a:solidFill>
                  <a:srgbClr val="0000FF"/>
                </a:solidFill>
                <a:latin typeface="Times New Roman" panose="02020603050405020304" pitchFamily="18" charset="0"/>
                <a:ea typeface="Times New Roman" panose="02020603050405020304" pitchFamily="18" charset="0"/>
              </a:rPr>
              <a:t>Sanh:</a:t>
            </a:r>
            <a:endParaRPr lang="vi-VN" altLang="en-US" sz="2800" b="1" dirty="0">
              <a:solidFill>
                <a:srgbClr val="0000FF"/>
              </a:solidFill>
              <a:latin typeface="Times New Roman" panose="02020603050405020304" pitchFamily="18" charset="0"/>
              <a:ea typeface="Times New Roman" panose="02020603050405020304" pitchFamily="18" charset="0"/>
            </a:endParaRPr>
          </a:p>
        </p:txBody>
      </p:sp>
      <p:graphicFrame>
        <p:nvGraphicFramePr>
          <p:cNvPr id="3" name="Table 2"/>
          <p:cNvGraphicFramePr/>
          <p:nvPr>
            <p:custDataLst>
              <p:tags r:id="rId7"/>
            </p:custDataLst>
          </p:nvPr>
        </p:nvGraphicFramePr>
        <p:xfrm>
          <a:off x="484505" y="1875790"/>
          <a:ext cx="11170920" cy="4283710"/>
        </p:xfrm>
        <a:graphic>
          <a:graphicData uri="http://schemas.openxmlformats.org/drawingml/2006/table">
            <a:tbl>
              <a:tblPr firstRow="1" bandRow="1">
                <a:tableStyleId>{912C8C85-51F0-491E-9774-3900AFEF0FD7}</a:tableStyleId>
              </a:tblPr>
              <a:tblGrid>
                <a:gridCol w="3026410"/>
                <a:gridCol w="8144510"/>
              </a:tblGrid>
              <a:tr h="495300">
                <a:tc gridSpan="2">
                  <a:txBody>
                    <a:bodyPr/>
                    <a:p>
                      <a:pPr algn="ctr">
                        <a:buNone/>
                      </a:pPr>
                      <a:r>
                        <a:rPr lang="vi-VN" altLang="en-US" sz="2000"/>
                        <a:t>PHIẾU HỌC TẬP SỐ 2: TÌM HIỂU NHÂN VẬT THẠCH SANH</a:t>
                      </a:r>
                      <a:endParaRPr lang="vi-VN" altLang="en-US" sz="2000"/>
                    </a:p>
                  </a:txBody>
                  <a:tcPr anchor="ctr" anchorCtr="0">
                    <a:lnB w="28575">
                      <a:solidFill>
                        <a:schemeClr val="tx1"/>
                      </a:solidFill>
                      <a:prstDash val="solid"/>
                    </a:lnB>
                  </a:tcPr>
                </a:tc>
                <a:tc hMerge="1">
                  <a:tcPr>
                    <a:lnB w="28575" cap="flat" cmpd="sng" algn="ctr">
                      <a:solidFill>
                        <a:schemeClr val="tx1"/>
                      </a:solidFill>
                      <a:prstDash val="solid"/>
                      <a:miter lim="800000"/>
                    </a:lnB>
                  </a:tcPr>
                </a:tc>
              </a:tr>
              <a:tr h="1046480">
                <a:tc>
                  <a:txBody>
                    <a:bodyPr/>
                    <a:p>
                      <a:pPr algn="l">
                        <a:buNone/>
                      </a:pPr>
                      <a:r>
                        <a:rPr lang="vi-VN" altLang="en-US" sz="2400" b="1" i="1">
                          <a:latin typeface="Times New Roman" panose="02020603050405020304" pitchFamily="18" charset="0"/>
                          <a:cs typeface="Times New Roman" panose="02020603050405020304" pitchFamily="18" charset="0"/>
                        </a:rPr>
                        <a:t>Thử thách</a:t>
                      </a:r>
                      <a:endParaRPr lang="vi-VN" altLang="en-US" sz="2400" b="1" i="1">
                        <a:latin typeface="Times New Roman" panose="02020603050405020304" pitchFamily="18" charset="0"/>
                        <a:cs typeface="Times New Roman" panose="02020603050405020304" pitchFamily="18" charset="0"/>
                      </a:endParaRPr>
                    </a:p>
                  </a:txBody>
                  <a:tcP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tcPr>
                </a:tc>
                <a:tc>
                  <a:txBody>
                    <a:bodyPr/>
                    <a:p>
                      <a:pPr>
                        <a:buNone/>
                      </a:pPr>
                      <a:endParaRPr lang="vi-VN" altLang="en-US" sz="2400">
                        <a:latin typeface="Times New Roman" panose="02020603050405020304" pitchFamily="18" charset="0"/>
                        <a:cs typeface="Times New Roman" panose="02020603050405020304" pitchFamily="18" charset="0"/>
                      </a:endParaRPr>
                    </a:p>
                  </a:txBody>
                  <a:tcPr>
                    <a:lnL w="28575">
                      <a:solidFill>
                        <a:schemeClr val="tx1"/>
                      </a:solidFill>
                      <a:prstDash val="solid"/>
                    </a:lnL>
                    <a:lnR w="28575" cap="flat" cmpd="sng" algn="ctr">
                      <a:solidFill>
                        <a:schemeClr val="tx1"/>
                      </a:solidFill>
                      <a:prstDash val="solid"/>
                      <a:miter lim="800000"/>
                    </a:lnR>
                    <a:lnT w="28575" cap="flat" cmpd="sng" algn="ctr">
                      <a:solidFill>
                        <a:schemeClr val="tx1"/>
                      </a:solidFill>
                      <a:prstDash val="solid"/>
                      <a:miter lim="800000"/>
                    </a:lnT>
                    <a:lnB w="28575" cap="flat" cmpd="sng" algn="ctr">
                      <a:solidFill>
                        <a:schemeClr val="tx1"/>
                      </a:solidFill>
                      <a:prstDash val="solid"/>
                      <a:miter lim="800000"/>
                    </a:lnB>
                  </a:tcPr>
                </a:tc>
              </a:tr>
              <a:tr h="899795">
                <a:tc>
                  <a:txBody>
                    <a:bodyPr/>
                    <a:p>
                      <a:pPr algn="l">
                        <a:buNone/>
                      </a:pPr>
                      <a:r>
                        <a:rPr lang="vi-VN" altLang="en-US" sz="2400" b="1" i="1">
                          <a:latin typeface="Times New Roman" panose="02020603050405020304" pitchFamily="18" charset="0"/>
                          <a:cs typeface="Times New Roman" panose="02020603050405020304" pitchFamily="18" charset="0"/>
                        </a:rPr>
                        <a:t>Chiến công</a:t>
                      </a:r>
                      <a:endParaRPr lang="vi-VN" altLang="en-US" sz="2400" b="1" i="1">
                        <a:latin typeface="Times New Roman" panose="02020603050405020304" pitchFamily="18" charset="0"/>
                        <a:cs typeface="Times New Roman" panose="02020603050405020304" pitchFamily="18" charset="0"/>
                      </a:endParaRPr>
                    </a:p>
                  </a:txBody>
                  <a:tcP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tcPr>
                </a:tc>
                <a:tc>
                  <a:txBody>
                    <a:bodyPr/>
                    <a:p>
                      <a:pPr>
                        <a:buNone/>
                      </a:pPr>
                      <a:endParaRPr lang="vi-VN" altLang="en-US" sz="2400">
                        <a:latin typeface="Times New Roman" panose="02020603050405020304" pitchFamily="18" charset="0"/>
                        <a:cs typeface="Times New Roman" panose="02020603050405020304" pitchFamily="18" charset="0"/>
                      </a:endParaRPr>
                    </a:p>
                  </a:txBody>
                  <a:tcPr>
                    <a:lnL w="28575">
                      <a:solidFill>
                        <a:schemeClr val="tx1"/>
                      </a:solidFill>
                      <a:prstDash val="solid"/>
                    </a:lnL>
                    <a:lnR w="28575" cap="flat" cmpd="sng" algn="ctr">
                      <a:solidFill>
                        <a:schemeClr val="tx1"/>
                      </a:solidFill>
                      <a:prstDash val="solid"/>
                      <a:miter lim="800000"/>
                    </a:lnR>
                    <a:lnT w="28575" cap="flat" cmpd="sng" algn="ctr">
                      <a:solidFill>
                        <a:schemeClr val="tx1"/>
                      </a:solidFill>
                      <a:prstDash val="solid"/>
                      <a:miter lim="800000"/>
                    </a:lnT>
                    <a:lnB w="28575" cap="flat" cmpd="sng" algn="ctr">
                      <a:solidFill>
                        <a:schemeClr val="tx1"/>
                      </a:solidFill>
                      <a:prstDash val="solid"/>
                      <a:miter lim="800000"/>
                    </a:lnB>
                  </a:tcPr>
                </a:tc>
              </a:tr>
              <a:tr h="911860">
                <a:tc>
                  <a:txBody>
                    <a:bodyPr/>
                    <a:p>
                      <a:pPr algn="l">
                        <a:buNone/>
                      </a:pPr>
                      <a:r>
                        <a:rPr lang="vi-VN" altLang="en-US" sz="2400" b="1" i="1">
                          <a:latin typeface="Times New Roman" panose="02020603050405020304" pitchFamily="18" charset="0"/>
                          <a:cs typeface="Times New Roman" panose="02020603050405020304" pitchFamily="18" charset="0"/>
                        </a:rPr>
                        <a:t>Nhận xét về mức độ của các thử thách</a:t>
                      </a:r>
                      <a:endParaRPr lang="vi-VN" altLang="en-US" sz="2400" b="1" i="1">
                        <a:latin typeface="Times New Roman" panose="02020603050405020304" pitchFamily="18" charset="0"/>
                        <a:cs typeface="Times New Roman" panose="02020603050405020304" pitchFamily="18" charset="0"/>
                      </a:endParaRPr>
                    </a:p>
                  </a:txBody>
                  <a:tcP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tcPr>
                </a:tc>
                <a:tc>
                  <a:txBody>
                    <a:bodyPr/>
                    <a:p>
                      <a:pPr>
                        <a:buNone/>
                      </a:pPr>
                      <a:endParaRPr lang="vi-VN" altLang="en-US" sz="2400">
                        <a:latin typeface="Times New Roman" panose="02020603050405020304" pitchFamily="18" charset="0"/>
                        <a:cs typeface="Times New Roman" panose="02020603050405020304" pitchFamily="18" charset="0"/>
                      </a:endParaRPr>
                    </a:p>
                  </a:txBody>
                  <a:tcPr>
                    <a:lnL w="28575">
                      <a:solidFill>
                        <a:schemeClr val="tx1"/>
                      </a:solidFill>
                      <a:prstDash val="solid"/>
                    </a:lnL>
                    <a:lnR w="28575" cap="flat" cmpd="sng" algn="ctr">
                      <a:solidFill>
                        <a:schemeClr val="tx1"/>
                      </a:solidFill>
                      <a:prstDash val="solid"/>
                      <a:miter lim="800000"/>
                    </a:lnR>
                    <a:lnT w="28575" cap="flat" cmpd="sng" algn="ctr">
                      <a:solidFill>
                        <a:schemeClr val="tx1"/>
                      </a:solidFill>
                      <a:prstDash val="solid"/>
                      <a:miter lim="800000"/>
                    </a:lnT>
                    <a:lnB w="28575" cap="flat" cmpd="sng" algn="ctr">
                      <a:solidFill>
                        <a:schemeClr val="tx1"/>
                      </a:solidFill>
                      <a:prstDash val="solid"/>
                      <a:miter lim="800000"/>
                    </a:lnB>
                  </a:tcPr>
                </a:tc>
              </a:tr>
              <a:tr h="930275">
                <a:tc>
                  <a:txBody>
                    <a:bodyPr/>
                    <a:p>
                      <a:pPr algn="l">
                        <a:buNone/>
                      </a:pPr>
                      <a:r>
                        <a:rPr lang="vi-VN" altLang="en-US" sz="2400" b="1" i="1">
                          <a:latin typeface="Times New Roman" panose="02020603050405020304" pitchFamily="18" charset="0"/>
                          <a:cs typeface="Times New Roman" panose="02020603050405020304" pitchFamily="18" charset="0"/>
                        </a:rPr>
                        <a:t>Nhận xét về phẩm chất nhân vật</a:t>
                      </a:r>
                      <a:endParaRPr lang="vi-VN" altLang="en-US" sz="2400" b="1" i="1">
                        <a:latin typeface="Times New Roman" panose="02020603050405020304" pitchFamily="18" charset="0"/>
                        <a:cs typeface="Times New Roman" panose="02020603050405020304" pitchFamily="18" charset="0"/>
                      </a:endParaRPr>
                    </a:p>
                  </a:txBody>
                  <a:tcPr>
                    <a:lnL w="28575">
                      <a:solidFill>
                        <a:schemeClr val="tx1"/>
                      </a:solidFill>
                      <a:prstDash val="solid"/>
                    </a:lnL>
                    <a:lnR w="28575">
                      <a:solidFill>
                        <a:schemeClr val="tx1"/>
                      </a:solidFill>
                      <a:prstDash val="solid"/>
                    </a:lnR>
                    <a:lnT w="28575">
                      <a:solidFill>
                        <a:schemeClr val="tx1"/>
                      </a:solidFill>
                      <a:prstDash val="solid"/>
                    </a:lnT>
                    <a:lnB w="28575">
                      <a:solidFill>
                        <a:schemeClr val="tx1"/>
                      </a:solidFill>
                      <a:prstDash val="solid"/>
                    </a:lnB>
                    <a:lnTlToBr>
                      <a:noFill/>
                    </a:lnTlToBr>
                    <a:lnBlToTr>
                      <a:noFill/>
                    </a:lnBlToTr>
                  </a:tcPr>
                </a:tc>
                <a:tc>
                  <a:txBody>
                    <a:bodyPr/>
                    <a:p>
                      <a:pPr>
                        <a:buNone/>
                      </a:pPr>
                      <a:endParaRPr lang="vi-VN" altLang="en-US" sz="2400">
                        <a:latin typeface="Times New Roman" panose="02020603050405020304" pitchFamily="18" charset="0"/>
                        <a:cs typeface="Times New Roman" panose="02020603050405020304" pitchFamily="18" charset="0"/>
                      </a:endParaRPr>
                    </a:p>
                  </a:txBody>
                  <a:tcPr>
                    <a:lnL w="28575">
                      <a:solidFill>
                        <a:schemeClr val="tx1"/>
                      </a:solidFill>
                      <a:prstDash val="solid"/>
                    </a:lnL>
                    <a:lnR w="28575" cap="flat" cmpd="sng" algn="ctr">
                      <a:solidFill>
                        <a:schemeClr val="tx1"/>
                      </a:solidFill>
                      <a:prstDash val="solid"/>
                      <a:miter lim="800000"/>
                    </a:lnR>
                    <a:lnT w="28575" cap="flat" cmpd="sng" algn="ctr">
                      <a:solidFill>
                        <a:schemeClr val="tx1"/>
                      </a:solidFill>
                      <a:prstDash val="solid"/>
                      <a:miter lim="800000"/>
                    </a:lnT>
                    <a:lnB w="28575" cap="flat" cmpd="sng" algn="ctr">
                      <a:solidFill>
                        <a:schemeClr val="tx1"/>
                      </a:solidFill>
                      <a:prstDash val="solid"/>
                      <a:miter lim="800000"/>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4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4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bản</a:t>
            </a:r>
            <a:r>
              <a:rPr kumimoji="0" lang="en-US" sz="4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1, THẠCH SANH</a:t>
            </a:r>
            <a:endParaRPr kumimoji="0" lang="en-US" sz="4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pic>
        <p:nvPicPr>
          <p:cNvPr id="31" name="Picture 30"/>
          <p:cNvPicPr>
            <a:picLocks noChangeAspect="1"/>
          </p:cNvPicPr>
          <p:nvPr/>
        </p:nvPicPr>
        <p:blipFill>
          <a:blip r:embed="rId4"/>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4"/>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7"/>
          <a:stretch>
            <a:fillRect/>
          </a:stretch>
        </p:blipFill>
        <p:spPr>
          <a:xfrm>
            <a:off x="4208871" y="757236"/>
            <a:ext cx="3761558" cy="658425"/>
          </a:xfrm>
          <a:prstGeom prst="rect">
            <a:avLst/>
          </a:prstGeom>
        </p:spPr>
      </p:pic>
      <p:sp>
        <p:nvSpPr>
          <p:cNvPr id="18" name="Rectangle 17"/>
          <p:cNvSpPr/>
          <p:nvPr/>
        </p:nvSpPr>
        <p:spPr>
          <a:xfrm>
            <a:off x="4354047" y="827176"/>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4" name="object 3"/>
          <p:cNvGrpSpPr/>
          <p:nvPr/>
        </p:nvGrpSpPr>
        <p:grpSpPr>
          <a:xfrm>
            <a:off x="444500" y="1786954"/>
            <a:ext cx="11241088" cy="4513704"/>
            <a:chOff x="305168" y="2400299"/>
            <a:chExt cx="8610613" cy="3177588"/>
          </a:xfrm>
        </p:grpSpPr>
        <p:sp>
          <p:nvSpPr>
            <p:cNvPr id="25" name="object 4"/>
            <p:cNvSpPr/>
            <p:nvPr/>
          </p:nvSpPr>
          <p:spPr>
            <a:xfrm>
              <a:off x="394716" y="2400299"/>
              <a:ext cx="8521065" cy="3017520"/>
            </a:xfrm>
            <a:custGeom>
              <a:avLst/>
              <a:gdLst/>
              <a:ahLst/>
              <a:cxnLst/>
              <a:rect l="l" t="t" r="r" b="b"/>
              <a:pathLst>
                <a:path w="8521065" h="3017520">
                  <a:moveTo>
                    <a:pt x="8520684" y="0"/>
                  </a:moveTo>
                  <a:lnTo>
                    <a:pt x="0" y="0"/>
                  </a:lnTo>
                  <a:lnTo>
                    <a:pt x="0" y="3017520"/>
                  </a:lnTo>
                  <a:lnTo>
                    <a:pt x="8520684" y="3017520"/>
                  </a:lnTo>
                  <a:lnTo>
                    <a:pt x="8520684" y="0"/>
                  </a:lnTo>
                  <a:close/>
                </a:path>
              </a:pathLst>
            </a:custGeom>
            <a:solidFill>
              <a:srgbClr val="EEDF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prstClr val="black"/>
                </a:solidFill>
                <a:effectLst/>
                <a:uLnTx/>
                <a:uFillTx/>
              </a:endParaRPr>
            </a:p>
          </p:txBody>
        </p:sp>
        <p:pic>
          <p:nvPicPr>
            <p:cNvPr id="34" name="object 5"/>
            <p:cNvPicPr/>
            <p:nvPr/>
          </p:nvPicPr>
          <p:blipFill>
            <a:blip r:embed="rId8" cstate="print"/>
            <a:stretch>
              <a:fillRect/>
            </a:stretch>
          </p:blipFill>
          <p:spPr>
            <a:xfrm>
              <a:off x="305168" y="2412111"/>
              <a:ext cx="2113383" cy="3165776"/>
            </a:xfrm>
            <a:prstGeom prst="rect">
              <a:avLst/>
            </a:prstGeom>
          </p:spPr>
        </p:pic>
      </p:grpSp>
      <p:pic>
        <p:nvPicPr>
          <p:cNvPr id="35" name="object 7"/>
          <p:cNvPicPr/>
          <p:nvPr/>
        </p:nvPicPr>
        <p:blipFill>
          <a:blip r:embed="rId8" cstate="print"/>
          <a:stretch>
            <a:fillRect/>
          </a:stretch>
        </p:blipFill>
        <p:spPr>
          <a:xfrm>
            <a:off x="3311773" y="1766533"/>
            <a:ext cx="2728722" cy="4537089"/>
          </a:xfrm>
          <a:prstGeom prst="rect">
            <a:avLst/>
          </a:prstGeom>
        </p:spPr>
      </p:pic>
      <p:pic>
        <p:nvPicPr>
          <p:cNvPr id="36" name="object 7"/>
          <p:cNvPicPr/>
          <p:nvPr/>
        </p:nvPicPr>
        <p:blipFill>
          <a:blip r:embed="rId8" cstate="print"/>
          <a:stretch>
            <a:fillRect/>
          </a:stretch>
        </p:blipFill>
        <p:spPr>
          <a:xfrm>
            <a:off x="6148763" y="1780132"/>
            <a:ext cx="2728722" cy="4520526"/>
          </a:xfrm>
          <a:prstGeom prst="rect">
            <a:avLst/>
          </a:prstGeom>
        </p:spPr>
      </p:pic>
      <p:pic>
        <p:nvPicPr>
          <p:cNvPr id="37" name="object 7"/>
          <p:cNvPicPr/>
          <p:nvPr/>
        </p:nvPicPr>
        <p:blipFill>
          <a:blip r:embed="rId8" cstate="print"/>
          <a:stretch>
            <a:fillRect/>
          </a:stretch>
        </p:blipFill>
        <p:spPr>
          <a:xfrm>
            <a:off x="8985752" y="1785405"/>
            <a:ext cx="2728722" cy="4515253"/>
          </a:xfrm>
          <a:prstGeom prst="rect">
            <a:avLst/>
          </a:prstGeom>
        </p:spPr>
      </p:pic>
      <p:sp>
        <p:nvSpPr>
          <p:cNvPr id="3" name="Rectangle 2"/>
          <p:cNvSpPr/>
          <p:nvPr/>
        </p:nvSpPr>
        <p:spPr>
          <a:xfrm>
            <a:off x="505476" y="2643348"/>
            <a:ext cx="2712472" cy="2817694"/>
          </a:xfrm>
          <a:prstGeom prst="rect">
            <a:avLst/>
          </a:prstGeom>
        </p:spPr>
        <p:txBody>
          <a:bodyPr wrap="square">
            <a:spAutoFit/>
          </a:bodyPr>
          <a:lstStyle/>
          <a:p>
            <a:pPr>
              <a:lnSpc>
                <a:spcPct val="115000"/>
              </a:lnSpc>
              <a:spcAft>
                <a:spcPts val="0"/>
              </a:spcAft>
            </a:pPr>
            <a:r>
              <a:rPr lang="en-US" sz="2200" dirty="0" err="1">
                <a:solidFill>
                  <a:schemeClr val="bg1"/>
                </a:solidFill>
                <a:latin typeface="Times New Roman" panose="02020603050405020304" pitchFamily="18" charset="0"/>
                <a:ea typeface="Times New Roman" panose="02020603050405020304" pitchFamily="18" charset="0"/>
              </a:rPr>
              <a:t>Cốt</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truyện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Kể</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về</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những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xung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đột</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trong</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gia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đình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xã</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hội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phản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ánh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số</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phận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của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các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cá</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nhân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và</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thể</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hiện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ước</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mơ</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đổi</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thay</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số</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phận</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của</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chính</a:t>
            </a:r>
            <a:r>
              <a:rPr lang="en-US" sz="2200" dirty="0">
                <a:solidFill>
                  <a:schemeClr val="bg1"/>
                </a:solidFill>
                <a:latin typeface="Times New Roman" panose="02020603050405020304" pitchFamily="18" charset="0"/>
                <a:ea typeface="Times New Roman" panose="02020603050405020304" pitchFamily="18" charset="0"/>
              </a:rPr>
              <a:t> </a:t>
            </a:r>
            <a:r>
              <a:rPr lang="en-US" sz="2200" dirty="0" err="1">
                <a:solidFill>
                  <a:schemeClr val="bg1"/>
                </a:solidFill>
                <a:latin typeface="Times New Roman" panose="02020603050405020304" pitchFamily="18" charset="0"/>
                <a:ea typeface="Times New Roman" panose="02020603050405020304" pitchFamily="18" charset="0"/>
              </a:rPr>
              <a:t>họ</a:t>
            </a:r>
            <a:r>
              <a:rPr lang="en-US" sz="2200" dirty="0">
                <a:solidFill>
                  <a:schemeClr val="bg1"/>
                </a:solidFill>
                <a:latin typeface="Times New Roman" panose="02020603050405020304" pitchFamily="18" charset="0"/>
                <a:ea typeface="Times New Roman" panose="02020603050405020304" pitchFamily="18" charset="0"/>
              </a:rPr>
              <a:t>.</a:t>
            </a:r>
            <a:endParaRPr lang="en-US" sz="2200" dirty="0">
              <a:solidFill>
                <a:schemeClr val="bg1"/>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444769" y="1282300"/>
            <a:ext cx="6096000" cy="953135"/>
          </a:xfrm>
          <a:prstGeom prst="rect">
            <a:avLst/>
          </a:prstGeom>
        </p:spPr>
        <p:txBody>
          <a:bodyPr>
            <a:spAutoFit/>
          </a:bodyPr>
          <a:lstStyle/>
          <a:p>
            <a:r>
              <a:rPr lang="en-US" sz="2800" b="1" dirty="0" err="1">
                <a:latin typeface="Times New Roman" panose="02020603050405020304" pitchFamily="18" charset="0"/>
                <a:ea typeface="Times New Roman" panose="02020603050405020304" pitchFamily="18" charset="0"/>
              </a:rPr>
              <a:t>Một</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yếu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tố</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của</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truyện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cổ</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tích</a:t>
            </a:r>
            <a:br>
              <a:rPr lang="en-US" sz="2800" dirty="0">
                <a:solidFill>
                  <a:srgbClr val="0D0D0D"/>
                </a:solidFill>
                <a:latin typeface="Times New Roman" panose="02020603050405020304" pitchFamily="18" charset="0"/>
                <a:ea typeface="Times New Roman" panose="02020603050405020304" pitchFamily="18" charset="0"/>
              </a:rPr>
            </a:br>
            <a:endParaRPr lang="en-US" sz="2800" dirty="0"/>
          </a:p>
        </p:txBody>
      </p:sp>
      <p:sp>
        <p:nvSpPr>
          <p:cNvPr id="5" name="Rectangle 4"/>
          <p:cNvSpPr/>
          <p:nvPr/>
        </p:nvSpPr>
        <p:spPr>
          <a:xfrm>
            <a:off x="3311772" y="2519467"/>
            <a:ext cx="2504932" cy="3065455"/>
          </a:xfrm>
          <a:prstGeom prst="rect">
            <a:avLst/>
          </a:prstGeom>
        </p:spPr>
        <p:txBody>
          <a:bodyPr wrap="square">
            <a:spAutoFit/>
          </a:bodyPr>
          <a:lstStyle/>
          <a:p>
            <a:pPr>
              <a:lnSpc>
                <a:spcPct val="115000"/>
              </a:lnSpc>
              <a:spcAft>
                <a:spcPts val="0"/>
              </a:spcAft>
            </a:pPr>
            <a:r>
              <a:rPr lang="en-US" sz="2400" dirty="0" err="1">
                <a:solidFill>
                  <a:schemeClr val="bg1"/>
                </a:solidFill>
                <a:latin typeface="Times New Roman" panose="02020603050405020304" pitchFamily="18" charset="0"/>
                <a:ea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vật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đại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diện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cho</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kiểu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nhau</a:t>
            </a:r>
            <a:r>
              <a:rPr lang="en-US" sz="2400" dirty="0">
                <a:solidFill>
                  <a:schemeClr val="bg1"/>
                </a:solidFill>
                <a:latin typeface="Times New Roman" panose="02020603050405020304" pitchFamily="18" charset="0"/>
                <a:ea typeface="Times New Roman" panose="02020603050405020304" pitchFamily="18" charset="0"/>
              </a:rPr>
              <a:t>, chia </a:t>
            </a:r>
            <a:r>
              <a:rPr lang="en-US" sz="2400" dirty="0" err="1">
                <a:solidFill>
                  <a:schemeClr val="bg1"/>
                </a:solidFill>
                <a:latin typeface="Times New Roman" panose="02020603050405020304" pitchFamily="18" charset="0"/>
                <a:ea typeface="Times New Roman" panose="02020603050405020304" pitchFamily="18" charset="0"/>
              </a:rPr>
              <a:t>thành</a:t>
            </a:r>
            <a:r>
              <a:rPr lang="en-US" sz="2400" dirty="0">
                <a:solidFill>
                  <a:schemeClr val="bg1"/>
                </a:solidFill>
                <a:latin typeface="Times New Roman" panose="02020603050405020304" pitchFamily="18" charset="0"/>
                <a:ea typeface="Times New Roman" panose="02020603050405020304" pitchFamily="18" charset="0"/>
              </a:rPr>
              <a:t> 2 </a:t>
            </a:r>
            <a:r>
              <a:rPr lang="en-US" sz="2400" dirty="0" err="1">
                <a:solidFill>
                  <a:schemeClr val="bg1"/>
                </a:solidFill>
                <a:latin typeface="Times New Roman" panose="02020603050405020304" pitchFamily="18" charset="0"/>
                <a:ea typeface="Times New Roman" panose="02020603050405020304" pitchFamily="18" charset="0"/>
              </a:rPr>
              <a:t>tuyến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vật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chính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diện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tốt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thiện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phản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diện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xấu</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ác</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6286678" y="2643348"/>
            <a:ext cx="2405906" cy="3136243"/>
          </a:xfrm>
          <a:prstGeom prst="rect">
            <a:avLst/>
          </a:prstGeom>
        </p:spPr>
        <p:txBody>
          <a:bodyPr wrap="square">
            <a:spAutoFit/>
          </a:bodyPr>
          <a:lstStyle/>
          <a:p>
            <a:pPr>
              <a:lnSpc>
                <a:spcPct val="115000"/>
              </a:lnSpc>
              <a:spcAft>
                <a:spcPts val="0"/>
              </a:spcAft>
            </a:pPr>
            <a:r>
              <a:rPr lang="en-US" sz="2400" dirty="0" err="1">
                <a:solidFill>
                  <a:schemeClr val="bg1"/>
                </a:solidFill>
                <a:latin typeface="Times New Roman" panose="02020603050405020304" pitchFamily="18" charset="0"/>
                <a:ea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các</a:t>
            </a:r>
            <a:r>
              <a:rPr lang="en-US" sz="2400" dirty="0">
                <a:solidFill>
                  <a:schemeClr val="bg1"/>
                </a:solidFill>
                <a:latin typeface="Times New Roman" panose="02020603050405020304" pitchFamily="18" charset="0"/>
                <a:ea typeface="Times New Roman" panose="02020603050405020304" pitchFamily="18" charset="0"/>
              </a:rPr>
              <a:t> chi </a:t>
            </a:r>
            <a:r>
              <a:rPr lang="en-US" sz="2400" dirty="0" err="1">
                <a:solidFill>
                  <a:schemeClr val="bg1"/>
                </a:solidFill>
                <a:latin typeface="Times New Roman" panose="02020603050405020304" pitchFamily="18" charset="0"/>
                <a:ea typeface="Times New Roman" panose="02020603050405020304" pitchFamily="18" charset="0"/>
              </a:rPr>
              <a:t>tiết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hoang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đường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kì</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ảo</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Kể</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theo</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trật</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tự</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gian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tuyến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tính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thể</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hiện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rõ</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quan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hệ</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quả</a:t>
            </a:r>
            <a:r>
              <a:rPr lang="en-US" sz="2400" dirty="0">
                <a:solidFill>
                  <a:schemeClr val="bg1"/>
                </a:solidFill>
                <a:latin typeface="Times New Roman" panose="02020603050405020304" pitchFamily="18" charset="0"/>
                <a:ea typeface="Times New Roman" panose="02020603050405020304" pitchFamily="18" charset="0"/>
              </a:rPr>
              <a:t>.</a:t>
            </a:r>
            <a:endParaRPr lang="en-US" sz="2400" dirty="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pP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9172318" y="2930862"/>
            <a:ext cx="2650423" cy="2569934"/>
          </a:xfrm>
          <a:prstGeom prst="rect">
            <a:avLst/>
          </a:prstGeom>
        </p:spPr>
        <p:txBody>
          <a:bodyPr wrap="square">
            <a:spAutoFit/>
          </a:bodyPr>
          <a:lstStyle/>
          <a:p>
            <a:pPr>
              <a:lnSpc>
                <a:spcPct val="115000"/>
              </a:lnSpc>
              <a:spcAft>
                <a:spcPts val="0"/>
              </a:spcAft>
            </a:pPr>
            <a:r>
              <a:rPr lang="en-US" sz="2800" dirty="0" err="1">
                <a:solidFill>
                  <a:schemeClr val="bg1"/>
                </a:solidFill>
                <a:latin typeface="Times New Roman" panose="02020603050405020304" pitchFamily="18" charset="0"/>
                <a:ea typeface="Times New Roman" panose="02020603050405020304" pitchFamily="18" charset="0"/>
              </a:rPr>
              <a:t>Lời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kể</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mở</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đầu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bằng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ngữ</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chỉ</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không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gian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gian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xác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định</a:t>
            </a:r>
            <a:r>
              <a:rPr lang="en-US" sz="2800" dirty="0">
                <a:solidFill>
                  <a:schemeClr val="bg1"/>
                </a:solidFill>
                <a:latin typeface="Times New Roman" panose="02020603050405020304" pitchFamily="18" charset="0"/>
                <a:ea typeface="Times New Roman" panose="02020603050405020304" pitchFamily="18" charset="0"/>
              </a:rPr>
              <a:t>.</a:t>
            </a:r>
            <a:br>
              <a:rPr lang="en-US" sz="2800" dirty="0">
                <a:solidFill>
                  <a:schemeClr val="bg1"/>
                </a:solidFill>
                <a:latin typeface="Times New Roman" panose="02020603050405020304" pitchFamily="18" charset="0"/>
                <a:ea typeface="Times New Roman" panose="02020603050405020304" pitchFamily="18" charset="0"/>
              </a:rPr>
            </a:br>
            <a:r>
              <a:rPr lang="en-US" sz="2800" dirty="0">
                <a:solidFill>
                  <a:schemeClr val="bg1"/>
                </a:solidFill>
                <a:latin typeface="Times New Roman" panose="02020603050405020304" pitchFamily="18" charset="0"/>
                <a:ea typeface="Times New Roman" panose="02020603050405020304" pitchFamily="18" charset="0"/>
              </a:rPr>
              <a:t> </a:t>
            </a:r>
            <a:endParaRPr lang="en-US" sz="2800" dirty="0">
              <a:solidFill>
                <a:schemeClr val="bg1"/>
              </a:solidFill>
              <a:effectLst/>
              <a:latin typeface="Times New Roman" panose="02020603050405020304" pitchFamily="18" charset="0"/>
              <a:ea typeface="Times New Roman" panose="02020603050405020304" pitchFamily="18" charset="0"/>
            </a:endParaRPr>
          </a:p>
        </p:txBody>
      </p:sp>
      <p:pic>
        <p:nvPicPr>
          <p:cNvPr id="21" name="Picture 20"/>
          <p:cNvPicPr>
            <a:picLocks noChangeAspect="1"/>
          </p:cNvPicPr>
          <p:nvPr/>
        </p:nvPicPr>
        <p:blipFill>
          <a:blip r:embed="rId9"/>
          <a:stretch>
            <a:fillRect/>
          </a:stretch>
        </p:blipFill>
        <p:spPr>
          <a:xfrm>
            <a:off x="2728016" y="1861875"/>
            <a:ext cx="475489" cy="540155"/>
          </a:xfrm>
          <a:prstGeom prst="rect">
            <a:avLst/>
          </a:prstGeom>
        </p:spPr>
      </p:pic>
      <p:pic>
        <p:nvPicPr>
          <p:cNvPr id="22" name="Picture 21"/>
          <p:cNvPicPr>
            <a:picLocks noChangeAspect="1"/>
          </p:cNvPicPr>
          <p:nvPr/>
        </p:nvPicPr>
        <p:blipFill>
          <a:blip r:embed="rId10"/>
          <a:stretch>
            <a:fillRect/>
          </a:stretch>
        </p:blipFill>
        <p:spPr>
          <a:xfrm>
            <a:off x="5476314" y="1861875"/>
            <a:ext cx="539529" cy="636161"/>
          </a:xfrm>
          <a:prstGeom prst="rect">
            <a:avLst/>
          </a:prstGeom>
        </p:spPr>
      </p:pic>
      <p:pic>
        <p:nvPicPr>
          <p:cNvPr id="23" name="Picture 22"/>
          <p:cNvPicPr>
            <a:picLocks noChangeAspect="1"/>
          </p:cNvPicPr>
          <p:nvPr/>
        </p:nvPicPr>
        <p:blipFill>
          <a:blip r:embed="rId11"/>
          <a:stretch>
            <a:fillRect/>
          </a:stretch>
        </p:blipFill>
        <p:spPr>
          <a:xfrm>
            <a:off x="8288652" y="1861875"/>
            <a:ext cx="546950" cy="644911"/>
          </a:xfrm>
          <a:prstGeom prst="rect">
            <a:avLst/>
          </a:prstGeom>
        </p:spPr>
      </p:pic>
      <p:pic>
        <p:nvPicPr>
          <p:cNvPr id="39" name="Picture 38"/>
          <p:cNvPicPr>
            <a:picLocks noChangeAspect="1"/>
          </p:cNvPicPr>
          <p:nvPr/>
        </p:nvPicPr>
        <p:blipFill>
          <a:blip r:embed="rId12"/>
          <a:stretch>
            <a:fillRect/>
          </a:stretch>
        </p:blipFill>
        <p:spPr>
          <a:xfrm>
            <a:off x="11108411" y="1861875"/>
            <a:ext cx="523447" cy="612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endPar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2"/>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4"/>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4"/>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7"/>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effectLst/>
              <a:uLnTx/>
              <a:uFillTx/>
              <a:latin typeface="Calibri" panose="020F0502020204030204"/>
              <a:cs typeface="+mn-cs"/>
            </a:endParaRPr>
          </a:p>
        </p:txBody>
      </p:sp>
      <p:sp>
        <p:nvSpPr>
          <p:cNvPr id="7" name="Rectangle 6"/>
          <p:cNvSpPr/>
          <p:nvPr/>
        </p:nvSpPr>
        <p:spPr>
          <a:xfrm>
            <a:off x="329405" y="1129773"/>
            <a:ext cx="8353425" cy="1237262"/>
          </a:xfrm>
          <a:prstGeom prst="rect">
            <a:avLst/>
          </a:prstGeom>
        </p:spPr>
        <p:txBody>
          <a:bodyPr wrap="square">
            <a:spAutoFit/>
          </a:bodyPr>
          <a:lstStyle/>
          <a:p>
            <a:pPr marR="30480" algn="just">
              <a:lnSpc>
                <a:spcPct val="115000"/>
              </a:lnSpc>
              <a:spcAft>
                <a:spcPts val="1200"/>
              </a:spcAft>
            </a:pPr>
            <a:r>
              <a:rPr lang="en-US" sz="2800" b="1" dirty="0">
                <a:solidFill>
                  <a:srgbClr val="0000FF"/>
                </a:solidFill>
                <a:latin typeface="Times New Roman" panose="02020603050405020304" pitchFamily="18" charset="0"/>
                <a:ea typeface="Calibri" panose="020F0502020204030204" charset="0"/>
              </a:rPr>
              <a:t>II. </a:t>
            </a:r>
            <a:r>
              <a:rPr lang="en-US" sz="2800" b="1" dirty="0" err="1">
                <a:solidFill>
                  <a:srgbClr val="0000FF"/>
                </a:solidFill>
                <a:latin typeface="Times New Roman" panose="02020603050405020304" pitchFamily="18" charset="0"/>
                <a:ea typeface="Calibri" panose="020F0502020204030204" charset="0"/>
              </a:rPr>
              <a:t>Đọc</a:t>
            </a:r>
            <a:r>
              <a:rPr lang="en-US" sz="2800" b="1" dirty="0">
                <a:solidFill>
                  <a:srgbClr val="0000FF"/>
                </a:solidFill>
                <a:latin typeface="Times New Roman" panose="02020603050405020304" pitchFamily="18" charset="0"/>
                <a:ea typeface="Calibri" panose="020F0502020204030204" charset="0"/>
              </a:rPr>
              <a:t>, </a:t>
            </a:r>
            <a:r>
              <a:rPr lang="en-US" sz="2800" b="1" dirty="0" err="1">
                <a:solidFill>
                  <a:srgbClr val="0000FF"/>
                </a:solidFill>
                <a:latin typeface="Times New Roman" panose="02020603050405020304" pitchFamily="18" charset="0"/>
                <a:ea typeface="Calibri" panose="020F0502020204030204" charset="0"/>
              </a:rPr>
              <a:t>tìm</a:t>
            </a:r>
            <a:r>
              <a:rPr lang="en-US" sz="2800" b="1" dirty="0">
                <a:solidFill>
                  <a:srgbClr val="0000FF"/>
                </a:solidFill>
                <a:latin typeface="Times New Roman" panose="02020603050405020304" pitchFamily="18" charset="0"/>
                <a:ea typeface="Calibri" panose="020F0502020204030204" charset="0"/>
              </a:rPr>
              <a:t> </a:t>
            </a:r>
            <a:r>
              <a:rPr lang="en-US" sz="2800" b="1" dirty="0" err="1">
                <a:solidFill>
                  <a:srgbClr val="0000FF"/>
                </a:solidFill>
                <a:latin typeface="Times New Roman" panose="02020603050405020304" pitchFamily="18" charset="0"/>
                <a:ea typeface="Calibri" panose="020F0502020204030204" charset="0"/>
              </a:rPr>
              <a:t>hiểu</a:t>
            </a:r>
            <a:r>
              <a:rPr lang="en-US" sz="2800" b="1" dirty="0">
                <a:solidFill>
                  <a:srgbClr val="0000FF"/>
                </a:solidFill>
                <a:latin typeface="Times New Roman" panose="02020603050405020304" pitchFamily="18" charset="0"/>
                <a:ea typeface="Calibri" panose="020F0502020204030204" charset="0"/>
              </a:rPr>
              <a:t> </a:t>
            </a:r>
            <a:r>
              <a:rPr lang="en-US" sz="2800" b="1" dirty="0" err="1">
                <a:solidFill>
                  <a:srgbClr val="0000FF"/>
                </a:solidFill>
                <a:latin typeface="Times New Roman" panose="02020603050405020304" pitchFamily="18" charset="0"/>
                <a:ea typeface="Calibri" panose="020F0502020204030204" charset="0"/>
              </a:rPr>
              <a:t>chung</a:t>
            </a:r>
            <a:r>
              <a:rPr lang="en-US" sz="2800" b="1" dirty="0">
                <a:solidFill>
                  <a:srgbClr val="0000FF"/>
                </a:solidFill>
                <a:latin typeface="Times New Roman" panose="02020603050405020304" pitchFamily="18" charset="0"/>
                <a:ea typeface="Calibri" panose="020F0502020204030204" charset="0"/>
              </a:rPr>
              <a:t> </a:t>
            </a:r>
            <a:r>
              <a:rPr lang="en-US" sz="2800" b="1" dirty="0" err="1">
                <a:solidFill>
                  <a:srgbClr val="0000FF"/>
                </a:solidFill>
                <a:latin typeface="Times New Roman" panose="02020603050405020304" pitchFamily="18" charset="0"/>
                <a:ea typeface="Calibri" panose="020F0502020204030204" charset="0"/>
              </a:rPr>
              <a:t>văn</a:t>
            </a:r>
            <a:r>
              <a:rPr lang="en-US" sz="2800" b="1" dirty="0">
                <a:solidFill>
                  <a:srgbClr val="0000FF"/>
                </a:solidFill>
                <a:latin typeface="Times New Roman" panose="02020603050405020304" pitchFamily="18" charset="0"/>
                <a:ea typeface="Calibri" panose="020F0502020204030204" charset="0"/>
              </a:rPr>
              <a:t> </a:t>
            </a:r>
            <a:r>
              <a:rPr lang="en-US" sz="2800" b="1" dirty="0" err="1">
                <a:solidFill>
                  <a:srgbClr val="0000FF"/>
                </a:solidFill>
                <a:latin typeface="Times New Roman" panose="02020603050405020304" pitchFamily="18" charset="0"/>
                <a:ea typeface="Calibri" panose="020F0502020204030204" charset="0"/>
              </a:rPr>
              <a:t>bản</a:t>
            </a:r>
            <a:r>
              <a:rPr lang="en-US" sz="2800" b="1" dirty="0">
                <a:solidFill>
                  <a:srgbClr val="0000FF"/>
                </a:solidFill>
                <a:latin typeface="Times New Roman" panose="02020603050405020304" pitchFamily="18" charset="0"/>
                <a:ea typeface="Calibri" panose="020F0502020204030204" charset="0"/>
              </a:rPr>
              <a:t> </a:t>
            </a:r>
            <a:r>
              <a:rPr lang="en-US" sz="2800" b="1" i="1" dirty="0" err="1">
                <a:solidFill>
                  <a:srgbClr val="0000FF"/>
                </a:solidFill>
                <a:latin typeface="Times New Roman" panose="02020603050405020304" pitchFamily="18" charset="0"/>
                <a:ea typeface="Calibri" panose="020F0502020204030204" charset="0"/>
              </a:rPr>
              <a:t>Thạch</a:t>
            </a:r>
            <a:r>
              <a:rPr lang="en-US" sz="2800" b="1" i="1" dirty="0">
                <a:solidFill>
                  <a:srgbClr val="0000FF"/>
                </a:solidFill>
                <a:latin typeface="Times New Roman" panose="02020603050405020304" pitchFamily="18" charset="0"/>
                <a:ea typeface="Calibri" panose="020F0502020204030204" charset="0"/>
              </a:rPr>
              <a:t> </a:t>
            </a:r>
            <a:r>
              <a:rPr lang="en-US" sz="2800" b="1" i="1" dirty="0" err="1">
                <a:solidFill>
                  <a:srgbClr val="0000FF"/>
                </a:solidFill>
                <a:latin typeface="Times New Roman" panose="02020603050405020304" pitchFamily="18" charset="0"/>
                <a:ea typeface="Calibri" panose="020F0502020204030204" charset="0"/>
              </a:rPr>
              <a:t>Sanh</a:t>
            </a:r>
            <a:endParaRPr lang="en-US" sz="2800" dirty="0">
              <a:latin typeface="Times New Roman" panose="02020603050405020304" pitchFamily="18" charset="0"/>
              <a:ea typeface="Calibri" panose="020F0502020204030204" charset="0"/>
            </a:endParaRPr>
          </a:p>
          <a:p>
            <a:pPr marR="30480" algn="just">
              <a:lnSpc>
                <a:spcPct val="115000"/>
              </a:lnSpc>
              <a:spcAft>
                <a:spcPts val="1200"/>
              </a:spcAft>
            </a:pPr>
            <a:r>
              <a:rPr lang="en-US" sz="2800" b="1" dirty="0">
                <a:solidFill>
                  <a:srgbClr val="000000"/>
                </a:solidFill>
                <a:latin typeface="Times New Roman" panose="02020603050405020304" pitchFamily="18" charset="0"/>
                <a:ea typeface="Calibri" panose="020F0502020204030204" charset="0"/>
              </a:rPr>
              <a:t>1. </a:t>
            </a:r>
            <a:r>
              <a:rPr lang="en-US" sz="2800" b="1" dirty="0" err="1">
                <a:solidFill>
                  <a:srgbClr val="000000"/>
                </a:solidFill>
                <a:latin typeface="Times New Roman" panose="02020603050405020304" pitchFamily="18" charset="0"/>
                <a:ea typeface="Calibri" panose="020F0502020204030204" charset="0"/>
              </a:rPr>
              <a:t>Đọc</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và</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tìm</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hiểu</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chú</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thích</a:t>
            </a:r>
            <a:endParaRPr lang="en-US" sz="2800" dirty="0">
              <a:effectLst/>
              <a:latin typeface="Times New Roman" panose="02020603050405020304" pitchFamily="18" charset="0"/>
              <a:ea typeface="Calibri" panose="020F0502020204030204" charset="0"/>
            </a:endParaRPr>
          </a:p>
        </p:txBody>
      </p:sp>
      <p:pic>
        <p:nvPicPr>
          <p:cNvPr id="30" name="Picture 29"/>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rcRect t="5956"/>
          <a:stretch>
            <a:fillRect/>
          </a:stretch>
        </p:blipFill>
        <p:spPr>
          <a:xfrm>
            <a:off x="3686174" y="2367035"/>
            <a:ext cx="7634839" cy="3868666"/>
          </a:xfrm>
          <a:custGeom>
            <a:avLst/>
            <a:gdLst>
              <a:gd name="connsiteX0" fmla="*/ 0 w 7480858"/>
              <a:gd name="connsiteY0" fmla="*/ 0 h 3409043"/>
              <a:gd name="connsiteX1" fmla="*/ 7480858 w 7480858"/>
              <a:gd name="connsiteY1" fmla="*/ 0 h 3409043"/>
              <a:gd name="connsiteX2" fmla="*/ 7480858 w 7480858"/>
              <a:gd name="connsiteY2" fmla="*/ 3409043 h 3409043"/>
              <a:gd name="connsiteX3" fmla="*/ 0 w 7480858"/>
              <a:gd name="connsiteY3" fmla="*/ 3409043 h 3409043"/>
              <a:gd name="connsiteX4" fmla="*/ 0 w 7480858"/>
              <a:gd name="connsiteY4" fmla="*/ 0 h 340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858" h="3409043">
                <a:moveTo>
                  <a:pt x="0" y="0"/>
                </a:moveTo>
                <a:lnTo>
                  <a:pt x="7480858" y="0"/>
                </a:lnTo>
                <a:lnTo>
                  <a:pt x="7480858" y="3409043"/>
                </a:lnTo>
                <a:lnTo>
                  <a:pt x="0" y="3409043"/>
                </a:lnTo>
                <a:lnTo>
                  <a:pt x="0" y="0"/>
                </a:lnTo>
                <a:close/>
              </a:path>
            </a:pathLst>
          </a:custGeom>
        </p:spPr>
      </p:pic>
      <p:sp>
        <p:nvSpPr>
          <p:cNvPr id="9" name="Rectangle 8"/>
          <p:cNvSpPr/>
          <p:nvPr/>
        </p:nvSpPr>
        <p:spPr>
          <a:xfrm>
            <a:off x="5826123" y="3414194"/>
            <a:ext cx="3613945" cy="2187587"/>
          </a:xfrm>
          <a:prstGeom prst="rect">
            <a:avLst/>
          </a:prstGeom>
        </p:spPr>
        <p:txBody>
          <a:bodyPr wrap="square">
            <a:spAutoFit/>
          </a:bodyPr>
          <a:lstStyle/>
          <a:p>
            <a:pPr marR="30480" lvl="0">
              <a:lnSpc>
                <a:spcPct val="115000"/>
              </a:lnSpc>
              <a:spcAft>
                <a:spcPts val="1200"/>
              </a:spcAft>
              <a:buSzPts val="1300"/>
            </a:pPr>
            <a:r>
              <a:rPr lang="en-US" sz="2000" dirty="0" err="1">
                <a:solidFill>
                  <a:srgbClr val="000000"/>
                </a:solidFill>
                <a:latin typeface="Times New Roman" panose="02020603050405020304" pitchFamily="18" charset="0"/>
                <a:ea typeface="Calibri" panose="020F0502020204030204" charset="0"/>
              </a:rPr>
              <a:t>Đọc</a:t>
            </a:r>
            <a:r>
              <a:rPr lang="en-US" sz="2000" dirty="0">
                <a:solidFill>
                  <a:srgbClr val="000000"/>
                </a:solidFill>
                <a:latin typeface="Times New Roman" panose="02020603050405020304" pitchFamily="18" charset="0"/>
                <a:ea typeface="Calibri" panose="020F0502020204030204" charset="0"/>
              </a:rPr>
              <a:t> </a:t>
            </a:r>
            <a:r>
              <a:rPr lang="vi-VN" sz="2000" dirty="0">
                <a:solidFill>
                  <a:srgbClr val="000000"/>
                </a:solidFill>
                <a:latin typeface="Times New Roman" panose="02020603050405020304" pitchFamily="18" charset="0"/>
                <a:ea typeface="Calibri" panose="020F0502020204030204" charset="0"/>
              </a:rPr>
              <a:t>to, rõ ràng, nhấn mạnh những chiến công của Thạch Sanh. Thể hiện giọng của từng nhân vật: Thạch Sanh thật thà, tin người; mẹ con Lí Thông nham hiểm, độc ác.</a:t>
            </a:r>
            <a:endParaRPr lang="en-US" sz="2000" dirty="0">
              <a:effectLst/>
              <a:latin typeface="Times New Roman" panose="02020603050405020304" pitchFamily="18" charset="0"/>
              <a:ea typeface="Calibri" panose="020F0502020204030204" charset="0"/>
            </a:endParaRPr>
          </a:p>
        </p:txBody>
      </p:sp>
      <p:sp>
        <p:nvSpPr>
          <p:cNvPr id="11" name="Rectangle 10"/>
          <p:cNvSpPr/>
          <p:nvPr/>
        </p:nvSpPr>
        <p:spPr>
          <a:xfrm>
            <a:off x="479303" y="2338749"/>
            <a:ext cx="3729568" cy="2382191"/>
          </a:xfrm>
          <a:prstGeom prst="rect">
            <a:avLst/>
          </a:prstGeom>
        </p:spPr>
        <p:txBody>
          <a:bodyPr wrap="square">
            <a:spAutoFit/>
          </a:bodyPr>
          <a:lstStyle/>
          <a:p>
            <a:pPr marR="30480" algn="just">
              <a:lnSpc>
                <a:spcPct val="115000"/>
              </a:lnSpc>
              <a:spcAft>
                <a:spcPts val="1200"/>
              </a:spcAft>
            </a:pPr>
            <a:r>
              <a:rPr lang="en-US" sz="2800" dirty="0">
                <a:solidFill>
                  <a:srgbClr val="000000"/>
                </a:solidFill>
                <a:latin typeface="Times New Roman" panose="02020603050405020304" pitchFamily="18" charset="0"/>
                <a:ea typeface="Calibri" panose="020F0502020204030204" charset="0"/>
              </a:rPr>
              <a:t>- </a:t>
            </a:r>
            <a:r>
              <a:rPr lang="vi-VN" sz="2800" dirty="0">
                <a:solidFill>
                  <a:srgbClr val="000000"/>
                </a:solidFill>
                <a:latin typeface="Times New Roman" panose="02020603050405020304" pitchFamily="18" charset="0"/>
                <a:ea typeface="Calibri" panose="020F0502020204030204" charset="0"/>
              </a:rPr>
              <a:t>Đọc </a:t>
            </a:r>
            <a:endParaRPr lang="en-US" sz="2800" dirty="0">
              <a:latin typeface="Times New Roman" panose="02020603050405020304" pitchFamily="18" charset="0"/>
              <a:ea typeface="Calibri" panose="020F0502020204030204" charset="0"/>
            </a:endParaRPr>
          </a:p>
          <a:p>
            <a:pPr marR="30480" algn="just">
              <a:lnSpc>
                <a:spcPct val="115000"/>
              </a:lnSpc>
              <a:spcAft>
                <a:spcPts val="1200"/>
              </a:spcAft>
            </a:pPr>
            <a:r>
              <a:rPr lang="en-US" sz="2800" dirty="0">
                <a:solidFill>
                  <a:srgbClr val="000000"/>
                </a:solidFill>
                <a:latin typeface="Times New Roman" panose="02020603050405020304" pitchFamily="18" charset="0"/>
                <a:ea typeface="Calibri" panose="020F0502020204030204" charset="0"/>
              </a:rPr>
              <a:t>- </a:t>
            </a:r>
            <a:r>
              <a:rPr lang="vi-VN" sz="2800" dirty="0">
                <a:solidFill>
                  <a:srgbClr val="000000"/>
                </a:solidFill>
                <a:latin typeface="Times New Roman" panose="02020603050405020304" pitchFamily="18" charset="0"/>
                <a:ea typeface="Calibri" panose="020F0502020204030204" charset="0"/>
              </a:rPr>
              <a:t> Tìm hiểu chú thích</a:t>
            </a:r>
            <a:r>
              <a:rPr lang="en-US" sz="2800" dirty="0">
                <a:solidFill>
                  <a:srgbClr val="000000"/>
                </a:solidFill>
                <a:latin typeface="Times New Roman" panose="02020603050405020304" pitchFamily="18" charset="0"/>
                <a:ea typeface="Calibri" panose="020F0502020204030204" charset="0"/>
              </a:rPr>
              <a:t> </a:t>
            </a:r>
            <a:r>
              <a:rPr lang="en-US" sz="2800" dirty="0" err="1">
                <a:solidFill>
                  <a:srgbClr val="000000"/>
                </a:solidFill>
                <a:latin typeface="Times New Roman" panose="02020603050405020304" pitchFamily="18" charset="0"/>
                <a:ea typeface="Calibri" panose="020F0502020204030204" charset="0"/>
              </a:rPr>
              <a:t>và</a:t>
            </a:r>
            <a:r>
              <a:rPr lang="en-US" sz="2800" dirty="0">
                <a:solidFill>
                  <a:srgbClr val="000000"/>
                </a:solidFill>
                <a:latin typeface="Times New Roman" panose="02020603050405020304" pitchFamily="18" charset="0"/>
                <a:ea typeface="Calibri" panose="020F0502020204030204" charset="0"/>
              </a:rPr>
              <a:t> g</a:t>
            </a:r>
            <a:r>
              <a:rPr lang="vi-VN" sz="2800" dirty="0">
                <a:solidFill>
                  <a:srgbClr val="000000"/>
                </a:solidFill>
                <a:latin typeface="Times New Roman" panose="02020603050405020304" pitchFamily="18" charset="0"/>
                <a:ea typeface="Calibri" panose="020F0502020204030204" charset="0"/>
              </a:rPr>
              <a:t>iải thích từ khó </a:t>
            </a:r>
            <a:endParaRPr lang="en-US" sz="2800" dirty="0">
              <a:latin typeface="Times New Roman" panose="02020603050405020304" pitchFamily="18" charset="0"/>
              <a:ea typeface="Calibri" panose="020F0502020204030204" charset="0"/>
            </a:endParaRPr>
          </a:p>
          <a:p>
            <a:pPr marR="30480" algn="just">
              <a:lnSpc>
                <a:spcPct val="115000"/>
              </a:lnSpc>
              <a:spcAft>
                <a:spcPts val="1200"/>
              </a:spcAft>
            </a:pPr>
            <a:r>
              <a:rPr lang="vi-VN" sz="2800" dirty="0">
                <a:solidFill>
                  <a:srgbClr val="000000"/>
                </a:solidFill>
                <a:latin typeface="Times New Roman" panose="02020603050405020304" pitchFamily="18" charset="0"/>
                <a:ea typeface="Calibri" panose="020F0502020204030204" charset="0"/>
              </a:rPr>
              <a:t>( SGK-T</a:t>
            </a:r>
            <a:r>
              <a:rPr lang="en-US" sz="2800" dirty="0">
                <a:solidFill>
                  <a:srgbClr val="000000"/>
                </a:solidFill>
                <a:latin typeface="Times New Roman" panose="02020603050405020304" pitchFamily="18" charset="0"/>
                <a:ea typeface="Calibri" panose="020F0502020204030204" charset="0"/>
              </a:rPr>
              <a:t>26 </a:t>
            </a:r>
            <a:r>
              <a:rPr lang="en-US" sz="2800" dirty="0">
                <a:solidFill>
                  <a:srgbClr val="000000"/>
                </a:solidFill>
                <a:latin typeface="Times New Roman" panose="02020603050405020304" pitchFamily="18" charset="0"/>
                <a:ea typeface="Calibri" panose="020F0502020204030204" charset="0"/>
                <a:sym typeface="Wingdings" panose="05000000000000000000" pitchFamily="2" charset="2"/>
              </a:rPr>
              <a:t></a:t>
            </a:r>
            <a:r>
              <a:rPr lang="en-US" sz="2800" dirty="0">
                <a:solidFill>
                  <a:srgbClr val="000000"/>
                </a:solidFill>
                <a:latin typeface="Times New Roman" panose="02020603050405020304" pitchFamily="18" charset="0"/>
                <a:ea typeface="Calibri" panose="020F0502020204030204" charset="0"/>
              </a:rPr>
              <a:t>29</a:t>
            </a:r>
            <a:r>
              <a:rPr lang="vi-VN" sz="2800" dirty="0">
                <a:solidFill>
                  <a:srgbClr val="000000"/>
                </a:solidFill>
                <a:latin typeface="Times New Roman" panose="02020603050405020304" pitchFamily="18" charset="0"/>
                <a:ea typeface="Calibri" panose="020F0502020204030204" charset="0"/>
              </a:rPr>
              <a:t>)</a:t>
            </a:r>
            <a:endParaRPr lang="en-US" sz="2800" dirty="0">
              <a:effectLst/>
              <a:latin typeface="Times New Roman" panose="02020603050405020304" pitchFamily="18" charset="0"/>
              <a:ea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animEffect transition="in" filter="fade">
                                      <p:cBhvr>
                                        <p:cTn id="29" dur="1000"/>
                                        <p:tgtEl>
                                          <p:spTgt spid="11">
                                            <p:txEl>
                                              <p:pRg st="2" end="2"/>
                                            </p:txEl>
                                          </p:spTgt>
                                        </p:tgtEl>
                                      </p:cBhvr>
                                    </p:animEffect>
                                    <p:anim calcmode="lin" valueType="num">
                                      <p:cBhvr>
                                        <p:cTn id="3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que 3"/>
          <p:cNvSpPr/>
          <p:nvPr/>
        </p:nvSpPr>
        <p:spPr>
          <a:xfrm>
            <a:off x="2224617" y="567977"/>
            <a:ext cx="7755467" cy="835378"/>
          </a:xfrm>
          <a:prstGeom prst="plaque">
            <a:avLst/>
          </a:prstGeom>
          <a:blipFill>
            <a:blip r:embed="rId1"/>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defRPr/>
            </a:pPr>
            <a:r>
              <a:rPr kumimoji="0" lang="vi-V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nl-NL"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Nhân vật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Plaque 4"/>
          <p:cNvSpPr/>
          <p:nvPr/>
        </p:nvSpPr>
        <p:spPr>
          <a:xfrm>
            <a:off x="2224617" y="3776255"/>
            <a:ext cx="7755467" cy="835378"/>
          </a:xfrm>
          <a:prstGeom prst="plaque">
            <a:avLst/>
          </a:prstGeom>
          <a:blipFill>
            <a:blip r:embed="rId2"/>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ctr" defTabSz="914400" rtl="0" eaLnBrk="1" fontAlgn="auto" latinLnBrk="0" hangingPunct="1">
              <a:lnSpc>
                <a:spcPct val="115000"/>
              </a:lnSpc>
              <a:spcBef>
                <a:spcPts val="0"/>
              </a:spcBef>
              <a:spcAft>
                <a:spcPts val="0"/>
              </a:spcAft>
              <a:buClrTx/>
              <a:buSzTx/>
              <a:buFont typeface="Wingdings" panose="05000000000000000000" pitchFamily="2" charset="2"/>
              <a:buChar char=""/>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tuyến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&gt;&lt;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Ác</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Plaque 5"/>
          <p:cNvSpPr/>
          <p:nvPr/>
        </p:nvSpPr>
        <p:spPr>
          <a:xfrm>
            <a:off x="660400" y="2100494"/>
            <a:ext cx="5030611" cy="992716"/>
          </a:xfrm>
          <a:prstGeom prst="plaque">
            <a:avLst/>
          </a:prstGeom>
          <a:blipFill>
            <a:blip r:embed="rId3"/>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chính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Plaque 7"/>
          <p:cNvSpPr/>
          <p:nvPr/>
        </p:nvSpPr>
        <p:spPr>
          <a:xfrm>
            <a:off x="5947833" y="2099436"/>
            <a:ext cx="5621161" cy="992716"/>
          </a:xfrm>
          <a:prstGeom prst="plaque">
            <a:avLst/>
          </a:prstGeom>
          <a:blipFill>
            <a:blip r:embed="rId3"/>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phụ</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9" name="Plaque 8"/>
          <p:cNvSpPr/>
          <p:nvPr/>
        </p:nvSpPr>
        <p:spPr>
          <a:xfrm>
            <a:off x="6336594" y="5261856"/>
            <a:ext cx="5030611" cy="962378"/>
          </a:xfrm>
          <a:prstGeom prst="plaque">
            <a:avLst/>
          </a:prstGeom>
          <a:blipFill>
            <a:blip r:embed="rId4"/>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auto" latinLnBrk="0" hangingPunct="1">
              <a:lnSpc>
                <a:spcPct val="115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mẹ</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Thông</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0" name="Plaque 9"/>
          <p:cNvSpPr/>
          <p:nvPr/>
        </p:nvSpPr>
        <p:spPr>
          <a:xfrm>
            <a:off x="837495" y="5261856"/>
            <a:ext cx="5030611" cy="962378"/>
          </a:xfrm>
          <a:prstGeom prst="plaque">
            <a:avLst/>
          </a:prstGeom>
          <a:blipFill>
            <a:blip r:embed="rId4"/>
            <a:tile tx="0" ty="0" sx="100000" sy="100000" flip="none" algn="tl"/>
          </a:blip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auto" latinLnBrk="0" hangingPunct="1">
              <a:lnSpc>
                <a:spcPct val="115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Thiện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Thạch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vua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chúa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11" name="Down Arrow 10"/>
          <p:cNvSpPr/>
          <p:nvPr/>
        </p:nvSpPr>
        <p:spPr>
          <a:xfrm>
            <a:off x="3549649" y="1475318"/>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own Arrow 11"/>
          <p:cNvSpPr/>
          <p:nvPr/>
        </p:nvSpPr>
        <p:spPr>
          <a:xfrm>
            <a:off x="8347427" y="1475318"/>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own Arrow 12"/>
          <p:cNvSpPr/>
          <p:nvPr/>
        </p:nvSpPr>
        <p:spPr>
          <a:xfrm>
            <a:off x="8347427" y="4638797"/>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Down Arrow 13"/>
          <p:cNvSpPr/>
          <p:nvPr/>
        </p:nvSpPr>
        <p:spPr>
          <a:xfrm>
            <a:off x="3549649" y="4651497"/>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Down Arrow 14"/>
          <p:cNvSpPr/>
          <p:nvPr/>
        </p:nvSpPr>
        <p:spPr>
          <a:xfrm>
            <a:off x="8326788" y="3189233"/>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Down Arrow 15"/>
          <p:cNvSpPr/>
          <p:nvPr/>
        </p:nvSpPr>
        <p:spPr>
          <a:xfrm>
            <a:off x="3432355" y="3189233"/>
            <a:ext cx="788635" cy="554566"/>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73242" y="-4938"/>
            <a:ext cx="2983766" cy="587853"/>
          </a:xfrm>
          <a:prstGeom prst="rect">
            <a:avLst/>
          </a:prstGeom>
        </p:spPr>
        <p:txBody>
          <a:bodyPr wrap="none">
            <a:spAutoFit/>
          </a:bodyPr>
          <a:lstStyle/>
          <a:p>
            <a:pPr marR="30480" algn="just">
              <a:lnSpc>
                <a:spcPct val="115000"/>
              </a:lnSpc>
              <a:spcAft>
                <a:spcPts val="1200"/>
              </a:spcAft>
            </a:pPr>
            <a:r>
              <a:rPr lang="en-US" sz="2800" b="1" dirty="0">
                <a:solidFill>
                  <a:srgbClr val="000000"/>
                </a:solidFill>
                <a:latin typeface="Times New Roman" panose="02020603050405020304" pitchFamily="18" charset="0"/>
                <a:ea typeface="Calibri" panose="020F0502020204030204" charset="0"/>
              </a:rPr>
              <a:t>2. </a:t>
            </a:r>
            <a:r>
              <a:rPr lang="en-US" sz="2800" b="1" dirty="0" err="1">
                <a:solidFill>
                  <a:srgbClr val="000000"/>
                </a:solidFill>
                <a:latin typeface="Times New Roman" panose="02020603050405020304" pitchFamily="18" charset="0"/>
                <a:ea typeface="Calibri" panose="020F0502020204030204" charset="0"/>
              </a:rPr>
              <a:t>Tìm</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hiểu</a:t>
            </a:r>
            <a:r>
              <a:rPr lang="en-US" sz="2800" b="1" dirty="0">
                <a:solidFill>
                  <a:srgbClr val="000000"/>
                </a:solidFill>
                <a:latin typeface="Times New Roman" panose="02020603050405020304" pitchFamily="18" charset="0"/>
                <a:ea typeface="Calibri" panose="020F0502020204030204" charset="0"/>
              </a:rPr>
              <a:t> </a:t>
            </a:r>
            <a:r>
              <a:rPr lang="en-US" sz="2800" b="1" dirty="0" err="1">
                <a:solidFill>
                  <a:srgbClr val="000000"/>
                </a:solidFill>
                <a:latin typeface="Times New Roman" panose="02020603050405020304" pitchFamily="18" charset="0"/>
                <a:ea typeface="Calibri" panose="020F0502020204030204" charset="0"/>
              </a:rPr>
              <a:t>chung</a:t>
            </a:r>
            <a:endParaRPr lang="en-US" sz="2800" dirty="0">
              <a:solidFill>
                <a:prstClr val="black"/>
              </a:solidFill>
              <a:latin typeface="Times New Roman" panose="02020603050405020304" pitchFamily="18" charset="0"/>
              <a:ea typeface="Calibri" panose="020F0502020204030204" charset="0"/>
            </a:endParaRPr>
          </a:p>
        </p:txBody>
      </p:sp>
      <p:sp>
        <p:nvSpPr>
          <p:cNvPr id="2" name="Rectangle 1"/>
          <p:cNvSpPr/>
          <p:nvPr/>
        </p:nvSpPr>
        <p:spPr>
          <a:xfrm>
            <a:off x="5103462" y="1521585"/>
            <a:ext cx="1325032" cy="47624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1</a:t>
            </a:r>
            <a:endParaRPr lang="en-US" sz="2800" b="1" dirty="0">
              <a:latin typeface="Times New Roman" panose="02020603050405020304" pitchFamily="18" charset="0"/>
              <a:cs typeface="Times New Roman" panose="02020603050405020304" pitchFamily="18" charset="0"/>
            </a:endParaRPr>
          </a:p>
        </p:txBody>
      </p:sp>
      <p:sp>
        <p:nvSpPr>
          <p:cNvPr id="18" name="Rectangle 17"/>
          <p:cNvSpPr/>
          <p:nvPr/>
        </p:nvSpPr>
        <p:spPr>
          <a:xfrm>
            <a:off x="5176487" y="3199815"/>
            <a:ext cx="1325032" cy="47624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2</a:t>
            </a:r>
            <a:endParaRPr lang="en-US" sz="2800" b="1" dirty="0">
              <a:latin typeface="Times New Roman" panose="02020603050405020304" pitchFamily="18" charset="0"/>
              <a:cs typeface="Times New Roman" panose="02020603050405020304" pitchFamily="18" charset="0"/>
            </a:endParaRPr>
          </a:p>
        </p:txBody>
      </p:sp>
      <p:sp>
        <p:nvSpPr>
          <p:cNvPr id="3" name="Cloud Callout 2"/>
          <p:cNvSpPr/>
          <p:nvPr/>
        </p:nvSpPr>
        <p:spPr>
          <a:xfrm>
            <a:off x="2224617" y="2138421"/>
            <a:ext cx="7439731" cy="2932765"/>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spcAft>
                <a:spcPts val="750"/>
              </a:spcAft>
            </a:pPr>
            <a:r>
              <a:rPr lang="vi-VN" sz="2400" dirty="0">
                <a:latin typeface="Times New Roman" panose="02020603050405020304" pitchFamily="18" charset="0"/>
                <a:ea typeface="Calibri" panose="020F0502020204030204" charset="0"/>
              </a:rPr>
              <a:t>+ Truyện Thạch Sanh có những nhân vật nào? Nhân vật nào là chính? Các tuyến nhân vật được chia như thế nào?</a:t>
            </a:r>
            <a:endParaRPr lang="en-US" sz="2000" dirty="0">
              <a:latin typeface="Times New Roman" panose="02020603050405020304" pitchFamily="18" charset="0"/>
              <a:ea typeface="Calibri" panose="020F0502020204030204" charset="0"/>
            </a:endParaRPr>
          </a:p>
          <a:p>
            <a:pPr>
              <a:spcAft>
                <a:spcPts val="750"/>
              </a:spcAft>
            </a:pPr>
            <a:r>
              <a:rPr lang="vi-VN" sz="2400" dirty="0">
                <a:latin typeface="Times New Roman" panose="02020603050405020304" pitchFamily="18" charset="0"/>
                <a:ea typeface="Calibri" panose="020F0502020204030204" charset="0"/>
              </a:rPr>
              <a:t>+ Xác định những sự kiện chính trong truyện</a:t>
            </a:r>
            <a:r>
              <a:rPr lang="en-US" sz="2400" dirty="0">
                <a:latin typeface="Times New Roman" panose="02020603050405020304" pitchFamily="18" charset="0"/>
                <a:ea typeface="Calibri" panose="020F0502020204030204" charset="0"/>
              </a:rPr>
              <a:t>.</a:t>
            </a:r>
            <a:endParaRPr lang="en-US" sz="2000" dirty="0">
              <a:effectLst/>
              <a:latin typeface="Times New Roman" panose="02020603050405020304" pitchFamily="18" charset="0"/>
              <a:ea typeface="Calibri" panose="020F050202020403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2000"/>
                                        <p:tgtEl>
                                          <p:spTgt spid="18"/>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1000"/>
                                        <p:tgtEl>
                                          <p:spTgt spid="5"/>
                                        </p:tgtEl>
                                      </p:cBhvr>
                                    </p:animEffect>
                                    <p:anim calcmode="lin" valueType="num">
                                      <p:cBhvr>
                                        <p:cTn id="59" dur="1000" fill="hold"/>
                                        <p:tgtEl>
                                          <p:spTgt spid="5"/>
                                        </p:tgtEl>
                                        <p:attrNameLst>
                                          <p:attrName>ppt_x</p:attrName>
                                        </p:attrNameLst>
                                      </p:cBhvr>
                                      <p:tavLst>
                                        <p:tav tm="0">
                                          <p:val>
                                            <p:strVal val="#ppt_x"/>
                                          </p:val>
                                        </p:tav>
                                        <p:tav tm="100000">
                                          <p:val>
                                            <p:strVal val="#ppt_x"/>
                                          </p:val>
                                        </p:tav>
                                      </p:tavLst>
                                    </p:anim>
                                    <p:anim calcmode="lin" valueType="num">
                                      <p:cBhvr>
                                        <p:cTn id="6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anim calcmode="lin" valueType="num">
                                      <p:cBhvr>
                                        <p:cTn id="83" dur="1000" fill="hold"/>
                                        <p:tgtEl>
                                          <p:spTgt spid="9"/>
                                        </p:tgtEl>
                                        <p:attrNameLst>
                                          <p:attrName>ppt_x</p:attrName>
                                        </p:attrNameLst>
                                      </p:cBhvr>
                                      <p:tavLst>
                                        <p:tav tm="0">
                                          <p:val>
                                            <p:strVal val="#ppt_x"/>
                                          </p:val>
                                        </p:tav>
                                        <p:tav tm="100000">
                                          <p:val>
                                            <p:strVal val="#ppt_x"/>
                                          </p:val>
                                        </p:tav>
                                      </p:tavLst>
                                    </p:anim>
                                    <p:anim calcmode="lin" valueType="num">
                                      <p:cBhvr>
                                        <p:cTn id="8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2" grpId="0" bldLvl="0" animBg="1"/>
      <p:bldP spid="18"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1"/>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 THẠCH SANH</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1" name="Picture 30"/>
          <p:cNvPicPr>
            <a:picLocks noChangeAspect="1"/>
          </p:cNvPicPr>
          <p:nvPr/>
        </p:nvPicPr>
        <p:blipFill>
          <a:blip r:embed="rId3"/>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3"/>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4">
            <a:extLst>
              <a:ext uri="{BEBA8EAE-BF5A-486C-A8C5-ECC9F3942E4B}">
                <a14:imgProps xmlns:a14="http://schemas.microsoft.com/office/drawing/2010/main">
                  <a14:imgLayer r:embed="rId5">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6"/>
          <a:stretch>
            <a:fillRect/>
          </a:stretch>
        </p:blipFill>
        <p:spPr>
          <a:xfrm>
            <a:off x="4208871" y="757237"/>
            <a:ext cx="3761558" cy="548042"/>
          </a:xfrm>
          <a:prstGeom prst="rect">
            <a:avLst/>
          </a:prstGeom>
        </p:spPr>
      </p:pic>
      <p:sp>
        <p:nvSpPr>
          <p:cNvPr id="18" name="Rectangle 17"/>
          <p:cNvSpPr/>
          <p:nvPr/>
        </p:nvSpPr>
        <p:spPr>
          <a:xfrm>
            <a:off x="4354047" y="770024"/>
            <a:ext cx="34712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fr-FR" sz="20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HÌNH THÀNH KIẾN THỨC </a:t>
            </a:r>
            <a:endParaRPr kumimoji="0" lang="en-US" sz="2000" b="0" i="0" u="none" strike="noStrike" kern="1200" cap="none" spc="0" normalizeH="0" baseline="0" noProof="0" dirty="0">
              <a:ln>
                <a:noFill/>
              </a:ln>
              <a:effectLst/>
              <a:uLnTx/>
              <a:uFillTx/>
              <a:latin typeface="Calibri" panose="020F0502020204030204"/>
              <a:cs typeface="+mn-cs"/>
            </a:endParaRPr>
          </a:p>
        </p:txBody>
      </p:sp>
      <p:sp>
        <p:nvSpPr>
          <p:cNvPr id="4" name="Right Arrow 3"/>
          <p:cNvSpPr/>
          <p:nvPr/>
        </p:nvSpPr>
        <p:spPr>
          <a:xfrm>
            <a:off x="493122" y="970078"/>
            <a:ext cx="1725613" cy="3152091"/>
          </a:xfrm>
          <a:prstGeom prst="rightArrow">
            <a:avLst>
              <a:gd name="adj1" fmla="val 50000"/>
              <a:gd name="adj2" fmla="val 5413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300"/>
              </a:spcBef>
              <a:spcAft>
                <a:spcPts val="300"/>
              </a:spcAft>
            </a:pPr>
            <a:r>
              <a:rPr lang="vi-VN" altLang="en-US" sz="2800" b="1" dirty="0">
                <a:latin typeface="Times New Roman" panose="02020603050405020304" pitchFamily="18" charset="0"/>
                <a:ea typeface="Times New Roman" panose="02020603050405020304" pitchFamily="18" charset="0"/>
              </a:rPr>
              <a:t>b</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sự</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việc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chính</a:t>
            </a:r>
            <a:r>
              <a:rPr lang="en-US" sz="2800" b="1"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7" name="Rounded Rectangle 6"/>
          <p:cNvSpPr/>
          <p:nvPr/>
        </p:nvSpPr>
        <p:spPr>
          <a:xfrm>
            <a:off x="2386013" y="1457325"/>
            <a:ext cx="1887541" cy="220621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en-US" dirty="0" err="1">
                <a:latin typeface="Times New Roman" panose="02020603050405020304" pitchFamily="18" charset="0"/>
                <a:ea typeface="Times New Roman" panose="02020603050405020304" pitchFamily="18" charset="0"/>
              </a:rPr>
              <a:t>Thạch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Sanh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là</a:t>
            </a:r>
            <a:r>
              <a:rPr lang="en-US"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chàng</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trai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nghèo</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mồ</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côi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sống</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lủi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thủi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một</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mình</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gia</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tài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chỉ</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có</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một</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chiếc</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búa</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kiếm</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củi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nuôi</a:t>
            </a:r>
            <a:r>
              <a:rPr lang="en-US" sz="1600" dirty="0">
                <a:latin typeface="Times New Roman" panose="02020603050405020304" pitchFamily="18" charset="0"/>
                <a:ea typeface="Times New Roman" panose="02020603050405020304" pitchFamily="18" charset="0"/>
              </a:rPr>
              <a:t> </a:t>
            </a:r>
            <a:r>
              <a:rPr lang="en-US" sz="1600" dirty="0" err="1">
                <a:latin typeface="Times New Roman" panose="02020603050405020304" pitchFamily="18" charset="0"/>
                <a:ea typeface="Times New Roman" panose="02020603050405020304" pitchFamily="18" charset="0"/>
              </a:rPr>
              <a:t>thân</a:t>
            </a:r>
            <a:r>
              <a:rPr lang="en-US" sz="1600" dirty="0">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p:txBody>
      </p:sp>
      <p:sp>
        <p:nvSpPr>
          <p:cNvPr id="34" name="Rounded Rectangle 33"/>
          <p:cNvSpPr/>
          <p:nvPr/>
        </p:nvSpPr>
        <p:spPr>
          <a:xfrm>
            <a:off x="4801128" y="1457325"/>
            <a:ext cx="1887541" cy="220621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a:t>
            </a:r>
            <a:endParaRPr lang="en-US" sz="2400" dirty="0"/>
          </a:p>
        </p:txBody>
      </p:sp>
      <p:sp>
        <p:nvSpPr>
          <p:cNvPr id="35" name="Rounded Rectangle 34"/>
          <p:cNvSpPr/>
          <p:nvPr/>
        </p:nvSpPr>
        <p:spPr>
          <a:xfrm>
            <a:off x="7216243" y="4122168"/>
            <a:ext cx="1912941" cy="204672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oan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chúa</a:t>
            </a:r>
            <a:r>
              <a:rPr lang="en-US" sz="2400" dirty="0">
                <a:latin typeface="Times New Roman" panose="02020603050405020304" pitchFamily="18" charset="0"/>
                <a:ea typeface="Times New Roman" panose="02020603050405020304" pitchFamily="18" charset="0"/>
              </a:rPr>
              <a:t>.</a:t>
            </a:r>
            <a:endParaRPr lang="en-US" sz="2400" dirty="0"/>
          </a:p>
        </p:txBody>
      </p:sp>
      <p:sp>
        <p:nvSpPr>
          <p:cNvPr id="36" name="Rounded Rectangle 35"/>
          <p:cNvSpPr/>
          <p:nvPr/>
        </p:nvSpPr>
        <p:spPr>
          <a:xfrm>
            <a:off x="4801128" y="4122168"/>
            <a:ext cx="1912941" cy="204672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en-US" sz="2400" dirty="0" err="1">
                <a:latin typeface="Times New Roman" panose="02020603050405020304" pitchFamily="18" charset="0"/>
                <a:ea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quân</a:t>
            </a:r>
            <a:r>
              <a:rPr lang="en-US" sz="2400" dirty="0">
                <a:latin typeface="Times New Roman" panose="02020603050405020304" pitchFamily="18" charset="0"/>
                <a:ea typeface="Times New Roman" panose="02020603050405020304" pitchFamily="18" charset="0"/>
              </a:rPr>
              <a:t> 18 </a:t>
            </a:r>
            <a:r>
              <a:rPr lang="en-US" sz="2400" dirty="0" err="1">
                <a:latin typeface="Times New Roman" panose="02020603050405020304" pitchFamily="18" charset="0"/>
                <a:ea typeface="Times New Roman" panose="02020603050405020304" pitchFamily="18" charset="0"/>
              </a:rPr>
              <a:t>nước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hầu</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7" name="Rounded Rectangle 36"/>
          <p:cNvSpPr/>
          <p:nvPr/>
        </p:nvSpPr>
        <p:spPr>
          <a:xfrm>
            <a:off x="2386013" y="4122168"/>
            <a:ext cx="1912941" cy="204672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15000"/>
              </a:lnSpc>
              <a:spcAft>
                <a:spcPts val="1200"/>
              </a:spcAft>
            </a:pPr>
            <a:r>
              <a:rPr lang="vi-VN" sz="2800" dirty="0">
                <a:latin typeface="Times New Roman" panose="02020603050405020304" pitchFamily="18" charset="0"/>
                <a:ea typeface="Calibri" panose="020F0502020204030204" charset="0"/>
              </a:rPr>
              <a:t>T</a:t>
            </a:r>
            <a:r>
              <a:rPr lang="en-US" sz="2800" dirty="0" err="1">
                <a:latin typeface="Times New Roman" panose="02020603050405020304" pitchFamily="18" charset="0"/>
                <a:ea typeface="Calibri" panose="020F0502020204030204" charset="0"/>
              </a:rPr>
              <a:t>hạch</a:t>
            </a:r>
            <a:r>
              <a:rPr lang="en-US" sz="2800" dirty="0">
                <a:latin typeface="Times New Roman" panose="02020603050405020304" pitchFamily="18" charset="0"/>
                <a:ea typeface="Calibri" panose="020F0502020204030204" charset="0"/>
              </a:rPr>
              <a:t> </a:t>
            </a:r>
            <a:r>
              <a:rPr lang="en-US" sz="2800" dirty="0" err="1">
                <a:latin typeface="Times New Roman" panose="02020603050405020304" pitchFamily="18" charset="0"/>
                <a:ea typeface="Calibri" panose="020F0502020204030204" charset="0"/>
              </a:rPr>
              <a:t>Sanh</a:t>
            </a:r>
            <a:r>
              <a:rPr lang="en-US" sz="2800" dirty="0">
                <a:latin typeface="Times New Roman" panose="02020603050405020304" pitchFamily="18" charset="0"/>
                <a:ea typeface="Calibri" panose="020F0502020204030204" charset="0"/>
              </a:rPr>
              <a:t> </a:t>
            </a:r>
            <a:r>
              <a:rPr lang="vi-VN" sz="2800" dirty="0">
                <a:latin typeface="Times New Roman" panose="02020603050405020304" pitchFamily="18" charset="0"/>
                <a:ea typeface="Calibri" panose="020F0502020204030204" charset="0"/>
              </a:rPr>
              <a:t>lên ngôi vua</a:t>
            </a:r>
            <a:r>
              <a:rPr lang="en-US" sz="2800" dirty="0">
                <a:latin typeface="Times New Roman" panose="02020603050405020304" pitchFamily="18" charset="0"/>
                <a:ea typeface="Calibri" panose="020F0502020204030204" charset="0"/>
              </a:rPr>
              <a:t>.</a:t>
            </a:r>
            <a:endParaRPr lang="en-US" sz="2800" dirty="0">
              <a:effectLst/>
              <a:latin typeface="Times New Roman" panose="02020603050405020304" pitchFamily="18" charset="0"/>
              <a:ea typeface="Calibri" panose="020F0502020204030204" charset="0"/>
            </a:endParaRPr>
          </a:p>
        </p:txBody>
      </p:sp>
      <p:sp>
        <p:nvSpPr>
          <p:cNvPr id="38" name="Rounded Rectangle 37"/>
          <p:cNvSpPr/>
          <p:nvPr/>
        </p:nvSpPr>
        <p:spPr>
          <a:xfrm>
            <a:off x="7216243" y="1457325"/>
            <a:ext cx="1887541" cy="220621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en-US" sz="2400" dirty="0" err="1">
                <a:latin typeface="Times New Roman" panose="02020603050405020304" pitchFamily="18" charset="0"/>
                <a:ea typeface="Times New Roman" panose="02020603050405020304" pitchFamily="18" charset="0"/>
              </a:rPr>
              <a:t>Mẹ</a:t>
            </a:r>
            <a:r>
              <a:rPr lang="en-US" sz="2400" dirty="0">
                <a:latin typeface="Times New Roman" panose="02020603050405020304" pitchFamily="18" charset="0"/>
                <a:ea typeface="Times New Roman" panose="02020603050405020304" pitchFamily="18" charset="0"/>
              </a:rPr>
              <a:t> con </a:t>
            </a:r>
            <a:r>
              <a:rPr lang="en-US" sz="2400" dirty="0" err="1">
                <a:latin typeface="Times New Roman" panose="02020603050405020304" pitchFamily="18" charset="0"/>
                <a:ea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lừa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mình</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39" name="Rounded Rectangle 38"/>
          <p:cNvSpPr/>
          <p:nvPr/>
        </p:nvSpPr>
        <p:spPr>
          <a:xfrm>
            <a:off x="9631359" y="1457325"/>
            <a:ext cx="1887541" cy="220621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en-US" sz="2000" dirty="0" err="1">
                <a:latin typeface="Times New Roman" panose="02020603050405020304" pitchFamily="18" charset="0"/>
                <a:ea typeface="Times New Roman" panose="02020603050405020304" pitchFamily="18" charset="0"/>
              </a:rPr>
              <a:t>Thạch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diệt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chằn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giết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Lí</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cướp</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40" name="Rounded Rectangle 39"/>
          <p:cNvSpPr/>
          <p:nvPr/>
        </p:nvSpPr>
        <p:spPr>
          <a:xfrm>
            <a:off x="9631359" y="4122168"/>
            <a:ext cx="1912941" cy="204672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Bef>
                <a:spcPts val="300"/>
              </a:spcBef>
              <a:spcAft>
                <a:spcPts val="300"/>
              </a:spcAft>
            </a:pPr>
            <a:r>
              <a:rPr lang="en-US" sz="2000" dirty="0" err="1">
                <a:latin typeface="Times New Roman" panose="02020603050405020304" pitchFamily="18" charset="0"/>
                <a:ea typeface="Times New Roman" panose="02020603050405020304" pitchFamily="18" charset="0"/>
              </a:rPr>
              <a:t>Thạch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Sanh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bị</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hồn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chăn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tinh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đại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bàng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trả</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thù</a:t>
            </a:r>
            <a:r>
              <a:rPr lang="en-US" sz="2000" dirty="0">
                <a:latin typeface="Times New Roman" panose="02020603050405020304" pitchFamily="18" charset="0"/>
                <a:ea typeface="Times New Roman" panose="02020603050405020304" pitchFamily="18" charset="0"/>
              </a:rPr>
              <a:t>, vu </a:t>
            </a:r>
            <a:r>
              <a:rPr lang="en-US" sz="2000" dirty="0" err="1">
                <a:latin typeface="Times New Roman" panose="02020603050405020304" pitchFamily="18" charset="0"/>
                <a:ea typeface="Times New Roman" panose="02020603050405020304" pitchFamily="18" charset="0"/>
              </a:rPr>
              <a:t>oan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phải</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tù</a:t>
            </a:r>
            <a:r>
              <a:rPr lang="en-US" sz="20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sp>
        <p:nvSpPr>
          <p:cNvPr id="9" name="Right Arrow 8"/>
          <p:cNvSpPr/>
          <p:nvPr/>
        </p:nvSpPr>
        <p:spPr>
          <a:xfrm>
            <a:off x="4358483" y="2137614"/>
            <a:ext cx="357716" cy="942975"/>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9188713" y="2137614"/>
            <a:ext cx="357716" cy="855513"/>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6773598" y="2137614"/>
            <a:ext cx="357716" cy="942975"/>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10075067" y="3724372"/>
            <a:ext cx="1000125" cy="336962"/>
          </a:xfrm>
          <a:prstGeom prst="down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9201413" y="4643438"/>
            <a:ext cx="357716" cy="95726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eft Arrow 42"/>
          <p:cNvSpPr/>
          <p:nvPr/>
        </p:nvSpPr>
        <p:spPr>
          <a:xfrm>
            <a:off x="6786298" y="4643438"/>
            <a:ext cx="357716" cy="95726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p:cNvSpPr/>
          <p:nvPr/>
        </p:nvSpPr>
        <p:spPr>
          <a:xfrm>
            <a:off x="4371183" y="4643438"/>
            <a:ext cx="357716" cy="957263"/>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right)">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righ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right)">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right)">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right)">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right)">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right)">
                                      <p:cBhvr>
                                        <p:cTn id="7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9" grpId="0" bldLvl="0" animBg="1"/>
      <p:bldP spid="41" grpId="0" bldLvl="0" animBg="1"/>
      <p:bldP spid="42" grpId="0" bldLvl="0" animBg="1"/>
      <p:bldP spid="21" grpId="0" bldLvl="0" animBg="1"/>
      <p:bldP spid="22" grpId="0" bldLvl="0" animBg="1"/>
      <p:bldP spid="43" grpId="0" bldLvl="0" animBg="1"/>
      <p:bldP spid="44" grpId="0" bldLvl="0" animBg="1"/>
    </p:bldLst>
  </p:timing>
</p:sld>
</file>

<file path=ppt/tags/tag1.xml><?xml version="1.0" encoding="utf-8"?>
<p:tagLst xmlns:p="http://schemas.openxmlformats.org/presentationml/2006/main">
  <p:tag name="TABLE_ENDDRAG_ORIGIN_RECT" val="879*324"/>
  <p:tag name="TABLE_ENDDRAG_RECT" val="38*157*879*324"/>
</p:tagLst>
</file>

<file path=ppt/tags/tag2.xml><?xml version="1.0" encoding="utf-8"?>
<p:tagLst xmlns:p="http://schemas.openxmlformats.org/presentationml/2006/main">
  <p:tag name="TABLE_ENDDRAG_ORIGIN_RECT" val="879*338"/>
  <p:tag name="TABLE_ENDDRAG_RECT" val="38*147*879*3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10194</Words>
  <Application>WPS Presentation</Application>
  <PresentationFormat>Widescreen</PresentationFormat>
  <Paragraphs>457</Paragraphs>
  <Slides>28</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28</vt:i4>
      </vt:variant>
    </vt:vector>
  </HeadingPairs>
  <TitlesOfParts>
    <vt:vector size="47" baseType="lpstr">
      <vt:lpstr>Arial</vt:lpstr>
      <vt:lpstr>SimSun</vt:lpstr>
      <vt:lpstr>Wingdings</vt:lpstr>
      <vt:lpstr>Calibri Light</vt:lpstr>
      <vt:lpstr>Calibri</vt:lpstr>
      <vt:lpstr>Microsoft YaHei</vt:lpstr>
      <vt:lpstr>Arial Unicode MS</vt:lpstr>
      <vt:lpstr>Times New Roman</vt:lpstr>
      <vt:lpstr>Brush Script MT</vt:lpstr>
      <vt:lpstr>WoodType-Demi</vt:lpstr>
      <vt:lpstr>Segoe Print</vt:lpstr>
      <vt:lpstr>Calibri</vt:lpstr>
      <vt:lpstr>Symbol</vt:lpstr>
      <vt:lpstr>MS Mincho</vt:lpstr>
      <vt:lpstr>Bodoni MT Black</vt:lpstr>
      <vt:lpstr>Bodoni MT</vt:lpstr>
      <vt:lpstr>Blackadder ITC</vt:lpstr>
      <vt:lpstr>Bodoni MT Condensed</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Nguyễn Minh Phương</cp:lastModifiedBy>
  <cp:revision>1</cp:revision>
  <dcterms:created xsi:type="dcterms:W3CDTF">2025-02-16T14:47:30Z</dcterms:created>
  <dcterms:modified xsi:type="dcterms:W3CDTF">2025-02-16T14:47:30Z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C47F69F4B03E46949D98AE2223D7C91C_11</vt:lpwstr>
  </property>
  <property fmtid="{D5CDD505-2E9C-101B-9397-08002B2CF9AE}" pid="3" name="KSOProductBuildVer">
    <vt:lpwstr>1033-12.2.0.19805</vt:lpwstr>
  </property>
</Properties>
</file>