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6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  <p:sldMasterId id="2147483691" r:id="rId5"/>
    <p:sldMasterId id="2147483704" r:id="rId6"/>
    <p:sldMasterId id="2147483716" r:id="rId7"/>
  </p:sldMasterIdLst>
  <p:notesMasterIdLst>
    <p:notesMasterId r:id="rId29"/>
  </p:notesMasterIdLst>
  <p:sldIdLst>
    <p:sldId id="256" r:id="rId8"/>
    <p:sldId id="275" r:id="rId9"/>
    <p:sldId id="276" r:id="rId10"/>
    <p:sldId id="277" r:id="rId11"/>
    <p:sldId id="279" r:id="rId12"/>
    <p:sldId id="280" r:id="rId13"/>
    <p:sldId id="260" r:id="rId14"/>
    <p:sldId id="281" r:id="rId15"/>
    <p:sldId id="261" r:id="rId16"/>
    <p:sldId id="263" r:id="rId17"/>
    <p:sldId id="266" r:id="rId18"/>
    <p:sldId id="267" r:id="rId19"/>
    <p:sldId id="268" r:id="rId20"/>
    <p:sldId id="264" r:id="rId21"/>
    <p:sldId id="265" r:id="rId22"/>
    <p:sldId id="262" r:id="rId23"/>
    <p:sldId id="269" r:id="rId24"/>
    <p:sldId id="270" r:id="rId25"/>
    <p:sldId id="282" r:id="rId26"/>
    <p:sldId id="257" r:id="rId27"/>
    <p:sldId id="27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2622" autoAdjust="0"/>
  </p:normalViewPr>
  <p:slideViewPr>
    <p:cSldViewPr>
      <p:cViewPr>
        <p:scale>
          <a:sx n="60" d="100"/>
          <a:sy n="60" d="100"/>
        </p:scale>
        <p:origin x="-1728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57E6F-6693-4FEA-8081-BDFBA6A42B9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F53D3-6C6C-48FF-8334-2F982A0B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5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F53D3-6C6C-48FF-8334-2F982A0B35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F53D3-6C6C-48FF-8334-2F982A0B35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85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F53D3-6C6C-48FF-8334-2F982A0B35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85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F53D3-6C6C-48FF-8334-2F982A0B35B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47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F53D3-6C6C-48FF-8334-2F982A0B35B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4228D29-82BA-47CA-AFE7-F5A700E1D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35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D83E862-1482-46EF-B5EE-7DD8B2E00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9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E237650-E657-4385-8621-247A0E17E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6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164A3BC-A707-4D4B-ACAB-C6FA88ED9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37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FA4C977-0E22-40D1-A00B-3D8882B5C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08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7BB4697D-C652-438B-A907-CC2140767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77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7F06095C-A774-4A9A-9CF5-BE6192D3B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50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85FEA6A-7A6A-4779-89C6-ACA4D58BB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669D8FB-4A95-4A5A-B0E4-F07DCEEC0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68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51BE1CE-A6A8-48E3-AA95-78BB3B013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13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8D57AE4-DEBE-4D7C-9CFF-A989817E6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99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2EFAEFE-BA2A-408E-B5AB-A04277ECC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88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201C9-99AA-4B15-9B93-47ACAD5B70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3879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B91E-E84C-4622-AB33-D46309C84E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57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C4FDE-C31B-418D-95F1-98163318FE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8429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F62EA-A6A2-448B-8D58-4B87A58D38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20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6D599-73CF-4645-A192-A3FBB512AA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7769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63196-022A-4342-8554-886E88FB12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05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3FE36-D7E8-4867-804D-F17CEF1372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9606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E0A5E-1AD7-466B-838D-FF39BDEBCD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1838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7ED1A-CE22-4080-AD9D-018DC0316E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14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CF1A5-6BE3-441E-A2B4-6CDBEF2C1A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104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F21FF-1F47-4E8C-BAF9-E6AEDA4637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0723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42220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89524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123983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23105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788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8CBFCF3-3D5A-47AC-977A-B157E2A8ADF2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9028F7E-98DB-49F5-BE50-452A2C05B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79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A770150-9E9B-4C69-B4E3-832D53157141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4F9F27D-D22A-4A90-ADF9-7034DEB9D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997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2240D2-3AF9-488A-8FDE-19E14565CDAE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CF663AA-7AD5-4EBD-81BA-D8ED5ABC4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751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F16DA8-4933-4E60-801A-66D1E2CC7920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2FEAE6-2963-4A05-820C-F26AF4CAD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037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9C079A-C3D7-4FA6-A16D-E8FE3DC2B4F9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ADD4708-A4C5-476E-8731-5B589E1A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534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C2A9B3-DAF9-4040-BC50-47D79050E402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76AD3B-C006-45DB-8FA6-EADCA77D4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945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7461644-217E-48C6-9718-0E492AEA14C4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7A076F-C4FD-4021-9F10-A88A0B8CF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1052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3B16D4-1890-4FEA-96CF-9F1238F6E6C7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276B3D-C811-47E7-8D38-151FB3134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09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2B8264-FF94-4872-90F3-89CD88A1C2C9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2C53EF5-8C36-469B-B0D8-EA6D6D988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0456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A77CDB-A2A8-421D-8802-BD3463BDC5FA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25996FF-CBDB-4BDE-B911-1584F36D7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4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A774C81-99F6-496A-9E56-63FC0059667A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B308253-1692-4D07-8329-8F4D16CAE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741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ang trắ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 hidden="1"/>
          <p:cNvSpPr/>
          <p:nvPr/>
        </p:nvSpPr>
        <p:spPr>
          <a:xfrm>
            <a:off x="0" y="4306958"/>
            <a:ext cx="9144000" cy="2551043"/>
          </a:xfrm>
          <a:prstGeom prst="rect">
            <a:avLst/>
          </a:prstGeom>
          <a:gradFill flip="none" rotWithShape="1">
            <a:gsLst>
              <a:gs pos="90000">
                <a:schemeClr val="bg1">
                  <a:lumMod val="85000"/>
                  <a:alpha val="61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9624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1127A-88B9-4873-801C-5498178DB1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057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8BA0A-1B80-44BA-9120-C615949ED3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1315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D7A31-DDF5-4456-94A4-C0A9B44CF0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051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FE998-D763-4E23-A01B-F0B51AD0C9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3091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2844-8790-415A-8B0C-76929F4DF2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915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E749D-53AC-4A9A-BDBA-5E2ED82E02E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79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630F7-C1B7-415C-A0FF-F567D8BC45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8557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73505-9734-4AF9-8508-40D0A96733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03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93320-C10F-486F-90F3-82EC583A49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69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A7B87-1F5A-43BF-90D1-94AE7C0490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60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FBA39-E895-4225-88A8-D98461B246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102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7821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2958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868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5618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0147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67280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93995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57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45043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2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F5413-EE44-457E-A3ED-5F78B78933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22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8C2532-A8E6-4CEE-A5F3-8609E09B13A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10/12/2022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26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ransition spd="slow">
    <p:fad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B9F59EF8-41EE-4396-85E2-F3F1A10323DD}" type="datetimeFigureOut">
              <a:rPr lang="en-US"/>
              <a:pPr>
                <a:defRPr/>
              </a:pPr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E212ABE3-C505-4328-9870-6E2EC0EC2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089AF-AB1C-41A3-B225-AB8A0422CA1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42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58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8276" y="1143000"/>
            <a:ext cx="7239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 HÀNH </a:t>
            </a:r>
          </a:p>
          <a:p>
            <a:pPr lvl="0"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MỘT SỐ NỀN VĂN MINH THẾ GIỚI THỜI KÌ CỔ - TRUNG ĐẠI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715814" y="3352800"/>
            <a:ext cx="5904186" cy="236220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NỘI  DUNG</a:t>
            </a:r>
          </a:p>
          <a:p>
            <a:pPr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A. HỆ THỐNG KIẾN THỨC.</a:t>
            </a:r>
          </a:p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B. LUYỆN TẬP</a:t>
            </a:r>
          </a:p>
          <a:p>
            <a:pPr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350413" y="1660118"/>
            <a:ext cx="6430108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xuất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21283" y="1660119"/>
            <a:ext cx="771431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95399" y="4706167"/>
            <a:ext cx="64770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81342" y="4706168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295400" y="2641011"/>
            <a:ext cx="64770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cụ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lao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sắt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xuất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81343" y="2641012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295400" y="3654560"/>
            <a:ext cx="64770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kiên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trúc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1343" y="3654561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3.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yếu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tố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bản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giúp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xác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định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một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nền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hoá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bước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sang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?</a:t>
            </a:r>
            <a:endParaRPr lang="en-US" sz="2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426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67170" y="2008418"/>
            <a:ext cx="465019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Y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học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81326" y="2008419"/>
            <a:ext cx="771431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02692" y="4067832"/>
            <a:ext cx="468410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Kiến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trúc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điêu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khắc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fr-FR" sz="2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1567" y="4067833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22511" y="2989311"/>
            <a:ext cx="468410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41386" y="2989312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089453" y="5214301"/>
            <a:ext cx="468410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08328" y="5214302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120032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4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.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Lĩnh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nền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Ấ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kì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hưởng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lớn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Việt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Nam?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endParaRPr lang="en-US" sz="2400" dirty="0">
              <a:solidFill>
                <a:srgbClr val="FFFFFF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253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26270" y="1660118"/>
            <a:ext cx="748918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đóng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góp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lớn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nhân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dân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đối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với</a:t>
            </a:r>
            <a:endParaRPr lang="en-US" sz="2400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Tây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7141" y="1660119"/>
            <a:ext cx="771431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30900" y="2667000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C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ơ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sở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luận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tư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tưởng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chế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quân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chủ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ở </a:t>
            </a:r>
            <a:endParaRPr lang="en-US" sz="2400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16843" y="2667001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4550" y="4800600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.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Thể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tư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duy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cao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lưu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giữ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thông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tin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lớn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0493" y="4800601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71258" y="3654560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Cơ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sở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sự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phát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triển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khoa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học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kĩ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thuật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đại</a:t>
            </a:r>
            <a:endParaRPr lang="en-US" sz="24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7201" y="3654561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5.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Nội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dung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đây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phản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ánh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đúng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ý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nghĩa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Nho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</a:rPr>
              <a:t>giáo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</a:rPr>
              <a:t>?</a:t>
            </a:r>
            <a:endParaRPr lang="en-US" sz="2400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530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26270" y="1660118"/>
            <a:ext cx="7489185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phản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ánh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tưởng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tôn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7141" y="1660119"/>
            <a:ext cx="771431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71257" y="4706167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</a:t>
            </a:r>
            <a:r>
              <a:rPr lang="fr-FR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hể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hưởng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tôn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tới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nghệ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thuật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solidFill>
                <a:prstClr val="black"/>
              </a:solidFill>
              <a:latin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4706168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71258" y="2641011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hưởng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lớn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Phục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7201" y="2641012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71258" y="3654560"/>
            <a:ext cx="75438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phản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ánh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Hin-đu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tưởng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thống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Ấn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7201" y="3654561"/>
            <a:ext cx="820814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120032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6.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Một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nghĩa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kiến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trúc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điêu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khắc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nền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Ấ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kì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endParaRPr lang="en-US" sz="2400" dirty="0">
              <a:solidFill>
                <a:srgbClr val="FFFFFF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530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86816" y="2001704"/>
            <a:ext cx="3771900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giấy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22202" y="2001705"/>
            <a:ext cx="859386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31801" y="5047753"/>
            <a:ext cx="3799407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La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bàn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67187" y="5047754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31802" y="2982597"/>
            <a:ext cx="3799407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Kĩ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thuật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in.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67188" y="2982598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31802" y="3996146"/>
            <a:ext cx="3799407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Thuốc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súng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867188" y="3996147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7.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3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62734" y="4724400"/>
            <a:ext cx="7738572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biểu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cao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tính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chuyên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" y="4724401"/>
            <a:ext cx="859386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91794" y="1676400"/>
            <a:ext cx="77950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phản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ánh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cao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dân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Ai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Cập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7180" y="1676401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3214" y="2602950"/>
            <a:ext cx="77950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tượng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này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28600" y="2602951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93214" y="3616499"/>
            <a:ext cx="77950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cư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dân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Ai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Cập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giỏi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616500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120032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8.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Một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nghĩa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Ai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Cập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kì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8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28"/>
          <p:cNvSpPr>
            <a:spLocks noChangeArrowheads="1"/>
          </p:cNvSpPr>
          <p:nvPr/>
        </p:nvSpPr>
        <p:spPr bwMode="auto">
          <a:xfrm>
            <a:off x="609600" y="3677170"/>
            <a:ext cx="7351987" cy="666230"/>
          </a:xfrm>
          <a:prstGeom prst="hexagon">
            <a:avLst>
              <a:gd name="adj" fmla="val 24968"/>
              <a:gd name="vf" fmla="val 11547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Hexagon 28"/>
          <p:cNvSpPr>
            <a:spLocks noChangeArrowheads="1"/>
          </p:cNvSpPr>
          <p:nvPr/>
        </p:nvSpPr>
        <p:spPr bwMode="auto">
          <a:xfrm>
            <a:off x="649287" y="1905000"/>
            <a:ext cx="7351987" cy="675207"/>
          </a:xfrm>
          <a:prstGeom prst="hexagon">
            <a:avLst>
              <a:gd name="adj" fmla="val 24968"/>
              <a:gd name="vf" fmla="val 11547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8" name="Hexagon 28"/>
          <p:cNvSpPr>
            <a:spLocks noChangeArrowheads="1"/>
          </p:cNvSpPr>
          <p:nvPr/>
        </p:nvSpPr>
        <p:spPr bwMode="auto">
          <a:xfrm>
            <a:off x="627516" y="4625364"/>
            <a:ext cx="7351987" cy="672580"/>
          </a:xfrm>
          <a:prstGeom prst="hexagon">
            <a:avLst>
              <a:gd name="adj" fmla="val 24886"/>
              <a:gd name="vf" fmla="val 11547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Đều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thành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thế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kỉ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I TCN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9" name="Hexagon 28"/>
          <p:cNvSpPr>
            <a:spLocks noChangeArrowheads="1"/>
          </p:cNvSpPr>
          <p:nvPr/>
        </p:nvSpPr>
        <p:spPr bwMode="auto">
          <a:xfrm>
            <a:off x="669924" y="2813570"/>
            <a:ext cx="7354887" cy="691630"/>
          </a:xfrm>
          <a:prstGeom prst="hexagon">
            <a:avLst>
              <a:gd name="adj" fmla="val 24978"/>
              <a:gd name="vf" fmla="val 11547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838200" y="133350"/>
            <a:ext cx="7543800" cy="1030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 algn="just">
              <a:lnSpc>
                <a:spcPct val="127000"/>
              </a:lnSpc>
            </a:pPr>
            <a:r>
              <a:rPr lang="en-US" sz="2400" b="1" dirty="0" err="1">
                <a:latin typeface="Times New Roman"/>
                <a:ea typeface="Times New Roman"/>
              </a:rPr>
              <a:t>Câu</a:t>
            </a:r>
            <a:r>
              <a:rPr lang="en-US" sz="2400" b="1" dirty="0">
                <a:latin typeface="Times New Roman"/>
                <a:ea typeface="Times New Roman"/>
              </a:rPr>
              <a:t> </a:t>
            </a:r>
            <a:r>
              <a:rPr lang="en-US" sz="2400" b="1" dirty="0" smtClean="0">
                <a:latin typeface="Times New Roman"/>
                <a:ea typeface="Times New Roman"/>
              </a:rPr>
              <a:t>9.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Điểm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chung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của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văn</a:t>
            </a:r>
            <a:r>
              <a:rPr lang="en-US" sz="2400" dirty="0"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latin typeface="Times New Roman"/>
                <a:ea typeface="Times New Roman"/>
              </a:rPr>
              <a:t>Ấ</a:t>
            </a:r>
            <a:r>
              <a:rPr lang="en-US" sz="2400" dirty="0" err="1" smtClean="0">
                <a:latin typeface="Times New Roman"/>
                <a:ea typeface="Times New Roman"/>
              </a:rPr>
              <a:t>n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Độ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và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văn</a:t>
            </a:r>
            <a:r>
              <a:rPr lang="en-US" sz="2400" dirty="0"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latin typeface="Times New Roman"/>
                <a:ea typeface="Times New Roman"/>
              </a:rPr>
              <a:t>Trung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Hoa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là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gì</a:t>
            </a:r>
            <a:r>
              <a:rPr lang="en-US" sz="2400" dirty="0" smtClean="0">
                <a:latin typeface="Times New Roman"/>
                <a:ea typeface="Times New Roman"/>
              </a:rPr>
              <a:t>?</a:t>
            </a:r>
            <a:endParaRPr lang="en-US" sz="2400" dirty="0">
              <a:latin typeface="Times New Roman"/>
              <a:ea typeface="Times New Roman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808037" y="2076970"/>
            <a:ext cx="62262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tliời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808037" y="2859431"/>
            <a:ext cx="5333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733748" y="4678665"/>
            <a:ext cx="66150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9612" y="3697808"/>
            <a:ext cx="67802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Đều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kì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607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826513" y="4736593"/>
            <a:ext cx="3811014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Pháp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 smtClean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61899" y="4736594"/>
            <a:ext cx="859386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55573" y="1688593"/>
            <a:ext cx="38388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I-ta-li-a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	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190959" y="1688594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61112" y="2615145"/>
            <a:ext cx="4134687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Lạp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92379" y="2615144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56993" y="3628692"/>
            <a:ext cx="38388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92379" y="3628693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10.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“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Quê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hương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”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nền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Phục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hưng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27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29563" y="5084891"/>
            <a:ext cx="3811014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     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64949" y="5084892"/>
            <a:ext cx="859386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658623" y="2036891"/>
            <a:ext cx="38388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sz="2400" dirty="0" smtClean="0">
                <a:latin typeface="Times New Roman"/>
                <a:ea typeface="Times New Roman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Toán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994009" y="2036892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64162" y="2963443"/>
            <a:ext cx="4134687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Tôn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tín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ngưỡng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995429" y="2963442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660043" y="3976990"/>
            <a:ext cx="3838806" cy="696597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Kĩ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thuật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ướp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xác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95429" y="3976991"/>
            <a:ext cx="914400" cy="6965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156966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11. 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Thành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tựu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lĩnh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Ai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Cập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kì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cổ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ứng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quả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kim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tự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tháp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?</a:t>
            </a:r>
            <a:endParaRPr lang="en-US" sz="2400" dirty="0"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9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432102"/>
              </p:ext>
            </p:extLst>
          </p:nvPr>
        </p:nvGraphicFramePr>
        <p:xfrm>
          <a:off x="381000" y="1778138"/>
          <a:ext cx="8458200" cy="5017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5330"/>
                <a:gridCol w="4762870"/>
              </a:tblGrid>
              <a:tr h="353061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 (</a:t>
                      </a:r>
                      <a:r>
                        <a:rPr lang="en-US" sz="2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tựu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 (Ý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701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Kim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thá</a:t>
                      </a:r>
                      <a:r>
                        <a:rPr kumimoji="0" 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vi-VN" sz="2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vi-VN" sz="2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ảnh hường lớn đến văn học khu vực châu Á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Hin-đu-giáo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</a:t>
                      </a:r>
                      <a:r>
                        <a:rPr lang="vi-VN" sz="22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 hưởng lớn đến tôn giáo khu vực Đông Nam Á.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Kĩ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thuật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in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làm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giấy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 </a:t>
                      </a: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</a:t>
                      </a:r>
                      <a:r>
                        <a:rPr lang="en-US" sz="2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.</a:t>
                      </a:r>
                      <a:r>
                        <a:rPr lang="vi-VN" sz="2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vi-VN" sz="2200" dirty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là biểu hiện cao của tính chuyên chế, quan niệm tôn giáo.</a:t>
                      </a:r>
                      <a:endParaRPr lang="en-US" sz="2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Kinh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thư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thơ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Đường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vi-VN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D</a:t>
                      </a:r>
                      <a:r>
                        <a:rPr lang="vi-VN" sz="2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. </a:t>
                      </a:r>
                      <a:r>
                        <a:rPr lang="vi-VN" sz="2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có vai trò lớn trong lĩnh vực văn học, phổ biến tri thức và phát triển văn hoá.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Ph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át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minh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chữ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số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0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</a:t>
                      </a:r>
                      <a:r>
                        <a:rPr lang="en-US" sz="2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hưởng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kĩ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quân</a:t>
                      </a:r>
                      <a:r>
                        <a:rPr lang="en-US" sz="2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4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6</a:t>
                      </a: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. </a:t>
                      </a:r>
                      <a:r>
                        <a:rPr lang="en-US" sz="2200" dirty="0" err="1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Thuốc</a:t>
                      </a:r>
                      <a:r>
                        <a:rPr lang="en-US" sz="2200" baseline="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súng</a:t>
                      </a:r>
                      <a:endParaRPr lang="en-US" sz="2200" dirty="0" smtClean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 </a:t>
                      </a:r>
                      <a:r>
                        <a:rPr lang="vi-VN" sz="2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G</a:t>
                      </a:r>
                      <a:r>
                        <a:rPr lang="vi-VN" sz="2200" dirty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. giúp cho việc tính toán trở nên đơn giản, ngắn gọn.</a:t>
                      </a:r>
                      <a:endParaRPr lang="en-US" sz="2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2819400" y="2590800"/>
            <a:ext cx="1371600" cy="137160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38400" y="3276600"/>
            <a:ext cx="1752600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700" y="3962400"/>
            <a:ext cx="914400" cy="76200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2438400"/>
            <a:ext cx="914400" cy="236220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05200" y="5486400"/>
            <a:ext cx="685800" cy="68580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05200" y="5486400"/>
            <a:ext cx="685800" cy="68580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3424238" y="3748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152400"/>
            <a:ext cx="8610600" cy="1576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 algn="just">
              <a:lnSpc>
                <a:spcPct val="134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Câu </a:t>
            </a:r>
            <a:r>
              <a:rPr lang="vi-VN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vi-VN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Hãy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nối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các </a:t>
            </a: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thành tự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u của nền văn minh phương Đông thời ki cổ - trung đại ở </a:t>
            </a: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cột A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 với </a:t>
            </a:r>
            <a:r>
              <a:rPr lang="vi-VN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ý nghĩa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của các thành tựu văn minh ở </a:t>
            </a:r>
            <a:r>
              <a:rPr lang="vi-VN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cột B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 sao cho phù hợp.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460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94703" y="-99134"/>
            <a:ext cx="3288394" cy="3341115"/>
            <a:chOff x="569784" y="1333982"/>
            <a:chExt cx="3814741" cy="3875592"/>
          </a:xfrm>
        </p:grpSpPr>
        <p:sp>
          <p:nvSpPr>
            <p:cNvPr id="15" name="Shape 14"/>
            <p:cNvSpPr/>
            <p:nvPr/>
          </p:nvSpPr>
          <p:spPr>
            <a:xfrm>
              <a:off x="1164146" y="1821516"/>
              <a:ext cx="2980265" cy="2980266"/>
            </a:xfrm>
            <a:prstGeom prst="gear9">
              <a:avLst/>
            </a:prstGeom>
            <a:solidFill>
              <a:srgbClr val="DB9808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sz="28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800" b="1" dirty="0" err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Khái</a:t>
              </a:r>
              <a:r>
                <a:rPr lang="en-US" sz="28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niệm</a:t>
              </a:r>
              <a:r>
                <a:rPr lang="en-US" sz="28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2800" b="1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 minh</a:t>
              </a:r>
            </a:p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Circular Arrow 22"/>
            <p:cNvSpPr/>
            <p:nvPr/>
          </p:nvSpPr>
          <p:spPr>
            <a:xfrm rot="13559404">
              <a:off x="539359" y="1364407"/>
              <a:ext cx="3875592" cy="3814741"/>
            </a:xfrm>
            <a:prstGeom prst="circularArrow">
              <a:avLst>
                <a:gd name="adj1" fmla="val 5682"/>
                <a:gd name="adj2" fmla="val 299029"/>
                <a:gd name="adj3" fmla="val 2540417"/>
                <a:gd name="adj4" fmla="val 14907592"/>
                <a:gd name="adj5" fmla="val 5469"/>
              </a:avLst>
            </a:prstGeom>
            <a:solidFill>
              <a:srgbClr val="DB9808"/>
            </a:solidFill>
            <a:ln w="76200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1" name="Rounded Rectangle 10"/>
          <p:cNvSpPr/>
          <p:nvPr/>
        </p:nvSpPr>
        <p:spPr>
          <a:xfrm>
            <a:off x="3975086" y="459219"/>
            <a:ext cx="4898325" cy="90226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vi-VN" sz="2400" b="1" dirty="0">
              <a:solidFill>
                <a:srgbClr val="3F3F3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solidFill>
                <a:srgbClr val="3F3F3F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091415" y="2032293"/>
            <a:ext cx="4898325" cy="10676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solidFill>
                <a:srgbClr val="3F3F3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vi-VN" sz="2400" b="1" dirty="0">
              <a:solidFill>
                <a:srgbClr val="3F3F3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solidFill>
                <a:srgbClr val="3F3F3F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640458" y="-25153"/>
            <a:ext cx="1878213" cy="1853872"/>
            <a:chOff x="3611856" y="1126314"/>
            <a:chExt cx="2245225" cy="2245225"/>
          </a:xfrm>
        </p:grpSpPr>
        <p:sp>
          <p:nvSpPr>
            <p:cNvPr id="25" name="Circular Arrow 24"/>
            <p:cNvSpPr/>
            <p:nvPr/>
          </p:nvSpPr>
          <p:spPr>
            <a:xfrm rot="2966333">
              <a:off x="3611856" y="1126314"/>
              <a:ext cx="2245225" cy="2245225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8569991"/>
                <a:gd name="adj5" fmla="val 6981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Shape 32"/>
            <p:cNvSpPr/>
            <p:nvPr/>
          </p:nvSpPr>
          <p:spPr>
            <a:xfrm rot="20149846">
              <a:off x="4119508" y="1550938"/>
              <a:ext cx="1450499" cy="1450499"/>
            </a:xfrm>
            <a:prstGeom prst="gear6">
              <a:avLst/>
            </a:prstGeom>
            <a:solidFill>
              <a:srgbClr val="0070C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Sun 25"/>
            <p:cNvSpPr/>
            <p:nvPr/>
          </p:nvSpPr>
          <p:spPr>
            <a:xfrm>
              <a:off x="4557518" y="2071387"/>
              <a:ext cx="687003" cy="410785"/>
            </a:xfrm>
            <a:prstGeom prst="sun">
              <a:avLst/>
            </a:prstGeom>
            <a:solidFill>
              <a:srgbClr val="EEDB62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646089" y="1422245"/>
            <a:ext cx="2064995" cy="1981200"/>
            <a:chOff x="3595071" y="3152986"/>
            <a:chExt cx="2511054" cy="2466081"/>
          </a:xfrm>
        </p:grpSpPr>
        <p:sp>
          <p:nvSpPr>
            <p:cNvPr id="24" name="Shape 23"/>
            <p:cNvSpPr/>
            <p:nvPr/>
          </p:nvSpPr>
          <p:spPr>
            <a:xfrm rot="18936934" flipV="1">
              <a:off x="3595071" y="3152986"/>
              <a:ext cx="2511054" cy="2466081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Shape 41"/>
            <p:cNvSpPr/>
            <p:nvPr/>
          </p:nvSpPr>
          <p:spPr>
            <a:xfrm rot="5823695">
              <a:off x="4057173" y="3673302"/>
              <a:ext cx="1480409" cy="1480409"/>
            </a:xfrm>
            <a:prstGeom prst="gear6">
              <a:avLst/>
            </a:prstGeom>
            <a:solidFill>
              <a:srgbClr val="7030A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Sun 47"/>
            <p:cNvSpPr/>
            <p:nvPr/>
          </p:nvSpPr>
          <p:spPr>
            <a:xfrm>
              <a:off x="4509715" y="4241982"/>
              <a:ext cx="687003" cy="410785"/>
            </a:xfrm>
            <a:prstGeom prst="sun">
              <a:avLst/>
            </a:prstGeom>
            <a:solidFill>
              <a:srgbClr val="EEDB62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6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152407"/>
              </p:ext>
            </p:extLst>
          </p:nvPr>
        </p:nvGraphicFramePr>
        <p:xfrm>
          <a:off x="269214" y="3472785"/>
          <a:ext cx="8604197" cy="3309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8719"/>
                <a:gridCol w="3519898"/>
                <a:gridCol w="3465580"/>
              </a:tblGrid>
              <a:tr h="603358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chemeClr val="bg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chemeClr val="bg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942543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63114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  <a:p>
                      <a:endParaRPr lang="en-US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70C0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044482" y="3576494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 HÓA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12329" y="3612158"/>
            <a:ext cx="18020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2400" dirty="0">
              <a:solidFill>
                <a:schemeClr val="bg1"/>
              </a:solidFill>
              <a:latin typeface="Arial"/>
            </a:endParaRPr>
          </a:p>
          <a:p>
            <a:pPr algn="ctr"/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4222826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9895" y="5486400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vi-VN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0471" y="4135421"/>
            <a:ext cx="6972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do con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endParaRPr lang="vi-VN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10471" y="4966418"/>
            <a:ext cx="34489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do con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nay</a:t>
            </a:r>
            <a:endParaRPr lang="vi-VN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75753" y="4919008"/>
            <a:ext cx="33976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do con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A64B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vi-VN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13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1" grpId="0" animBg="1"/>
      <p:bldP spid="17" grpId="0"/>
      <p:bldP spid="18" grpId="0"/>
      <p:bldP spid="19" grpId="0"/>
      <p:bldP spid="20" grpId="0"/>
      <p:bldP spid="21" grpId="0"/>
      <p:bldP spid="22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1483"/>
            <a:ext cx="8458200" cy="1576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indent="-139700" algn="just">
              <a:lnSpc>
                <a:spcPct val="134000"/>
              </a:lnSpc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câu 13. 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Hãy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nối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các </a:t>
            </a: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thành tựu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 của nền 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ă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n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minh Hy Lạp, La Mã thời 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ì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cổ đại 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ở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cột </a:t>
            </a:r>
            <a:r>
              <a:rPr lang="vi-VN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A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 với </a:t>
            </a:r>
            <a:r>
              <a:rPr lang="vi-V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ý nghĩa 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của các thành tựu văn minh ở </a:t>
            </a:r>
            <a:r>
              <a:rPr lang="vi-VN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cột B</a:t>
            </a:r>
            <a:r>
              <a:rPr lang="vi-VN" sz="2400" dirty="0">
                <a:solidFill>
                  <a:srgbClr val="000000"/>
                </a:solidFill>
                <a:latin typeface="Times New Roman"/>
                <a:ea typeface="Times New Roman"/>
              </a:rPr>
              <a:t> sao cho phù hợp</a:t>
            </a:r>
            <a:r>
              <a:rPr lang="vi-V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33904"/>
              </p:ext>
            </p:extLst>
          </p:nvPr>
        </p:nvGraphicFramePr>
        <p:xfrm>
          <a:off x="533400" y="1628139"/>
          <a:ext cx="7848600" cy="44373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4419600"/>
              </a:tblGrid>
              <a:tr h="35306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(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tựu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 (Ý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7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Chữ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La-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tinh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được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lan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toả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mạnh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mẽ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và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trở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thành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một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tôn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giáo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lớn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trên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thế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giới</a:t>
                      </a:r>
                      <a:endParaRPr lang="en-US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Sự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ra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đời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của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Thiên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Chúa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giáo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nền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tảng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chữ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viết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hệ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chữ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La-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tinh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hiện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nay. </a:t>
                      </a: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Nhiều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nhà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khoa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học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tìm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ra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những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định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li,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định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đề</a:t>
                      </a:r>
                      <a:endParaRPr lang="en-US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cơ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sở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cách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tính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lịch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hiện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nay </a:t>
                      </a:r>
                      <a:endParaRPr lang="en-US" dirty="0"/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4.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Biết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làm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lịch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dựa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theo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sự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chuyển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động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của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Trái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Đất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quanh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mặt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trời</a:t>
                      </a:r>
                      <a:endParaRPr lang="en-US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được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ứng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dụng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hiệu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quả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trong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cuộc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sống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và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nền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tảng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của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khoa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học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hiện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đại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5.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Đền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Pác-tê-nông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đấu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trường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Cô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-li-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dê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góp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phần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giải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trí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đoàn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kết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gắn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kết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.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34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Arial"/>
                        </a:rPr>
                        <a:t>6.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Arial"/>
                        </a:rPr>
                        <a:t>Đại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Arial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Arial"/>
                        </a:rPr>
                        <a:t>hội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Arial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Arial"/>
                        </a:rPr>
                        <a:t>thể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Arial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Arial"/>
                        </a:rPr>
                        <a:t>thao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Arial"/>
                        </a:rPr>
                        <a:t> ô-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Arial"/>
                        </a:rPr>
                        <a:t>lim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Arial"/>
                        </a:rPr>
                        <a:t>-pic</a:t>
                      </a:r>
                      <a:endParaRPr lang="en-US" sz="1800" dirty="0" smtClean="0">
                        <a:effectLst/>
                        <a:latin typeface="Arial"/>
                        <a:ea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 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đỉnh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cao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của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nghệ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thuật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và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biểu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tượng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của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văn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minh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Hy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Lạp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cổ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đại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72440" y="6139857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en-US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ĐÁ</a:t>
            </a:r>
            <a:r>
              <a:rPr lang="en-US" sz="2400" b="1" dirty="0">
                <a:solidFill>
                  <a:schemeClr val="tx2"/>
                </a:solidFill>
                <a:latin typeface="Times New Roman"/>
                <a:ea typeface="Times New Roman"/>
              </a:rPr>
              <a:t>P</a:t>
            </a:r>
            <a:r>
              <a:rPr lang="en-US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 ÁN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: </a:t>
            </a:r>
            <a:r>
              <a:rPr lang="vi-VN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 </a:t>
            </a:r>
            <a:r>
              <a:rPr lang="vi-VN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- B; 2 - A; 3 - D; 4-C; 5 - G; 6 - E.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505200" y="2209800"/>
            <a:ext cx="762000" cy="6096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710940" y="2209800"/>
            <a:ext cx="403860" cy="6096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05200" y="3581400"/>
            <a:ext cx="762000" cy="6858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886200" y="3581400"/>
            <a:ext cx="228600" cy="8382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10940" y="4953000"/>
            <a:ext cx="556260" cy="6858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05200" y="4953000"/>
            <a:ext cx="609600" cy="68580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56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6096"/>
            <a:ext cx="8991600" cy="1576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 algn="just">
              <a:lnSpc>
                <a:spcPct val="134000"/>
              </a:lnSpc>
              <a:spcAft>
                <a:spcPts val="0"/>
              </a:spcAft>
            </a:pPr>
            <a:r>
              <a:rPr lang="en-US" sz="2400" b="1" dirty="0" err="1">
                <a:latin typeface="Times New Roman"/>
                <a:ea typeface="Times New Roman"/>
              </a:rPr>
              <a:t>Câu</a:t>
            </a:r>
            <a:r>
              <a:rPr lang="en-US" sz="2400" b="1" dirty="0">
                <a:latin typeface="Times New Roman"/>
                <a:ea typeface="Times New Roman"/>
              </a:rPr>
              <a:t> 14. </a:t>
            </a:r>
            <a:r>
              <a:rPr lang="en-US" sz="2400" dirty="0" err="1">
                <a:latin typeface="Times New Roman"/>
                <a:ea typeface="Times New Roman"/>
              </a:rPr>
              <a:t>Hãy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</a:rPr>
              <a:t>nối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các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lĩnh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vực</a:t>
            </a:r>
            <a:r>
              <a:rPr lang="en-US" sz="2400" dirty="0">
                <a:latin typeface="Times New Roman"/>
                <a:ea typeface="Times New Roman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cột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 A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với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các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nhân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vật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lịch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sử</a:t>
            </a:r>
            <a:r>
              <a:rPr lang="en-US" sz="2400" dirty="0">
                <a:latin typeface="Times New Roman"/>
                <a:ea typeface="Times New Roman"/>
              </a:rPr>
              <a:t> ở </a:t>
            </a:r>
            <a:r>
              <a:rPr lang="en-US" sz="24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cột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 B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sao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cho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phù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hợp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với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thành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tựu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của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các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nền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</a:rPr>
              <a:t>văn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>
                <a:latin typeface="Times New Roman"/>
                <a:ea typeface="Times New Roman"/>
              </a:rPr>
              <a:t>minh </a:t>
            </a:r>
            <a:r>
              <a:rPr lang="en-US" sz="2400" dirty="0" err="1">
                <a:latin typeface="Times New Roman"/>
                <a:ea typeface="Times New Roman"/>
              </a:rPr>
              <a:t>Hy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Lạp</a:t>
            </a:r>
            <a:r>
              <a:rPr lang="en-US" sz="2400" dirty="0">
                <a:latin typeface="Times New Roman"/>
                <a:ea typeface="Times New Roman"/>
              </a:rPr>
              <a:t>, La </a:t>
            </a:r>
            <a:r>
              <a:rPr lang="en-US" sz="2400" dirty="0" err="1">
                <a:latin typeface="Times New Roman"/>
                <a:ea typeface="Times New Roman"/>
              </a:rPr>
              <a:t>Mã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cổ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</a:rPr>
              <a:t>đại</a:t>
            </a:r>
            <a:r>
              <a:rPr lang="en-US" sz="2400" dirty="0">
                <a:latin typeface="Times New Roman"/>
                <a:ea typeface="Times New Roman"/>
              </a:rPr>
              <a:t>.</a:t>
            </a:r>
            <a:endParaRPr lang="en-US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516033"/>
              </p:ext>
            </p:extLst>
          </p:nvPr>
        </p:nvGraphicFramePr>
        <p:xfrm>
          <a:off x="381000" y="1781186"/>
          <a:ext cx="7848600" cy="4997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4419600"/>
              </a:tblGrid>
              <a:tr h="35306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(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lĩnh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vực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 (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lịch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72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Văn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A.</a:t>
                      </a:r>
                      <a:r>
                        <a:rPr lang="en-US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Hô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-me.</a:t>
                      </a: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Triết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B. Ta-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lét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Y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C .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Hê-rô-đốt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  <a:tr h="706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Toán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D.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Ác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si-mét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Sử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E. A-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rít</a:t>
                      </a:r>
                      <a:r>
                        <a:rPr lang="en-US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24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xtốt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4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6. 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Vật</a:t>
                      </a:r>
                      <a:r>
                        <a:rPr lang="en-US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lí</a:t>
                      </a: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G.</a:t>
                      </a:r>
                      <a:r>
                        <a:rPr lang="en-US" sz="2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Hi-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pô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2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crát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2895600" y="2438400"/>
            <a:ext cx="1295400" cy="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667000" y="3124200"/>
            <a:ext cx="1371600" cy="220980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14600" y="3886200"/>
            <a:ext cx="1524000" cy="243840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2200" y="3124200"/>
            <a:ext cx="1828800" cy="160020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438400" y="3886200"/>
            <a:ext cx="1752600" cy="163830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514600" y="4572000"/>
            <a:ext cx="1676400" cy="160020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9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231231" y="152400"/>
            <a:ext cx="431279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Up Arrow Callout 1"/>
          <p:cNvSpPr/>
          <p:nvPr/>
        </p:nvSpPr>
        <p:spPr>
          <a:xfrm rot="10800000">
            <a:off x="1334564" y="1219200"/>
            <a:ext cx="2093918" cy="1094196"/>
          </a:xfrm>
          <a:prstGeom prst="upArrowCallout">
            <a:avLst>
              <a:gd name="adj1" fmla="val 28995"/>
              <a:gd name="adj2" fmla="val 36195"/>
              <a:gd name="adj3" fmla="val 8482"/>
              <a:gd name="adj4" fmla="val 83554"/>
            </a:avLst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Up Arrow Callout 37"/>
          <p:cNvSpPr/>
          <p:nvPr/>
        </p:nvSpPr>
        <p:spPr>
          <a:xfrm rot="10800000">
            <a:off x="5830365" y="1219200"/>
            <a:ext cx="2093918" cy="1094196"/>
          </a:xfrm>
          <a:prstGeom prst="upArrowCallout">
            <a:avLst>
              <a:gd name="adj1" fmla="val 28995"/>
              <a:gd name="adj2" fmla="val 36195"/>
              <a:gd name="adj3" fmla="val 8482"/>
              <a:gd name="adj4" fmla="val 83554"/>
            </a:avLst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5" name="文本框 177"/>
          <p:cNvSpPr txBox="1">
            <a:spLocks noChangeArrowheads="1"/>
          </p:cNvSpPr>
          <p:nvPr/>
        </p:nvSpPr>
        <p:spPr bwMode="auto">
          <a:xfrm>
            <a:off x="1119188" y="2787650"/>
            <a:ext cx="21224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mtClean="0">
                <a:solidFill>
                  <a:srgbClr val="44546A"/>
                </a:solidFill>
                <a:latin typeface="Calibri" pitchFamily="34" charset="0"/>
                <a:ea typeface="时尚中黑简体"/>
                <a:cs typeface="Calibri" pitchFamily="34" charset="0"/>
              </a:rPr>
              <a:t>Nội dung Nội dung Nội dung Nội dung</a:t>
            </a:r>
            <a:endParaRPr lang="zh-CN" altLang="en-US" smtClean="0">
              <a:solidFill>
                <a:srgbClr val="44546A"/>
              </a:solidFill>
              <a:latin typeface="Calibri" pitchFamily="34" charset="0"/>
              <a:ea typeface="时尚中黑简体"/>
              <a:cs typeface="Calibri" pitchFamily="34" charset="0"/>
            </a:endParaRPr>
          </a:p>
        </p:txBody>
      </p: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373063" y="2540000"/>
            <a:ext cx="3694112" cy="4165600"/>
            <a:chOff x="2193162" y="1057145"/>
            <a:chExt cx="5202827" cy="5336274"/>
          </a:xfrm>
        </p:grpSpPr>
        <p:pic>
          <p:nvPicPr>
            <p:cNvPr id="21566" name="图片 3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0" t="71194" r="15480" b="14470"/>
            <a:stretch>
              <a:fillRect/>
            </a:stretch>
          </p:blipFill>
          <p:spPr bwMode="auto">
            <a:xfrm rot="5400000" flipV="1">
              <a:off x="4372252" y="3369682"/>
              <a:ext cx="5238582" cy="8088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67" name="图片 3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0" t="71194" r="15480" b="14470"/>
            <a:stretch>
              <a:fillRect/>
            </a:stretch>
          </p:blipFill>
          <p:spPr bwMode="auto">
            <a:xfrm rot="5400000" flipH="1">
              <a:off x="-70528" y="3320835"/>
              <a:ext cx="5336272" cy="808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1" name="Group 90"/>
          <p:cNvGrpSpPr>
            <a:grpSpLocks/>
          </p:cNvGrpSpPr>
          <p:nvPr/>
        </p:nvGrpSpPr>
        <p:grpSpPr bwMode="auto">
          <a:xfrm>
            <a:off x="76200" y="2574925"/>
            <a:ext cx="3644900" cy="1222375"/>
            <a:chOff x="3542055" y="1396303"/>
            <a:chExt cx="3543613" cy="1222375"/>
          </a:xfrm>
        </p:grpSpPr>
        <p:sp>
          <p:nvSpPr>
            <p:cNvPr id="92" name="Freeform 13"/>
            <p:cNvSpPr>
              <a:spLocks/>
            </p:cNvSpPr>
            <p:nvPr/>
          </p:nvSpPr>
          <p:spPr bwMode="auto">
            <a:xfrm>
              <a:off x="6838726" y="2224978"/>
              <a:ext cx="246942" cy="252413"/>
            </a:xfrm>
            <a:custGeom>
              <a:avLst/>
              <a:gdLst>
                <a:gd name="T0" fmla="*/ 63 w 63"/>
                <a:gd name="T1" fmla="*/ 32 h 64"/>
                <a:gd name="T2" fmla="*/ 0 w 63"/>
                <a:gd name="T3" fmla="*/ 64 h 64"/>
                <a:gd name="T4" fmla="*/ 0 w 63"/>
                <a:gd name="T5" fmla="*/ 0 h 64"/>
                <a:gd name="T6" fmla="*/ 63 w 63"/>
                <a:gd name="T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4">
                  <a:moveTo>
                    <a:pt x="63" y="32"/>
                  </a:moveTo>
                  <a:cubicBezTo>
                    <a:pt x="63" y="50"/>
                    <a:pt x="35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63" y="15"/>
                    <a:pt x="63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3" name="Freeform 9"/>
            <p:cNvSpPr>
              <a:spLocks noEditPoints="1"/>
            </p:cNvSpPr>
            <p:nvPr/>
          </p:nvSpPr>
          <p:spPr bwMode="auto">
            <a:xfrm>
              <a:off x="3542055" y="1396303"/>
              <a:ext cx="3286125" cy="1222375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solidFill>
              <a:srgbClr val="C0000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zh-CN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      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zh-CN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     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minh Ai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Cậ</a:t>
              </a:r>
              <a:r>
                <a:rPr lang="en-US" altLang="zh-CN" sz="2000" b="1" dirty="0" err="1">
                  <a:solidFill>
                    <a:schemeClr val="bg1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p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         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cổ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đại</a:t>
              </a:r>
              <a:endParaRPr lang="zh-CN" alt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-765466" y="2996419"/>
            <a:ext cx="4538663" cy="2116138"/>
            <a:chOff x="2485093" y="3398965"/>
            <a:chExt cx="4413631" cy="1873425"/>
          </a:xfrm>
        </p:grpSpPr>
        <p:sp>
          <p:nvSpPr>
            <p:cNvPr id="97" name="Freeform 13"/>
            <p:cNvSpPr>
              <a:spLocks/>
            </p:cNvSpPr>
            <p:nvPr/>
          </p:nvSpPr>
          <p:spPr bwMode="auto">
            <a:xfrm flipH="1">
              <a:off x="2485093" y="3398965"/>
              <a:ext cx="247003" cy="252976"/>
            </a:xfrm>
            <a:custGeom>
              <a:avLst/>
              <a:gdLst>
                <a:gd name="T0" fmla="*/ 63 w 63"/>
                <a:gd name="T1" fmla="*/ 32 h 64"/>
                <a:gd name="T2" fmla="*/ 0 w 63"/>
                <a:gd name="T3" fmla="*/ 64 h 64"/>
                <a:gd name="T4" fmla="*/ 0 w 63"/>
                <a:gd name="T5" fmla="*/ 0 h 64"/>
                <a:gd name="T6" fmla="*/ 63 w 63"/>
                <a:gd name="T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4">
                  <a:moveTo>
                    <a:pt x="63" y="32"/>
                  </a:moveTo>
                  <a:cubicBezTo>
                    <a:pt x="63" y="50"/>
                    <a:pt x="35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63" y="15"/>
                    <a:pt x="63" y="32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8" name="Freeform 9"/>
            <p:cNvSpPr>
              <a:spLocks noEditPoints="1"/>
            </p:cNvSpPr>
            <p:nvPr/>
          </p:nvSpPr>
          <p:spPr bwMode="auto">
            <a:xfrm flipH="1">
              <a:off x="3469023" y="4086880"/>
              <a:ext cx="3429701" cy="1185510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solidFill>
              <a:srgbClr val="0070C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560" name="文本框 177"/>
            <p:cNvSpPr txBox="1">
              <a:spLocks noChangeArrowheads="1"/>
            </p:cNvSpPr>
            <p:nvPr/>
          </p:nvSpPr>
          <p:spPr bwMode="auto">
            <a:xfrm>
              <a:off x="3589640" y="4318392"/>
              <a:ext cx="2195541" cy="626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Văn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minh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Trung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Hoa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cổ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-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trung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đại</a:t>
              </a:r>
              <a:endParaRPr lang="zh-CN" altLang="en-US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endParaRPr>
            </a:p>
          </p:txBody>
        </p:sp>
      </p:grpSp>
      <p:sp>
        <p:nvSpPr>
          <p:cNvPr id="6" name="Oval 5"/>
          <p:cNvSpPr/>
          <p:nvPr/>
        </p:nvSpPr>
        <p:spPr>
          <a:xfrm>
            <a:off x="222250" y="2741613"/>
            <a:ext cx="920750" cy="8874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2603388" y="3954850"/>
            <a:ext cx="1012825" cy="9763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3503" y="2891986"/>
            <a:ext cx="576848" cy="587574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2774726" y="4117435"/>
            <a:ext cx="634533" cy="646331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04" name="Group 103"/>
          <p:cNvGrpSpPr>
            <a:grpSpLocks/>
          </p:cNvGrpSpPr>
          <p:nvPr/>
        </p:nvGrpSpPr>
        <p:grpSpPr bwMode="auto">
          <a:xfrm>
            <a:off x="5297488" y="2540000"/>
            <a:ext cx="3694112" cy="4165598"/>
            <a:chOff x="2193162" y="1057145"/>
            <a:chExt cx="5202827" cy="5336274"/>
          </a:xfrm>
        </p:grpSpPr>
        <p:pic>
          <p:nvPicPr>
            <p:cNvPr id="21554" name="图片 3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0" t="71194" r="15480" b="14470"/>
            <a:stretch>
              <a:fillRect/>
            </a:stretch>
          </p:blipFill>
          <p:spPr bwMode="auto">
            <a:xfrm rot="5400000" flipV="1">
              <a:off x="4372252" y="3369682"/>
              <a:ext cx="5238582" cy="8088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5" name="图片 3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0" t="71194" r="15480" b="14470"/>
            <a:stretch>
              <a:fillRect/>
            </a:stretch>
          </p:blipFill>
          <p:spPr bwMode="auto">
            <a:xfrm rot="5400000" flipH="1">
              <a:off x="-70528" y="3320835"/>
              <a:ext cx="5336272" cy="808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7" name="Group 106"/>
          <p:cNvGrpSpPr>
            <a:grpSpLocks/>
          </p:cNvGrpSpPr>
          <p:nvPr/>
        </p:nvGrpSpPr>
        <p:grpSpPr bwMode="auto">
          <a:xfrm>
            <a:off x="4633913" y="2509838"/>
            <a:ext cx="4119562" cy="1365250"/>
            <a:chOff x="3542055" y="1396303"/>
            <a:chExt cx="3543613" cy="1222375"/>
          </a:xfrm>
        </p:grpSpPr>
        <p:sp>
          <p:nvSpPr>
            <p:cNvPr id="108" name="Freeform 13"/>
            <p:cNvSpPr>
              <a:spLocks/>
            </p:cNvSpPr>
            <p:nvPr/>
          </p:nvSpPr>
          <p:spPr bwMode="auto">
            <a:xfrm>
              <a:off x="6838503" y="2224959"/>
              <a:ext cx="247165" cy="253003"/>
            </a:xfrm>
            <a:custGeom>
              <a:avLst/>
              <a:gdLst>
                <a:gd name="T0" fmla="*/ 63 w 63"/>
                <a:gd name="T1" fmla="*/ 32 h 64"/>
                <a:gd name="T2" fmla="*/ 0 w 63"/>
                <a:gd name="T3" fmla="*/ 64 h 64"/>
                <a:gd name="T4" fmla="*/ 0 w 63"/>
                <a:gd name="T5" fmla="*/ 0 h 64"/>
                <a:gd name="T6" fmla="*/ 63 w 63"/>
                <a:gd name="T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4">
                  <a:moveTo>
                    <a:pt x="63" y="32"/>
                  </a:moveTo>
                  <a:cubicBezTo>
                    <a:pt x="63" y="50"/>
                    <a:pt x="35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63" y="15"/>
                    <a:pt x="63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9" name="Freeform 9"/>
            <p:cNvSpPr>
              <a:spLocks noEditPoints="1"/>
            </p:cNvSpPr>
            <p:nvPr/>
          </p:nvSpPr>
          <p:spPr bwMode="auto">
            <a:xfrm>
              <a:off x="3542055" y="1396303"/>
              <a:ext cx="3286125" cy="1222375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solidFill>
              <a:srgbClr val="7030A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553" name="文本框 177"/>
            <p:cNvSpPr txBox="1">
              <a:spLocks noChangeArrowheads="1"/>
            </p:cNvSpPr>
            <p:nvPr/>
          </p:nvSpPr>
          <p:spPr bwMode="auto">
            <a:xfrm>
              <a:off x="4560671" y="1684521"/>
              <a:ext cx="1922104" cy="633805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just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    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Văn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minh </a:t>
              </a:r>
            </a:p>
            <a:p>
              <a:pPr algn="just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Hy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Lạ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p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- La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Mã</a:t>
              </a:r>
              <a:endParaRPr lang="zh-CN" altLang="en-US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endParaRPr>
            </a:p>
          </p:txBody>
        </p:sp>
      </p:grpSp>
      <p:grpSp>
        <p:nvGrpSpPr>
          <p:cNvPr id="111" name="Group 110"/>
          <p:cNvGrpSpPr>
            <a:grpSpLocks/>
          </p:cNvGrpSpPr>
          <p:nvPr/>
        </p:nvGrpSpPr>
        <p:grpSpPr bwMode="auto">
          <a:xfrm>
            <a:off x="4179887" y="4333875"/>
            <a:ext cx="4573588" cy="2020888"/>
            <a:chOff x="2485093" y="3398965"/>
            <a:chExt cx="4448507" cy="2020893"/>
          </a:xfrm>
        </p:grpSpPr>
        <p:sp>
          <p:nvSpPr>
            <p:cNvPr id="112" name="Freeform 13"/>
            <p:cNvSpPr>
              <a:spLocks/>
            </p:cNvSpPr>
            <p:nvPr/>
          </p:nvSpPr>
          <p:spPr bwMode="auto">
            <a:xfrm flipH="1">
              <a:off x="2485093" y="3398965"/>
              <a:ext cx="247053" cy="252414"/>
            </a:xfrm>
            <a:custGeom>
              <a:avLst/>
              <a:gdLst>
                <a:gd name="T0" fmla="*/ 63 w 63"/>
                <a:gd name="T1" fmla="*/ 32 h 64"/>
                <a:gd name="T2" fmla="*/ 0 w 63"/>
                <a:gd name="T3" fmla="*/ 64 h 64"/>
                <a:gd name="T4" fmla="*/ 0 w 63"/>
                <a:gd name="T5" fmla="*/ 0 h 64"/>
                <a:gd name="T6" fmla="*/ 63 w 63"/>
                <a:gd name="T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4">
                  <a:moveTo>
                    <a:pt x="63" y="32"/>
                  </a:moveTo>
                  <a:cubicBezTo>
                    <a:pt x="63" y="50"/>
                    <a:pt x="35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63" y="15"/>
                    <a:pt x="63" y="32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3" name="Freeform 9"/>
            <p:cNvSpPr>
              <a:spLocks noEditPoints="1"/>
            </p:cNvSpPr>
            <p:nvPr/>
          </p:nvSpPr>
          <p:spPr bwMode="auto">
            <a:xfrm flipH="1">
              <a:off x="3110349" y="4015447"/>
              <a:ext cx="3823251" cy="1404411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15" name="Oval 114"/>
          <p:cNvSpPr/>
          <p:nvPr/>
        </p:nvSpPr>
        <p:spPr>
          <a:xfrm>
            <a:off x="7495381" y="5115984"/>
            <a:ext cx="1114425" cy="10731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7757724" y="5327315"/>
            <a:ext cx="576848" cy="646331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4802188" y="2693988"/>
            <a:ext cx="1012825" cy="976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4994311" y="2890067"/>
            <a:ext cx="634533" cy="587574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01419" y="5252509"/>
            <a:ext cx="24939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Văn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minh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thời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sz="20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hục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hưng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endParaRPr lang="zh-CN" altLang="en-US" sz="2000" b="1" dirty="0" smtClean="0">
              <a:solidFill>
                <a:schemeClr val="bg1"/>
              </a:solidFill>
              <a:latin typeface="Times New Roman" pitchFamily="18" charset="0"/>
              <a:ea typeface="时尚中黑简体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970801" y="1408113"/>
            <a:ext cx="18077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1402239" y="1408113"/>
            <a:ext cx="20024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文本框 177"/>
          <p:cNvSpPr txBox="1">
            <a:spLocks noChangeArrowheads="1"/>
          </p:cNvSpPr>
          <p:nvPr/>
        </p:nvSpPr>
        <p:spPr bwMode="auto">
          <a:xfrm>
            <a:off x="1189583" y="5513388"/>
            <a:ext cx="21224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mtClean="0">
                <a:solidFill>
                  <a:srgbClr val="44546A"/>
                </a:solidFill>
                <a:latin typeface="Calibri" pitchFamily="34" charset="0"/>
                <a:ea typeface="时尚中黑简体"/>
                <a:cs typeface="Calibri" pitchFamily="34" charset="0"/>
              </a:rPr>
              <a:t>Nội dung Nội dung Nội dung Nội dung</a:t>
            </a:r>
            <a:endParaRPr lang="zh-CN" altLang="en-US" smtClean="0">
              <a:solidFill>
                <a:srgbClr val="44546A"/>
              </a:solidFill>
              <a:latin typeface="Calibri" pitchFamily="34" charset="0"/>
              <a:ea typeface="时尚中黑简体"/>
              <a:cs typeface="Calibri" pitchFamily="34" charset="0"/>
            </a:endParaRPr>
          </a:p>
        </p:txBody>
      </p: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46595" y="5300663"/>
            <a:ext cx="3644900" cy="1222375"/>
            <a:chOff x="3542055" y="1396303"/>
            <a:chExt cx="3543613" cy="1222375"/>
          </a:xfrm>
          <a:solidFill>
            <a:schemeClr val="accent1">
              <a:lumMod val="50000"/>
            </a:schemeClr>
          </a:solidFill>
        </p:grpSpPr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6838726" y="2224978"/>
              <a:ext cx="246942" cy="252413"/>
            </a:xfrm>
            <a:custGeom>
              <a:avLst/>
              <a:gdLst>
                <a:gd name="T0" fmla="*/ 63 w 63"/>
                <a:gd name="T1" fmla="*/ 32 h 64"/>
                <a:gd name="T2" fmla="*/ 0 w 63"/>
                <a:gd name="T3" fmla="*/ 64 h 64"/>
                <a:gd name="T4" fmla="*/ 0 w 63"/>
                <a:gd name="T5" fmla="*/ 0 h 64"/>
                <a:gd name="T6" fmla="*/ 63 w 63"/>
                <a:gd name="T7" fmla="*/ 3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4">
                  <a:moveTo>
                    <a:pt x="63" y="32"/>
                  </a:moveTo>
                  <a:cubicBezTo>
                    <a:pt x="63" y="50"/>
                    <a:pt x="35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63" y="15"/>
                    <a:pt x="63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3" name="Freeform 9"/>
            <p:cNvSpPr>
              <a:spLocks noEditPoints="1"/>
            </p:cNvSpPr>
            <p:nvPr/>
          </p:nvSpPr>
          <p:spPr bwMode="auto">
            <a:xfrm>
              <a:off x="3542055" y="1396303"/>
              <a:ext cx="3286125" cy="1222375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zh-CN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zh-CN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       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minh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Ấn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         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cổ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altLang="zh-CN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đại</a:t>
              </a:r>
              <a:endParaRPr lang="zh-CN" alt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zh-C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           </a:t>
              </a:r>
              <a:endParaRPr lang="zh-CN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6" name="Freeform 13"/>
          <p:cNvSpPr>
            <a:spLocks/>
          </p:cNvSpPr>
          <p:nvPr/>
        </p:nvSpPr>
        <p:spPr bwMode="auto">
          <a:xfrm flipH="1">
            <a:off x="-695074" y="5722164"/>
            <a:ext cx="254000" cy="285751"/>
          </a:xfrm>
          <a:custGeom>
            <a:avLst/>
            <a:gdLst>
              <a:gd name="T0" fmla="*/ 63 w 63"/>
              <a:gd name="T1" fmla="*/ 32 h 64"/>
              <a:gd name="T2" fmla="*/ 0 w 63"/>
              <a:gd name="T3" fmla="*/ 64 h 64"/>
              <a:gd name="T4" fmla="*/ 0 w 63"/>
              <a:gd name="T5" fmla="*/ 0 h 64"/>
              <a:gd name="T6" fmla="*/ 63 w 63"/>
              <a:gd name="T7" fmla="*/ 32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3" h="64">
                <a:moveTo>
                  <a:pt x="63" y="32"/>
                </a:moveTo>
                <a:cubicBezTo>
                  <a:pt x="63" y="50"/>
                  <a:pt x="35" y="64"/>
                  <a:pt x="0" y="64"/>
                </a:cubicBezTo>
                <a:cubicBezTo>
                  <a:pt x="0" y="0"/>
                  <a:pt x="0" y="0"/>
                  <a:pt x="0" y="0"/>
                </a:cubicBezTo>
                <a:cubicBezTo>
                  <a:pt x="35" y="0"/>
                  <a:pt x="63" y="15"/>
                  <a:pt x="63" y="32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292645" y="5467351"/>
            <a:ext cx="920750" cy="8874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443898" y="5617724"/>
            <a:ext cx="576848" cy="587574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53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5" grpId="0"/>
      <p:bldP spid="6" grpId="0" animBg="1"/>
      <p:bldP spid="102" grpId="0" animBg="1"/>
      <p:bldP spid="7" grpId="0" animBg="1"/>
      <p:bldP spid="103" grpId="0" animBg="1"/>
      <p:bldP spid="115" grpId="0" animBg="1"/>
      <p:bldP spid="117" grpId="0" animBg="1"/>
      <p:bldP spid="118" grpId="0" animBg="1"/>
      <p:bldP spid="119" grpId="0" animBg="1"/>
      <p:bldP spid="8" grpId="0"/>
      <p:bldP spid="9" grpId="0"/>
      <p:bldP spid="120" grpId="0"/>
      <p:bldP spid="40" grpId="0"/>
      <p:bldP spid="46" grpId="0" animBg="1"/>
      <p:bldP spid="49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317735" y="134243"/>
            <a:ext cx="6410073" cy="46166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kern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37301" y="665998"/>
            <a:ext cx="2332293" cy="634960"/>
          </a:xfrm>
          <a:prstGeom prst="ellipse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softRound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tựu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tiêu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biểu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2912" y="1779553"/>
            <a:ext cx="1197114" cy="707886"/>
          </a:xfrm>
          <a:prstGeom prst="rect">
            <a:avLst/>
          </a:prstGeom>
          <a:solidFill>
            <a:srgbClr val="C65885">
              <a:lumMod val="75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altLang="zh-CN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Cậ</a:t>
            </a:r>
            <a:r>
              <a:rPr lang="en-US" altLang="zh-CN" sz="2000" b="1" dirty="0" err="1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altLang="zh-CN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36525" y="983458"/>
            <a:ext cx="9525" cy="1128713"/>
          </a:xfrm>
          <a:prstGeom prst="line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>
            <a:off x="138112" y="2031541"/>
            <a:ext cx="333959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>
          <a:xfrm flipH="1">
            <a:off x="136525" y="2112171"/>
            <a:ext cx="9525" cy="2389187"/>
          </a:xfrm>
          <a:prstGeom prst="line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sp>
        <p:nvSpPr>
          <p:cNvPr id="48" name="Oval 47"/>
          <p:cNvSpPr/>
          <p:nvPr/>
        </p:nvSpPr>
        <p:spPr>
          <a:xfrm>
            <a:off x="6615112" y="675731"/>
            <a:ext cx="2332293" cy="634960"/>
          </a:xfrm>
          <a:prstGeom prst="ellipse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softRound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Ý NGHĨA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95912" y="1332247"/>
            <a:ext cx="3276600" cy="369332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kern="0" noProof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hản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484437" y="992983"/>
            <a:ext cx="4144963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>
          <a:xfrm>
            <a:off x="8947150" y="992983"/>
            <a:ext cx="0" cy="1357985"/>
          </a:xfrm>
          <a:prstGeom prst="line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cxnSp>
        <p:nvCxnSpPr>
          <p:cNvPr id="56" name="Straight Arrow Connector 55"/>
          <p:cNvCxnSpPr/>
          <p:nvPr/>
        </p:nvCxnSpPr>
        <p:spPr>
          <a:xfrm>
            <a:off x="8595335" y="1752141"/>
            <a:ext cx="32727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>
          <a:xfrm flipH="1">
            <a:off x="8928329" y="2350968"/>
            <a:ext cx="19077" cy="2831487"/>
          </a:xfrm>
          <a:prstGeom prst="line">
            <a:avLst/>
          </a:prstGeom>
          <a:noFill/>
          <a:ln w="38100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cxnSp>
        <p:nvCxnSpPr>
          <p:cNvPr id="62" name="Straight Arrow Connector 61"/>
          <p:cNvCxnSpPr/>
          <p:nvPr/>
        </p:nvCxnSpPr>
        <p:spPr>
          <a:xfrm flipH="1">
            <a:off x="8672512" y="5182455"/>
            <a:ext cx="255817" cy="15956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653678" y="2133496"/>
            <a:ext cx="1855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890712" y="1425857"/>
            <a:ext cx="0" cy="1745509"/>
          </a:xfrm>
          <a:prstGeom prst="line">
            <a:avLst/>
          </a:prstGeom>
          <a:solidFill>
            <a:schemeClr val="accent1"/>
          </a:solidFill>
          <a:ln w="952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</p:cxnSp>
      <p:sp>
        <p:nvSpPr>
          <p:cNvPr id="19" name="Pentagon 18"/>
          <p:cNvSpPr/>
          <p:nvPr/>
        </p:nvSpPr>
        <p:spPr bwMode="auto">
          <a:xfrm>
            <a:off x="1966911" y="1372562"/>
            <a:ext cx="3429001" cy="40699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hình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Pentagon 65"/>
              <p:cNvSpPr/>
              <p:nvPr/>
            </p:nvSpPr>
            <p:spPr bwMode="auto">
              <a:xfrm>
                <a:off x="1966910" y="2004630"/>
                <a:ext cx="3387537" cy="388773"/>
              </a:xfrm>
              <a:prstGeom prst="homePlat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Toán</a:t>
                </a:r>
                <a:r>
                  <a:rPr kumimoji="0" lang="en-US" sz="20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000" b="0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học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học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=3,16</m:t>
                    </m:r>
                  </m:oMath>
                </a14:m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en-US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6" name="Pentagon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66910" y="2004630"/>
                <a:ext cx="3387537" cy="388773"/>
              </a:xfrm>
              <a:prstGeom prst="homePlate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Pentagon 66"/>
          <p:cNvSpPr/>
          <p:nvPr/>
        </p:nvSpPr>
        <p:spPr bwMode="auto">
          <a:xfrm>
            <a:off x="1966911" y="2717226"/>
            <a:ext cx="3429001" cy="622644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: Kim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ự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thá</a:t>
            </a:r>
            <a:r>
              <a:rPr lang="en-US" altLang="zh-CN" sz="2000" dirty="0" err="1" smtClean="0"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sư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395912" y="1779553"/>
            <a:ext cx="3276600" cy="646331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biểu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cao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duy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cơ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sở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nền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sau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này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95912" y="2474580"/>
            <a:ext cx="3276600" cy="104797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marL="88900" lvl="0" indent="-88900" algn="just">
              <a:lnSpc>
                <a:spcPct val="115000"/>
              </a:lnSpc>
            </a:pPr>
            <a:r>
              <a:rPr lang="en-US" altLang="zh-CN" dirty="0" err="1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K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hả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năng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sáng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tạo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,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là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biểu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hiện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cao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của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tính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chuyên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chế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,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quan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niện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tôn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giáo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 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Connector 84"/>
          <p:cNvCxnSpPr/>
          <p:nvPr/>
        </p:nvCxnSpPr>
        <p:spPr bwMode="auto">
          <a:xfrm flipH="1">
            <a:off x="8708064" y="2270338"/>
            <a:ext cx="23934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/>
          <p:nvPr/>
        </p:nvCxnSpPr>
        <p:spPr bwMode="auto">
          <a:xfrm>
            <a:off x="8672512" y="1372562"/>
            <a:ext cx="0" cy="2204036"/>
          </a:xfrm>
          <a:prstGeom prst="line">
            <a:avLst/>
          </a:prstGeom>
          <a:solidFill>
            <a:schemeClr val="accent1"/>
          </a:solidFill>
          <a:ln w="889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" name="Rectangle 96"/>
          <p:cNvSpPr/>
          <p:nvPr/>
        </p:nvSpPr>
        <p:spPr>
          <a:xfrm>
            <a:off x="456564" y="4224975"/>
            <a:ext cx="1197114" cy="1015663"/>
          </a:xfrm>
          <a:prstGeom prst="rect">
            <a:avLst/>
          </a:prstGeom>
          <a:solidFill>
            <a:srgbClr val="C65885">
              <a:lumMod val="75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cổ-trung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151764" y="4476963"/>
            <a:ext cx="333959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01" name="Pentagon 100"/>
          <p:cNvSpPr/>
          <p:nvPr/>
        </p:nvSpPr>
        <p:spPr bwMode="auto">
          <a:xfrm>
            <a:off x="1903514" y="3619787"/>
            <a:ext cx="3219647" cy="40699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zh-CN" sz="1700" dirty="0" err="1">
                <a:solidFill>
                  <a:srgbClr val="000000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cốt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Pentagon 106"/>
          <p:cNvSpPr/>
          <p:nvPr/>
        </p:nvSpPr>
        <p:spPr bwMode="auto">
          <a:xfrm>
            <a:off x="1903514" y="4099618"/>
            <a:ext cx="3219647" cy="619523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tưởng,tôn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1700" dirty="0" err="1">
                <a:solidFill>
                  <a:srgbClr val="000000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hật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Pentagon 107"/>
          <p:cNvSpPr/>
          <p:nvPr/>
        </p:nvSpPr>
        <p:spPr bwMode="auto">
          <a:xfrm>
            <a:off x="1900949" y="5701690"/>
            <a:ext cx="3219647" cy="60077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Vạn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Lí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endParaRPr kumimoji="0" lang="en-US" sz="17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Cấm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..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Pentagon 108"/>
          <p:cNvSpPr/>
          <p:nvPr/>
        </p:nvSpPr>
        <p:spPr bwMode="auto">
          <a:xfrm>
            <a:off x="1917162" y="4792704"/>
            <a:ext cx="3219647" cy="40699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ký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Mã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Thiên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Pentagon 109"/>
          <p:cNvSpPr/>
          <p:nvPr/>
        </p:nvSpPr>
        <p:spPr bwMode="auto">
          <a:xfrm>
            <a:off x="1917162" y="5240638"/>
            <a:ext cx="3178000" cy="40699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Kinh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Thi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thơ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…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Pentagon 110"/>
          <p:cNvSpPr/>
          <p:nvPr/>
        </p:nvSpPr>
        <p:spPr bwMode="auto">
          <a:xfrm>
            <a:off x="1900950" y="6369562"/>
            <a:ext cx="3235860" cy="408826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Kĩ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thuật:in,giấy,la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bàn,thuốc</a:t>
            </a:r>
            <a:r>
              <a:rPr kumimoji="0" lang="en-US" sz="17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súng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56508" y="4055226"/>
            <a:ext cx="3555190" cy="615553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t.tưởng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700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..  </a:t>
            </a:r>
            <a:endParaRPr kumimoji="0" 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43102" y="4743469"/>
            <a:ext cx="3552234" cy="353943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Giá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trị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cao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liệu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tưởng</a:t>
            </a:r>
            <a:endParaRPr kumimoji="0" 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43103" y="5199695"/>
            <a:ext cx="3541288" cy="353943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1700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1700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endParaRPr kumimoji="0" 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44123" y="5647629"/>
            <a:ext cx="3540267" cy="646331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còn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lưu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giữ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ngày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nay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6358" y="6424445"/>
            <a:ext cx="3545340" cy="353943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vai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trò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lớn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VH,q.sự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hàng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700" b="0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hải</a:t>
            </a:r>
            <a:r>
              <a:rPr kumimoji="0" lang="en-US" sz="17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 flipH="1">
            <a:off x="8584391" y="3619787"/>
            <a:ext cx="43671" cy="3158601"/>
          </a:xfrm>
          <a:prstGeom prst="line">
            <a:avLst/>
          </a:prstGeom>
          <a:solidFill>
            <a:schemeClr val="accent1"/>
          </a:solidFill>
          <a:ln w="1047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1839230" y="3636453"/>
            <a:ext cx="43671" cy="3158601"/>
          </a:xfrm>
          <a:prstGeom prst="line">
            <a:avLst/>
          </a:prstGeom>
          <a:solidFill>
            <a:schemeClr val="accent1"/>
          </a:solidFill>
          <a:ln w="1047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TextBox 56"/>
          <p:cNvSpPr txBox="1"/>
          <p:nvPr/>
        </p:nvSpPr>
        <p:spPr>
          <a:xfrm>
            <a:off x="5056509" y="3661506"/>
            <a:ext cx="3527882" cy="369332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lân</a:t>
            </a:r>
            <a:r>
              <a:rPr lang="en-US" kern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620415" y="4792706"/>
            <a:ext cx="208385" cy="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0472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48" grpId="0" animBg="1"/>
      <p:bldP spid="50" grpId="0" animBg="1"/>
      <p:bldP spid="19" grpId="0" animBg="1"/>
      <p:bldP spid="66" grpId="0" animBg="1"/>
      <p:bldP spid="67" grpId="0" animBg="1"/>
      <p:bldP spid="78" grpId="0" animBg="1"/>
      <p:bldP spid="79" grpId="0" animBg="1"/>
      <p:bldP spid="97" grpId="0" animBg="1"/>
      <p:bldP spid="101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35" grpId="0" animBg="1"/>
      <p:bldP spid="36" grpId="0" animBg="1"/>
      <p:bldP spid="37" grpId="0" animBg="1"/>
      <p:bldP spid="38" grpId="0" animBg="1"/>
      <p:bldP spid="42" grpId="0" animBg="1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317735" y="134243"/>
            <a:ext cx="6410073" cy="46166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kern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37301" y="665998"/>
            <a:ext cx="2332293" cy="634960"/>
          </a:xfrm>
          <a:prstGeom prst="ellipse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softRound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tựu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tiêu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biểu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6564" y="2991524"/>
            <a:ext cx="1197114" cy="1015663"/>
          </a:xfrm>
          <a:prstGeom prst="rect">
            <a:avLst/>
          </a:prstGeom>
          <a:solidFill>
            <a:srgbClr val="C65885">
              <a:lumMod val="75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altLang="zh-CN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altLang="zh-CN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36525" y="983458"/>
            <a:ext cx="0" cy="2515897"/>
          </a:xfrm>
          <a:prstGeom prst="line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>
            <a:off x="146050" y="3499355"/>
            <a:ext cx="333959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48" name="Oval 47"/>
          <p:cNvSpPr/>
          <p:nvPr/>
        </p:nvSpPr>
        <p:spPr>
          <a:xfrm>
            <a:off x="6615112" y="675731"/>
            <a:ext cx="2332293" cy="634960"/>
          </a:xfrm>
          <a:prstGeom prst="ellipse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softRound"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Ý NGHĨA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95912" y="1762714"/>
            <a:ext cx="3276600" cy="369332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kern="0" noProof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hản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noProof="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kern="0" noProof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484437" y="992983"/>
            <a:ext cx="4144963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>
          <a:xfrm>
            <a:off x="8947150" y="992983"/>
            <a:ext cx="255" cy="2436804"/>
          </a:xfrm>
          <a:prstGeom prst="line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</a:ln>
          <a:effectLst/>
        </p:spPr>
      </p:cxnSp>
      <p:cxnSp>
        <p:nvCxnSpPr>
          <p:cNvPr id="56" name="Straight Arrow Connector 55"/>
          <p:cNvCxnSpPr/>
          <p:nvPr/>
        </p:nvCxnSpPr>
        <p:spPr>
          <a:xfrm>
            <a:off x="8595335" y="2182608"/>
            <a:ext cx="32727" cy="0"/>
          </a:xfrm>
          <a:prstGeom prst="straightConnector1">
            <a:avLst/>
          </a:prstGeom>
          <a:noFill/>
          <a:ln w="28575" cap="flat" cmpd="sng" algn="ctr">
            <a:solidFill>
              <a:srgbClr val="FFBF53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666391" y="3472934"/>
            <a:ext cx="1855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876021" y="1803029"/>
            <a:ext cx="0" cy="3769569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</p:cxnSp>
      <p:sp>
        <p:nvSpPr>
          <p:cNvPr id="19" name="Pentagon 18"/>
          <p:cNvSpPr/>
          <p:nvPr/>
        </p:nvSpPr>
        <p:spPr bwMode="auto">
          <a:xfrm>
            <a:off x="1966911" y="1803029"/>
            <a:ext cx="3429001" cy="406991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Bra-mi,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Sha-kr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Pentagon 65"/>
          <p:cNvSpPr/>
          <p:nvPr/>
        </p:nvSpPr>
        <p:spPr bwMode="auto">
          <a:xfrm>
            <a:off x="1966910" y="2435097"/>
            <a:ext cx="3387537" cy="388773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kinh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Vê-đa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sử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thi,kịch</a:t>
            </a:r>
            <a:endParaRPr kumimoji="0" lang="en-US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Pentagon 66"/>
          <p:cNvSpPr/>
          <p:nvPr/>
        </p:nvSpPr>
        <p:spPr bwMode="auto">
          <a:xfrm>
            <a:off x="1966911" y="3147693"/>
            <a:ext cx="3429001" cy="564188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Tôn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Hin-đu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phật</a:t>
            </a:r>
            <a:r>
              <a:rPr kumimoji="0" lang="en-US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395912" y="2210020"/>
            <a:ext cx="3276600" cy="646331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sự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phát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triển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cao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95912" y="2965589"/>
            <a:ext cx="3276600" cy="72943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marL="88900" lvl="0" indent="-88900" algn="just">
              <a:lnSpc>
                <a:spcPct val="115000"/>
              </a:lnSpc>
            </a:pP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Nam 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Connector 84"/>
          <p:cNvCxnSpPr/>
          <p:nvPr/>
        </p:nvCxnSpPr>
        <p:spPr bwMode="auto">
          <a:xfrm flipH="1">
            <a:off x="8686801" y="3429787"/>
            <a:ext cx="2606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/>
          <p:nvPr/>
        </p:nvCxnSpPr>
        <p:spPr bwMode="auto">
          <a:xfrm>
            <a:off x="8672512" y="1803029"/>
            <a:ext cx="0" cy="3769569"/>
          </a:xfrm>
          <a:prstGeom prst="line">
            <a:avLst/>
          </a:prstGeom>
          <a:solidFill>
            <a:schemeClr val="accent1"/>
          </a:solidFill>
          <a:ln w="889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Pentagon 43"/>
          <p:cNvSpPr/>
          <p:nvPr/>
        </p:nvSpPr>
        <p:spPr bwMode="auto">
          <a:xfrm>
            <a:off x="1955796" y="4926267"/>
            <a:ext cx="3387537" cy="693573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hệ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thống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số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tự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nhiên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kể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cả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số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0, √2,3…</a:t>
            </a:r>
            <a:endParaRPr kumimoji="0" lang="en-US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Pentagon 44"/>
          <p:cNvSpPr/>
          <p:nvPr/>
        </p:nvSpPr>
        <p:spPr bwMode="auto">
          <a:xfrm>
            <a:off x="1946177" y="3984888"/>
            <a:ext cx="3429001" cy="622644"/>
          </a:xfrm>
          <a:prstGeom prst="homePlat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khắc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chùa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thá</a:t>
            </a:r>
            <a:r>
              <a:rPr lang="en-US" altLang="zh-CN" sz="2000" dirty="0" err="1" smtClean="0">
                <a:latin typeface="Times New Roman" pitchFamily="18" charset="0"/>
                <a:ea typeface="时尚中黑简体"/>
                <a:cs typeface="Times New Roman" pitchFamily="18" charset="0"/>
              </a:rPr>
              <a:t>p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75178" y="4845124"/>
            <a:ext cx="3276600" cy="92333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Giúp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việc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đơn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giảng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ngắn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i="0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gọn</a:t>
            </a:r>
            <a:r>
              <a:rPr kumimoji="0" lang="en-US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kern="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kern="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kern="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75178" y="3931495"/>
            <a:ext cx="3276600" cy="72943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marL="88900" lvl="0" indent="-88900" algn="just">
              <a:lnSpc>
                <a:spcPct val="115000"/>
              </a:lnSpc>
            </a:pP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….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hevron 17"/>
          <p:cNvSpPr/>
          <p:nvPr/>
        </p:nvSpPr>
        <p:spPr bwMode="auto">
          <a:xfrm>
            <a:off x="894478" y="5943600"/>
            <a:ext cx="8037887" cy="784746"/>
          </a:xfrm>
          <a:prstGeom prst="chevron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tựu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minh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rực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rỡ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cư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dân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Ấn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cổ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trung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đại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ảnh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minh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19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9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Nam Á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70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48" grpId="0" animBg="1"/>
      <p:bldP spid="50" grpId="0" animBg="1"/>
      <p:bldP spid="19" grpId="0" animBg="1"/>
      <p:bldP spid="66" grpId="0" animBg="1"/>
      <p:bldP spid="67" grpId="0" animBg="1"/>
      <p:bldP spid="78" grpId="0" animBg="1"/>
      <p:bldP spid="79" grpId="0" animBg="1"/>
      <p:bldP spid="44" grpId="0" animBg="1"/>
      <p:bldP spid="45" grpId="0" animBg="1"/>
      <p:bldP spid="46" grpId="0" animBg="1"/>
      <p:bldP spid="49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970087" y="30987"/>
            <a:ext cx="5044084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7" name="Group 106"/>
          <p:cNvGrpSpPr>
            <a:grpSpLocks/>
          </p:cNvGrpSpPr>
          <p:nvPr/>
        </p:nvGrpSpPr>
        <p:grpSpPr bwMode="auto">
          <a:xfrm>
            <a:off x="646028" y="419589"/>
            <a:ext cx="3820224" cy="1365250"/>
            <a:chOff x="3542054" y="1396303"/>
            <a:chExt cx="3286125" cy="1222375"/>
          </a:xfrm>
        </p:grpSpPr>
        <p:sp>
          <p:nvSpPr>
            <p:cNvPr id="109" name="Freeform 9"/>
            <p:cNvSpPr>
              <a:spLocks noEditPoints="1"/>
            </p:cNvSpPr>
            <p:nvPr/>
          </p:nvSpPr>
          <p:spPr bwMode="auto">
            <a:xfrm>
              <a:off x="3542054" y="1396303"/>
              <a:ext cx="3286125" cy="1222375"/>
            </a:xfrm>
            <a:custGeom>
              <a:avLst/>
              <a:gdLst>
                <a:gd name="T0" fmla="*/ 810 w 873"/>
                <a:gd name="T1" fmla="*/ 61 h 323"/>
                <a:gd name="T2" fmla="*/ 288 w 873"/>
                <a:gd name="T3" fmla="*/ 61 h 323"/>
                <a:gd name="T4" fmla="*/ 161 w 873"/>
                <a:gd name="T5" fmla="*/ 0 h 323"/>
                <a:gd name="T6" fmla="*/ 0 w 873"/>
                <a:gd name="T7" fmla="*/ 161 h 323"/>
                <a:gd name="T8" fmla="*/ 161 w 873"/>
                <a:gd name="T9" fmla="*/ 323 h 323"/>
                <a:gd name="T10" fmla="*/ 288 w 873"/>
                <a:gd name="T11" fmla="*/ 262 h 323"/>
                <a:gd name="T12" fmla="*/ 810 w 873"/>
                <a:gd name="T13" fmla="*/ 262 h 323"/>
                <a:gd name="T14" fmla="*/ 873 w 873"/>
                <a:gd name="T15" fmla="*/ 294 h 323"/>
                <a:gd name="T16" fmla="*/ 873 w 873"/>
                <a:gd name="T17" fmla="*/ 93 h 323"/>
                <a:gd name="T18" fmla="*/ 810 w 873"/>
                <a:gd name="T19" fmla="*/ 61 h 323"/>
                <a:gd name="T20" fmla="*/ 156 w 873"/>
                <a:gd name="T21" fmla="*/ 276 h 323"/>
                <a:gd name="T22" fmla="*/ 39 w 873"/>
                <a:gd name="T23" fmla="*/ 159 h 323"/>
                <a:gd name="T24" fmla="*/ 156 w 873"/>
                <a:gd name="T25" fmla="*/ 42 h 323"/>
                <a:gd name="T26" fmla="*/ 273 w 873"/>
                <a:gd name="T27" fmla="*/ 159 h 323"/>
                <a:gd name="T28" fmla="*/ 156 w 873"/>
                <a:gd name="T29" fmla="*/ 27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3" h="323">
                  <a:moveTo>
                    <a:pt x="810" y="61"/>
                  </a:moveTo>
                  <a:cubicBezTo>
                    <a:pt x="288" y="61"/>
                    <a:pt x="288" y="61"/>
                    <a:pt x="288" y="61"/>
                  </a:cubicBezTo>
                  <a:cubicBezTo>
                    <a:pt x="258" y="24"/>
                    <a:pt x="213" y="0"/>
                    <a:pt x="161" y="0"/>
                  </a:cubicBezTo>
                  <a:cubicBezTo>
                    <a:pt x="72" y="0"/>
                    <a:pt x="0" y="72"/>
                    <a:pt x="0" y="161"/>
                  </a:cubicBezTo>
                  <a:cubicBezTo>
                    <a:pt x="0" y="251"/>
                    <a:pt x="72" y="323"/>
                    <a:pt x="161" y="323"/>
                  </a:cubicBezTo>
                  <a:cubicBezTo>
                    <a:pt x="213" y="323"/>
                    <a:pt x="258" y="299"/>
                    <a:pt x="288" y="262"/>
                  </a:cubicBezTo>
                  <a:cubicBezTo>
                    <a:pt x="810" y="262"/>
                    <a:pt x="810" y="262"/>
                    <a:pt x="810" y="262"/>
                  </a:cubicBezTo>
                  <a:cubicBezTo>
                    <a:pt x="842" y="262"/>
                    <a:pt x="871" y="276"/>
                    <a:pt x="873" y="294"/>
                  </a:cubicBezTo>
                  <a:cubicBezTo>
                    <a:pt x="873" y="93"/>
                    <a:pt x="873" y="93"/>
                    <a:pt x="873" y="93"/>
                  </a:cubicBezTo>
                  <a:cubicBezTo>
                    <a:pt x="873" y="75"/>
                    <a:pt x="844" y="61"/>
                    <a:pt x="810" y="61"/>
                  </a:cubicBezTo>
                  <a:close/>
                  <a:moveTo>
                    <a:pt x="156" y="276"/>
                  </a:moveTo>
                  <a:cubicBezTo>
                    <a:pt x="91" y="276"/>
                    <a:pt x="39" y="224"/>
                    <a:pt x="39" y="159"/>
                  </a:cubicBezTo>
                  <a:cubicBezTo>
                    <a:pt x="39" y="94"/>
                    <a:pt x="91" y="42"/>
                    <a:pt x="156" y="42"/>
                  </a:cubicBezTo>
                  <a:cubicBezTo>
                    <a:pt x="220" y="42"/>
                    <a:pt x="273" y="94"/>
                    <a:pt x="273" y="159"/>
                  </a:cubicBezTo>
                  <a:cubicBezTo>
                    <a:pt x="273" y="224"/>
                    <a:pt x="220" y="276"/>
                    <a:pt x="156" y="276"/>
                  </a:cubicBezTo>
                  <a:close/>
                </a:path>
              </a:pathLst>
            </a:custGeom>
            <a:solidFill>
              <a:srgbClr val="7030A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</a:ln>
            <a:effectLst>
              <a:innerShdw blurRad="177800" dist="114300" dir="135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553" name="文本框 177"/>
            <p:cNvSpPr txBox="1">
              <a:spLocks noChangeArrowheads="1"/>
            </p:cNvSpPr>
            <p:nvPr/>
          </p:nvSpPr>
          <p:spPr bwMode="auto">
            <a:xfrm>
              <a:off x="4560671" y="1684521"/>
              <a:ext cx="1922104" cy="633805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just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    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Văn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minh </a:t>
              </a:r>
            </a:p>
            <a:p>
              <a:pPr algn="just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Hy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Lạp</a:t>
              </a:r>
              <a:r>
                <a:rPr lang="en-US" altLang="zh-CN" sz="2000" b="1" dirty="0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 - La </a:t>
              </a:r>
              <a:r>
                <a:rPr lang="en-US" altLang="zh-CN" sz="2000" b="1" dirty="0" err="1" smtClean="0">
                  <a:solidFill>
                    <a:srgbClr val="FFFFFF"/>
                  </a:solidFill>
                  <a:latin typeface="Times New Roman" pitchFamily="18" charset="0"/>
                  <a:ea typeface="时尚中黑简体"/>
                  <a:cs typeface="Times New Roman" pitchFamily="18" charset="0"/>
                </a:rPr>
                <a:t>Mã</a:t>
              </a:r>
              <a:endParaRPr lang="zh-CN" altLang="en-US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endParaRPr>
            </a:p>
          </p:txBody>
        </p:sp>
      </p:grpSp>
      <p:sp>
        <p:nvSpPr>
          <p:cNvPr id="113" name="Freeform 9"/>
          <p:cNvSpPr>
            <a:spLocks noEditPoints="1"/>
          </p:cNvSpPr>
          <p:nvPr/>
        </p:nvSpPr>
        <p:spPr bwMode="auto">
          <a:xfrm flipH="1">
            <a:off x="4520580" y="402091"/>
            <a:ext cx="3930751" cy="1404408"/>
          </a:xfrm>
          <a:custGeom>
            <a:avLst/>
            <a:gdLst>
              <a:gd name="T0" fmla="*/ 810 w 873"/>
              <a:gd name="T1" fmla="*/ 61 h 323"/>
              <a:gd name="T2" fmla="*/ 288 w 873"/>
              <a:gd name="T3" fmla="*/ 61 h 323"/>
              <a:gd name="T4" fmla="*/ 161 w 873"/>
              <a:gd name="T5" fmla="*/ 0 h 323"/>
              <a:gd name="T6" fmla="*/ 0 w 873"/>
              <a:gd name="T7" fmla="*/ 161 h 323"/>
              <a:gd name="T8" fmla="*/ 161 w 873"/>
              <a:gd name="T9" fmla="*/ 323 h 323"/>
              <a:gd name="T10" fmla="*/ 288 w 873"/>
              <a:gd name="T11" fmla="*/ 262 h 323"/>
              <a:gd name="T12" fmla="*/ 810 w 873"/>
              <a:gd name="T13" fmla="*/ 262 h 323"/>
              <a:gd name="T14" fmla="*/ 873 w 873"/>
              <a:gd name="T15" fmla="*/ 294 h 323"/>
              <a:gd name="T16" fmla="*/ 873 w 873"/>
              <a:gd name="T17" fmla="*/ 93 h 323"/>
              <a:gd name="T18" fmla="*/ 810 w 873"/>
              <a:gd name="T19" fmla="*/ 61 h 323"/>
              <a:gd name="T20" fmla="*/ 156 w 873"/>
              <a:gd name="T21" fmla="*/ 276 h 323"/>
              <a:gd name="T22" fmla="*/ 39 w 873"/>
              <a:gd name="T23" fmla="*/ 159 h 323"/>
              <a:gd name="T24" fmla="*/ 156 w 873"/>
              <a:gd name="T25" fmla="*/ 42 h 323"/>
              <a:gd name="T26" fmla="*/ 273 w 873"/>
              <a:gd name="T27" fmla="*/ 159 h 323"/>
              <a:gd name="T28" fmla="*/ 156 w 873"/>
              <a:gd name="T29" fmla="*/ 276 h 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3" h="323">
                <a:moveTo>
                  <a:pt x="810" y="61"/>
                </a:moveTo>
                <a:cubicBezTo>
                  <a:pt x="288" y="61"/>
                  <a:pt x="288" y="61"/>
                  <a:pt x="288" y="61"/>
                </a:cubicBezTo>
                <a:cubicBezTo>
                  <a:pt x="258" y="24"/>
                  <a:pt x="213" y="0"/>
                  <a:pt x="161" y="0"/>
                </a:cubicBezTo>
                <a:cubicBezTo>
                  <a:pt x="72" y="0"/>
                  <a:pt x="0" y="72"/>
                  <a:pt x="0" y="161"/>
                </a:cubicBezTo>
                <a:cubicBezTo>
                  <a:pt x="0" y="251"/>
                  <a:pt x="72" y="323"/>
                  <a:pt x="161" y="323"/>
                </a:cubicBezTo>
                <a:cubicBezTo>
                  <a:pt x="213" y="323"/>
                  <a:pt x="258" y="299"/>
                  <a:pt x="288" y="262"/>
                </a:cubicBezTo>
                <a:cubicBezTo>
                  <a:pt x="810" y="262"/>
                  <a:pt x="810" y="262"/>
                  <a:pt x="810" y="262"/>
                </a:cubicBezTo>
                <a:cubicBezTo>
                  <a:pt x="842" y="262"/>
                  <a:pt x="871" y="276"/>
                  <a:pt x="873" y="294"/>
                </a:cubicBezTo>
                <a:cubicBezTo>
                  <a:pt x="873" y="93"/>
                  <a:pt x="873" y="93"/>
                  <a:pt x="873" y="93"/>
                </a:cubicBezTo>
                <a:cubicBezTo>
                  <a:pt x="873" y="75"/>
                  <a:pt x="844" y="61"/>
                  <a:pt x="810" y="61"/>
                </a:cubicBezTo>
                <a:close/>
                <a:moveTo>
                  <a:pt x="156" y="276"/>
                </a:moveTo>
                <a:cubicBezTo>
                  <a:pt x="91" y="276"/>
                  <a:pt x="39" y="224"/>
                  <a:pt x="39" y="159"/>
                </a:cubicBezTo>
                <a:cubicBezTo>
                  <a:pt x="39" y="94"/>
                  <a:pt x="91" y="42"/>
                  <a:pt x="156" y="42"/>
                </a:cubicBezTo>
                <a:cubicBezTo>
                  <a:pt x="220" y="42"/>
                  <a:pt x="273" y="94"/>
                  <a:pt x="273" y="159"/>
                </a:cubicBezTo>
                <a:cubicBezTo>
                  <a:pt x="273" y="224"/>
                  <a:pt x="220" y="276"/>
                  <a:pt x="156" y="27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innerShdw blurRad="177800" dist="1143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7193238" y="567718"/>
            <a:ext cx="1114425" cy="10731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7455581" y="779049"/>
            <a:ext cx="576848" cy="646331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814304" y="603739"/>
            <a:ext cx="1012825" cy="976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1006427" y="799818"/>
            <a:ext cx="634533" cy="587574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99276" y="704243"/>
            <a:ext cx="24939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err="1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Văn</a:t>
            </a:r>
            <a:r>
              <a:rPr lang="en-US" altLang="zh-CN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minh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err="1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thời</a:t>
            </a:r>
            <a:r>
              <a:rPr lang="en-US" altLang="zh-CN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sz="2000" b="1" kern="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T Serif"/>
              </a:rPr>
              <a:t>P</a:t>
            </a:r>
            <a:r>
              <a:rPr lang="en-US" altLang="zh-CN" sz="2000" b="1" dirty="0" err="1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hục</a:t>
            </a:r>
            <a:r>
              <a:rPr lang="en-US" altLang="zh-CN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r>
              <a:rPr lang="en-US" altLang="zh-CN" sz="2000" b="1" dirty="0" err="1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hưng</a:t>
            </a:r>
            <a:r>
              <a:rPr lang="en-US" altLang="zh-CN" sz="2000" b="1" dirty="0" smtClean="0">
                <a:solidFill>
                  <a:srgbClr val="FFFFFF"/>
                </a:solidFill>
                <a:latin typeface="Times New Roman" pitchFamily="18" charset="0"/>
                <a:ea typeface="时尚中黑简体"/>
                <a:cs typeface="Times New Roman" pitchFamily="18" charset="0"/>
              </a:rPr>
              <a:t> </a:t>
            </a:r>
            <a:endParaRPr lang="zh-CN" altLang="en-US" sz="2000" b="1" dirty="0" smtClean="0">
              <a:solidFill>
                <a:srgbClr val="FFFFFF"/>
              </a:solidFill>
              <a:latin typeface="Times New Roman" pitchFamily="18" charset="0"/>
              <a:ea typeface="时尚中黑简体"/>
              <a:cs typeface="Times New Roman" pitchFamily="18" charset="0"/>
            </a:endParaRPr>
          </a:p>
        </p:txBody>
      </p:sp>
      <p:grpSp>
        <p:nvGrpSpPr>
          <p:cNvPr id="21546" name="Group 21545"/>
          <p:cNvGrpSpPr/>
          <p:nvPr/>
        </p:nvGrpSpPr>
        <p:grpSpPr>
          <a:xfrm>
            <a:off x="76200" y="1100101"/>
            <a:ext cx="4317440" cy="1643100"/>
            <a:chOff x="76200" y="1100101"/>
            <a:chExt cx="4317440" cy="1643100"/>
          </a:xfrm>
        </p:grpSpPr>
        <p:sp>
          <p:nvSpPr>
            <p:cNvPr id="3" name="Rounded Rectangle 2"/>
            <p:cNvSpPr/>
            <p:nvPr/>
          </p:nvSpPr>
          <p:spPr>
            <a:xfrm>
              <a:off x="381000" y="1828045"/>
              <a:ext cx="4012640" cy="91515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sz="1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sz="2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cư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dân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Hy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Lạp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sáng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A,B,C, La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Mã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p.triển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La-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tinh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/>
                  <a:ea typeface="Times New Roman"/>
                </a:rPr>
                <a:t>Nền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tảng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chữ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viết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hệ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chữ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La-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tinh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1700" dirty="0" err="1">
                  <a:solidFill>
                    <a:schemeClr val="bg1"/>
                  </a:solidFill>
                  <a:latin typeface="Times New Roman"/>
                  <a:ea typeface="Times New Roman"/>
                </a:rPr>
                <a:t>hiện</a:t>
              </a:r>
              <a:r>
                <a:rPr lang="en-US" sz="1700" dirty="0">
                  <a:solidFill>
                    <a:schemeClr val="bg1"/>
                  </a:solidFill>
                  <a:latin typeface="Times New Roman"/>
                  <a:ea typeface="Times New Roman"/>
                </a:rPr>
                <a:t> nay. </a:t>
              </a:r>
            </a:p>
            <a:p>
              <a:pPr algn="just"/>
              <a:endParaRPr lang="en-US" sz="1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" name="Straight Connector 3"/>
            <p:cNvCxnSpPr>
              <a:stCxn id="109" idx="3"/>
            </p:cNvCxnSpPr>
            <p:nvPr/>
          </p:nvCxnSpPr>
          <p:spPr>
            <a:xfrm flipH="1">
              <a:off x="76200" y="1100101"/>
              <a:ext cx="569828" cy="4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" y="1104295"/>
              <a:ext cx="0" cy="118132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6200" y="2285623"/>
              <a:ext cx="28491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47" name="Group 21546"/>
          <p:cNvGrpSpPr/>
          <p:nvPr/>
        </p:nvGrpSpPr>
        <p:grpSpPr>
          <a:xfrm>
            <a:off x="76200" y="2285623"/>
            <a:ext cx="4317440" cy="916018"/>
            <a:chOff x="76200" y="2285623"/>
            <a:chExt cx="4317440" cy="916018"/>
          </a:xfrm>
        </p:grpSpPr>
        <p:sp>
          <p:nvSpPr>
            <p:cNvPr id="45" name="Rounded Rectangle 44"/>
            <p:cNvSpPr/>
            <p:nvPr/>
          </p:nvSpPr>
          <p:spPr>
            <a:xfrm>
              <a:off x="381000" y="2819400"/>
              <a:ext cx="4012640" cy="38224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kịch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,..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đạt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76200" y="2285623"/>
              <a:ext cx="0" cy="72489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45" idx="1"/>
            </p:cNvCxnSpPr>
            <p:nvPr/>
          </p:nvCxnSpPr>
          <p:spPr>
            <a:xfrm>
              <a:off x="76200" y="3010520"/>
              <a:ext cx="304800" cy="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48" name="Group 21547"/>
          <p:cNvGrpSpPr/>
          <p:nvPr/>
        </p:nvGrpSpPr>
        <p:grpSpPr>
          <a:xfrm>
            <a:off x="76200" y="3010521"/>
            <a:ext cx="4317440" cy="887113"/>
            <a:chOff x="76200" y="3010521"/>
            <a:chExt cx="4317440" cy="887113"/>
          </a:xfrm>
        </p:grpSpPr>
        <p:sp>
          <p:nvSpPr>
            <p:cNvPr id="47" name="Rounded Rectangle 46"/>
            <p:cNvSpPr/>
            <p:nvPr/>
          </p:nvSpPr>
          <p:spPr>
            <a:xfrm>
              <a:off x="381000" y="3276600"/>
              <a:ext cx="4012640" cy="62103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1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Triết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Duy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vật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; 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duy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sz="17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cơ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sở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triết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châu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Âu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này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76200" y="3010521"/>
              <a:ext cx="0" cy="5765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47" idx="1"/>
            </p:cNvCxnSpPr>
            <p:nvPr/>
          </p:nvCxnSpPr>
          <p:spPr>
            <a:xfrm>
              <a:off x="76200" y="3587117"/>
              <a:ext cx="3048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49" name="Group 21548"/>
          <p:cNvGrpSpPr/>
          <p:nvPr/>
        </p:nvGrpSpPr>
        <p:grpSpPr>
          <a:xfrm>
            <a:off x="76200" y="3587117"/>
            <a:ext cx="4317440" cy="909823"/>
            <a:chOff x="76200" y="3587117"/>
            <a:chExt cx="4317440" cy="909823"/>
          </a:xfrm>
        </p:grpSpPr>
        <p:sp>
          <p:nvSpPr>
            <p:cNvPr id="48" name="Rounded Rectangle 47"/>
            <p:cNvSpPr/>
            <p:nvPr/>
          </p:nvSpPr>
          <p:spPr>
            <a:xfrm>
              <a:off x="381000" y="3962400"/>
              <a:ext cx="4012640" cy="53454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Tôn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giáo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Thiên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chúa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giáo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Trở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tôn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giáo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giới</a:t>
              </a:r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76200" y="3587117"/>
              <a:ext cx="0" cy="64255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endCxn id="48" idx="1"/>
            </p:cNvCxnSpPr>
            <p:nvPr/>
          </p:nvCxnSpPr>
          <p:spPr>
            <a:xfrm>
              <a:off x="76200" y="4229670"/>
              <a:ext cx="3048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0" name="Group 21549"/>
          <p:cNvGrpSpPr/>
          <p:nvPr/>
        </p:nvGrpSpPr>
        <p:grpSpPr>
          <a:xfrm>
            <a:off x="76200" y="4229670"/>
            <a:ext cx="4317440" cy="1113515"/>
            <a:chOff x="76200" y="4229670"/>
            <a:chExt cx="4317440" cy="1113515"/>
          </a:xfrm>
        </p:grpSpPr>
        <p:sp>
          <p:nvSpPr>
            <p:cNvPr id="51" name="Rounded Rectangle 50"/>
            <p:cNvSpPr/>
            <p:nvPr/>
          </p:nvSpPr>
          <p:spPr>
            <a:xfrm>
              <a:off x="381000" y="4572000"/>
              <a:ext cx="4012640" cy="771185"/>
            </a:xfrm>
            <a:prstGeom prst="roundRect">
              <a:avLst>
                <a:gd name="adj" fmla="val 18711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0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Lịch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thiên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365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6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Cơ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sở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lịch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này</a:t>
              </a:r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76200" y="4229670"/>
              <a:ext cx="0" cy="72792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00" y="4957592"/>
              <a:ext cx="28491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1" name="Group 21550"/>
          <p:cNvGrpSpPr/>
          <p:nvPr/>
        </p:nvGrpSpPr>
        <p:grpSpPr>
          <a:xfrm>
            <a:off x="76200" y="4957592"/>
            <a:ext cx="4317440" cy="986009"/>
            <a:chOff x="76200" y="4957592"/>
            <a:chExt cx="4317440" cy="986009"/>
          </a:xfrm>
        </p:grpSpPr>
        <p:sp>
          <p:nvSpPr>
            <p:cNvPr id="52" name="Rounded Rectangle 51"/>
            <p:cNvSpPr/>
            <p:nvPr/>
          </p:nvSpPr>
          <p:spPr>
            <a:xfrm>
              <a:off x="377266" y="5410201"/>
              <a:ext cx="4016374" cy="5334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17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17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Khoa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(Ta-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lét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Ơ-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clít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);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Vật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Ác-si-mét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).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tảng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khoa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hiện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đại</a:t>
              </a:r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76200" y="4957592"/>
              <a:ext cx="0" cy="71930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52" idx="1"/>
            </p:cNvCxnSpPr>
            <p:nvPr/>
          </p:nvCxnSpPr>
          <p:spPr>
            <a:xfrm>
              <a:off x="76200" y="5676901"/>
              <a:ext cx="30106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2" name="Group 21551"/>
          <p:cNvGrpSpPr/>
          <p:nvPr/>
        </p:nvGrpSpPr>
        <p:grpSpPr>
          <a:xfrm>
            <a:off x="76200" y="5676901"/>
            <a:ext cx="4317440" cy="1103436"/>
            <a:chOff x="76200" y="5676901"/>
            <a:chExt cx="4317440" cy="1103436"/>
          </a:xfrm>
        </p:grpSpPr>
        <p:sp>
          <p:nvSpPr>
            <p:cNvPr id="18" name="Rounded Rectangle 17"/>
            <p:cNvSpPr/>
            <p:nvPr/>
          </p:nvSpPr>
          <p:spPr>
            <a:xfrm>
              <a:off x="381000" y="6019800"/>
              <a:ext cx="4012640" cy="760537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1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♦</a:t>
              </a:r>
              <a:r>
                <a:rPr lang="en-US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trúc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điêu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khắc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đền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đấu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17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lực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sĩ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nữ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thần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Đạt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tới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tinh</a:t>
              </a:r>
              <a:r>
                <a:rPr lang="en-US" sz="17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7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tế</a:t>
              </a:r>
              <a:endParaRPr lang="en-US" sz="1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6200" y="5676901"/>
              <a:ext cx="0" cy="72316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18" idx="1"/>
            </p:cNvCxnSpPr>
            <p:nvPr/>
          </p:nvCxnSpPr>
          <p:spPr>
            <a:xfrm>
              <a:off x="76200" y="6400068"/>
              <a:ext cx="304800" cy="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4" name="Group 21553"/>
          <p:cNvGrpSpPr/>
          <p:nvPr/>
        </p:nvGrpSpPr>
        <p:grpSpPr>
          <a:xfrm>
            <a:off x="4588992" y="1102121"/>
            <a:ext cx="4478808" cy="1651066"/>
            <a:chOff x="4588992" y="1102121"/>
            <a:chExt cx="4478808" cy="1651066"/>
          </a:xfrm>
        </p:grpSpPr>
        <p:sp>
          <p:nvSpPr>
            <p:cNvPr id="49" name="Rounded Rectangle 48"/>
            <p:cNvSpPr/>
            <p:nvPr/>
          </p:nvSpPr>
          <p:spPr>
            <a:xfrm>
              <a:off x="4588992" y="1838031"/>
              <a:ext cx="4012640" cy="915156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♦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Thần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khúc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A.Đan-tê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Đôn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Ki-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hô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Xéc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-van-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téc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-ô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Giu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-li-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ét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Sếch-xpia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dirty="0" smtClean="0">
                  <a:solidFill>
                    <a:schemeClr val="bg1"/>
                  </a:solidFill>
                  <a:latin typeface="Times New Roman"/>
                  <a:ea typeface="Times New Roman"/>
                </a:rPr>
                <a:t>. </a:t>
              </a:r>
              <a:endParaRPr lang="en-US" dirty="0">
                <a:solidFill>
                  <a:schemeClr val="bg1"/>
                </a:solidFill>
                <a:latin typeface="Times New Roman"/>
                <a:ea typeface="Times New Roman"/>
              </a:endParaRPr>
            </a:p>
            <a:p>
              <a:pPr algn="just"/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Straight Connector 36"/>
            <p:cNvCxnSpPr>
              <a:stCxn id="113" idx="3"/>
            </p:cNvCxnSpPr>
            <p:nvPr/>
          </p:nvCxnSpPr>
          <p:spPr>
            <a:xfrm>
              <a:off x="8451331" y="1102121"/>
              <a:ext cx="616469" cy="217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9067800" y="1104295"/>
              <a:ext cx="0" cy="119131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49" idx="3"/>
            </p:cNvCxnSpPr>
            <p:nvPr/>
          </p:nvCxnSpPr>
          <p:spPr>
            <a:xfrm flipH="1">
              <a:off x="8601632" y="2285623"/>
              <a:ext cx="466168" cy="998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5" name="Group 21554"/>
          <p:cNvGrpSpPr/>
          <p:nvPr/>
        </p:nvGrpSpPr>
        <p:grpSpPr>
          <a:xfrm>
            <a:off x="4602375" y="2295609"/>
            <a:ext cx="4465425" cy="1460788"/>
            <a:chOff x="4602375" y="2295609"/>
            <a:chExt cx="4465425" cy="1460788"/>
          </a:xfrm>
        </p:grpSpPr>
        <p:sp>
          <p:nvSpPr>
            <p:cNvPr id="50" name="Rounded Rectangle 49"/>
            <p:cNvSpPr/>
            <p:nvPr/>
          </p:nvSpPr>
          <p:spPr>
            <a:xfrm>
              <a:off x="4602375" y="2841241"/>
              <a:ext cx="4012640" cy="915156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♦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Triết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hán</a:t>
              </a:r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triết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duy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lên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án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chế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PK,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tri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lí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trí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</a:t>
              </a:r>
              <a:endParaRPr lang="en-US" dirty="0">
                <a:solidFill>
                  <a:schemeClr val="bg1"/>
                </a:solidFill>
                <a:latin typeface="Times New Roman"/>
                <a:ea typeface="Times New Roman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9067800" y="2295609"/>
              <a:ext cx="0" cy="100321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endCxn id="50" idx="3"/>
            </p:cNvCxnSpPr>
            <p:nvPr/>
          </p:nvCxnSpPr>
          <p:spPr>
            <a:xfrm flipH="1">
              <a:off x="8615015" y="3298819"/>
              <a:ext cx="45278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6" name="Group 21555"/>
          <p:cNvGrpSpPr/>
          <p:nvPr/>
        </p:nvGrpSpPr>
        <p:grpSpPr>
          <a:xfrm>
            <a:off x="4572000" y="3298819"/>
            <a:ext cx="4495800" cy="1414147"/>
            <a:chOff x="4572000" y="3298819"/>
            <a:chExt cx="4495800" cy="1414147"/>
          </a:xfrm>
        </p:grpSpPr>
        <p:sp>
          <p:nvSpPr>
            <p:cNvPr id="53" name="Rounded Rectangle 52"/>
            <p:cNvSpPr/>
            <p:nvPr/>
          </p:nvSpPr>
          <p:spPr>
            <a:xfrm>
              <a:off x="4572000" y="3810000"/>
              <a:ext cx="4012640" cy="902966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♦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Khoa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Thiên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just"/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Cô-péc-nich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Bru-nô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-li-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lê</a:t>
              </a:r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thuyết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9067800" y="3298819"/>
              <a:ext cx="0" cy="10502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8584640" y="4349117"/>
              <a:ext cx="48316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7" name="Group 21556"/>
          <p:cNvGrpSpPr/>
          <p:nvPr/>
        </p:nvGrpSpPr>
        <p:grpSpPr>
          <a:xfrm>
            <a:off x="4572000" y="4349117"/>
            <a:ext cx="4495800" cy="1591260"/>
            <a:chOff x="4572000" y="4349117"/>
            <a:chExt cx="4495800" cy="1591260"/>
          </a:xfrm>
        </p:grpSpPr>
        <p:sp>
          <p:nvSpPr>
            <p:cNvPr id="54" name="Rounded Rectangle 53"/>
            <p:cNvSpPr/>
            <p:nvPr/>
          </p:nvSpPr>
          <p:spPr>
            <a:xfrm>
              <a:off x="4572000" y="4800600"/>
              <a:ext cx="4043015" cy="1139777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♦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Nghệ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thuật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bức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họa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Nàng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Mô-na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Li-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Bữa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ăn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tối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cuối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-ô-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đờ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Vanh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-xi;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Đa-vít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lâu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đài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Sam-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bô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háp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)… </a:t>
              </a:r>
            </a:p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/>
                  <a:ea typeface="Times New Roman"/>
                </a:rPr>
                <a:t> </a:t>
              </a:r>
              <a:endParaRPr lang="en-US" dirty="0">
                <a:solidFill>
                  <a:schemeClr val="bg1"/>
                </a:solidFill>
                <a:latin typeface="Times New Roman"/>
                <a:ea typeface="Times New Roman"/>
              </a:endParaRPr>
            </a:p>
            <a:p>
              <a:pPr algn="just"/>
              <a:endPara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9067800" y="4349117"/>
              <a:ext cx="0" cy="132778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6" name="Straight Connector 21535"/>
            <p:cNvCxnSpPr/>
            <p:nvPr/>
          </p:nvCxnSpPr>
          <p:spPr>
            <a:xfrm flipH="1">
              <a:off x="8615015" y="5676901"/>
              <a:ext cx="452785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58" name="Group 21557"/>
          <p:cNvGrpSpPr/>
          <p:nvPr/>
        </p:nvGrpSpPr>
        <p:grpSpPr>
          <a:xfrm>
            <a:off x="4588991" y="5676900"/>
            <a:ext cx="4478809" cy="1103437"/>
            <a:chOff x="4588991" y="5676900"/>
            <a:chExt cx="4478809" cy="1103437"/>
          </a:xfrm>
        </p:grpSpPr>
        <p:sp>
          <p:nvSpPr>
            <p:cNvPr id="73" name="Rounded Rectangle 72"/>
            <p:cNvSpPr/>
            <p:nvPr/>
          </p:nvSpPr>
          <p:spPr>
            <a:xfrm>
              <a:off x="4588991" y="6019800"/>
              <a:ext cx="4026023" cy="760537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►</a:t>
              </a:r>
              <a:r>
                <a:rPr lang="en-US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minh </a:t>
              </a:r>
              <a:r>
                <a:rPr lang="en-US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thời</a:t>
              </a:r>
              <a:r>
                <a:rPr lang="en-US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Phục</a:t>
              </a:r>
              <a:r>
                <a:rPr lang="en-US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ưng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phê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phán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chế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PK,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quyền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do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538" name="Straight Connector 21537"/>
            <p:cNvCxnSpPr/>
            <p:nvPr/>
          </p:nvCxnSpPr>
          <p:spPr>
            <a:xfrm>
              <a:off x="9067800" y="5676900"/>
              <a:ext cx="0" cy="7231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0" name="Straight Connector 21539"/>
            <p:cNvCxnSpPr>
              <a:stCxn id="73" idx="3"/>
            </p:cNvCxnSpPr>
            <p:nvPr/>
          </p:nvCxnSpPr>
          <p:spPr>
            <a:xfrm>
              <a:off x="8615014" y="6400069"/>
              <a:ext cx="45278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7931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5" grpId="0" animBg="1"/>
      <p:bldP spid="117" grpId="0" animBg="1"/>
      <p:bldP spid="118" grpId="0" animBg="1"/>
      <p:bldP spid="119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4759" y="2133600"/>
            <a:ext cx="7467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/>
                <a:solidFill>
                  <a:srgbClr val="FFFF00"/>
                </a:solidFill>
                <a:effectLst/>
                <a:latin typeface=".VnPresentH" pitchFamily="34" charset="0"/>
              </a:rPr>
              <a:t>LUYỆN TẬP</a:t>
            </a:r>
            <a:endParaRPr lang="en-US" sz="8800" b="1" cap="none" spc="0" dirty="0">
              <a:ln/>
              <a:solidFill>
                <a:srgbClr val="FFFF00"/>
              </a:solidFill>
              <a:effectLst/>
              <a:latin typeface=".VnPresent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85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00628" y="1143461"/>
            <a:ext cx="7812810" cy="1019888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  <a:p>
            <a:pPr algn="just">
              <a:lnSpc>
                <a:spcPct val="127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27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do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quá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lịch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8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36014" y="1143463"/>
            <a:ext cx="859386" cy="1019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45614" y="2472536"/>
            <a:ext cx="7869786" cy="1019888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.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Calibri" pitchFamily="34" charset="0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hình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tiến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loài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400" dirty="0"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1000" y="2472538"/>
            <a:ext cx="914400" cy="1019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43652" y="3797777"/>
            <a:ext cx="7869786" cy="1019888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tổng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gắn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liền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lịch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loài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79038" y="3797779"/>
            <a:ext cx="914400" cy="1019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45614" y="5152309"/>
            <a:ext cx="7869786" cy="1019888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minh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do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xuất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Trái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81000" y="5152311"/>
            <a:ext cx="914400" cy="1019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51629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>
              <a:lnSpc>
                <a:spcPct val="127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Câu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1.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Ý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phản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ánh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khái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niệm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minh?</a:t>
            </a:r>
            <a:endParaRPr lang="en-US" sz="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845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25107" y="2807509"/>
            <a:ext cx="7837893" cy="962549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do 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tiến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lịch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07914" y="2807510"/>
            <a:ext cx="916386" cy="9625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67948" y="1447800"/>
            <a:ext cx="7895052" cy="962549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Calibri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do 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kể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chữ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8580" y="1447801"/>
            <a:ext cx="975049" cy="9625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44148" y="4119900"/>
            <a:ext cx="7895052" cy="962549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do 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giai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đoạn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thấp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4780" y="4119901"/>
            <a:ext cx="975049" cy="9625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44148" y="5438249"/>
            <a:ext cx="7895052" cy="962549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giá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tinh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thần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do con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sáng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con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người</a:t>
            </a:r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xuất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nay.</a:t>
            </a:r>
            <a:endParaRPr lang="en-US" sz="22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54780" y="5438250"/>
            <a:ext cx="975049" cy="9625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34843" name="Rectangle 12"/>
          <p:cNvSpPr>
            <a:spLocks noChangeArrowheads="1"/>
          </p:cNvSpPr>
          <p:nvPr/>
        </p:nvSpPr>
        <p:spPr bwMode="auto">
          <a:xfrm>
            <a:off x="481013" y="196850"/>
            <a:ext cx="7900987" cy="46166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79388" algn="l"/>
                <a:tab pos="1709738" algn="l"/>
                <a:tab pos="4770438" algn="l"/>
              </a:tabLst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Câu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 2.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hóa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minh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đều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trị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00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3">
      <a:dk1>
        <a:sysClr val="windowText" lastClr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1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炫彩扁平2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985CB0"/>
    </a:accent4>
    <a:accent5>
      <a:srgbClr val="C65885"/>
    </a:accent5>
    <a:accent6>
      <a:srgbClr val="00AF92"/>
    </a:accent6>
    <a:hlink>
      <a:srgbClr val="FCC79F"/>
    </a:hlink>
    <a:folHlink>
      <a:srgbClr val="869FB7"/>
    </a:folHlink>
  </a:clrScheme>
</a:themeOverride>
</file>

<file path=ppt/theme/themeOverride2.xml><?xml version="1.0" encoding="utf-8"?>
<a:themeOverride xmlns:a="http://schemas.openxmlformats.org/drawingml/2006/main">
  <a:clrScheme name="炫彩扁平2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985CB0"/>
    </a:accent4>
    <a:accent5>
      <a:srgbClr val="C65885"/>
    </a:accent5>
    <a:accent6>
      <a:srgbClr val="00AF92"/>
    </a:accent6>
    <a:hlink>
      <a:srgbClr val="FCC79F"/>
    </a:hlink>
    <a:folHlink>
      <a:srgbClr val="869FB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2278</Words>
  <Application>Microsoft Office PowerPoint</Application>
  <PresentationFormat>On-screen Show (4:3)</PresentationFormat>
  <Paragraphs>289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Binh Lieu</dc:creator>
  <cp:lastModifiedBy>TeozPRO</cp:lastModifiedBy>
  <cp:revision>60</cp:revision>
  <dcterms:created xsi:type="dcterms:W3CDTF">2006-08-16T00:00:00Z</dcterms:created>
  <dcterms:modified xsi:type="dcterms:W3CDTF">2022-10-12T07:00:57Z</dcterms:modified>
</cp:coreProperties>
</file>