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</p:sldMasterIdLst>
  <p:notesMasterIdLst>
    <p:notesMasterId r:id="rId30"/>
  </p:notesMasterIdLst>
  <p:sldIdLst>
    <p:sldId id="590" r:id="rId6"/>
    <p:sldId id="609" r:id="rId7"/>
    <p:sldId id="637" r:id="rId8"/>
    <p:sldId id="269" r:id="rId9"/>
    <p:sldId id="273" r:id="rId10"/>
    <p:sldId id="274" r:id="rId11"/>
    <p:sldId id="278" r:id="rId12"/>
    <p:sldId id="275" r:id="rId13"/>
    <p:sldId id="277" r:id="rId14"/>
    <p:sldId id="276" r:id="rId15"/>
    <p:sldId id="640" r:id="rId16"/>
    <p:sldId id="266" r:id="rId17"/>
    <p:sldId id="614" r:id="rId18"/>
    <p:sldId id="615" r:id="rId19"/>
    <p:sldId id="634" r:id="rId20"/>
    <p:sldId id="631" r:id="rId21"/>
    <p:sldId id="641" r:id="rId22"/>
    <p:sldId id="633" r:id="rId23"/>
    <p:sldId id="635" r:id="rId24"/>
    <p:sldId id="642" r:id="rId25"/>
    <p:sldId id="643" r:id="rId26"/>
    <p:sldId id="644" r:id="rId27"/>
    <p:sldId id="351" r:id="rId28"/>
    <p:sldId id="625" r:id="rId29"/>
  </p:sldIdLst>
  <p:sldSz cx="12192000" cy="6858000"/>
  <p:notesSz cx="6735763" cy="9866313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5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E3FEE-244B-4DE0-A5DC-9A6EEB1D6966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FC278-57FB-4956-B0DB-F32AC89B2B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270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15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pp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pp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SGK.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rút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pp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6841-B6E9-4602-99D2-E5DE711450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86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pp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pp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SGK.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rút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pp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6841-B6E9-4602-99D2-E5DE711450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30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52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6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8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98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08/03/2025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09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08/03/2025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55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08/03/2025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4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08/03/2025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17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08/03/2025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54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08/03/2025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83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08/03/2025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08/03/2025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7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36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08/03/2025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34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08/03/2025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20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08/03/2025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14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02A1-B26A-442C-8043-20939094B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AF29A-2711-4980-9047-A30692EEB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5823-4349-4C0C-9C60-C8830C2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C8EE-B6FD-4D3D-9749-91C215B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3EBF7-A85D-462A-A26F-29879406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96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88E6-1A59-4639-9BE0-7D3C26A1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A75A-0986-4475-84C6-2C502A91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9051-336D-45A2-A120-8930EB20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883A-D7A0-454F-90A1-236CD706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D1F0-16CA-45C2-A115-C245814D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51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0066-9B8C-46A5-B63A-34FBC8C5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8C94A-8603-4485-8882-00CECE38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8E6D-E95D-4E37-BCD5-F8BC56A9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1CB1-1AE6-4D2A-B788-93F5FDDE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E9BC3-E641-4CA3-84FF-52518677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30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154B-C485-4D2C-A8E2-9011E01F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B929-FA5B-4D72-A0AE-91F28E858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F512-C379-4F32-8AB1-006B8CB1E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B5EF2-CDFE-4575-AFED-23BFB76A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D91E0-D7EB-440B-B598-969E92CC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F3F9-9A95-4C61-9332-9219C128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23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E5B4-2018-4D7A-B6E0-8B8FF8C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8C1F-A330-4AA9-ACB2-15F9B878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4CAEA-B371-4824-8A78-B404C6C80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2FF8D-4E0F-4034-941F-BE283F54B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1FEC4-DFCB-4DA4-AD5D-81C7BB60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7B981-E0CC-454A-9463-E646F1BB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0CF36-89D2-4848-9F9A-5677B586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A8D33-4A74-4825-ADB1-EB36A1F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06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2C41-E69A-496B-87CD-63E7B5BE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6003D-63CF-4B98-B9FC-24D41377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784-9069-4F47-B9C6-84DE1E4B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07E85-F927-40D2-B882-82190525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78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6308"/>
          <a:stretch/>
        </p:blipFill>
        <p:spPr>
          <a:xfrm>
            <a:off x="10655333" y="5765801"/>
            <a:ext cx="806424" cy="59055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C5B7D-3DC9-42DC-9CCD-411A91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21E20-5994-43AD-AF9B-E6F9621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91151-A9E1-42A7-B87C-9269516F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4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72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4253-4BBB-4EB4-956C-48464B48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517DA-39BD-4628-BF95-5D48B4CA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21316-EEA9-467A-A5A6-6436C84C8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42373-C567-4EB3-A04B-7306F8DF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6653-CDE6-4F88-A231-47AE03E0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E0521-358A-43CE-A798-88D5BB53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02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FE89-79AF-4CF4-B3B3-1E42589E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BE7B3-5B04-47C3-823B-9309DBC3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C53C0-448F-4251-8720-6C83F076D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BEA20-9EC0-4F07-9790-03CA5361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A513-6AC0-407F-9F93-65C1C220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356E2-EE42-442F-A12C-CE61EF7D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24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83B-798F-4ACE-83B5-F517176A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6986F-4925-46FF-A2A9-36E6FED76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79ED-C54C-4361-98B1-7142BAF2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EE85-E5B4-4A3C-8BFE-6FE68B79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DA28C-14C8-410C-B148-46EFF853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66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B38A4-9833-4DE5-BB39-D48AAE560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94D6-D85A-4500-BB5E-02728C0B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696A-06B9-40DA-899C-7D16FF36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8B26-878F-4F0F-B2DD-83EEDF67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0F93-45AB-446E-B9C1-834218C8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04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B50A-7B53-46BF-AD99-3534BF84E6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63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914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51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147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9375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84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2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96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07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634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097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720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9599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869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968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332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8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24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109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594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231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7201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88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8612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43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5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5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0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8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0EBB-87F6-418F-B326-C8B29B7DC95F}" type="datetimeFigureOut">
              <a:rPr lang="en-US" smtClean="0"/>
              <a:t>08/03/2025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5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7921C-1A63-40CE-B002-10F051D2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7463-95D8-4CF7-B8FC-8C8E384B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52185-48FC-4136-90CF-85D79EA36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2ED5-D41F-443F-9025-F578956BD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1018-225C-494D-A645-99E7115F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7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93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1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1.png"/><Relationship Id="rId18" Type="http://schemas.openxmlformats.org/officeDocument/2006/relationships/image" Target="../media/image24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0.png"/><Relationship Id="rId17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audio" Target="../media/audio4.wav"/><Relationship Id="rId15" Type="http://schemas.openxmlformats.org/officeDocument/2006/relationships/image" Target="../media/image43.png"/><Relationship Id="rId10" Type="http://schemas.openxmlformats.org/officeDocument/2006/relationships/image" Target="../media/image14.png"/><Relationship Id="rId19" Type="http://schemas.openxmlformats.org/officeDocument/2006/relationships/slide" Target="slide4.xml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1.png"/><Relationship Id="rId5" Type="http://schemas.openxmlformats.org/officeDocument/2006/relationships/image" Target="../media/image261.png"/><Relationship Id="rId4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4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9.gif"/><Relationship Id="rId3" Type="http://schemas.openxmlformats.org/officeDocument/2006/relationships/slideLayout" Target="../slideLayouts/slideLayout36.xml"/><Relationship Id="rId7" Type="http://schemas.openxmlformats.org/officeDocument/2006/relationships/slide" Target="slide6.xml"/><Relationship Id="rId12" Type="http://schemas.openxmlformats.org/officeDocument/2006/relationships/image" Target="../media/image8.gif"/><Relationship Id="rId2" Type="http://schemas.openxmlformats.org/officeDocument/2006/relationships/audio" Target="../media/media1.wav"/><Relationship Id="rId16" Type="http://schemas.openxmlformats.org/officeDocument/2006/relationships/slide" Target="slide11.xml"/><Relationship Id="rId1" Type="http://schemas.microsoft.com/office/2007/relationships/media" Target="../media/media1.wav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10" Type="http://schemas.openxmlformats.org/officeDocument/2006/relationships/slide" Target="slide9.xml"/><Relationship Id="rId4" Type="http://schemas.openxmlformats.org/officeDocument/2006/relationships/image" Target="../media/image6.png"/><Relationship Id="rId9" Type="http://schemas.openxmlformats.org/officeDocument/2006/relationships/slide" Target="slide8.xml"/><Relationship Id="rId1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audio" Target="../media/audio4.wav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1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audio" Target="../media/audio4.wav"/><Relationship Id="rId15" Type="http://schemas.openxmlformats.org/officeDocument/2006/relationships/image" Target="../media/image22.png"/><Relationship Id="rId10" Type="http://schemas.openxmlformats.org/officeDocument/2006/relationships/image" Target="../media/image14.png"/><Relationship Id="rId19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6.png"/><Relationship Id="rId1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29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audio" Target="../media/audio4.wav"/><Relationship Id="rId15" Type="http://schemas.openxmlformats.org/officeDocument/2006/relationships/image" Target="../media/image28.png"/><Relationship Id="rId10" Type="http://schemas.openxmlformats.org/officeDocument/2006/relationships/image" Target="../media/image14.png"/><Relationship Id="rId19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1.png"/><Relationship Id="rId18" Type="http://schemas.openxmlformats.org/officeDocument/2006/relationships/image" Target="../media/image24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30.png"/><Relationship Id="rId17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audio" Target="../media/audio4.wav"/><Relationship Id="rId15" Type="http://schemas.openxmlformats.org/officeDocument/2006/relationships/image" Target="../media/image33.png"/><Relationship Id="rId10" Type="http://schemas.openxmlformats.org/officeDocument/2006/relationships/image" Target="../media/image14.png"/><Relationship Id="rId19" Type="http://schemas.openxmlformats.org/officeDocument/2006/relationships/slide" Target="slide4.xml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6.png"/><Relationship Id="rId1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35.png"/><Relationship Id="rId17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image" Target="../media/image39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audio" Target="../media/audio4.wav"/><Relationship Id="rId15" Type="http://schemas.openxmlformats.org/officeDocument/2006/relationships/image" Target="../media/image38.png"/><Relationship Id="rId10" Type="http://schemas.openxmlformats.org/officeDocument/2006/relationships/image" Target="../media/image14.png"/><Relationship Id="rId19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22" descr="OPL20U25GSXzBJYl68kk8uQGfFKzs7yb1M4KJWUiLk6ZEvGF+qCIPSnY57AbBFCvTWID13 2024 KNTT9 020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203200" y="120816"/>
            <a:ext cx="12091216" cy="1107753"/>
            <a:chOff x="-715" y="384"/>
            <a:chExt cx="5323" cy="629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-715" y="384"/>
              <a:ext cx="5323" cy="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219170" eaLnBrk="1" hangingPunct="1">
                <a:defRPr/>
              </a:pP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</a:rPr>
                <a:t>PHÒNG GD&amp;ĐT HUYỆN VỤ BẢN </a:t>
              </a:r>
            </a:p>
            <a:p>
              <a:pPr algn="ctr" defTabSz="1219170" eaLnBrk="1" hangingPunct="1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TRƯỜNG THCS HIỂN KHÁNH</a:t>
              </a:r>
            </a:p>
          </p:txBody>
        </p:sp>
        <p:sp>
          <p:nvSpPr>
            <p:cNvPr id="2058" name="Line 20"/>
            <p:cNvSpPr>
              <a:spLocks noChangeShapeType="1"/>
            </p:cNvSpPr>
            <p:nvPr/>
          </p:nvSpPr>
          <p:spPr bwMode="auto">
            <a:xfrm>
              <a:off x="1349" y="1013"/>
              <a:ext cx="1296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>
                <a:defRPr/>
              </a:pPr>
              <a:endParaRPr lang="en-US" sz="3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Box 13" descr="OPL20U25GSXzBJYl68kk8uQGfFKzs7yb1M4KJWUiLk6ZEvGF+qCIPSnY57AbBFCvTWID13 2024 KNTT9 020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857987" y="2514601"/>
            <a:ext cx="8781643" cy="107721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9170">
              <a:defRPr/>
            </a:pPr>
            <a:r>
              <a:rPr lang="en-US" altLang="en-US" sz="3200" dirty="0" smtClean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GV: </a:t>
            </a:r>
            <a:r>
              <a:rPr lang="en-US" altLang="en-US" sz="3200" dirty="0" err="1" smtClean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Hoàng</a:t>
            </a:r>
            <a:r>
              <a:rPr lang="en-US" altLang="en-US" sz="3200" dirty="0" smtClean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Thị</a:t>
            </a:r>
            <a:r>
              <a:rPr lang="en-US" altLang="en-US" sz="3200" dirty="0" smtClean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Thanh</a:t>
            </a:r>
            <a:r>
              <a:rPr lang="en-US" altLang="en-US" sz="3200" dirty="0" smtClean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Nga</a:t>
            </a:r>
            <a:endParaRPr lang="en-US" altLang="en-US" sz="3200" dirty="0" smtClean="0">
              <a:ln/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algn="ctr" defTabSz="1219170">
              <a:defRPr/>
            </a:pPr>
            <a:r>
              <a:rPr lang="en-US" altLang="en-US" sz="3200" dirty="0" err="1" smtClean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Môn</a:t>
            </a:r>
            <a:r>
              <a:rPr lang="en-US" altLang="en-US" sz="3200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sz="3200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/ </a:t>
            </a:r>
            <a:r>
              <a:rPr lang="en-US" altLang="en-US" sz="3200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sz="3200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9 </a:t>
            </a:r>
          </a:p>
        </p:txBody>
      </p:sp>
    </p:spTree>
    <p:extLst>
      <p:ext uri="{BB962C8B-B14F-4D97-AF65-F5344CB8AC3E}">
        <p14:creationId xmlns:p14="http://schemas.microsoft.com/office/powerpoint/2010/main" val="5932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ID13 2024 KNTT9 02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ID13 2024 KNTT9 02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ID13 2024 KNTT9 02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832636" y="1"/>
                <a:ext cx="10526728" cy="180446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6: Tìm hệ số a của </a:t>
                </a:r>
                <a:r>
                  <a:rPr lang="vi-VN" sz="3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để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=−6</m:t>
                            </m:r>
                          </m:e>
                        </m:eqArr>
                      </m:e>
                    </m:d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1"/>
                <a:ext cx="10526728" cy="1804466"/>
              </a:xfrm>
              <a:prstGeom prst="snip2DiagRect">
                <a:avLst/>
              </a:prstGeom>
              <a:blipFill>
                <a:blip r:embed="rId12"/>
                <a:stretch>
                  <a:fillRect t="-709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1110220" y="1949346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1949346"/>
                <a:ext cx="4906798" cy="770816"/>
              </a:xfrm>
              <a:prstGeom prst="rect">
                <a:avLst/>
              </a:prstGeom>
              <a:blipFill>
                <a:blip r:embed="rId13"/>
                <a:stretch>
                  <a:fillRect l="-3727" t="-4762" b="-2063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loud 40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6130615" y="2868074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5" y="2868074"/>
                <a:ext cx="4906798" cy="770816"/>
              </a:xfrm>
              <a:prstGeom prst="rect">
                <a:avLst/>
              </a:prstGeom>
              <a:blipFill>
                <a:blip r:embed="rId14"/>
                <a:stretch>
                  <a:fillRect l="-3851" t="-3937" b="-2047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1110220" y="2838518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2838518"/>
                <a:ext cx="4906798" cy="770816"/>
              </a:xfrm>
              <a:prstGeom prst="rect">
                <a:avLst/>
              </a:prstGeom>
              <a:blipFill>
                <a:blip r:embed="rId15"/>
                <a:stretch>
                  <a:fillRect l="-3727" t="-4762" b="-2063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6130615" y="1940007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5" y="1940007"/>
                <a:ext cx="4906798" cy="770816"/>
              </a:xfrm>
              <a:prstGeom prst="rect">
                <a:avLst/>
              </a:prstGeom>
              <a:blipFill>
                <a:blip r:embed="rId16"/>
                <a:stretch>
                  <a:fillRect l="-3851" t="-4724" b="-2047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80264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454" y="2990452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9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439E0B-B1DF-4CC3-AAC8-61B8604536F9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A21323-3C97-5F5E-68CA-57B2507E5BC9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CC1FC3-0DD1-A7D5-C2CD-3C2A68C75D39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2C2FFB-AE51-2D66-9607-F9E4DE705903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CFB883-0AA3-4642-4492-CEADF15C3322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A6E5A2-5A61-7FAF-42DC-9BF7CC5DD943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5450AB-6C3F-CCE0-F7F2-8B6F12E4FE95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A53CE3-5CCB-CD2C-0CD9-228D7333661D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B49C8A3-E15E-D6D3-11E0-B3327CC5183B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10D84F9-2C9F-B500-1253-90A15DA70718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08C27F-A83C-A9A1-ACD5-E95A4CF195FB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AFE8A7B-0DE7-5E94-6D18-A27686F84209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A5D29AF-014E-D3F8-AD45-72521FA9BA88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524895-768B-33CB-2A15-02CA01B3A988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C29C38B-17D0-BEBE-FBC0-3E2221E2EA56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07D2F7E-E65F-0EA1-33A8-44D0111D0AF5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5B436CC-4EAF-0E4F-4AB0-F4C3123852AC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E36BD96-66CC-F2AF-4C98-A11F2CF4DA21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" grpId="0" animBg="1"/>
      <p:bldP spid="3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ặt trời 4" descr="OPL20U25GSXzBJYl68kk8uQGfFKzs7yb1M4KJWUiLk6ZEvGF+qCIPSnY57AbBFCvTWID13 2024 KNTT9 020+K4lPs7H94VUqPe2XwIsfPRnrXQE//QTEXxb8/8N4CNc6FpgZahzpTjFhMzSA7T/nHJa11DE8Ng2TP3iAmRczFlmslSuUNOgUeb6yRvs0=">
            <a:hlinkClick r:id="rId2" action="ppaction://hlinksldjump"/>
            <a:extLst>
              <a:ext uri="{FF2B5EF4-FFF2-40B4-BE49-F238E27FC236}">
                <a16:creationId xmlns:a16="http://schemas.microsoft.com/office/drawing/2014/main" id="{6C03E7AA-40C9-54C7-40F9-EE9C5D74B6A1}"/>
              </a:ext>
            </a:extLst>
          </p:cNvPr>
          <p:cNvSpPr/>
          <p:nvPr/>
        </p:nvSpPr>
        <p:spPr>
          <a:xfrm>
            <a:off x="9837683" y="5139075"/>
            <a:ext cx="1345324" cy="1167132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BĐ</a:t>
            </a:r>
            <a:endParaRPr lang="vi-VN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êu đề 3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240A54-4D27-5867-A945-33ADD656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Picture 1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CB6FA78-824E-8A93-2E89-9D47E8FA2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94" y="576706"/>
            <a:ext cx="10174014" cy="570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0D864E-6C93-405D-A975-AE6F7FFEBC6F}"/>
              </a:ext>
            </a:extLst>
          </p:cNvPr>
          <p:cNvSpPr/>
          <p:nvPr/>
        </p:nvSpPr>
        <p:spPr>
          <a:xfrm>
            <a:off x="1949006" y="2714171"/>
            <a:ext cx="8718997" cy="17272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C1E809-432A-489C-A1A1-B7B38AF77A16}"/>
              </a:ext>
            </a:extLst>
          </p:cNvPr>
          <p:cNvSpPr/>
          <p:nvPr/>
        </p:nvSpPr>
        <p:spPr>
          <a:xfrm>
            <a:off x="2202134" y="3116106"/>
            <a:ext cx="8667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5400" b="1" dirty="0" err="1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54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  <a:r>
              <a:rPr lang="en-US" sz="54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5400" b="1" i="0" u="none" strike="noStrike" kern="1200" cap="none" spc="0" normalizeH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476462" y="1770306"/>
            <a:ext cx="4126436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42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Hình ảnh 3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10160" y="1"/>
            <a:ext cx="12192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LUYỆN TẬP CHUNG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07EA3D0-EFB3-484D-B23A-B3447D2FF129}"/>
                  </a:ext>
                </a:extLst>
              </p:cNvPr>
              <p:cNvSpPr txBox="1"/>
              <p:nvPr/>
            </p:nvSpPr>
            <p:spPr>
              <a:xfrm>
                <a:off x="122622" y="693857"/>
                <a:ext cx="1174764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sz="3200" b="1" dirty="0">
                    <a:solidFill>
                      <a:srgbClr val="1F49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b="1" dirty="0" err="1">
                    <a:solidFill>
                      <a:srgbClr val="1F49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dirty="0">
                    <a:solidFill>
                      <a:srgbClr val="1F49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𝐹𝑒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07EA3D0-EFB3-484D-B23A-B3447D2FF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2" y="693857"/>
                <a:ext cx="11747645" cy="1569660"/>
              </a:xfrm>
              <a:prstGeom prst="rect">
                <a:avLst/>
              </a:prstGeom>
              <a:blipFill>
                <a:blip r:embed="rId3"/>
                <a:stretch>
                  <a:fillRect l="-1297" t="-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2CA4C8-5989-3B43-B182-0A39DBB469CD}"/>
              </a:ext>
            </a:extLst>
          </p:cNvPr>
          <p:cNvSpPr txBox="1"/>
          <p:nvPr/>
        </p:nvSpPr>
        <p:spPr>
          <a:xfrm>
            <a:off x="10160" y="1951097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94BA28C-4DA1-1167-C5C4-9B27E53DD7B1}"/>
                  </a:ext>
                </a:extLst>
              </p:cNvPr>
              <p:cNvSpPr txBox="1"/>
              <p:nvPr/>
            </p:nvSpPr>
            <p:spPr>
              <a:xfrm>
                <a:off x="57807" y="2520881"/>
                <a:ext cx="1187727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219170"/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𝐹𝑒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94BA28C-4DA1-1167-C5C4-9B27E53DD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7" y="2520881"/>
                <a:ext cx="11877273" cy="1077218"/>
              </a:xfrm>
              <a:prstGeom prst="rect">
                <a:avLst/>
              </a:prstGeom>
              <a:blipFill>
                <a:blip r:embed="rId4"/>
                <a:stretch>
                  <a:fillRect l="-1283" t="-7955" r="-1283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1B7030B-CB3D-7824-EF12-9A4E32DABD6B}"/>
                  </a:ext>
                </a:extLst>
              </p:cNvPr>
              <p:cNvSpPr txBox="1"/>
              <p:nvPr/>
            </p:nvSpPr>
            <p:spPr>
              <a:xfrm>
                <a:off x="5143" y="5175440"/>
                <a:ext cx="119618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2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4.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1B7030B-CB3D-7824-EF12-9A4E32DAB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" y="5175440"/>
                <a:ext cx="11961864" cy="584775"/>
              </a:xfrm>
              <a:prstGeom prst="rect">
                <a:avLst/>
              </a:prstGeom>
              <a:blipFill>
                <a:blip r:embed="rId5"/>
                <a:stretch>
                  <a:fillRect l="-132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2CA1BA-BB3F-A2A4-4A98-A915A0321E2B}"/>
                  </a:ext>
                </a:extLst>
              </p:cNvPr>
              <p:cNvSpPr txBox="1"/>
              <p:nvPr/>
            </p:nvSpPr>
            <p:spPr>
              <a:xfrm>
                <a:off x="57807" y="5811108"/>
                <a:ext cx="967489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Vây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defTabSz="1219170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𝐹𝑒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2CA1BA-BB3F-A2A4-4A98-A915A0321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7" y="5811108"/>
                <a:ext cx="9674893" cy="1077218"/>
              </a:xfrm>
              <a:prstGeom prst="rect">
                <a:avLst/>
              </a:prstGeom>
              <a:blipFill>
                <a:blip r:embed="rId6"/>
                <a:stretch>
                  <a:fillRect l="-1574" t="-7910" r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F32677C-41C1-A33F-8F93-B8D823C8A064}"/>
                  </a:ext>
                </a:extLst>
              </p:cNvPr>
              <p:cNvSpPr txBox="1"/>
              <p:nvPr/>
            </p:nvSpPr>
            <p:spPr>
              <a:xfrm>
                <a:off x="10160" y="3441266"/>
                <a:ext cx="10799378" cy="1683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3=3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3200" dirty="0"/>
              </a:p>
            </p:txBody>
          </p:sp>
        </mc:Choice>
        <mc:Fallback xmlns="">
          <p:sp>
            <p:nvSpPr>
              <p:cNvPr id="5" name="Hộp Văn bản 4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F32677C-41C1-A33F-8F93-B8D823C8A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3441266"/>
                <a:ext cx="10799378" cy="1683281"/>
              </a:xfrm>
              <a:prstGeom prst="rect">
                <a:avLst/>
              </a:prstGeom>
              <a:blipFill>
                <a:blip r:embed="rId7"/>
                <a:stretch>
                  <a:fillRect l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52CA2B1-6C23-C93A-D2B3-E215F2757999}"/>
                  </a:ext>
                </a:extLst>
              </p:cNvPr>
              <p:cNvSpPr txBox="1"/>
              <p:nvPr/>
            </p:nvSpPr>
            <p:spPr>
              <a:xfrm>
                <a:off x="10159" y="4482952"/>
                <a:ext cx="710707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Từ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phương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3=</m:t>
                    </m:r>
                    <m:r>
                      <a:rPr kumimoji="0" lang="en-US" sz="32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3</m:t>
                    </m:r>
                    <m:r>
                      <a:rPr kumimoji="0" lang="en-US" sz="32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52CA2B1-6C23-C93A-D2B3-E215F2757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" y="4482952"/>
                <a:ext cx="7107077" cy="584775"/>
              </a:xfrm>
              <a:prstGeom prst="rect">
                <a:avLst/>
              </a:prstGeom>
              <a:blipFill>
                <a:blip r:embed="rId8"/>
                <a:stretch>
                  <a:fillRect l="-223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93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1" build="allAtOnce"/>
      <p:bldP spid="12" grpId="0" build="allAtOnce"/>
      <p:bldP spid="5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10160" y="1"/>
            <a:ext cx="12192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LUYỆN TẬP CHUNG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07EA3D0-EFB3-484D-B23A-B3447D2FF129}"/>
                  </a:ext>
                </a:extLst>
              </p:cNvPr>
              <p:cNvSpPr txBox="1"/>
              <p:nvPr/>
            </p:nvSpPr>
            <p:spPr>
              <a:xfrm>
                <a:off x="122622" y="693857"/>
                <a:ext cx="1174764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sz="3200" b="1" dirty="0">
                    <a:solidFill>
                      <a:srgbClr val="1F49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b="1" dirty="0" err="1">
                    <a:solidFill>
                      <a:srgbClr val="1F49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dirty="0">
                    <a:solidFill>
                      <a:srgbClr val="1F49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hai số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 đường thẳng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3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 qua hai điểm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 −2; −1)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(2;3).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07EA3D0-EFB3-484D-B23A-B3447D2FF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2" y="693857"/>
                <a:ext cx="11747645" cy="1077218"/>
              </a:xfrm>
              <a:prstGeom prst="rect">
                <a:avLst/>
              </a:prstGeom>
              <a:blipFill>
                <a:blip r:embed="rId3"/>
                <a:stretch>
                  <a:fillRect l="-1297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2CA4C8-5989-3B43-B182-0A39DBB469CD}"/>
              </a:ext>
            </a:extLst>
          </p:cNvPr>
          <p:cNvSpPr txBox="1"/>
          <p:nvPr/>
        </p:nvSpPr>
        <p:spPr>
          <a:xfrm>
            <a:off x="122622" y="1643201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94BA28C-4DA1-1167-C5C4-9B27E53DD7B1}"/>
                  </a:ext>
                </a:extLst>
              </p:cNvPr>
              <p:cNvSpPr txBox="1"/>
              <p:nvPr/>
            </p:nvSpPr>
            <p:spPr>
              <a:xfrm>
                <a:off x="121575" y="2107100"/>
                <a:ext cx="1229544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3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−2; −1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defTabSz="1219170"/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.(−2)+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 </m:t>
                    </m:r>
                    <m:r>
                      <a:rPr lang="en-US" sz="32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94BA28C-4DA1-1167-C5C4-9B27E53DD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75" y="2107100"/>
                <a:ext cx="12295445" cy="1077218"/>
              </a:xfrm>
              <a:prstGeom prst="rect">
                <a:avLst/>
              </a:prstGeom>
              <a:blipFill>
                <a:blip r:embed="rId4"/>
                <a:stretch>
                  <a:fillRect l="-1289" t="-7955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1B7030B-CB3D-7824-EF12-9A4E32DABD6B}"/>
                  </a:ext>
                </a:extLst>
              </p:cNvPr>
              <p:cNvSpPr txBox="1"/>
              <p:nvPr/>
            </p:nvSpPr>
            <p:spPr>
              <a:xfrm>
                <a:off x="63882" y="5079275"/>
                <a:ext cx="1186512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defTabSz="1219170"/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=1; 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1B7030B-CB3D-7824-EF12-9A4E32DAB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" y="5079275"/>
                <a:ext cx="11865124" cy="1077218"/>
              </a:xfrm>
              <a:prstGeom prst="rect">
                <a:avLst/>
              </a:prstGeom>
              <a:blipFill>
                <a:blip r:embed="rId5"/>
                <a:stretch>
                  <a:fillRect l="-1284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2CA1BA-BB3F-A2A4-4A98-A915A0321E2B}"/>
                  </a:ext>
                </a:extLst>
              </p:cNvPr>
              <p:cNvSpPr txBox="1"/>
              <p:nvPr/>
            </p:nvSpPr>
            <p:spPr>
              <a:xfrm>
                <a:off x="13355" y="6044180"/>
                <a:ext cx="5543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Vây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2CA1BA-BB3F-A2A4-4A98-A915A0321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5" y="6044180"/>
                <a:ext cx="5543697" cy="584775"/>
              </a:xfrm>
              <a:prstGeom prst="rect">
                <a:avLst/>
              </a:prstGeom>
              <a:blipFill>
                <a:blip r:embed="rId6"/>
                <a:stretch>
                  <a:fillRect l="-2747" t="-13542" r="-220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F32677C-41C1-A33F-8F93-B8D823C8A064}"/>
                  </a:ext>
                </a:extLst>
              </p:cNvPr>
              <p:cNvSpPr txBox="1"/>
              <p:nvPr/>
            </p:nvSpPr>
            <p:spPr>
              <a:xfrm>
                <a:off x="157363" y="3144282"/>
                <a:ext cx="1053408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(2;3) 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.2+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vi-VN" sz="3200" dirty="0"/>
              </a:p>
            </p:txBody>
          </p:sp>
        </mc:Choice>
        <mc:Fallback xmlns="">
          <p:sp>
            <p:nvSpPr>
              <p:cNvPr id="5" name="Hộp Văn bản 4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F32677C-41C1-A33F-8F93-B8D823C8A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63" y="3144282"/>
                <a:ext cx="10534083" cy="1569660"/>
              </a:xfrm>
              <a:prstGeom prst="rect">
                <a:avLst/>
              </a:prstGeom>
              <a:blipFill>
                <a:blip r:embed="rId7"/>
                <a:stretch>
                  <a:fillRect l="-1505" t="-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52CA2B1-6C23-C93A-D2B3-E215F2757999}"/>
                  </a:ext>
                </a:extLst>
              </p:cNvPr>
              <p:cNvSpPr txBox="1"/>
              <p:nvPr/>
            </p:nvSpPr>
            <p:spPr>
              <a:xfrm>
                <a:off x="122622" y="3995566"/>
                <a:ext cx="11470560" cy="16832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Từ</a:t>
                </a:r>
                <a:r>
                  <a:rPr lang="en-US" sz="3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Hộp Văn bản 12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52CA2B1-6C23-C93A-D2B3-E215F2757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2" y="3995566"/>
                <a:ext cx="11470560" cy="1683281"/>
              </a:xfrm>
              <a:prstGeom prst="rect">
                <a:avLst/>
              </a:prstGeom>
              <a:blipFill>
                <a:blip r:embed="rId8"/>
                <a:stretch>
                  <a:fillRect l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8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build="allAtOnce"/>
      <p:bldP spid="12" grpId="0" build="allAtOnce"/>
      <p:bldP spid="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-38537" y="1"/>
            <a:ext cx="12192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LUYỆN TẬP CHUNG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F6EF7F-5324-1683-A4BD-53E5486031F4}"/>
              </a:ext>
            </a:extLst>
          </p:cNvPr>
          <p:cNvSpPr txBox="1"/>
          <p:nvPr/>
        </p:nvSpPr>
        <p:spPr>
          <a:xfrm>
            <a:off x="38538" y="553998"/>
            <a:ext cx="1182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B62B9C-97FC-B32B-8686-57D4EE25FDCC}"/>
              </a:ext>
            </a:extLst>
          </p:cNvPr>
          <p:cNvSpPr txBox="1"/>
          <p:nvPr/>
        </p:nvSpPr>
        <p:spPr>
          <a:xfrm>
            <a:off x="231289" y="1613295"/>
            <a:ext cx="116523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1219170"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08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defTabSz="121917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1.13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1.14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defTabSz="1219170"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defTabSz="121917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10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9CAC3C-D995-ED88-6346-9DF9B5BA93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161" y="4798880"/>
            <a:ext cx="1710873" cy="93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6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0654CF-3228-D0D2-4138-BABEF34716AC}"/>
              </a:ext>
            </a:extLst>
          </p:cNvPr>
          <p:cNvSpPr/>
          <p:nvPr/>
        </p:nvSpPr>
        <p:spPr>
          <a:xfrm>
            <a:off x="7336971" y="4798880"/>
            <a:ext cx="2068286" cy="10576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BẮT</a:t>
            </a:r>
            <a:r>
              <a:rPr lang="en-US" sz="4000" dirty="0"/>
              <a:t> </a:t>
            </a:r>
            <a:r>
              <a:rPr lang="en-US" sz="4000" dirty="0" err="1"/>
              <a:t>ĐẦU</a:t>
            </a:r>
            <a:endParaRPr lang="vi-VN" sz="4000" dirty="0"/>
          </a:p>
        </p:txBody>
      </p:sp>
      <p:grpSp>
        <p:nvGrpSpPr>
          <p:cNvPr id="13" name="Nhóm 12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25559E-A67B-1F18-E616-7D783817F2DF}"/>
              </a:ext>
            </a:extLst>
          </p:cNvPr>
          <p:cNvGrpSpPr/>
          <p:nvPr/>
        </p:nvGrpSpPr>
        <p:grpSpPr>
          <a:xfrm>
            <a:off x="140072" y="1500931"/>
            <a:ext cx="12213559" cy="3205961"/>
            <a:chOff x="140072" y="1500931"/>
            <a:chExt cx="12213559" cy="3205961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A37228B-0EC3-1199-43D4-BAB461928C27}"/>
                </a:ext>
              </a:extLst>
            </p:cNvPr>
            <p:cNvGrpSpPr/>
            <p:nvPr/>
          </p:nvGrpSpPr>
          <p:grpSpPr>
            <a:xfrm>
              <a:off x="140072" y="1500931"/>
              <a:ext cx="11820639" cy="1423917"/>
              <a:chOff x="140072" y="1500931"/>
              <a:chExt cx="11820639" cy="14239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TextBox 3">
                    <a:extLst>
                      <a:ext uri="{FF2B5EF4-FFF2-40B4-BE49-F238E27FC236}">
                        <a16:creationId xmlns:a16="http://schemas.microsoft.com/office/drawing/2014/main" id="{183822A4-2774-A391-5B37-C19B0D940A04}"/>
                      </a:ext>
                    </a:extLst>
                  </p:cNvPr>
                  <p:cNvSpPr txBox="1"/>
                  <p:nvPr/>
                </p:nvSpPr>
                <p:spPr>
                  <a:xfrm>
                    <a:off x="140072" y="1500931"/>
                    <a:ext cx="11820639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1219170"/>
                    <a:r>
                      <a:rPr lang="en-US" sz="3200" b="1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Bài</a:t>
                    </a:r>
                    <a:r>
                      <a:rPr lang="en-US" sz="32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1.13/SGK/20: </a:t>
                    </a:r>
                    <a:r>
                      <a:rPr lang="en-US" sz="32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Tìm</a:t>
                    </a:r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các</a:t>
                    </a:r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hệ</a:t>
                    </a:r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14:m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3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a14:m>
                    <a:r>
                      <a:rPr lang="en-US" sz="32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trong</a:t>
                    </a:r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phản</a:t>
                    </a:r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ứng</a:t>
                    </a:r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hóa</a:t>
                    </a:r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học</a:t>
                    </a:r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đã</a:t>
                    </a:r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được</a:t>
                    </a:r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cân</a:t>
                    </a:r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bằng</a:t>
                    </a:r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sau</a:t>
                    </a:r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</a:t>
                    </a:r>
                  </a:p>
                </p:txBody>
              </p:sp>
            </mc:Choice>
            <mc:Fallback xmlns="">
              <p:sp>
                <p:nvSpPr>
                  <p:cNvPr id="2" name="TextBox 3">
                    <a:extLst>
                      <a:ext uri="{FF2B5EF4-FFF2-40B4-BE49-F238E27FC236}">
                        <a16:creationId xmlns:a16="http://schemas.microsoft.com/office/drawing/2014/main" id="{183822A4-2774-A391-5B37-C19B0D940A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072" y="1500931"/>
                    <a:ext cx="11820639" cy="107721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341" t="-7910" b="-169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4">
                    <a:extLst>
                      <a:ext uri="{FF2B5EF4-FFF2-40B4-BE49-F238E27FC236}">
                        <a16:creationId xmlns:a16="http://schemas.microsoft.com/office/drawing/2014/main" id="{080256C9-6A23-15A8-D95E-A2A76AF455B1}"/>
                      </a:ext>
                    </a:extLst>
                  </p:cNvPr>
                  <p:cNvSpPr txBox="1"/>
                  <p:nvPr/>
                </p:nvSpPr>
                <p:spPr>
                  <a:xfrm>
                    <a:off x="3606735" y="2340073"/>
                    <a:ext cx="4026552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9170"/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𝐴𝑙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𝐴𝑙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8" name="TextBox 4">
                    <a:extLst>
                      <a:ext uri="{FF2B5EF4-FFF2-40B4-BE49-F238E27FC236}">
                        <a16:creationId xmlns:a16="http://schemas.microsoft.com/office/drawing/2014/main" id="{080256C9-6A23-15A8-D95E-A2A76AF45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6735" y="2340073"/>
                    <a:ext cx="4026552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939" t="-14583" r="-3030" b="-32292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B3AF4E7A-14C6-8C55-329F-ABCDA07F6DD6}"/>
                </a:ext>
              </a:extLst>
            </p:cNvPr>
            <p:cNvGrpSpPr/>
            <p:nvPr/>
          </p:nvGrpSpPr>
          <p:grpSpPr>
            <a:xfrm>
              <a:off x="171791" y="2962055"/>
              <a:ext cx="12181840" cy="1744837"/>
              <a:chOff x="171791" y="2962055"/>
              <a:chExt cx="12181840" cy="17448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1">
                    <a:extLst>
                      <a:ext uri="{FF2B5EF4-FFF2-40B4-BE49-F238E27FC236}">
                        <a16:creationId xmlns:a16="http://schemas.microsoft.com/office/drawing/2014/main" id="{0FAD6D0C-3A77-393F-CBEC-AF04FFCB63DD}"/>
                      </a:ext>
                    </a:extLst>
                  </p:cNvPr>
                  <p:cNvSpPr txBox="1"/>
                  <p:nvPr/>
                </p:nvSpPr>
                <p:spPr>
                  <a:xfrm>
                    <a:off x="171791" y="2962055"/>
                    <a:ext cx="12181840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1219170"/>
                    <a:r>
                      <a:rPr lang="en-US" sz="3200" b="1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Bài</a:t>
                    </a:r>
                    <a:r>
                      <a:rPr lang="en-US" sz="32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1.14/SGK/20: </a:t>
                    </a:r>
                    <a:r>
                      <a:rPr lang="en-US" sz="3200" b="1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Tìm</a:t>
                    </a:r>
                    <a:r>
                      <a:rPr lang="en-US" sz="32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32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a14:m>
                    <a:r>
                      <a:rPr lang="en-US" sz="3200" b="1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</a:t>
                    </a:r>
                    <a:r>
                      <a:rPr lang="en-US" sz="32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oMath>
                    </a14:m>
                    <a:r>
                      <a:rPr lang="en-US" sz="32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b="1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sao</a:t>
                    </a:r>
                    <a:r>
                      <a:rPr lang="en-US" sz="32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b="1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cho</a:t>
                    </a:r>
                    <a:r>
                      <a:rPr lang="en-US" sz="32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b="1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hệ</a:t>
                    </a:r>
                    <a:r>
                      <a:rPr lang="en-US" sz="32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b="1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32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b="1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trình</a:t>
                    </a:r>
                    <a:r>
                      <a:rPr lang="en-US" sz="32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b="1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sau</a:t>
                    </a:r>
                    <a:r>
                      <a:rPr lang="en-US" sz="32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 </a:t>
                    </a:r>
                  </a:p>
                  <a:p>
                    <a:pPr defTabSz="1219170"/>
                    <a:endPara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1">
                    <a:extLst>
                      <a:ext uri="{FF2B5EF4-FFF2-40B4-BE49-F238E27FC236}">
                        <a16:creationId xmlns:a16="http://schemas.microsoft.com/office/drawing/2014/main" id="{0FAD6D0C-3A77-393F-CBEC-AF04FFCB63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791" y="2962055"/>
                    <a:ext cx="12181840" cy="107721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251" t="-791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3">
                    <a:extLst>
                      <a:ext uri="{FF2B5EF4-FFF2-40B4-BE49-F238E27FC236}">
                        <a16:creationId xmlns:a16="http://schemas.microsoft.com/office/drawing/2014/main" id="{D1DF2C34-CED2-B04D-1355-DC582408D3A7}"/>
                      </a:ext>
                    </a:extLst>
                  </p:cNvPr>
                  <p:cNvSpPr txBox="1"/>
                  <p:nvPr/>
                </p:nvSpPr>
                <p:spPr>
                  <a:xfrm>
                    <a:off x="2813391" y="3516053"/>
                    <a:ext cx="7503529" cy="119083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9170"/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−2)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e>
                            </m:eqArr>
                          </m:e>
                        </m:d>
                      </m:oMath>
                    </a14:m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nghiệm</a:t>
                    </a:r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3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(1; −2).</m:t>
                        </m:r>
                      </m:oMath>
                    </a14:m>
                    <a:endPara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3">
                    <a:extLst>
                      <a:ext uri="{FF2B5EF4-FFF2-40B4-BE49-F238E27FC236}">
                        <a16:creationId xmlns:a16="http://schemas.microsoft.com/office/drawing/2014/main" id="{D1DF2C34-CED2-B04D-1355-DC582408D3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13391" y="3516053"/>
                    <a:ext cx="7503529" cy="11908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1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40600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-38537" y="1"/>
            <a:ext cx="12192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LUYỆN TẬP CHUNG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6F6EF7F-5324-1683-A4BD-53E5486031F4}"/>
                  </a:ext>
                </a:extLst>
              </p:cNvPr>
              <p:cNvSpPr txBox="1"/>
              <p:nvPr/>
            </p:nvSpPr>
            <p:spPr>
              <a:xfrm>
                <a:off x="38538" y="553998"/>
                <a:ext cx="1182063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1.13/SGK/20: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" name="TextBox 3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6F6EF7F-5324-1683-A4BD-53E548603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8" y="553998"/>
                <a:ext cx="11820639" cy="1077218"/>
              </a:xfrm>
              <a:prstGeom prst="rect">
                <a:avLst/>
              </a:prstGeom>
              <a:blipFill>
                <a:blip r:embed="rId2"/>
                <a:stretch>
                  <a:fillRect l="-1289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DB62B9C-97FC-B32B-8686-57D4EE25FDCC}"/>
                  </a:ext>
                </a:extLst>
              </p:cNvPr>
              <p:cNvSpPr txBox="1"/>
              <p:nvPr/>
            </p:nvSpPr>
            <p:spPr>
              <a:xfrm>
                <a:off x="3505201" y="1393140"/>
                <a:ext cx="40265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𝐴𝑙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DB62B9C-97FC-B32B-8686-57D4EE25F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1" y="1393140"/>
                <a:ext cx="4026552" cy="584775"/>
              </a:xfrm>
              <a:prstGeom prst="rect">
                <a:avLst/>
              </a:prstGeom>
              <a:blipFill>
                <a:blip r:embed="rId3"/>
                <a:stretch>
                  <a:fillRect t="-14737" r="-2874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6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E290A25-9714-FE41-5EEA-5DBAD4F772EF}"/>
                  </a:ext>
                </a:extLst>
              </p:cNvPr>
              <p:cNvSpPr txBox="1"/>
              <p:nvPr/>
            </p:nvSpPr>
            <p:spPr>
              <a:xfrm>
                <a:off x="118826" y="1903239"/>
                <a:ext cx="1187727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defTabSz="1219170"/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𝐴𝑙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6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E290A25-9714-FE41-5EEA-5DBAD4F77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6" y="1903239"/>
                <a:ext cx="11877273" cy="1569660"/>
              </a:xfrm>
              <a:prstGeom prst="rect">
                <a:avLst/>
              </a:prstGeom>
              <a:blipFill>
                <a:blip r:embed="rId4"/>
                <a:stretch>
                  <a:fillRect l="-1283" t="-5426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485F204-0D5E-8103-7995-C0CA877F7AC1}"/>
                  </a:ext>
                </a:extLst>
              </p:cNvPr>
              <p:cNvSpPr txBox="1"/>
              <p:nvPr/>
            </p:nvSpPr>
            <p:spPr>
              <a:xfrm>
                <a:off x="38538" y="3285678"/>
                <a:ext cx="8699062" cy="1190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4=2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=3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485F204-0D5E-8103-7995-C0CA877F7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8" y="3285678"/>
                <a:ext cx="8699062" cy="1190839"/>
              </a:xfrm>
              <a:prstGeom prst="rect">
                <a:avLst/>
              </a:prstGeom>
              <a:blipFill>
                <a:blip r:embed="rId5"/>
                <a:stretch>
                  <a:fillRect l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573066F-7515-47A2-325F-2807EA2BC261}"/>
                  </a:ext>
                </a:extLst>
              </p:cNvPr>
              <p:cNvSpPr txBox="1"/>
              <p:nvPr/>
            </p:nvSpPr>
            <p:spPr>
              <a:xfrm>
                <a:off x="57807" y="4323127"/>
                <a:ext cx="69939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Từ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phương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4 = 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= 2 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573066F-7515-47A2-325F-2807EA2BC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7" y="4323127"/>
                <a:ext cx="6993955" cy="584775"/>
              </a:xfrm>
              <a:prstGeom prst="rect">
                <a:avLst/>
              </a:prstGeom>
              <a:blipFill>
                <a:blip r:embed="rId6"/>
                <a:stretch>
                  <a:fillRect l="-2178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38F24F0-5B4E-0BE3-B9CD-E0FC9AC0DA0B}"/>
                  </a:ext>
                </a:extLst>
              </p:cNvPr>
              <p:cNvSpPr txBox="1"/>
              <p:nvPr/>
            </p:nvSpPr>
            <p:spPr>
              <a:xfrm>
                <a:off x="138094" y="5034357"/>
                <a:ext cx="1191581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=6.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=3. 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38F24F0-5B4E-0BE3-B9CD-E0FC9AC0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94" y="5034357"/>
                <a:ext cx="11915811" cy="584775"/>
              </a:xfrm>
              <a:prstGeom prst="rect">
                <a:avLst/>
              </a:prstGeom>
              <a:blipFill>
                <a:blip r:embed="rId7"/>
                <a:stretch>
                  <a:fillRect l="-133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27F9CE0-9223-CC7D-6251-44B02205BDDF}"/>
                  </a:ext>
                </a:extLst>
              </p:cNvPr>
              <p:cNvSpPr txBox="1"/>
              <p:nvPr/>
            </p:nvSpPr>
            <p:spPr>
              <a:xfrm>
                <a:off x="118826" y="5745587"/>
                <a:ext cx="967489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defTabSz="1219170"/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𝐴𝑙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𝐴𝑙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27F9CE0-9223-CC7D-6251-44B02205B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6" y="5745587"/>
                <a:ext cx="9674893" cy="1077218"/>
              </a:xfrm>
              <a:prstGeom prst="rect">
                <a:avLst/>
              </a:prstGeom>
              <a:blipFill>
                <a:blip r:embed="rId8"/>
                <a:stretch>
                  <a:fillRect l="-1574" t="-7955" r="-630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8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8" grpId="0"/>
      <p:bldP spid="9" grpId="0"/>
      <p:bldP spid="13" grpId="0"/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LUYỆN TẬP CHUNG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2DCEC91-9CEE-B910-BCE7-F1119F795F5D}"/>
                  </a:ext>
                </a:extLst>
              </p:cNvPr>
              <p:cNvSpPr txBox="1"/>
              <p:nvPr/>
            </p:nvSpPr>
            <p:spPr>
              <a:xfrm>
                <a:off x="0" y="483056"/>
                <a:ext cx="121818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1.14/SGK/20: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32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defTabSz="1219170"/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2DCEC91-9CEE-B910-BCE7-F1119F795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3056"/>
                <a:ext cx="12181840" cy="1077218"/>
              </a:xfrm>
              <a:prstGeom prst="rect">
                <a:avLst/>
              </a:prstGeom>
              <a:blipFill>
                <a:blip r:embed="rId2"/>
                <a:stretch>
                  <a:fillRect l="-1251" t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272255E-3775-6715-E142-89C3D04DEA97}"/>
                  </a:ext>
                </a:extLst>
              </p:cNvPr>
              <p:cNvSpPr txBox="1"/>
              <p:nvPr/>
            </p:nvSpPr>
            <p:spPr>
              <a:xfrm>
                <a:off x="2641600" y="1037054"/>
                <a:ext cx="6582187" cy="105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+(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−2)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(1; −2).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272255E-3775-6715-E142-89C3D04DE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0" y="1037054"/>
                <a:ext cx="6582187" cy="10534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C06AE39-E322-0D89-C6B6-8021C08A2ADE}"/>
                  </a:ext>
                </a:extLst>
              </p:cNvPr>
              <p:cNvSpPr txBox="1"/>
              <p:nvPr/>
            </p:nvSpPr>
            <p:spPr>
              <a:xfrm>
                <a:off x="122994" y="2258584"/>
                <a:ext cx="11771936" cy="433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219170"/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𝑏𝑦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+(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−2)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(1;−2). 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219170"/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=1; 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−2 </m:t>
                    </m:r>
                  </m:oMath>
                </a14:m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.1+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.(−2)=1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.1+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.(−2)=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219170"/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</a:t>
                </a:r>
                <a:r>
                  <a:rPr lang="en-US" sz="2800" dirty="0">
                    <a:solidFill>
                      <a:prstClr val="black"/>
                    </a:solidFill>
                  </a:rPr>
                  <a:t>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(vô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defTabSz="1219170"/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yêu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C06AE39-E322-0D89-C6B6-8021C08A2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94" y="2258584"/>
                <a:ext cx="11771936" cy="4330032"/>
              </a:xfrm>
              <a:prstGeom prst="rect">
                <a:avLst/>
              </a:prstGeom>
              <a:blipFill>
                <a:blip r:embed="rId4"/>
                <a:stretch>
                  <a:fillRect l="-1036" t="-1972" b="-3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98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565914" y="1819397"/>
            <a:ext cx="4126436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VẬN</a:t>
            </a:r>
            <a:r>
              <a:rPr kumimoji="0" lang="en-US" sz="4267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DỤNG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Hình ảnh 3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8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14400" y="313491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3200" y="2024033"/>
            <a:ext cx="6197600" cy="748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ĐẦU/ KHỞI ĐỘNG</a:t>
            </a:r>
            <a:endParaRPr lang="en-US" sz="42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Hình ảnh 5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6096000" y="2921000"/>
            <a:ext cx="2336800" cy="22622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4920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LUYỆN TẬP CHUNG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DCEC91-9CEE-B910-BCE7-F1119F795F5D}"/>
              </a:ext>
            </a:extLst>
          </p:cNvPr>
          <p:cNvSpPr txBox="1"/>
          <p:nvPr/>
        </p:nvSpPr>
        <p:spPr>
          <a:xfrm>
            <a:off x="136636" y="744666"/>
            <a:ext cx="1218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72255E-3775-6715-E142-89C3D04DEA97}"/>
              </a:ext>
            </a:extLst>
          </p:cNvPr>
          <p:cNvSpPr txBox="1"/>
          <p:nvPr/>
        </p:nvSpPr>
        <p:spPr>
          <a:xfrm>
            <a:off x="136636" y="1751617"/>
            <a:ext cx="1110324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LUYỆN TẬP CHUNG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272255E-3775-6715-E142-89C3D04DEA97}"/>
                  </a:ext>
                </a:extLst>
              </p:cNvPr>
              <p:cNvSpPr txBox="1"/>
              <p:nvPr/>
            </p:nvSpPr>
            <p:spPr>
              <a:xfrm>
                <a:off x="114300" y="967926"/>
                <a:ext cx="80871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200" i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4" name="TextBox 3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272255E-3775-6715-E142-89C3D04DE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967926"/>
                <a:ext cx="8087150" cy="584775"/>
              </a:xfrm>
              <a:prstGeom prst="rect">
                <a:avLst/>
              </a:prstGeom>
              <a:blipFill>
                <a:blip r:embed="rId2"/>
                <a:stretch>
                  <a:fillRect l="-679" t="-14583" r="-1056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C06AE39-E322-0D89-C6B6-8021C08A2ADE}"/>
                  </a:ext>
                </a:extLst>
              </p:cNvPr>
              <p:cNvSpPr txBox="1"/>
              <p:nvPr/>
            </p:nvSpPr>
            <p:spPr>
              <a:xfrm>
                <a:off x="114300" y="4706273"/>
                <a:ext cx="11771936" cy="1683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(1)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=36                 (1)</m:t>
                            </m:r>
                          </m:e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=100         </m:t>
                            </m:r>
                            <m:d>
                              <m:dPr>
                                <m:ctrlPr>
                                  <a:rPr lang="vi-V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vi-VN" sz="3200" dirty="0"/>
              </a:p>
              <a:p>
                <a:pPr defTabSz="1219170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C06AE39-E322-0D89-C6B6-8021C08A2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4706273"/>
                <a:ext cx="11771936" cy="1683281"/>
              </a:xfrm>
              <a:prstGeom prst="rect">
                <a:avLst/>
              </a:prstGeom>
              <a:blipFill>
                <a:blip r:embed="rId3"/>
                <a:stretch>
                  <a:fillRect l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AEE8B31-5040-026C-05F2-FD9CF8C612D0}"/>
                  </a:ext>
                </a:extLst>
              </p:cNvPr>
              <p:cNvSpPr txBox="1"/>
              <p:nvPr/>
            </p:nvSpPr>
            <p:spPr>
              <a:xfrm>
                <a:off x="220192" y="2644170"/>
                <a:ext cx="12192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vi-VN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sz="3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320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vi-VN" sz="3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3200" i="1" smtClean="0">
                          <a:latin typeface="Cambria Math" panose="02040503050406030204" pitchFamily="18" charset="0"/>
                        </a:rPr>
                        <m:t>=100         </m:t>
                      </m:r>
                      <m:r>
                        <a:rPr lang="vi-VN" sz="3200" b="0" i="0" smtClean="0">
                          <a:latin typeface="Cambria Math" panose="02040503050406030204" pitchFamily="18" charset="0"/>
                        </a:rPr>
                        <m:t> (2)</m:t>
                      </m:r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AEE8B31-5040-026C-05F2-FD9CF8C61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92" y="2644170"/>
                <a:ext cx="12192000" cy="2062103"/>
              </a:xfrm>
              <a:prstGeom prst="rect">
                <a:avLst/>
              </a:prstGeom>
              <a:blipFill>
                <a:blip r:embed="rId4"/>
                <a:stretch>
                  <a:fillRect l="-1250" t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BC35E6E-1582-7136-7301-C675D2003750}"/>
                  </a:ext>
                </a:extLst>
              </p:cNvPr>
              <p:cNvSpPr txBox="1"/>
              <p:nvPr/>
            </p:nvSpPr>
            <p:spPr>
              <a:xfrm>
                <a:off x="220192" y="1853194"/>
                <a:ext cx="119819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36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2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32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200" i="1" smtClean="0">
                        <a:latin typeface="Cambria Math" panose="02040503050406030204" pitchFamily="18" charset="0"/>
                      </a:rPr>
                      <m:t>=36</m:t>
                    </m:r>
                    <m:r>
                      <a:rPr lang="vi-VN" sz="3200" b="0" i="0" smtClean="0">
                        <a:latin typeface="Cambria Math" panose="02040503050406030204" pitchFamily="18" charset="0"/>
                      </a:rPr>
                      <m:t>       (1)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5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BC35E6E-1582-7136-7301-C675D200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92" y="1853194"/>
                <a:ext cx="11981968" cy="584775"/>
              </a:xfrm>
              <a:prstGeom prst="rect">
                <a:avLst/>
              </a:prstGeom>
              <a:blipFill>
                <a:blip r:embed="rId5"/>
                <a:stretch>
                  <a:fillRect l="-1272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4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LUYỆN TẬP CHUNG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C06AE39-E322-0D89-C6B6-8021C08A2ADE}"/>
                  </a:ext>
                </a:extLst>
              </p:cNvPr>
              <p:cNvSpPr txBox="1"/>
              <p:nvPr/>
            </p:nvSpPr>
            <p:spPr>
              <a:xfrm>
                <a:off x="733587" y="3079180"/>
                <a:ext cx="117719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vi-VN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+72=100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C06AE39-E322-0D89-C6B6-8021C08A2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87" y="3079180"/>
                <a:ext cx="1177193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7E0C3DF-EE8A-1EE0-F6EA-817DC8549EB6}"/>
                  </a:ext>
                </a:extLst>
              </p:cNvPr>
              <p:cNvSpPr txBox="1"/>
              <p:nvPr/>
            </p:nvSpPr>
            <p:spPr>
              <a:xfrm>
                <a:off x="6402891" y="4120545"/>
                <a:ext cx="631671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vi-V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=14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     (</a:t>
                </a:r>
                <a:r>
                  <a:rPr kumimoji="0" lang="vi-VN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TMĐK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2" name="Hộp Văn bản 11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7E0C3DF-EE8A-1EE0-F6EA-817DC8549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891" y="4120545"/>
                <a:ext cx="6316716" cy="584775"/>
              </a:xfrm>
              <a:prstGeom prst="rect">
                <a:avLst/>
              </a:prstGeom>
              <a:blipFill>
                <a:blip r:embed="rId3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5C8FBF3-2930-ABBD-6579-9B970E84EBDD}"/>
                  </a:ext>
                </a:extLst>
              </p:cNvPr>
              <p:cNvSpPr txBox="1"/>
              <p:nvPr/>
            </p:nvSpPr>
            <p:spPr>
              <a:xfrm>
                <a:off x="181285" y="4757229"/>
                <a:ext cx="11849749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Thay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+mj-lt"/>
                  </a:rPr>
                  <a:t> vào phương trình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+36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+mj-lt"/>
                  </a:rPr>
                  <a:t>.</a:t>
                </a:r>
              </a:p>
              <a:p>
                <a:pPr>
                  <a:defRPr/>
                </a:pPr>
                <a:r>
                  <a:rPr lang="vi-VN" sz="3200" dirty="0">
                    <a:solidFill>
                      <a:prstClr val="black"/>
                    </a:solidFill>
                    <a:latin typeface="+mj-lt"/>
                  </a:rPr>
                  <a:t>Ta tìm được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22 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+mj-lt"/>
                  </a:rPr>
                  <a:t>(</a:t>
                </a:r>
                <a:r>
                  <a:rPr lang="vi-VN" sz="3200" dirty="0" err="1">
                    <a:solidFill>
                      <a:prstClr val="black"/>
                    </a:solidFill>
                    <a:latin typeface="+mj-lt"/>
                  </a:rPr>
                  <a:t>TMĐK</a:t>
                </a:r>
                <a:r>
                  <a:rPr lang="vi-VN" sz="3200" dirty="0">
                    <a:solidFill>
                      <a:prstClr val="black"/>
                    </a:solidFill>
                    <a:latin typeface="+mj-lt"/>
                  </a:rPr>
                  <a:t>).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mc:Choice>
        <mc:Fallback xmlns="">
          <p:sp>
            <p:nvSpPr>
              <p:cNvPr id="14" name="Hộp Văn bản 13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5C8FBF3-2930-ABBD-6579-9B970E84E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85" y="4757229"/>
                <a:ext cx="11849749" cy="1569660"/>
              </a:xfrm>
              <a:prstGeom prst="rect">
                <a:avLst/>
              </a:prstGeom>
              <a:blipFill>
                <a:blip r:embed="rId4"/>
                <a:stretch>
                  <a:fillRect l="-1337" t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B834D7C-58AC-0994-F6A8-51565E46721E}"/>
              </a:ext>
            </a:extLst>
          </p:cNvPr>
          <p:cNvSpPr txBox="1"/>
          <p:nvPr/>
        </p:nvSpPr>
        <p:spPr>
          <a:xfrm>
            <a:off x="7500779" y="9166493"/>
            <a:ext cx="1988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(</a:t>
            </a:r>
            <a:r>
              <a:rPr lang="vi-VN" sz="2400" dirty="0" err="1">
                <a:latin typeface="+mj-lt"/>
              </a:rPr>
              <a:t>TMĐK</a:t>
            </a:r>
            <a:r>
              <a:rPr lang="vi-VN" sz="2400" dirty="0">
                <a:latin typeface="+mj-lt"/>
              </a:rPr>
              <a:t>)</a:t>
            </a:r>
          </a:p>
        </p:txBody>
      </p:sp>
      <p:sp>
        <p:nvSpPr>
          <p:cNvPr id="17" name="Hộp Văn bản 16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AD51EF-8534-4A51-5C0C-C5E7931B6BA7}"/>
              </a:ext>
            </a:extLst>
          </p:cNvPr>
          <p:cNvSpPr txBox="1"/>
          <p:nvPr/>
        </p:nvSpPr>
        <p:spPr>
          <a:xfrm>
            <a:off x="8495050" y="8581718"/>
            <a:ext cx="63219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AEE8B31-5040-026C-05F2-FD9CF8C612D0}"/>
                  </a:ext>
                </a:extLst>
              </p:cNvPr>
              <p:cNvSpPr txBox="1"/>
              <p:nvPr/>
            </p:nvSpPr>
            <p:spPr>
              <a:xfrm>
                <a:off x="-160966" y="2508628"/>
                <a:ext cx="1219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+72+4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=100</m:t>
                      </m:r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AEE8B31-5040-026C-05F2-FD9CF8C61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0966" y="2508628"/>
                <a:ext cx="121920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BC35E6E-1582-7136-7301-C675D2003750}"/>
                  </a:ext>
                </a:extLst>
              </p:cNvPr>
              <p:cNvSpPr txBox="1"/>
              <p:nvPr/>
            </p:nvSpPr>
            <p:spPr>
              <a:xfrm>
                <a:off x="0" y="1963203"/>
                <a:ext cx="11498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d>
                        <m:dPr>
                          <m:ctrlPr>
                            <a:rPr lang="vi-VN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+36</m:t>
                          </m:r>
                        </m:e>
                      </m:d>
                      <m:r>
                        <a:rPr lang="vi-VN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vi-VN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=100</m:t>
                      </m:r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5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BC35E6E-1582-7136-7301-C675D200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63203"/>
                <a:ext cx="1149884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3E1DEB4-EACA-4963-B5AB-FCB4DA68B486}"/>
                  </a:ext>
                </a:extLst>
              </p:cNvPr>
              <p:cNvSpPr txBox="1"/>
              <p:nvPr/>
            </p:nvSpPr>
            <p:spPr>
              <a:xfrm>
                <a:off x="1346138" y="3620211"/>
                <a:ext cx="112863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=28</m:t>
                      </m:r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3E1DEB4-EACA-4963-B5AB-FCB4DA68B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138" y="3620211"/>
                <a:ext cx="1128638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DC957A5-576D-F699-6197-054C16F4B567}"/>
                  </a:ext>
                </a:extLst>
              </p:cNvPr>
              <p:cNvSpPr txBox="1"/>
              <p:nvPr/>
            </p:nvSpPr>
            <p:spPr>
              <a:xfrm>
                <a:off x="157193" y="5834446"/>
                <a:ext cx="75971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dirty="0">
                    <a:latin typeface="+mj-lt"/>
                  </a:rPr>
                  <a:t>Vậy có tất cả </a:t>
                </a:r>
                <a14:m>
                  <m:oMath xmlns:m="http://schemas.openxmlformats.org/officeDocument/2006/math">
                    <m:r>
                      <a:rPr lang="vi-VN" sz="3200" b="1" i="1" dirty="0" smtClean="0">
                        <a:latin typeface="Cambria Math" panose="02040503050406030204" pitchFamily="18" charset="0"/>
                      </a:rPr>
                      <m:t>𝟐𝟐</m:t>
                    </m:r>
                  </m:oMath>
                </a14:m>
                <a:r>
                  <a:rPr lang="vi-VN" sz="3200" b="1" dirty="0">
                    <a:latin typeface="+mj-lt"/>
                  </a:rPr>
                  <a:t> con gà và </a:t>
                </a:r>
                <a14:m>
                  <m:oMath xmlns:m="http://schemas.openxmlformats.org/officeDocument/2006/math">
                    <m:r>
                      <a:rPr lang="vi-VN" sz="3200" b="1" i="1" dirty="0" smtClean="0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vi-VN" sz="3200" b="1" dirty="0">
                    <a:latin typeface="+mj-lt"/>
                  </a:rPr>
                  <a:t> con chó.</a:t>
                </a:r>
              </a:p>
            </p:txBody>
          </p:sp>
        </mc:Choice>
        <mc:Fallback xmlns="">
          <p:sp>
            <p:nvSpPr>
              <p:cNvPr id="9" name="Hộp Văn bản 8" descr="OPL20U25GSXzBJYl68kk8uQGfFKzs7yb1M4KJWUiLk6ZEvGF+qCIPSnY57AbBFCvTWID13 2024 KNTT9 02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DC957A5-576D-F699-6197-054C16F4B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93" y="5834446"/>
                <a:ext cx="7597140" cy="584775"/>
              </a:xfrm>
              <a:prstGeom prst="rect">
                <a:avLst/>
              </a:prstGeom>
              <a:blipFill>
                <a:blip r:embed="rId8"/>
                <a:stretch>
                  <a:fillRect l="-2087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1788088-7317-04CE-039C-4BDAF3C157B1}"/>
                  </a:ext>
                </a:extLst>
              </p:cNvPr>
              <p:cNvSpPr txBox="1"/>
              <p:nvPr/>
            </p:nvSpPr>
            <p:spPr>
              <a:xfrm>
                <a:off x="291841" y="742332"/>
                <a:ext cx="1128638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20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+36. 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+36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1788088-7317-04CE-039C-4BDAF3C15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41" y="742332"/>
                <a:ext cx="11286385" cy="1077218"/>
              </a:xfrm>
              <a:prstGeom prst="rect">
                <a:avLst/>
              </a:prstGeom>
              <a:blipFill>
                <a:blip r:embed="rId9"/>
                <a:stretch>
                  <a:fillRect l="-1405" t="-7955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8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2" grpId="0"/>
      <p:bldP spid="6" grpId="0"/>
      <p:bldP spid="7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76000" y="81943"/>
            <a:ext cx="1254488" cy="1254488"/>
          </a:xfrm>
          <a:prstGeom prst="rect">
            <a:avLst/>
          </a:prstGeom>
        </p:spPr>
      </p:pic>
      <p:pic>
        <p:nvPicPr>
          <p:cNvPr id="4" name="Google Shape;213;p23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01" y="1498601"/>
            <a:ext cx="4095727" cy="325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3251200" y="334745"/>
            <a:ext cx="7702888" cy="74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>
              <a:buClr>
                <a:srgbClr val="000000"/>
              </a:buClr>
            </a:pPr>
            <a:r>
              <a:rPr lang="en-US" sz="4267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</a:t>
            </a:r>
            <a:r>
              <a:rPr lang="en-US" sz="4267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HỌC Ở </a:t>
            </a:r>
            <a:r>
              <a:rPr lang="en-US" sz="4267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4337235" y="2953669"/>
            <a:ext cx="78547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914377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Xem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lại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đã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chữa.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457189" indent="-457189" defTabSz="914377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nl-NL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Chuẩn bị tiết sau “Giải bài toán bằng cách lập hệ phương trình”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ID13 2024 KNTT9 02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6088C9-A8F9-491E-B242-9733E9906C55}"/>
              </a:ext>
            </a:extLst>
          </p:cNvPr>
          <p:cNvSpPr/>
          <p:nvPr/>
        </p:nvSpPr>
        <p:spPr>
          <a:xfrm>
            <a:off x="2328301" y="1455290"/>
            <a:ext cx="797686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 defTabSz="1219170">
              <a:defRPr/>
            </a:pP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T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latin typeface="Tw Cen MT" panose="020B0602020104020603"/>
              </a:rPr>
              <a:t>H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latin typeface="Tw Cen MT" panose="020B0602020104020603"/>
              </a:rPr>
              <a:t>E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latin typeface="Tw Cen MT" panose="020B0602020104020603"/>
              </a:rPr>
              <a:t>E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latin typeface="Tw Cen MT" panose="020B0602020104020603"/>
              </a:rPr>
              <a:t>N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86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13 2024 KNTT9 020+K4lPs7H94VUqPe2XwIsfPRnrXQE//QTEXxb8/8N4CNc6FpgZahzpTjFhMzSA7T/nHJa11DE8Ng2TP3iAmRczFlmslSuUNOgUeb6yRvs0="/>
          <p:cNvSpPr>
            <a:spLocks noGrp="1"/>
          </p:cNvSpPr>
          <p:nvPr>
            <p:ph type="title"/>
          </p:nvPr>
        </p:nvSpPr>
        <p:spPr>
          <a:xfrm>
            <a:off x="1187778" y="446568"/>
            <a:ext cx="917228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</a:b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TRÒ CHƠI: VÒNG QUAY MAY MẮN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</a:br>
            <a:r>
              <a:rPr lang="vi-V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LUẬT CHƠI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ID13 2024 KNTT9 020+K4lPs7H94VUqPe2XwIsfPRnrXQE//QTEXxb8/8N4CNc6FpgZahzpTjFhMzSA7T/nHJa11DE8Ng2TP3iAmRczFlmslSuUNOgUeb6yRvs0="/>
          <p:cNvSpPr txBox="1"/>
          <p:nvPr/>
        </p:nvSpPr>
        <p:spPr>
          <a:xfrm>
            <a:off x="1008993" y="2184420"/>
            <a:ext cx="9982661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 ô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Mặt trời 4" descr="OPL20U25GSXzBJYl68kk8uQGfFKzs7yb1M4KJWUiLk6ZEvGF+qCIPSnY57AbBFCvTWID13 2024 KNTT9 020+K4lPs7H94VUqPe2XwIsfPRnrXQE//QTEXxb8/8N4CNc6FpgZahzpTjFhMzSA7T/nHJa11DE8Ng2TP3iAmRczFlmslSuUNOgUeb6yRvs0=">
            <a:hlinkClick r:id="rId2" action="ppaction://hlinksldjump"/>
            <a:extLst>
              <a:ext uri="{FF2B5EF4-FFF2-40B4-BE49-F238E27FC236}">
                <a16:creationId xmlns:a16="http://schemas.microsoft.com/office/drawing/2014/main" id="{6C03E7AA-40C9-54C7-40F9-EE9C5D74B6A1}"/>
              </a:ext>
            </a:extLst>
          </p:cNvPr>
          <p:cNvSpPr/>
          <p:nvPr/>
        </p:nvSpPr>
        <p:spPr>
          <a:xfrm>
            <a:off x="9837683" y="5139075"/>
            <a:ext cx="1345324" cy="1167132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BĐ</a:t>
            </a:r>
            <a:endParaRPr lang="vi-VN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 descr="OPL20U25GSXzBJYl68kk8uQGfFKzs7yb1M4KJWUiLk6ZEvGF+qCIPSnY57AbBFCvTWID13 2024 KNTT9 020+K4lPs7H94VUqPe2XwIsfPRnrXQE//QTEXxb8/8N4CNc6FpgZahzpTjFhMzSA7T/nHJa11DE8Ng2TP3iAmRczFlmslSuUNOgUeb6yRvs0=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984377"/>
              <a:ext cx="2025648" cy="124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Vỗ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1903" y="1902787"/>
              <a:ext cx="2025648" cy="124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239756"/>
              <a:ext cx="2025648" cy="124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chiếc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bút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215327"/>
              <a:ext cx="2025648" cy="124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chiếc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kẹo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Vỗ</a:t>
              </a: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32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 descr="OPL20U25GSXzBJYl68kk8uQGfFKzs7yb1M4KJWUiLk6ZEvGF+qCIPSnY57AbBFCvTWID13 2024 KNTT9 020+K4lPs7H94VUqPe2XwIsfPRnrXQE//QTEXxb8/8N4CNc6FpgZahzpTjFhMzSA7T/nHJa11DE8Ng2TP3iAmRczFlmslSuUNOgUeb6yRvs0=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 descr="OPL20U25GSXzBJYl68kk8uQGfFKzs7yb1M4KJWUiLk6ZEvGF+qCIPSnY57AbBFCvTWID13 2024 KNTT9 020+K4lPs7H94VUqPe2XwIsfPRnrXQE//QTEXxb8/8N4CNc6FpgZahzpTjFhMzSA7T/nHJa11DE8Ng2TP3iAmRczFlmslSuUNOgUeb6yRvs0=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 descr="OPL20U25GSXzBJYl68kk8uQGfFKzs7yb1M4KJWUiLk6ZEvGF+qCIPSnY57AbBFCvTWID13 2024 KNTT9 020+K4lPs7H94VUqPe2XwIsfPRnrXQE//QTEXxb8/8N4CNc6FpgZahzpTjFhMzSA7T/nHJa11DE8Ng2TP3iAmRczFlmslSuUNOgUeb6yRvs0=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 descr="OPL20U25GSXzBJYl68kk8uQGfFKzs7yb1M4KJWUiLk6ZEvGF+qCIPSnY57AbBFCvTWID13 2024 KNTT9 020+K4lPs7H94VUqPe2XwIsfPRnrXQE//QTEXxb8/8N4CNc6FpgZahzpTjFhMzSA7T/nHJa11DE8Ng2TP3iAmRczFlmslSuUNOgUeb6yRvs0=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 descr="OPL20U25GSXzBJYl68kk8uQGfFKzs7yb1M4KJWUiLk6ZEvGF+qCIPSnY57AbBFCvTWID13 2024 KNTT9 020+K4lPs7H94VUqPe2XwIsfPRnrXQE//QTEXxb8/8N4CNc6FpgZahzpTjFhMzSA7T/nHJa11DE8Ng2TP3iAmRczFlmslSuUNOgUeb6yRvs0=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 descr="OPL20U25GSXzBJYl68kk8uQGfFKzs7yb1M4KJWUiLk6ZEvGF+qCIPSnY57AbBFCvTWID13 2024 KNTT9 020+K4lPs7H94VUqPe2XwIsfPRnrXQE//QTEXxb8/8N4CNc6FpgZahzpTjFhMzSA7T/nHJa11DE8Ng2TP3iAmRczFlmslSuUNOgUeb6yRvs0=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Arrow: Right 4">
            <a:hlinkClick r:id="rId16" action="ppaction://hlinksldjump"/>
            <a:extLst>
              <a:ext uri="{FF2B5EF4-FFF2-40B4-BE49-F238E27FC236}">
                <a16:creationId xmlns:a16="http://schemas.microsoft.com/office/drawing/2014/main" id="{7782C7CF-DE45-9714-55C5-56E175B8874E}"/>
              </a:ext>
            </a:extLst>
          </p:cNvPr>
          <p:cNvSpPr/>
          <p:nvPr/>
        </p:nvSpPr>
        <p:spPr>
          <a:xfrm>
            <a:off x="402426" y="5878286"/>
            <a:ext cx="1652617" cy="9797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ID13 2024 KNTT9 02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ID13 2024 KNTT9 02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ID13 2024 KNTT9 02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867251" y="211862"/>
                <a:ext cx="10526728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1: Số nghiệm của hệ phương trình: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là:</a:t>
                </a:r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51" y="211862"/>
                <a:ext cx="10526728" cy="1604597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1084015" y="194902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loud 40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6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DB0FFED-A03B-53F5-1DE2-A1C053A61D3B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08D0D74-1CE4-01EB-CEE5-F9909F5EB6D1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9A298D-F083-8CAD-A8DA-317613A83660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9C74B0-8027-018D-3996-A1C8D940E205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DB22DE-9BED-227B-E450-FD8A578FBCEC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317F0B-2F20-4D18-007B-98C26AE6E252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75F62D2-DB73-8401-2E3A-A1A312F0CEA8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DEBDAB6-D783-6286-1CFF-4624CB6FAD08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B1C1FA-43A4-4CD7-D76B-0C910D0A7680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769CE2-F15A-ADE6-32E2-A48C38657026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AE96981-A809-9070-D63C-8D8F2C3E1EE9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7F879A9-3CA6-3C36-5E7B-39DB14E6ACF1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721BC6-4346-7205-0EC7-6D68A6B2B49E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760856B-B979-4D75-EEBA-34D4F9F61DFC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ECDBFD8-CC2E-9C25-C63B-9565B9285D3E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BD71CE3-8A96-727D-478D-D3E0331CC651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FF25942-8EEC-6660-389D-29380F4707BF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89CDF7-FCFE-6CD6-D64F-29EBB0D163EA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" grpId="0" animBg="1"/>
      <p:bldP spid="3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ID13 2024 KNTT9 02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ID13 2024 KNTT9 02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ID13 2024 KNTT9 02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vi-VN" sz="3600" dirty="0">
                    <a:solidFill>
                      <a:schemeClr val="tx1"/>
                    </a:solidFill>
                    <a:latin typeface="+mj-lt"/>
                  </a:rPr>
                  <a:t>Câu 2: Nghiệm của hệ phương trình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=10</m:t>
                            </m:r>
                          </m:e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600" b="0" i="0" u="non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là:</a:t>
                </a:r>
                <a:endParaRPr kumimoji="0" lang="vi-VN" sz="3600" b="0" i="0" u="non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6130615" y="1918320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600" b="0" i="0" u="non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B</a:t>
                </a:r>
                <a:r>
                  <a:rPr kumimoji="0" lang="vi-VN" sz="3600" b="0" i="0" u="non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6" name="Rectangle 25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5" y="1918320"/>
                <a:ext cx="4906798" cy="770816"/>
              </a:xfrm>
              <a:prstGeom prst="rect">
                <a:avLst/>
              </a:prstGeom>
              <a:blipFill>
                <a:blip r:embed="rId13"/>
                <a:stretch>
                  <a:fillRect l="-3851" t="-5556" b="-2222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1" name="Cloud 40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1110220" y="1902772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600" b="0" i="1" u="non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3600" b="0" i="1" u="non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3600" b="0" i="1" u="non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d>
                    <m:r>
                      <a:rPr kumimoji="0" lang="en-US" sz="3600" b="0" i="1" u="non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=(6;4</m:t>
                    </m:r>
                    <m:r>
                      <a:rPr kumimoji="0" lang="en-US" sz="3600" b="0" i="0" u="non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3600" b="0" i="0" u="non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1902772"/>
                <a:ext cx="4906798" cy="7708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1110220" y="2838518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vi-VN" sz="3600" b="0" i="0" u="non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Rectangle 42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2838518"/>
                <a:ext cx="4906798" cy="770816"/>
              </a:xfrm>
              <a:prstGeom prst="rect">
                <a:avLst/>
              </a:prstGeom>
              <a:blipFill>
                <a:blip r:embed="rId15"/>
                <a:stretch>
                  <a:fillRect l="-3727" t="-5556" b="-1984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6130615" y="2842707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vi-VN" sz="3600" b="0" i="0" u="non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Rectangle 43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5" y="2842707"/>
                <a:ext cx="4906798" cy="770816"/>
              </a:xfrm>
              <a:prstGeom prst="rect">
                <a:avLst/>
              </a:prstGeom>
              <a:blipFill>
                <a:blip r:embed="rId16"/>
                <a:stretch>
                  <a:fillRect l="-3851" t="-4724" b="-1968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323" y="1939606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76" y="1975730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2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QUAY VỀ</a:t>
            </a:r>
            <a:endParaRPr kumimoji="0" lang="vi-VN" sz="3600" b="0" i="0" u="non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6CE022-2980-A959-14E5-189C67F1F7CE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F67F0E-9F0F-713E-31F3-2AC9752440A0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186BE-7E8E-5222-DC3F-64C1513D36E5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B8197F-4A4D-671F-A174-95181A5828C1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87A484-70B8-3ED6-BAA1-4F0C71CF0354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E86F99-BF12-FF43-5471-C6EFB0188C83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C2A726-7D43-5850-2AB5-8D63F92A46A1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061FE06-D191-5C01-F71F-6121AFD66EE1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2D5B791-5EBE-A237-349A-A0621122C424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C5053B7-59CE-9EC0-242D-790C43E1BBEE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B2AA51-7204-82CF-72CD-6E1BD5B9A876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8EDE389-9ACB-BFD5-64AC-CAABD1094F85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BE91A91-B118-F22D-4A9B-7C9D9BB042B8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879BA60-4963-A96C-01EB-3090769735B0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383859-D913-FFD6-E22F-5941642A201A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46A8A45-A66F-2796-1686-C597CB3F3BCE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FAC0B2A-B386-A997-F8C6-2F936CCD2744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AC795F6-145A-ACCB-3226-9B71748E79C3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" grpId="0" animBg="1"/>
      <p:bldP spid="3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ID13 2024 KNTT9 02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ID13 2024 KNTT9 02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ID13 2024 KNTT9 02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Cho </a:t>
                </a:r>
                <a:r>
                  <a:rPr kumimoji="0" lang="en-US" sz="36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2</m:t>
                    </m:r>
                    <m:r>
                      <a:rPr kumimoji="0" lang="en-US" sz="3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3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sz="3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0" lang="en-US" sz="3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3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0" lang="en-US" sz="3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blipFill>
                <a:blip r:embed="rId12"/>
                <a:stretch>
                  <a:fillRect b="-114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1154587" y="2819860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87" y="2819860"/>
                <a:ext cx="4906798" cy="770816"/>
              </a:xfrm>
              <a:prstGeom prst="rect">
                <a:avLst/>
              </a:prstGeom>
              <a:blipFill>
                <a:blip r:embed="rId13"/>
                <a:stretch>
                  <a:fillRect l="-3727" t="-4762" b="-2063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loud 40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6130615" y="1953535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5" y="1953535"/>
                <a:ext cx="4906798" cy="770816"/>
              </a:xfrm>
              <a:prstGeom prst="rect">
                <a:avLst/>
              </a:prstGeom>
              <a:blipFill>
                <a:blip r:embed="rId14"/>
                <a:stretch>
                  <a:fillRect l="-3851" t="-3937" b="-2047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1154587" y="1938178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87" y="1938178"/>
                <a:ext cx="4906798" cy="770816"/>
              </a:xfrm>
              <a:prstGeom prst="rect">
                <a:avLst/>
              </a:prstGeom>
              <a:blipFill>
                <a:blip r:embed="rId15"/>
                <a:stretch>
                  <a:fillRect l="-3727" t="-4762" b="-2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6130615" y="2842707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5" y="2842707"/>
                <a:ext cx="4906798" cy="770816"/>
              </a:xfrm>
              <a:prstGeom prst="rect">
                <a:avLst/>
              </a:prstGeom>
              <a:blipFill>
                <a:blip r:embed="rId16"/>
                <a:stretch>
                  <a:fillRect l="-3851" t="-3937" b="-2047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76248" y="2845335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56849" y="197154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2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6E8C1C-7817-AC32-D1F5-37D9E0560F9A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9A38AF6-BE40-F2AE-07FF-F131163AE104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797F72-0064-CD44-DD3F-CB97EEFD9860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6CC2AF-84DC-9A21-F37A-743A28AC7CFC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4ECCC6-DEB8-3214-B9A6-247276CFC63F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A461E74-226A-64A4-50ED-83C71A2E77ED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7C1289-35DE-368F-AAAE-B0762218011C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FDAA2C-7EA4-416E-E0F3-7947581A4CCB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73198E-395E-73E2-FC1E-C6B4134D001D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3426BB-9E91-B18C-353A-D72B5AB24B8C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73CE061-49AF-A0F9-A8B3-3EAA09DB38BF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C5E3E84-E4FE-A6EC-E92C-5DC1EE94E46A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A941CA-EB62-CCD0-2D51-CCAEF0B202B0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ED7F80F-F6B1-6DAB-E0EF-683D877C58B6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4AFD27A-E1E0-22C9-6028-5BDDFE144D92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0155109-D2A3-4045-9050-3A5A4B980F2A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2C77741-48FC-692A-012A-82BE3C2A081C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51724C4-3253-A428-DC1B-D39468B2B8F5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" grpId="0" animBg="1"/>
      <p:bldP spid="3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ID13 2024 KNTT9 02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ID13 2024 KNTT9 02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ID13 2024 KNTT9 02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4: Cho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3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sz="3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0" lang="en-US" sz="3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=−5.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là?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blipFill>
                <a:blip r:embed="rId12"/>
                <a:stretch>
                  <a:fillRect b="-114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1110220" y="1949346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=−5−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1949346"/>
                <a:ext cx="4906798" cy="770816"/>
              </a:xfrm>
              <a:prstGeom prst="rect">
                <a:avLst/>
              </a:prstGeom>
              <a:blipFill>
                <a:blip r:embed="rId13"/>
                <a:stretch>
                  <a:fillRect l="-3727" t="-4762" b="-2063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loud 40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6174982" y="1972284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=−5+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982" y="1972284"/>
                <a:ext cx="4906798" cy="770816"/>
              </a:xfrm>
              <a:prstGeom prst="rect">
                <a:avLst/>
              </a:prstGeom>
              <a:blipFill>
                <a:blip r:embed="rId14"/>
                <a:stretch>
                  <a:fillRect l="-3851" t="-4762" b="-2063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6174984" y="2921874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=−5−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984" y="2921874"/>
                <a:ext cx="4906798" cy="770816"/>
              </a:xfrm>
              <a:prstGeom prst="rect">
                <a:avLst/>
              </a:prstGeom>
              <a:blipFill>
                <a:blip r:embed="rId15"/>
                <a:stretch>
                  <a:fillRect l="-3851" t="-3937" b="-2047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1110220" y="2921874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=−5+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2921874"/>
                <a:ext cx="4906798" cy="770816"/>
              </a:xfrm>
              <a:prstGeom prst="rect">
                <a:avLst/>
              </a:prstGeom>
              <a:blipFill>
                <a:blip r:embed="rId16"/>
                <a:stretch>
                  <a:fillRect l="-3727" t="-3937" b="-2047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46" y="2985468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76" y="2962646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9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E2C3E5-893A-2491-BB35-79CC83A876B2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BFF0929-BB46-B757-C46D-5B32CAB6D013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44C21F-7B48-7938-6E18-251F004294BB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15457D-A695-7EB2-55C5-BD918E4BF298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4C5C43-1593-57CB-D2E4-8AA104F02F93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18308F-4FD6-6A99-B9A9-0395CD9998BA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8D490C-3FEE-2D12-0B22-79D46E1777DE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DF1B56-C4BD-82EE-0FAE-D8FE0F53BD19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4838F5-F8B8-0E9D-F9E5-88B39D57D7A7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60A6312-6023-B754-E25D-6170492D9FB0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EE1470-67A3-62FC-A9CE-F72BDCBADB86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0704B6C-C63D-6248-77AA-E0AAABD3907A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7BDC1B3-849C-963D-A25D-24022FD491AD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D42692F-707E-F9E5-1737-5547324A9186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79D7B18-BE29-E329-D709-6FFB719437CF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CA2E05-16AC-33B3-6312-2D807BA7B3C0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B2A5162-0BCC-D40A-BB1F-07E737EB2ACD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F0B8013-044D-A79F-F5A0-7630F14B02E0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" grpId="0" animBg="1"/>
      <p:bldP spid="3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ID13 2024 KNTT9 02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ID13 2024 KNTT9 02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ID13 2024 KNTT9 02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5: Nghiệm của hệ phương trình: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là: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1110220" y="1949346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=(1;1)</m:t>
                    </m:r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1949346"/>
                <a:ext cx="4906798" cy="770816"/>
              </a:xfrm>
              <a:prstGeom prst="rect">
                <a:avLst/>
              </a:prstGeom>
              <a:blipFill>
                <a:blip r:embed="rId13"/>
                <a:stretch>
                  <a:fillRect l="-3727" t="-4762" b="-2063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loud 40" descr="OPL20U25GSXzBJYl68kk8uQGfFKzs7yb1M4KJWUiLk6ZEvGF+qCIPSnY57AbBFCvTWID13 2024 KNTT9 020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6096000" y="2897631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;1)</m:t>
                    </m:r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97631"/>
                <a:ext cx="4906798" cy="770816"/>
              </a:xfrm>
              <a:prstGeom prst="rect">
                <a:avLst/>
              </a:prstGeom>
              <a:blipFill>
                <a:blip r:embed="rId14"/>
                <a:stretch>
                  <a:fillRect l="-3727" t="-3937" b="-2047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1110220" y="2838518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2838518"/>
                <a:ext cx="4906798" cy="770816"/>
              </a:xfrm>
              <a:prstGeom prst="rect">
                <a:avLst/>
              </a:prstGeom>
              <a:blipFill>
                <a:blip r:embed="rId15"/>
                <a:stretch>
                  <a:fillRect l="-3727" t="-4762" b="-2063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 descr="OPL20U25GSXzBJYl68kk8uQGfFKzs7yb1M4KJWUiLk6ZEvGF+qCIPSnY57AbBFCvTWID13 2024 KNTT9 020+K4lPs7H94VUqPe2XwIsfPRnrXQE//QTEXxb8/8N4CNc6FpgZahzpTjFhMzSA7T/nHJa11DE8Ng2TP3iAmRczFlmslSuUNOgUeb6yRvs0="/>
              <p:cNvSpPr/>
              <p:nvPr/>
            </p:nvSpPr>
            <p:spPr>
              <a:xfrm>
                <a:off x="6130615" y="1940284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 descr="OPL20U25GSXzBJYl68kk8uQGfFKzs7yb1M4KJWUiLk6ZEvGF+qCIPSnY57AbBFCvTWID13 2024 KNTT9 02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5" y="1940284"/>
                <a:ext cx="4906798" cy="770816"/>
              </a:xfrm>
              <a:prstGeom prst="rect">
                <a:avLst/>
              </a:prstGeom>
              <a:blipFill>
                <a:blip r:embed="rId16"/>
                <a:stretch>
                  <a:fillRect l="-3851" t="-3937" b="-2047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81056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56" y="2970589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2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192C3E-AD23-854F-7F22-0BC8961E9018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A6137D-B157-C227-0DB8-08C61840428B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807CD5-FCFF-7E5A-A853-59E22AF469EB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1A4631-06F0-E164-2373-F71690689BC3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F9DD54-D096-7241-1DB8-9DFF809BB1F3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0AAFC6-B895-4937-CADD-D45B6D1931C1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C5F729-8359-5945-E3A3-DD6BD2B22DAE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D7E41F-A866-9F0D-FD5F-35C4200B690C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75B355-0BBB-AB13-E837-225DA95A6706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7B5C3D7-6319-378F-5AEF-3D55760A4AC7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4797C8-FFA6-73EA-BC90-4C1B83463777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2ACE241-A097-3406-9F22-E2BC352D6354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71BEC7C-D7DD-C008-320C-61CE7F68A71A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8C00B8-E81B-A82A-6F06-C0425A238B9A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363F755-135A-C9A9-DEF9-151D9DD8A421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A8B7E-1118-0280-14D2-297370746F0E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F7BA8C-7F92-EDD5-ACC7-4E02E72A5F33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A70129F-8617-6AC3-49C8-52C552EC915F}"/>
              </a:ext>
            </a:extLst>
          </p:cNvPr>
          <p:cNvSpPr/>
          <p:nvPr/>
        </p:nvSpPr>
        <p:spPr>
          <a:xfrm>
            <a:off x="185907" y="55428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" grpId="0" animBg="1"/>
      <p:bldP spid="3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1545</Words>
  <Application>Microsoft Office PowerPoint</Application>
  <PresentationFormat>Widescreen</PresentationFormat>
  <Paragraphs>272</Paragraphs>
  <Slides>24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ADLaM Display</vt:lpstr>
      <vt:lpstr>Aptos</vt:lpstr>
      <vt:lpstr>Arial</vt:lpstr>
      <vt:lpstr>Calibri</vt:lpstr>
      <vt:lpstr>Calibri Light</vt:lpstr>
      <vt:lpstr>Cambria Math</vt:lpstr>
      <vt:lpstr>Tahoma</vt:lpstr>
      <vt:lpstr>Times New Roman</vt:lpstr>
      <vt:lpstr>Tw Cen MT</vt:lpstr>
      <vt:lpstr>Wingdings</vt:lpstr>
      <vt:lpstr>2_Office Theme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 TRÒ CHƠI: VÒNG QUAY MAY MẮN 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Trung Hieu 20201490</dc:creator>
  <cp:lastModifiedBy>DELL</cp:lastModifiedBy>
  <cp:revision>24</cp:revision>
  <cp:lastPrinted>2024-07-06T03:13:43Z</cp:lastPrinted>
  <dcterms:created xsi:type="dcterms:W3CDTF">2024-05-20T13:05:05Z</dcterms:created>
  <dcterms:modified xsi:type="dcterms:W3CDTF">2025-03-08T10:27:47Z</dcterms:modified>
</cp:coreProperties>
</file>