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a:latin typeface="Cambria" pitchFamily="18" charset="0"/>
              <a:ea typeface="Cambria" pitchFamily="18" charset="0"/>
            </a:rPr>
            <a:t>Hơn</a:t>
          </a:r>
          <a:r>
            <a:rPr lang="en-US" sz="1800" dirty="0">
              <a:latin typeface="Cambria" pitchFamily="18" charset="0"/>
              <a:ea typeface="Cambria" pitchFamily="18" charset="0"/>
            </a:rPr>
            <a:t> 50000 </a:t>
          </a:r>
          <a:r>
            <a:rPr lang="en-US" sz="1800" dirty="0" err="1">
              <a:latin typeface="Cambria" pitchFamily="18" charset="0"/>
              <a:ea typeface="Cambria" pitchFamily="18" charset="0"/>
            </a:rPr>
            <a:t>loài</a:t>
          </a:r>
          <a:r>
            <a:rPr lang="en-US" sz="1800" dirty="0">
              <a:latin typeface="Cambria" pitchFamily="18" charset="0"/>
              <a:ea typeface="Cambria" pitchFamily="18" charset="0"/>
            </a:rPr>
            <a:t> </a:t>
          </a:r>
          <a:r>
            <a:rPr lang="en-US" sz="1800" dirty="0" err="1">
              <a:latin typeface="Cambria" pitchFamily="18" charset="0"/>
              <a:ea typeface="Cambria" pitchFamily="18" charset="0"/>
            </a:rPr>
            <a:t>sinh</a:t>
          </a:r>
          <a:r>
            <a:rPr lang="en-US" sz="1800" dirty="0">
              <a:latin typeface="Cambria" pitchFamily="18" charset="0"/>
              <a:ea typeface="Cambria" pitchFamily="18" charset="0"/>
            </a:rPr>
            <a:t> </a:t>
          </a:r>
          <a:r>
            <a:rPr lang="en-US" sz="1800" dirty="0" err="1">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r>
            <a:rPr lang="en-US" sz="1600" dirty="0">
              <a:latin typeface="Cambria" pitchFamily="18" charset="0"/>
              <a:ea typeface="Cambria" pitchFamily="18" charset="0"/>
            </a:rPr>
            <a:t> </a:t>
          </a:r>
          <a:r>
            <a:rPr lang="en-US" sz="1600" dirty="0" err="1">
              <a:latin typeface="Cambria" pitchFamily="18" charset="0"/>
              <a:ea typeface="Cambria" pitchFamily="18" charset="0"/>
            </a:rPr>
            <a:t>thực</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t</a:t>
          </a:r>
          <a:r>
            <a:rPr lang="vi-VN" sz="1600" dirty="0">
              <a:latin typeface="Cambria" pitchFamily="18" charset="0"/>
              <a:ea typeface="Cambria" pitchFamily="18" charset="0"/>
            </a:rPr>
            <a:t>rầm hương, trắc, sâm Ngọc Linh,  nghiến,</a:t>
          </a:r>
          <a:r>
            <a:rPr lang="en-US" sz="16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br>
            <a:rPr lang="en-US" sz="1600" dirty="0">
              <a:latin typeface="Cambria" pitchFamily="18" charset="0"/>
              <a:ea typeface="Cambria" pitchFamily="18" charset="0"/>
            </a:rPr>
          </a:br>
          <a:r>
            <a:rPr lang="en-US" sz="1600" dirty="0">
              <a:latin typeface="Cambria" pitchFamily="18" charset="0"/>
              <a:ea typeface="Cambria" pitchFamily="18" charset="0"/>
            </a:rPr>
            <a:t> </a:t>
          </a:r>
          <a:r>
            <a:rPr lang="en-US" sz="1600" dirty="0" err="1">
              <a:latin typeface="Cambria" pitchFamily="18" charset="0"/>
              <a:ea typeface="Cambria" pitchFamily="18" charset="0"/>
            </a:rPr>
            <a:t>động</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a:t>
          </a:r>
          <a:r>
            <a:rPr lang="it-IT" sz="1600" dirty="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3B793D0A-ADE2-4E2E-8A8F-52721DC40ED4}" type="presOf" srcId="{DABBB91E-DAF9-47E3-9C1B-82DE845568D0}" destId="{BBF6C64C-7BEA-4E35-B8A5-5E6B3A281518}" srcOrd="0" destOrd="0" presId="urn:microsoft.com/office/officeart/2005/8/layout/hierarchy6"/>
    <dgm:cxn modelId="{BC229114-D687-48EB-BB75-8F686370860A}" type="presOf" srcId="{910BE239-0CC0-4039-8F15-F7C02DB53481}" destId="{D51E557A-1553-48DB-9E8F-9F340370401B}" srcOrd="0" destOrd="0" presId="urn:microsoft.com/office/officeart/2005/8/layout/hierarchy6"/>
    <dgm:cxn modelId="{B33BE415-AC2C-4237-B03E-BB49F2A00EC8}" type="presOf" srcId="{B1060600-208A-4921-B3BA-142DAA8358FA}" destId="{B5C99304-917D-49E0-9151-E32A0AB859FC}"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E370E689-474E-43A4-AFE3-2794FFA0B95A}" type="presOf" srcId="{77E2C9AF-3FE6-48DC-BD48-552A9BD510BA}" destId="{27D381F5-9104-4B6C-B2BD-30E0775303D9}"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a:latin typeface="Cambria" pitchFamily="18" charset="0"/>
              <a:ea typeface="Cambria" pitchFamily="18" charset="0"/>
            </a:rPr>
            <a:t>Hệ sinh thái tự nhiên dưới nước: nước mặn, nước ngọt</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hồ</a:t>
          </a:r>
          <a:r>
            <a:rPr lang="en-US" sz="1600" dirty="0">
              <a:latin typeface="Cambria" pitchFamily="18" charset="0"/>
              <a:ea typeface="Cambria" pitchFamily="18" charset="0"/>
            </a:rPr>
            <a:t>, </a:t>
          </a:r>
          <a:r>
            <a:rPr lang="en-US" sz="1600" dirty="0" err="1">
              <a:latin typeface="Cambria" pitchFamily="18" charset="0"/>
              <a:ea typeface="Cambria" pitchFamily="18" charset="0"/>
            </a:rPr>
            <a:t>đầm</a:t>
          </a:r>
          <a:r>
            <a:rPr lang="en-US" sz="1600" dirty="0">
              <a:latin typeface="Cambria" pitchFamily="18" charset="0"/>
              <a:ea typeface="Cambria" pitchFamily="18" charset="0"/>
            </a:rPr>
            <a:t>,…</a:t>
          </a: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pt>
    <dgm:pt modelId="{500EABE2-537E-4CA9-81BA-BC32AB1C1E31}" type="pres">
      <dgm:prSet presAssocID="{90560508-AE49-4178-83FA-93629D0AC6BB}" presName="aSpace" presStyleCnt="0"/>
      <dgm:spPr/>
    </dgm:pt>
  </dgm:ptLst>
  <dgm:cxnLst>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83BCF676-9E0D-4EE5-A69F-286F6263B3C1}" srcId="{5C85FB22-2C2B-4E80-9E69-08CBF0D98E7F}" destId="{3230F891-2154-4A0A-A75E-5F3CF0554F5C}" srcOrd="2" destOrd="0" parTransId="{6D53CFBF-81DF-4FAA-A608-C9EF700E28A6}" sibTransId="{9507507E-F06B-4C84-92CF-7C1DC80713F5}"/>
    <dgm:cxn modelId="{B2FF67AB-37D0-4E4B-B92F-AEA5EE6C6F49}" type="presOf" srcId="{3230F891-2154-4A0A-A75E-5F3CF0554F5C}" destId="{A4201F5A-F832-4105-81DE-95931E12C0A7}"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D5DF51CD-81E3-4C5A-867C-DC976DFC7A2E}" type="presOf" srcId="{F74D3D63-6518-4891-8F21-F3B09A681D38}" destId="{6B012C9F-A982-4B4A-96FC-1B3F664ED7EE}" srcOrd="0" destOrd="0" presId="urn:microsoft.com/office/officeart/2005/8/layout/pyramid2"/>
    <dgm:cxn modelId="{F5848AD8-CDDE-49BC-B1A3-9C393C4572AE}" type="presOf" srcId="{69620A7F-E812-44FF-B7BF-F1005581AF10}" destId="{628FF34A-5DBB-4010-8342-B36A4F241E58}"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400" b="1" dirty="0">
              <a:solidFill>
                <a:schemeClr val="tx1"/>
              </a:solidFill>
              <a:latin typeface="Cambria" pitchFamily="18" charset="0"/>
              <a:ea typeface="Cambria" pitchFamily="18" charset="0"/>
            </a:rPr>
            <a:t>- Suy giảm về hệ sinh thái: </a:t>
          </a:r>
          <a:r>
            <a:rPr lang="en-US" sz="2400" b="0" dirty="0" err="1">
              <a:solidFill>
                <a:schemeClr val="tx1"/>
              </a:solidFill>
              <a:latin typeface="Cambria" pitchFamily="18" charset="0"/>
              <a:ea typeface="Cambria" pitchFamily="18" charset="0"/>
            </a:rPr>
            <a:t>các</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hệ</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sinh</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thái</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rừng</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nguyên</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sinh</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bị</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phá</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hoại</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gần</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hết</a:t>
          </a:r>
          <a:r>
            <a:rPr lang="vi-VN" sz="2400" b="0" dirty="0">
              <a:solidFill>
                <a:schemeClr val="tx1"/>
              </a:solidFill>
              <a:latin typeface="Cambria" pitchFamily="18" charset="0"/>
              <a:ea typeface="Cambria" pitchFamily="18" charset="0"/>
            </a:rPr>
            <a:t>.</a:t>
          </a:r>
          <a:r>
            <a:rPr lang="en-US" sz="2400" b="0" dirty="0">
              <a:solidFill>
                <a:schemeClr val="tx1"/>
              </a:solidFill>
              <a:latin typeface="Cambria" pitchFamily="18" charset="0"/>
              <a:ea typeface="Cambria" pitchFamily="18" charset="0"/>
            </a:rPr>
            <a:t> </a:t>
          </a:r>
        </a:p>
        <a:p>
          <a:pPr algn="just"/>
          <a:r>
            <a:rPr lang="vi-VN" sz="2400" b="1" dirty="0">
              <a:solidFill>
                <a:schemeClr val="tx1"/>
              </a:solidFill>
              <a:latin typeface="Cambria" pitchFamily="18" charset="0"/>
              <a:ea typeface="Cambria" pitchFamily="18" charset="0"/>
            </a:rPr>
            <a:t>- Suy giảm số lượng cá thể, loài sinh vật</a:t>
          </a:r>
          <a:r>
            <a:rPr lang="vi-VN" sz="2400" b="0" dirty="0">
              <a:solidFill>
                <a:schemeClr val="tx1"/>
              </a:solidFill>
              <a:latin typeface="Cambria" pitchFamily="18" charset="0"/>
              <a:ea typeface="Cambria" pitchFamily="18" charset="0"/>
            </a:rPr>
            <a:t>: nhiều loài động, thực vật có nguy cơ bị tuyệt chủng.</a:t>
          </a:r>
          <a:endParaRPr lang="en-US" sz="2400" b="0" dirty="0">
            <a:solidFill>
              <a:schemeClr val="tx1"/>
            </a:solidFill>
            <a:latin typeface="Cambria" pitchFamily="18" charset="0"/>
            <a:ea typeface="Cambria" pitchFamily="18" charset="0"/>
          </a:endParaRPr>
        </a:p>
        <a:p>
          <a:pPr algn="just"/>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Suy</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giảm</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về</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nguồn</a:t>
          </a:r>
          <a:r>
            <a:rPr lang="en-US" sz="2400" b="1" dirty="0">
              <a:solidFill>
                <a:schemeClr val="tx1"/>
              </a:solidFill>
              <a:latin typeface="Cambria" pitchFamily="18" charset="0"/>
              <a:ea typeface="Cambria" pitchFamily="18" charset="0"/>
            </a:rPr>
            <a:t> gen.</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2400" b="0" dirty="0">
              <a:solidFill>
                <a:schemeClr val="tx1"/>
              </a:solidFill>
              <a:latin typeface="Cambria" pitchFamily="18" charset="0"/>
              <a:ea typeface="Cambria" pitchFamily="18" charset="0"/>
            </a:rPr>
            <a:t>75 loài thú, 57 loài chim, 75 loài bò sát, 53 loài lưỡng cư, 136 loài cá.</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Các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yếu</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tố</a:t>
          </a:r>
          <a:r>
            <a:rPr lang="en-US" sz="2400" b="1" dirty="0">
              <a:solidFill>
                <a:schemeClr val="tx1"/>
              </a:solidFill>
              <a:latin typeface="Cambria" pitchFamily="18" charset="0"/>
              <a:ea typeface="Cambria" pitchFamily="18" charset="0"/>
            </a:rPr>
            <a:t> tự </a:t>
          </a:r>
          <a:r>
            <a:rPr lang="en-US" sz="2400" b="1" dirty="0" err="1">
              <a:solidFill>
                <a:schemeClr val="tx1"/>
              </a:solidFill>
              <a:latin typeface="Cambria" pitchFamily="18" charset="0"/>
              <a:ea typeface="Cambria" pitchFamily="18" charset="0"/>
            </a:rPr>
            <a:t>nhiên</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bão</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lũ</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lụt</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hạn</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hán</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cháy</a:t>
          </a:r>
          <a:r>
            <a:rPr lang="en-US" sz="2400" dirty="0">
              <a:solidFill>
                <a:schemeClr val="tx1"/>
              </a:solidFill>
              <a:latin typeface="Cambria" pitchFamily="18" charset="0"/>
              <a:ea typeface="Cambria" pitchFamily="18" charset="0"/>
            </a:rPr>
            <a:t> </a:t>
          </a:r>
          <a:r>
            <a:rPr lang="en-US" sz="2400" dirty="0" err="1">
              <a:solidFill>
                <a:schemeClr val="tx1"/>
              </a:solidFill>
              <a:latin typeface="Cambria" pitchFamily="18" charset="0"/>
              <a:ea typeface="Cambria" pitchFamily="18" charset="0"/>
            </a:rPr>
            <a:t>rừng</a:t>
          </a:r>
          <a:r>
            <a:rPr lang="en-US" sz="2400" dirty="0">
              <a:solidFill>
                <a:schemeClr val="tx1"/>
              </a:solidFill>
              <a:latin typeface="Cambria" pitchFamily="18" charset="0"/>
              <a:ea typeface="Cambria" pitchFamily="18" charset="0"/>
            </a:rPr>
            <a:t>…</a:t>
          </a:r>
        </a:p>
        <a:p>
          <a:pPr algn="just"/>
          <a:r>
            <a:rPr lang="vi-VN" sz="2400" b="1" dirty="0">
              <a:solidFill>
                <a:schemeClr val="tx1"/>
              </a:solidFill>
              <a:latin typeface="Cambria" pitchFamily="18" charset="0"/>
              <a:ea typeface="Cambria" pitchFamily="18" charset="0"/>
            </a:rPr>
            <a:t>- Con người</a:t>
          </a:r>
          <a:r>
            <a:rPr lang="vi-VN" sz="2400" dirty="0">
              <a:solidFill>
                <a:schemeClr val="tx1"/>
              </a:solidFill>
              <a:latin typeface="Cambria" pitchFamily="18" charset="0"/>
              <a:ea typeface="Cambria" pitchFamily="18" charset="0"/>
            </a:rPr>
            <a:t>: khai thác rừng, phá rừng, đốt rừng, chiến tranh, săn bắt động vật hoang dã…</a:t>
          </a:r>
          <a:endParaRPr lang="en-US" sz="24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X="102180" custScaleY="243400">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105551" custScaleY="76355" custLinFactNeighborX="-1991" custLinFactNeighborY="16245">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41747" custLinFactNeighborY="-16344"/>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X="106829" custScaleY="15749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ScaleX="69829" custLinFactNeighborX="-13637" custLinFactNeighborY="285"/>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400" b="0" dirty="0">
              <a:solidFill>
                <a:schemeClr val="tx1"/>
              </a:solidFill>
              <a:latin typeface="Cambria" pitchFamily="18" charset="0"/>
              <a:ea typeface="Cambria" pitchFamily="18" charset="0"/>
            </a:rPr>
            <a:t>- Mất cân bằng sinh thái, ảnh hưởng đến môi trường sống của con người</a:t>
          </a:r>
          <a:r>
            <a:rPr lang="en-US" sz="2400" b="0" dirty="0">
              <a:solidFill>
                <a:schemeClr val="tx1"/>
              </a:solidFill>
              <a:latin typeface="Cambria" pitchFamily="18" charset="0"/>
              <a:ea typeface="Cambria" pitchFamily="18" charset="0"/>
            </a:rPr>
            <a:t>.</a:t>
          </a:r>
        </a:p>
        <a:p>
          <a:pPr algn="just"/>
          <a:r>
            <a:rPr lang="vi-VN" sz="2400" b="0" dirty="0">
              <a:solidFill>
                <a:schemeClr val="tx1"/>
              </a:solidFill>
              <a:latin typeface="Cambria" pitchFamily="18" charset="0"/>
              <a:ea typeface="Cambria" pitchFamily="18" charset="0"/>
            </a:rPr>
            <a:t>- Ảnh hưởng đến an ninh lương thực, suy giảm nguồn gen</a:t>
          </a:r>
          <a:r>
            <a:rPr lang="en-US" sz="2400" b="0" dirty="0">
              <a:solidFill>
                <a:schemeClr val="tx1"/>
              </a:solidFill>
              <a:latin typeface="Cambria" pitchFamily="18" charset="0"/>
              <a:ea typeface="Cambria" pitchFamily="18" charset="0"/>
            </a:rPr>
            <a:t>, </a:t>
          </a:r>
          <a:r>
            <a:rPr lang="vi-VN" sz="2400" b="0" dirty="0">
              <a:solidFill>
                <a:schemeClr val="tx1"/>
              </a:solidFill>
              <a:latin typeface="Cambria" pitchFamily="18" charset="0"/>
              <a:ea typeface="Cambria" pitchFamily="18" charset="0"/>
            </a:rPr>
            <a:t>biến đổi khí hậ</a:t>
          </a:r>
          <a:r>
            <a:rPr lang="en-US" sz="2400" b="0" dirty="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400" b="0" dirty="0">
              <a:solidFill>
                <a:schemeClr val="tx1"/>
              </a:solidFill>
              <a:latin typeface="Cambria" pitchFamily="18" charset="0"/>
              <a:ea typeface="Cambria" pitchFamily="18" charset="0"/>
            </a:rPr>
            <a:t>- Q</a:t>
          </a:r>
          <a:r>
            <a:rPr lang="vi-VN" sz="2400" b="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2400" b="0" dirty="0">
            <a:solidFill>
              <a:schemeClr val="tx1"/>
            </a:solidFill>
            <a:latin typeface="Cambria" pitchFamily="18" charset="0"/>
            <a:ea typeface="Cambria" pitchFamily="18" charset="0"/>
          </a:endParaRPr>
        </a:p>
        <a:p>
          <a:pPr algn="just"/>
          <a:r>
            <a:rPr lang="en-US" sz="2400" b="0" dirty="0">
              <a:solidFill>
                <a:schemeClr val="tx1"/>
              </a:solidFill>
              <a:latin typeface="Cambria" pitchFamily="18" charset="0"/>
              <a:ea typeface="Cambria" pitchFamily="18" charset="0"/>
            </a:rPr>
            <a:t>- B</a:t>
          </a:r>
          <a:r>
            <a:rPr lang="vi-VN" sz="2400" b="0" dirty="0">
              <a:solidFill>
                <a:schemeClr val="tx1"/>
              </a:solidFill>
              <a:latin typeface="Cambria" pitchFamily="18" charset="0"/>
              <a:ea typeface="Cambria" pitchFamily="18" charset="0"/>
            </a:rPr>
            <a:t>ảo vệ đa dạng sinh học chính là bảo vệ môi trường sống của chúng ta.</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2000" b="0" dirty="0">
              <a:solidFill>
                <a:schemeClr val="tx1"/>
              </a:solidFill>
              <a:latin typeface="Cambria" pitchFamily="18" charset="0"/>
              <a:ea typeface="Cambria" pitchFamily="18" charset="0"/>
            </a:rPr>
            <a:t>- Xây dựng các khu bảo tồn thiên nhiên và vườn quốc gia</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trồng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bảo</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vệ</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rừng</a:t>
          </a:r>
          <a:r>
            <a:rPr lang="en-US" sz="2000" b="0" dirty="0">
              <a:solidFill>
                <a:schemeClr val="tx1"/>
              </a:solidFill>
              <a:latin typeface="Cambria" pitchFamily="18" charset="0"/>
              <a:ea typeface="Cambria" pitchFamily="18" charset="0"/>
            </a:rPr>
            <a:t>, n</a:t>
          </a:r>
          <a:r>
            <a:rPr lang="vi-VN" sz="2000" b="0" dirty="0">
              <a:solidFill>
                <a:schemeClr val="tx1"/>
              </a:solidFill>
              <a:latin typeface="Cambria" pitchFamily="18" charset="0"/>
              <a:ea typeface="Cambria" pitchFamily="18" charset="0"/>
            </a:rPr>
            <a:t>âng cao ý thức người dân.</a:t>
          </a:r>
          <a:endParaRPr lang="en-US" sz="2000" b="0" dirty="0">
            <a:solidFill>
              <a:schemeClr val="tx1"/>
            </a:solidFill>
            <a:latin typeface="Cambria" pitchFamily="18" charset="0"/>
            <a:ea typeface="Cambria" pitchFamily="18" charset="0"/>
          </a:endParaRPr>
        </a:p>
        <a:p>
          <a:pPr algn="just"/>
          <a:r>
            <a:rPr lang="vi-VN" sz="2000" b="0" dirty="0">
              <a:solidFill>
                <a:schemeClr val="tx1"/>
              </a:solidFill>
              <a:latin typeface="Cambria" pitchFamily="18" charset="0"/>
              <a:ea typeface="Cambria" pitchFamily="18" charset="0"/>
            </a:rPr>
            <a:t>- Ngăn chặn nạn phá rừng, săn bắt động vật hoang dã.</a:t>
          </a:r>
          <a:endParaRPr lang="en-US" sz="2000" b="0" dirty="0">
            <a:solidFill>
              <a:schemeClr val="tx1"/>
            </a:solidFill>
            <a:latin typeface="Cambria" pitchFamily="18" charset="0"/>
            <a:ea typeface="Cambria" pitchFamily="18" charset="0"/>
          </a:endParaRPr>
        </a:p>
        <a:p>
          <a:pPr algn="just"/>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Xử</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lí</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chất</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thải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công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nghiệp</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nông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nghiệp</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sinh</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hoạt</a:t>
          </a:r>
          <a:r>
            <a:rPr lang="en-US" sz="2000" b="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1785" custLinFactNeighborX="171" custLinFactNeighborY="-26410">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LinFactNeighborX="-21313" custLinFactNeighborY="-5561"/>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108201" custScaleY="179803" custLinFactNeighborX="1829" custLinFactNeighborY="-1227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67253" custLinFactNeighborX="-31398" custLinFactNeighborY="-3397"/>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X="106297" custScaleY="150921" custLinFactNeighborX="1475" custLinFactNeighborY="44922">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4FA610F-85E8-4C28-8D0B-D7B89F5E4236}" type="presOf" srcId="{9B38993F-91D9-4E45-89FE-E7C2053BB052}" destId="{A0E9B536-5134-4AC7-990D-17E1F41843BA}" srcOrd="0" destOrd="0" presId="urn:microsoft.com/office/officeart/2008/layout/VerticalCurvedList"/>
    <dgm:cxn modelId="{5E61F118-3B5C-46F2-A8FB-A32EA42A55DF}"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mbria" pitchFamily="18" charset="0"/>
              <a:ea typeface="Cambria" pitchFamily="18" charset="0"/>
            </a:rPr>
            <a:t>Hơn</a:t>
          </a:r>
          <a:r>
            <a:rPr lang="en-US" sz="1800" kern="1200" dirty="0">
              <a:latin typeface="Cambria" pitchFamily="18" charset="0"/>
              <a:ea typeface="Cambria" pitchFamily="18" charset="0"/>
            </a:rPr>
            <a:t> 50000 </a:t>
          </a:r>
          <a:r>
            <a:rPr lang="en-US" sz="1800" kern="1200" dirty="0" err="1">
              <a:latin typeface="Cambria" pitchFamily="18" charset="0"/>
              <a:ea typeface="Cambria" pitchFamily="18" charset="0"/>
            </a:rPr>
            <a:t>loài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sinh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thực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t</a:t>
          </a:r>
          <a:r>
            <a:rPr lang="vi-VN" sz="1600" kern="1200" dirty="0">
              <a:latin typeface="Cambria" pitchFamily="18" charset="0"/>
              <a:ea typeface="Cambria" pitchFamily="18" charset="0"/>
            </a:rPr>
            <a:t>rầm hương, trắc, sâm Ngọc Linh,  nghiến,</a:t>
          </a:r>
          <a:r>
            <a:rPr lang="en-US" sz="1600" kern="1200" dirty="0">
              <a:latin typeface="Cambria" pitchFamily="18" charset="0"/>
              <a:ea typeface="Cambria" pitchFamily="18" charset="0"/>
            </a:rPr>
            <a:t>…</a:t>
          </a: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br>
            <a:rPr lang="en-US" sz="1600" kern="1200" dirty="0">
              <a:latin typeface="Cambria" pitchFamily="18" charset="0"/>
              <a:ea typeface="Cambria" pitchFamily="18" charset="0"/>
            </a:rPr>
          </a:b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động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a:t>
          </a:r>
          <a:r>
            <a:rPr lang="it-IT" sz="1600" kern="1200" dirty="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dưới nước: nước mặn, nước ngọt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sông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hồ</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đầm</a:t>
          </a:r>
          <a:r>
            <a:rPr lang="en-US" sz="1600" kern="1200" dirty="0">
              <a:latin typeface="Cambria" pitchFamily="18" charset="0"/>
              <a:ea typeface="Cambria" pitchFamily="18" charset="0"/>
            </a:rPr>
            <a:t>,…</a:t>
          </a: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940205" y="-725377"/>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33065" y="-56890"/>
          <a:ext cx="6670682" cy="251003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1" kern="1200" dirty="0">
              <a:solidFill>
                <a:schemeClr val="tx1"/>
              </a:solidFill>
              <a:latin typeface="Cambria" pitchFamily="18" charset="0"/>
              <a:ea typeface="Cambria" pitchFamily="18" charset="0"/>
            </a:rPr>
            <a:t>- Suy giảm về hệ sinh thái: </a:t>
          </a:r>
          <a:r>
            <a:rPr lang="en-US" sz="2400" b="0" kern="1200" dirty="0" err="1">
              <a:solidFill>
                <a:schemeClr val="tx1"/>
              </a:solidFill>
              <a:latin typeface="Cambria" pitchFamily="18" charset="0"/>
              <a:ea typeface="Cambria" pitchFamily="18" charset="0"/>
            </a:rPr>
            <a:t>các</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hệ</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sinh</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thái</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rừng</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nguyên</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sinh</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bị</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phá</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hoại</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gần</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hết</a:t>
          </a:r>
          <a:r>
            <a:rPr lang="vi-VN" sz="2400" b="0" kern="1200" dirty="0">
              <a:solidFill>
                <a:schemeClr val="tx1"/>
              </a:solidFill>
              <a:latin typeface="Cambria" pitchFamily="18" charset="0"/>
              <a:ea typeface="Cambria" pitchFamily="18" charset="0"/>
            </a:rPr>
            <a:t>.</a:t>
          </a:r>
          <a:r>
            <a:rPr lang="en-US" sz="2400" b="0" kern="1200" dirty="0">
              <a:solidFill>
                <a:schemeClr val="tx1"/>
              </a:solidFill>
              <a:latin typeface="Cambria" pitchFamily="18" charset="0"/>
              <a:ea typeface="Cambria" pitchFamily="18" charset="0"/>
            </a:rPr>
            <a:t> </a:t>
          </a:r>
        </a:p>
        <a:p>
          <a:pPr marL="0" lvl="0" indent="0" algn="just" defTabSz="1066800">
            <a:lnSpc>
              <a:spcPct val="90000"/>
            </a:lnSpc>
            <a:spcBef>
              <a:spcPct val="0"/>
            </a:spcBef>
            <a:spcAft>
              <a:spcPct val="35000"/>
            </a:spcAft>
            <a:buNone/>
          </a:pPr>
          <a:r>
            <a:rPr lang="vi-VN" sz="2400" b="1" kern="1200" dirty="0">
              <a:solidFill>
                <a:schemeClr val="tx1"/>
              </a:solidFill>
              <a:latin typeface="Cambria" pitchFamily="18" charset="0"/>
              <a:ea typeface="Cambria" pitchFamily="18" charset="0"/>
            </a:rPr>
            <a:t>- Suy giảm số lượng cá thể, loài sinh vật</a:t>
          </a:r>
          <a:r>
            <a:rPr lang="vi-VN" sz="2400" b="0" kern="1200" dirty="0">
              <a:solidFill>
                <a:schemeClr val="tx1"/>
              </a:solidFill>
              <a:latin typeface="Cambria" pitchFamily="18" charset="0"/>
              <a:ea typeface="Cambria" pitchFamily="18" charset="0"/>
            </a:rPr>
            <a:t>: nhiều loài động, thực vật có nguy cơ bị tuyệt chủng.</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Suy</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giảm</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về</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nguồn</a:t>
          </a:r>
          <a:r>
            <a:rPr lang="en-US" sz="2400" b="1" kern="1200" dirty="0">
              <a:solidFill>
                <a:schemeClr val="tx1"/>
              </a:solidFill>
              <a:latin typeface="Cambria" pitchFamily="18" charset="0"/>
              <a:ea typeface="Cambria" pitchFamily="18" charset="0"/>
            </a:rPr>
            <a:t> gen.</a:t>
          </a:r>
          <a:endParaRPr lang="en-US" sz="2400" b="0" kern="1200" dirty="0">
            <a:solidFill>
              <a:schemeClr val="tx1"/>
            </a:solidFill>
            <a:latin typeface="Cambria" pitchFamily="18" charset="0"/>
            <a:ea typeface="Cambria" pitchFamily="18" charset="0"/>
          </a:endParaRPr>
        </a:p>
      </dsp:txBody>
      <dsp:txXfrm>
        <a:off x="533065" y="-56890"/>
        <a:ext cx="6670682" cy="2510038"/>
      </dsp:txXfrm>
    </dsp:sp>
    <dsp:sp modelId="{467C472B-F399-46AE-B017-5DC56BBEA7D7}">
      <dsp:nvSpPr>
        <dsp:cNvPr id="0" name=""/>
        <dsp:cNvSpPr/>
      </dsp:nvSpPr>
      <dsp:spPr>
        <a:xfrm>
          <a:off x="-40299" y="553603"/>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685773" y="2518812"/>
          <a:ext cx="6495089"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75 loài thú, 57 loài chim, 75 loài bò sát, 53 loài lưỡng cư, 136 loài cá.</a:t>
          </a:r>
          <a:endParaRPr lang="en-US" sz="2400" b="0" kern="1200" dirty="0">
            <a:solidFill>
              <a:schemeClr val="tx1"/>
            </a:solidFill>
            <a:latin typeface="Cambria" pitchFamily="18" charset="0"/>
            <a:ea typeface="Cambria" pitchFamily="18" charset="0"/>
          </a:endParaRPr>
        </a:p>
      </dsp:txBody>
      <dsp:txXfrm>
        <a:off x="685773" y="2518812"/>
        <a:ext cx="6495089" cy="787403"/>
      </dsp:txXfrm>
    </dsp:sp>
    <dsp:sp modelId="{9D6C96D5-59F1-4074-AA4E-276172A59D56}">
      <dsp:nvSpPr>
        <dsp:cNvPr id="0" name=""/>
        <dsp:cNvSpPr/>
      </dsp:nvSpPr>
      <dsp:spPr>
        <a:xfrm>
          <a:off x="0" y="1889781"/>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381314" y="3479798"/>
          <a:ext cx="6974185" cy="162409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Các</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yếu</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tố</a:t>
          </a:r>
          <a:r>
            <a:rPr lang="en-US" sz="2400" b="1" kern="1200" dirty="0">
              <a:solidFill>
                <a:schemeClr val="tx1"/>
              </a:solidFill>
              <a:latin typeface="Cambria" pitchFamily="18" charset="0"/>
              <a:ea typeface="Cambria" pitchFamily="18" charset="0"/>
            </a:rPr>
            <a:t> tự </a:t>
          </a:r>
          <a:r>
            <a:rPr lang="en-US" sz="2400" b="1" kern="1200" dirty="0" err="1">
              <a:solidFill>
                <a:schemeClr val="tx1"/>
              </a:solidFill>
              <a:latin typeface="Cambria" pitchFamily="18" charset="0"/>
              <a:ea typeface="Cambria" pitchFamily="18" charset="0"/>
            </a:rPr>
            <a:t>nhiên</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bão</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lũ</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lụt</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hạn</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hán</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cháy</a:t>
          </a:r>
          <a:r>
            <a:rPr lang="en-US" sz="2400" kern="1200" dirty="0">
              <a:solidFill>
                <a:schemeClr val="tx1"/>
              </a:solidFill>
              <a:latin typeface="Cambria" pitchFamily="18" charset="0"/>
              <a:ea typeface="Cambria" pitchFamily="18" charset="0"/>
            </a:rPr>
            <a:t> </a:t>
          </a:r>
          <a:r>
            <a:rPr lang="en-US" sz="2400" kern="1200" dirty="0" err="1">
              <a:solidFill>
                <a:schemeClr val="tx1"/>
              </a:solidFill>
              <a:latin typeface="Cambria" pitchFamily="18" charset="0"/>
              <a:ea typeface="Cambria" pitchFamily="18" charset="0"/>
            </a:rPr>
            <a:t>rừng</a:t>
          </a:r>
          <a:r>
            <a:rPr lang="en-US" sz="2400" kern="1200" dirty="0">
              <a:solidFill>
                <a:schemeClr val="tx1"/>
              </a:solidFill>
              <a:latin typeface="Cambria" pitchFamily="18" charset="0"/>
              <a:ea typeface="Cambria" pitchFamily="18" charset="0"/>
            </a:rPr>
            <a:t>…</a:t>
          </a:r>
        </a:p>
        <a:p>
          <a:pPr marL="0" lvl="0" indent="0" algn="just" defTabSz="1066800">
            <a:lnSpc>
              <a:spcPct val="90000"/>
            </a:lnSpc>
            <a:spcBef>
              <a:spcPct val="0"/>
            </a:spcBef>
            <a:spcAft>
              <a:spcPct val="35000"/>
            </a:spcAft>
            <a:buNone/>
          </a:pPr>
          <a:r>
            <a:rPr lang="vi-VN" sz="2400" b="1" kern="1200" dirty="0">
              <a:solidFill>
                <a:schemeClr val="tx1"/>
              </a:solidFill>
              <a:latin typeface="Cambria" pitchFamily="18" charset="0"/>
              <a:ea typeface="Cambria" pitchFamily="18" charset="0"/>
            </a:rPr>
            <a:t>- Con người</a:t>
          </a:r>
          <a:r>
            <a:rPr lang="vi-VN" sz="2400" kern="1200" dirty="0">
              <a:solidFill>
                <a:schemeClr val="tx1"/>
              </a:solidFill>
              <a:latin typeface="Cambria" pitchFamily="18" charset="0"/>
              <a:ea typeface="Cambria" pitchFamily="18" charset="0"/>
            </a:rPr>
            <a:t>: khai thác rừng, phá rừng, đốt rừng, chiến tranh, săn bắt động vật hoang dã…</a:t>
          </a:r>
          <a:endParaRPr lang="en-US" sz="2400" kern="1200" dirty="0">
            <a:solidFill>
              <a:schemeClr val="tx1"/>
            </a:solidFill>
            <a:latin typeface="Cambria" pitchFamily="18" charset="0"/>
            <a:ea typeface="Cambria" pitchFamily="18" charset="0"/>
          </a:endParaRPr>
        </a:p>
      </dsp:txBody>
      <dsp:txXfrm>
        <a:off x="381314" y="3479798"/>
        <a:ext cx="6974185" cy="1624099"/>
      </dsp:txXfrm>
    </dsp:sp>
    <dsp:sp modelId="{BB02C15B-25BD-4CA5-8B62-85830BA892A9}">
      <dsp:nvSpPr>
        <dsp:cNvPr id="0" name=""/>
        <dsp:cNvSpPr/>
      </dsp:nvSpPr>
      <dsp:spPr>
        <a:xfrm>
          <a:off x="0" y="3650997"/>
          <a:ext cx="90013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313505" y="-947102"/>
          <a:ext cx="7369220" cy="7369220"/>
        </a:xfrm>
        <a:prstGeom prst="blockArc">
          <a:avLst>
            <a:gd name="adj1" fmla="val 18900000"/>
            <a:gd name="adj2" fmla="val 2700000"/>
            <a:gd name="adj3" fmla="val 29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646322" y="29537"/>
          <a:ext cx="6479712" cy="155255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159"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Mất cân bằng sinh thái, ảnh hưởng đến môi trường sống của con người</a:t>
          </a:r>
          <a:r>
            <a:rPr lang="en-US" sz="2400" b="0" kern="1200" dirty="0">
              <a:solidFill>
                <a:schemeClr val="tx1"/>
              </a:solidFill>
              <a:latin typeface="Cambria" pitchFamily="18" charset="0"/>
              <a:ea typeface="Cambria" pitchFamily="18" charset="0"/>
            </a:rPr>
            <a:t>.</a:t>
          </a:r>
        </a:p>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Ảnh hưởng đến an ninh lương thực, suy giảm nguồn gen</a:t>
          </a:r>
          <a:r>
            <a:rPr lang="en-US" sz="2400" b="0" kern="1200" dirty="0">
              <a:solidFill>
                <a:schemeClr val="tx1"/>
              </a:solidFill>
              <a:latin typeface="Cambria" pitchFamily="18" charset="0"/>
              <a:ea typeface="Cambria" pitchFamily="18" charset="0"/>
            </a:rPr>
            <a:t>, </a:t>
          </a:r>
          <a:r>
            <a:rPr lang="vi-VN" sz="2400" b="0" kern="1200" dirty="0">
              <a:solidFill>
                <a:schemeClr val="tx1"/>
              </a:solidFill>
              <a:latin typeface="Cambria" pitchFamily="18" charset="0"/>
              <a:ea typeface="Cambria" pitchFamily="18" charset="0"/>
            </a:rPr>
            <a:t>biến đổi khí hậ</a:t>
          </a:r>
          <a:r>
            <a:rPr lang="en-US" sz="2400" b="0" kern="1200" dirty="0">
              <a:solidFill>
                <a:schemeClr val="tx1"/>
              </a:solidFill>
              <a:latin typeface="Cambria" pitchFamily="18" charset="0"/>
              <a:ea typeface="Cambria" pitchFamily="18" charset="0"/>
            </a:rPr>
            <a:t>u,…</a:t>
          </a:r>
        </a:p>
      </dsp:txBody>
      <dsp:txXfrm>
        <a:off x="646322" y="29537"/>
        <a:ext cx="6479712" cy="1552550"/>
      </dsp:txXfrm>
    </dsp:sp>
    <dsp:sp modelId="{467C472B-F399-46AE-B017-5DC56BBEA7D7}">
      <dsp:nvSpPr>
        <dsp:cNvPr id="0" name=""/>
        <dsp:cNvSpPr/>
      </dsp:nvSpPr>
      <dsp:spPr>
        <a:xfrm>
          <a:off x="-49134" y="334509"/>
          <a:ext cx="1368753" cy="136875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3896" y="1618627"/>
          <a:ext cx="6580437" cy="1968848"/>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159"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0" kern="1200" dirty="0">
              <a:solidFill>
                <a:schemeClr val="tx1"/>
              </a:solidFill>
              <a:latin typeface="Cambria" pitchFamily="18" charset="0"/>
              <a:ea typeface="Cambria" pitchFamily="18" charset="0"/>
            </a:rPr>
            <a:t>- Q</a:t>
          </a:r>
          <a:r>
            <a:rPr lang="vi-VN" sz="2400" b="0" kern="120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0" kern="1200" dirty="0">
              <a:solidFill>
                <a:schemeClr val="tx1"/>
              </a:solidFill>
              <a:latin typeface="Cambria" pitchFamily="18" charset="0"/>
              <a:ea typeface="Cambria" pitchFamily="18" charset="0"/>
            </a:rPr>
            <a:t>- B</a:t>
          </a:r>
          <a:r>
            <a:rPr lang="vi-VN" sz="2400" b="0" kern="1200" dirty="0">
              <a:solidFill>
                <a:schemeClr val="tx1"/>
              </a:solidFill>
              <a:latin typeface="Cambria" pitchFamily="18" charset="0"/>
              <a:ea typeface="Cambria" pitchFamily="18" charset="0"/>
            </a:rPr>
            <a:t>ảo vệ đa dạng sinh học chính là bảo vệ môi trường sống của chúng ta.</a:t>
          </a:r>
          <a:endParaRPr lang="en-US" sz="2400" b="0" kern="1200" dirty="0">
            <a:solidFill>
              <a:schemeClr val="tx1"/>
            </a:solidFill>
            <a:latin typeface="Cambria" pitchFamily="18" charset="0"/>
            <a:ea typeface="Cambria" pitchFamily="18" charset="0"/>
          </a:endParaRPr>
        </a:p>
      </dsp:txBody>
      <dsp:txXfrm>
        <a:off x="783896" y="1618627"/>
        <a:ext cx="6580437" cy="1968848"/>
      </dsp:txXfrm>
    </dsp:sp>
    <dsp:sp modelId="{9D6C96D5-59F1-4074-AA4E-276172A59D56}">
      <dsp:nvSpPr>
        <dsp:cNvPr id="0" name=""/>
        <dsp:cNvSpPr/>
      </dsp:nvSpPr>
      <dsp:spPr>
        <a:xfrm>
          <a:off x="143250" y="2006634"/>
          <a:ext cx="920527" cy="136875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431228" y="3822425"/>
          <a:ext cx="6887740" cy="1652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159" tIns="50800" rIns="50800" bIns="50800" numCol="1" spcCol="1270" anchor="ctr" anchorCtr="0">
          <a:noAutofit/>
        </a:bodyPr>
        <a:lstStyle/>
        <a:p>
          <a:pPr marL="0" lvl="0" indent="0" algn="just"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Xây dựng các khu bảo tồn thiên nhiên và vườn quốc gia</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trồng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bảo</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vệ</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rừng</a:t>
          </a:r>
          <a:r>
            <a:rPr lang="en-US" sz="2000" b="0" kern="1200" dirty="0">
              <a:solidFill>
                <a:schemeClr val="tx1"/>
              </a:solidFill>
              <a:latin typeface="Cambria" pitchFamily="18" charset="0"/>
              <a:ea typeface="Cambria" pitchFamily="18" charset="0"/>
            </a:rPr>
            <a:t>, n</a:t>
          </a:r>
          <a:r>
            <a:rPr lang="vi-VN" sz="2000" b="0" kern="1200" dirty="0">
              <a:solidFill>
                <a:schemeClr val="tx1"/>
              </a:solidFill>
              <a:latin typeface="Cambria" pitchFamily="18" charset="0"/>
              <a:ea typeface="Cambria" pitchFamily="18" charset="0"/>
            </a:rPr>
            <a:t>âng cao ý thức người dân.</a:t>
          </a:r>
          <a:endParaRPr lang="en-US" sz="2000" b="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Ngăn chặn nạn phá rừng, săn bắt động vật hoang dã.</a:t>
          </a:r>
          <a:endParaRPr lang="en-US" sz="2000" b="0" kern="1200" dirty="0">
            <a:solidFill>
              <a:schemeClr val="tx1"/>
            </a:solidFill>
            <a:latin typeface="Cambria" pitchFamily="18" charset="0"/>
            <a:ea typeface="Cambria" pitchFamily="18" charset="0"/>
          </a:endParaRPr>
        </a:p>
        <a:p>
          <a:pPr marL="0" lvl="0" indent="0" algn="just"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Xử</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lí</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chất</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thải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công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nghiệp</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nông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nghiệp</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sinh</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hoạt</a:t>
          </a:r>
          <a:r>
            <a:rPr lang="en-US" sz="2000" b="0" kern="1200" dirty="0">
              <a:solidFill>
                <a:schemeClr val="tx1"/>
              </a:solidFill>
              <a:latin typeface="Cambria" pitchFamily="18" charset="0"/>
              <a:ea typeface="Cambria" pitchFamily="18" charset="0"/>
            </a:rPr>
            <a:t>.</a:t>
          </a:r>
        </a:p>
      </dsp:txBody>
      <dsp:txXfrm>
        <a:off x="431228" y="3822425"/>
        <a:ext cx="6887740" cy="1652589"/>
      </dsp:txXfrm>
    </dsp:sp>
    <dsp:sp modelId="{BB02C15B-25BD-4CA5-8B62-85830BA892A9}">
      <dsp:nvSpPr>
        <dsp:cNvPr id="0" name=""/>
        <dsp:cNvSpPr/>
      </dsp:nvSpPr>
      <dsp:spPr>
        <a:xfrm>
          <a:off x="-49134" y="3695635"/>
          <a:ext cx="1368753" cy="136875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9.png"/><Relationship Id="rId7"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8.png"/><Relationship Id="rId4" Type="http://schemas.openxmlformats.org/officeDocument/2006/relationships/image" Target="../media/image15.jpe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1. </a:t>
            </a:r>
            <a:r>
              <a:rPr lang="en-US" sz="2400" b="1" dirty="0" err="1">
                <a:latin typeface="Cambria" pitchFamily="18" charset="0"/>
                <a:ea typeface="Cambria" pitchFamily="18" charset="0"/>
              </a:rPr>
              <a:t>Báo</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Đốm</a:t>
            </a:r>
            <a:r>
              <a:rPr lang="en-US" sz="2400" b="1" dirty="0">
                <a:latin typeface="Cambria" pitchFamily="18" charset="0"/>
                <a:ea typeface="Cambria" pitchFamily="18" charset="0"/>
              </a:rPr>
              <a:t> </a:t>
            </a: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4. </a:t>
            </a:r>
            <a:r>
              <a:rPr lang="en-US" sz="2400" b="1" dirty="0" err="1">
                <a:latin typeface="Cambria" pitchFamily="18" charset="0"/>
                <a:ea typeface="Cambria" pitchFamily="18" charset="0"/>
              </a:rPr>
              <a:t>Tê</a:t>
            </a:r>
            <a:r>
              <a:rPr lang="en-US" sz="2400" b="1" dirty="0">
                <a:latin typeface="Cambria" pitchFamily="18" charset="0"/>
                <a:ea typeface="Cambria" pitchFamily="18" charset="0"/>
              </a:rPr>
              <a:t> </a:t>
            </a:r>
            <a:r>
              <a:rPr lang="en-US" sz="2400" b="1" dirty="0" err="1">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2. </a:t>
            </a:r>
            <a:r>
              <a:rPr lang="en-US" sz="2400" b="1" dirty="0" err="1">
                <a:latin typeface="Cambria" pitchFamily="18" charset="0"/>
                <a:ea typeface="Cambria" pitchFamily="18" charset="0"/>
              </a:rPr>
              <a:t>Sư</a:t>
            </a:r>
            <a:r>
              <a:rPr lang="en-US" sz="2400" b="1" dirty="0">
                <a:latin typeface="Cambria" pitchFamily="18" charset="0"/>
                <a:ea typeface="Cambria" pitchFamily="18" charset="0"/>
              </a:rPr>
              <a:t> </a:t>
            </a:r>
            <a:r>
              <a:rPr lang="en-US" sz="2400" b="1" dirty="0" err="1">
                <a:latin typeface="Cambria" pitchFamily="18" charset="0"/>
                <a:ea typeface="Cambria" pitchFamily="18" charset="0"/>
              </a:rPr>
              <a:t>Tử</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3. Con </a:t>
            </a:r>
            <a:r>
              <a:rPr lang="en-US" sz="2400" b="1" dirty="0" err="1">
                <a:latin typeface="Cambria" pitchFamily="18" charset="0"/>
                <a:ea typeface="Cambria" pitchFamily="18" charset="0"/>
              </a:rPr>
              <a:t>Voi</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5. </a:t>
            </a:r>
            <a:r>
              <a:rPr lang="en-US" sz="2400" b="1" dirty="0" err="1">
                <a:latin typeface="Cambria" pitchFamily="18" charset="0"/>
                <a:ea typeface="Cambria" pitchFamily="18" charset="0"/>
              </a:rPr>
              <a:t>Hà</a:t>
            </a:r>
            <a:r>
              <a:rPr lang="en-US" sz="2400" b="1" dirty="0">
                <a:latin typeface="Cambria" pitchFamily="18" charset="0"/>
                <a:ea typeface="Cambria" pitchFamily="18" charset="0"/>
              </a:rPr>
              <a:t> </a:t>
            </a:r>
            <a:r>
              <a:rPr lang="en-US" sz="2400" b="1" dirty="0" err="1">
                <a:latin typeface="Cambria" pitchFamily="18" charset="0"/>
                <a:ea typeface="Cambria" pitchFamily="18" charset="0"/>
              </a:rPr>
              <a:t>Mã</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6. Con </a:t>
            </a:r>
            <a:r>
              <a:rPr lang="en-US" sz="2400" b="1" dirty="0" err="1">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13562" y="1139577"/>
            <a:ext cx="6792509" cy="5467916"/>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4555093"/>
          </a:xfrm>
          <a:prstGeom prst="rect">
            <a:avLst/>
          </a:prstGeom>
        </p:spPr>
        <p:txBody>
          <a:bodyPr wrap="square">
            <a:spAutoFit/>
          </a:bodyPr>
          <a:lstStyle/>
          <a:p>
            <a:pPr algn="just">
              <a:spcBef>
                <a:spcPts val="600"/>
              </a:spcBef>
              <a:spcAft>
                <a:spcPts val="0"/>
              </a:spcAft>
            </a:pPr>
            <a:r>
              <a:rPr lang="en-US" sz="2800" b="1" dirty="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Đa dạng về thành phần loài: </a:t>
            </a:r>
            <a:r>
              <a:rPr lang="en-US" sz="2800" dirty="0" err="1">
                <a:latin typeface="Cambria" pitchFamily="18" charset="0"/>
                <a:ea typeface="Cambria" pitchFamily="18" charset="0"/>
                <a:cs typeface="Times New Roman"/>
              </a:rPr>
              <a:t>có</a:t>
            </a:r>
            <a:r>
              <a:rPr lang="en-US" sz="2800" dirty="0">
                <a:latin typeface="Cambria" pitchFamily="18" charset="0"/>
                <a:ea typeface="Cambria" pitchFamily="18" charset="0"/>
                <a:cs typeface="Times New Roman"/>
              </a:rPr>
              <a:t> h</a:t>
            </a:r>
            <a:r>
              <a:rPr lang="vi-VN" sz="2800" dirty="0">
                <a:latin typeface="Cambria" pitchFamily="18" charset="0"/>
                <a:ea typeface="Cambria" pitchFamily="18" charset="0"/>
                <a:cs typeface="Times New Roman"/>
              </a:rPr>
              <a:t>ơn 50.000 loài sinh vật, trong đó </a:t>
            </a:r>
            <a:r>
              <a:rPr lang="en-US" sz="2800" dirty="0" err="1">
                <a:latin typeface="Cambria" pitchFamily="18" charset="0"/>
                <a:ea typeface="Cambria" pitchFamily="18" charset="0"/>
                <a:cs typeface="Times New Roman"/>
              </a:rPr>
              <a:t>có</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nhiều</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loài</a:t>
            </a: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quý hiếm</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như</a:t>
            </a: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Trầm hương, trắc, sâm Ngọc Linh</a:t>
            </a:r>
            <a:r>
              <a:rPr lang="en-US" sz="2800" dirty="0">
                <a:latin typeface="Cambria" pitchFamily="18" charset="0"/>
                <a:ea typeface="Cambria" pitchFamily="18" charset="0"/>
                <a:cs typeface="Times New Roman"/>
              </a:rPr>
              <a:t>, s</a:t>
            </a:r>
            <a:r>
              <a:rPr lang="vi-VN" sz="2800" dirty="0">
                <a:latin typeface="Cambria" pitchFamily="18" charset="0"/>
                <a:ea typeface="Cambria" pitchFamily="18" charset="0"/>
                <a:cs typeface="Times New Roman"/>
              </a:rPr>
              <a:t>ao la, voi, bò tót, trĩ….</a:t>
            </a:r>
            <a:endParaRPr lang="en-US" sz="2800" dirty="0">
              <a:latin typeface="Cambria" pitchFamily="18" charset="0"/>
              <a:ea typeface="Cambria" pitchFamily="18" charset="0"/>
              <a:cs typeface="Times New Roman"/>
            </a:endParaRPr>
          </a:p>
          <a:p>
            <a:pPr algn="just">
              <a:spcBef>
                <a:spcPts val="600"/>
              </a:spcBef>
              <a:spcAft>
                <a:spcPts val="0"/>
              </a:spcAft>
            </a:pPr>
            <a:r>
              <a:rPr lang="vi-VN" sz="2800" b="1" dirty="0">
                <a:latin typeface="Cambria" pitchFamily="18" charset="0"/>
                <a:ea typeface="Cambria" pitchFamily="18" charset="0"/>
                <a:cs typeface="Times New Roman"/>
              </a:rPr>
              <a:t>* Đa dạng về nguồn gen di truyền</a:t>
            </a:r>
            <a:r>
              <a:rPr lang="vi-VN" sz="2800" dirty="0">
                <a:latin typeface="Cambria" pitchFamily="18" charset="0"/>
                <a:ea typeface="Cambria" pitchFamily="18" charset="0"/>
                <a:cs typeface="Times New Roman"/>
              </a:rPr>
              <a:t>: </a:t>
            </a:r>
            <a:r>
              <a:rPr lang="en-US" sz="2800" dirty="0">
                <a:latin typeface="Cambria" pitchFamily="18" charset="0"/>
                <a:ea typeface="Cambria" pitchFamily="18" charset="0"/>
                <a:cs typeface="Times New Roman"/>
              </a:rPr>
              <a:t>t</a:t>
            </a:r>
            <a:r>
              <a:rPr lang="vi-VN" sz="2800" dirty="0">
                <a:latin typeface="Cambria" pitchFamily="18" charset="0"/>
                <a:ea typeface="Cambria" pitchFamily="18" charset="0"/>
                <a:cs typeface="Times New Roman"/>
              </a:rPr>
              <a:t>rong mỗi loài lại có số lượng cá thể rất lớn, tạo nên sự đa dạng của nguồn gen di truyền.</a:t>
            </a:r>
          </a:p>
          <a:p>
            <a:pPr algn="just">
              <a:spcBef>
                <a:spcPts val="600"/>
              </a:spcBef>
              <a:spcAft>
                <a:spcPts val="0"/>
              </a:spcAft>
            </a:pPr>
            <a:r>
              <a:rPr lang="vi-VN" sz="2800" b="1" dirty="0">
                <a:latin typeface="Cambria" pitchFamily="18" charset="0"/>
                <a:ea typeface="Cambria" pitchFamily="18" charset="0"/>
                <a:cs typeface="Times New Roman"/>
              </a:rPr>
              <a:t>* Đa dạng về hệ sinh thái:</a:t>
            </a:r>
            <a:r>
              <a:rPr lang="en-US" sz="2800" b="1" dirty="0">
                <a:latin typeface="Cambria" pitchFamily="18" charset="0"/>
                <a:ea typeface="Cambria" pitchFamily="18" charset="0"/>
                <a:cs typeface="Times New Roman"/>
              </a:rPr>
              <a:t> h</a:t>
            </a:r>
            <a:r>
              <a:rPr lang="vi-VN" sz="2800" dirty="0">
                <a:latin typeface="Cambria" pitchFamily="18" charset="0"/>
                <a:ea typeface="Cambria" pitchFamily="18" charset="0"/>
                <a:cs typeface="Times New Roman"/>
              </a:rPr>
              <a:t>ệ sinh thái tự nhiên trên cạn</a:t>
            </a: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dưới nước</a:t>
            </a:r>
            <a:r>
              <a:rPr lang="en-US" sz="2800" dirty="0">
                <a:latin typeface="Cambria" pitchFamily="18" charset="0"/>
                <a:ea typeface="Cambria" pitchFamily="18" charset="0"/>
                <a:cs typeface="Times New Roman"/>
              </a:rPr>
              <a:t> </a:t>
            </a:r>
            <a:r>
              <a:rPr lang="en-US" sz="2800" dirty="0" err="1">
                <a:latin typeface="Cambria" pitchFamily="18" charset="0"/>
                <a:ea typeface="Cambria" pitchFamily="18" charset="0"/>
                <a:cs typeface="Times New Roman"/>
              </a:rPr>
              <a:t>và</a:t>
            </a:r>
            <a:r>
              <a:rPr lang="en-US" sz="2800" dirty="0">
                <a:latin typeface="Cambria" pitchFamily="18" charset="0"/>
                <a:ea typeface="Cambria" pitchFamily="18" charset="0"/>
                <a:cs typeface="Times New Roman"/>
              </a:rPr>
              <a:t> c</a:t>
            </a:r>
            <a:r>
              <a:rPr lang="vi-VN" sz="2800" dirty="0">
                <a:latin typeface="Cambria" pitchFamily="18" charset="0"/>
                <a:ea typeface="Cambria" pitchFamily="18" charset="0"/>
                <a:cs typeface="Times New Roman"/>
              </a:rPr>
              <a:t>ác hệ sinh thái nông nghiệp</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a:solidFill>
                  <a:srgbClr val="FF0000"/>
                </a:solidFill>
                <a:latin typeface="Cambria" panose="02040503050406030204" pitchFamily="18" charset="0"/>
                <a:ea typeface="Cambria" panose="02040503050406030204" pitchFamily="18" charset="0"/>
              </a:rPr>
              <a:t>Quan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video clip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Times New Roman"/>
                <a:ea typeface="Times New Roman"/>
              </a:rPr>
              <a:t>- </a:t>
            </a:r>
            <a:r>
              <a:rPr lang="vi-VN" i="1" dirty="0">
                <a:solidFill>
                  <a:srgbClr val="FF0000"/>
                </a:solidFill>
                <a:latin typeface="Times New Roman"/>
                <a:ea typeface="Times New Roman"/>
              </a:rPr>
              <a:t>Chứng minh đa dạng sinh học ở nước ta đang bị suy giảm.</a:t>
            </a:r>
            <a:endParaRPr lang="en-US" i="1" dirty="0">
              <a:solidFill>
                <a:srgbClr val="FF0000"/>
              </a:solidFill>
              <a:latin typeface="Times New Roman"/>
              <a:ea typeface="Times New Roman"/>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Cho biết số lượng lòai bị đe dọa ở nước ta theo báo cáo năm 2021?</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n</a:t>
            </a:r>
            <a:r>
              <a:rPr lang="vi-VN" i="1" dirty="0">
                <a:solidFill>
                  <a:srgbClr val="FF0000"/>
                </a:solidFill>
                <a:latin typeface="Cambria" panose="02040503050406030204" pitchFamily="18" charset="0"/>
                <a:ea typeface="Cambria" panose="02040503050406030204" pitchFamily="18" charset="0"/>
              </a:rPr>
              <a:t>guyên nhân nào gây suy giảm đa dạng sinh học ở nước ta?</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3,4: </a:t>
            </a:r>
            <a:r>
              <a:rPr lang="vi-VN" i="1" dirty="0">
                <a:solidFill>
                  <a:srgbClr val="FF0000"/>
                </a:solidFill>
                <a:latin typeface="Cambria" panose="02040503050406030204" pitchFamily="18" charset="0"/>
                <a:ea typeface="Cambria" panose="02040503050406030204" pitchFamily="18" charset="0"/>
              </a:rPr>
              <a:t>Quan sát </a:t>
            </a:r>
            <a:r>
              <a:rPr lang="en-US" i="1" dirty="0">
                <a:solidFill>
                  <a:srgbClr val="FF0000"/>
                </a:solidFill>
                <a:latin typeface="Cambria" panose="02040503050406030204" pitchFamily="18" charset="0"/>
                <a:ea typeface="Cambria" panose="02040503050406030204" pitchFamily="18" charset="0"/>
              </a:rPr>
              <a:t>video clip </a:t>
            </a:r>
            <a:r>
              <a:rPr lang="vi-VN" i="1" dirty="0">
                <a:solidFill>
                  <a:srgbClr val="FF0000"/>
                </a:solidFill>
                <a:latin typeface="Cambria" panose="02040503050406030204" pitchFamily="18" charset="0"/>
                <a:ea typeface="Cambria" panose="02040503050406030204" pitchFamily="18" charset="0"/>
              </a:rPr>
              <a:t> và kênh chữ SGK, cho biết</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Suy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thoái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một số biện pháp bảo vệ đa dạng sinh học ở nước ta.</a:t>
            </a:r>
            <a:endParaRPr lang="en-US"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các</a:t>
            </a:r>
            <a:r>
              <a:rPr lang="en-US" dirty="0">
                <a:latin typeface="Cambria" pitchFamily="18" charset="0"/>
                <a:ea typeface="Cambria" pitchFamily="18" charset="0"/>
              </a:rPr>
              <a:t> </a:t>
            </a:r>
            <a:r>
              <a:rPr lang="en-US" dirty="0" err="1">
                <a:latin typeface="Cambria" pitchFamily="18" charset="0"/>
                <a:ea typeface="Cambria" pitchFamily="18" charset="0"/>
              </a:rPr>
              <a:t>loài</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a:latin typeface="Cambria" pitchFamily="18" charset="0"/>
                <a:ea typeface="Cambria" pitchFamily="18" charset="0"/>
              </a:rPr>
              <a:t>Các</a:t>
            </a:r>
            <a:r>
              <a:rPr lang="en-US" dirty="0">
                <a:latin typeface="Cambria" pitchFamily="18" charset="0"/>
                <a:ea typeface="Cambria" pitchFamily="18" charset="0"/>
              </a:rPr>
              <a:t> </a:t>
            </a:r>
            <a:r>
              <a:rPr lang="en-US" dirty="0" err="1">
                <a:latin typeface="Cambria" pitchFamily="18" charset="0"/>
                <a:ea typeface="Cambria" pitchFamily="18" charset="0"/>
              </a:rPr>
              <a:t>loài</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a:t>
            </a:r>
            <a:r>
              <a:rPr lang="en-US" dirty="0" err="1">
                <a:latin typeface="Cambria" pitchFamily="18" charset="0"/>
                <a:ea typeface="Cambria" pitchFamily="18" charset="0"/>
              </a:rPr>
              <a:t>có</a:t>
            </a:r>
            <a:r>
              <a:rPr lang="en-US" dirty="0">
                <a:latin typeface="Cambria" pitchFamily="18" charset="0"/>
                <a:ea typeface="Cambria" pitchFamily="18" charset="0"/>
              </a:rPr>
              <a:t> </a:t>
            </a:r>
            <a:r>
              <a:rPr lang="en-US" dirty="0" err="1">
                <a:latin typeface="Cambria" pitchFamily="18" charset="0"/>
                <a:ea typeface="Cambria" pitchFamily="18" charset="0"/>
              </a:rPr>
              <a:t>nguy</a:t>
            </a:r>
            <a:r>
              <a:rPr lang="en-US" dirty="0">
                <a:latin typeface="Cambria" pitchFamily="18" charset="0"/>
                <a:ea typeface="Cambria" pitchFamily="18" charset="0"/>
              </a:rPr>
              <a:t> </a:t>
            </a:r>
            <a:r>
              <a:rPr lang="en-US" dirty="0" err="1">
                <a:latin typeface="Cambria" pitchFamily="18" charset="0"/>
                <a:ea typeface="Cambria" pitchFamily="18" charset="0"/>
              </a:rPr>
              <a:t>cơ</a:t>
            </a:r>
            <a:r>
              <a:rPr lang="en-US" dirty="0">
                <a:latin typeface="Cambria" pitchFamily="18" charset="0"/>
                <a:ea typeface="Cambria" pitchFamily="18" charset="0"/>
              </a:rPr>
              <a:t> </a:t>
            </a:r>
            <a:r>
              <a:rPr lang="en-US" dirty="0" err="1">
                <a:latin typeface="Cambria" pitchFamily="18" charset="0"/>
                <a:ea typeface="Cambria" pitchFamily="18" charset="0"/>
              </a:rPr>
              <a:t>tuyệt</a:t>
            </a:r>
            <a:r>
              <a:rPr lang="en-US" dirty="0">
                <a:latin typeface="Cambria" pitchFamily="18" charset="0"/>
                <a:ea typeface="Cambria" pitchFamily="18" charset="0"/>
              </a:rPr>
              <a:t> </a:t>
            </a:r>
            <a:r>
              <a:rPr lang="en-US" dirty="0" err="1">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a:latin typeface="Cambria" pitchFamily="18" charset="0"/>
                <a:ea typeface="Cambria" pitchFamily="18" charset="0"/>
              </a:rPr>
              <a:t>Chặt</a:t>
            </a:r>
            <a:r>
              <a:rPr lang="en-US" dirty="0">
                <a:latin typeface="Cambria" pitchFamily="18" charset="0"/>
                <a:ea typeface="Cambria" pitchFamily="18" charset="0"/>
              </a:rPr>
              <a:t> </a:t>
            </a:r>
            <a:r>
              <a:rPr lang="en-US" dirty="0" err="1">
                <a:latin typeface="Cambria" pitchFamily="18" charset="0"/>
                <a:ea typeface="Cambria" pitchFamily="18" charset="0"/>
              </a:rPr>
              <a:t>phá</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bừa</a:t>
            </a:r>
            <a:r>
              <a:rPr lang="en-US" dirty="0">
                <a:latin typeface="Cambria" pitchFamily="18" charset="0"/>
                <a:ea typeface="Cambria" pitchFamily="18" charset="0"/>
              </a:rPr>
              <a:t> </a:t>
            </a:r>
            <a:r>
              <a:rPr lang="en-US" dirty="0" err="1">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9498180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08" y="35134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683155" y="4422043"/>
            <a:ext cx="1476369"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233216"/>
            <a:ext cx="7235913" cy="5015184"/>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8779" y="1311233"/>
            <a:ext cx="7090372" cy="4862870"/>
          </a:xfrm>
          <a:prstGeom prst="rect">
            <a:avLst/>
          </a:prstGeom>
        </p:spPr>
        <p:txBody>
          <a:bodyPr wrap="square">
            <a:spAutoFit/>
          </a:bodyPr>
          <a:lstStyle/>
          <a:p>
            <a:pPr algn="just">
              <a:spcBef>
                <a:spcPts val="600"/>
              </a:spcBef>
              <a:spcAft>
                <a:spcPts val="0"/>
              </a:spcAft>
            </a:pPr>
            <a:r>
              <a:rPr lang="en-US" sz="2800" b="1" dirty="0">
                <a:solidFill>
                  <a:srgbClr val="FF0000"/>
                </a:solidFill>
                <a:latin typeface="Cambria" pitchFamily="18" charset="0"/>
                <a:ea typeface="Cambria" pitchFamily="18" charset="0"/>
                <a:cs typeface="Times New Roman"/>
              </a:rPr>
              <a:t>* </a:t>
            </a:r>
            <a:r>
              <a:rPr lang="vi-VN" sz="2800" b="1" dirty="0">
                <a:solidFill>
                  <a:srgbClr val="FF0000"/>
                </a:solidFill>
                <a:latin typeface="Cambria" pitchFamily="18" charset="0"/>
                <a:ea typeface="Cambria" pitchFamily="18" charset="0"/>
                <a:cs typeface="Times New Roman"/>
              </a:rPr>
              <a:t>Đa dạng sinh học ở nước ta đang bị suy giảm</a:t>
            </a:r>
          </a:p>
          <a:p>
            <a:pPr algn="just">
              <a:spcBef>
                <a:spcPts val="600"/>
              </a:spcBef>
              <a:spcAft>
                <a:spcPts val="0"/>
              </a:spcAft>
            </a:pPr>
            <a:r>
              <a:rPr lang="vi-VN" sz="2800" dirty="0">
                <a:latin typeface="Cambria" pitchFamily="18" charset="0"/>
                <a:ea typeface="Cambria" pitchFamily="18" charset="0"/>
                <a:cs typeface="Times New Roman"/>
              </a:rPr>
              <a:t>- Suy giảm số lượng cá thể, loài sinh vật</a:t>
            </a:r>
            <a:r>
              <a:rPr lang="en-US" sz="2800" dirty="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a:p>
            <a:pPr algn="just">
              <a:spcBef>
                <a:spcPts val="600"/>
              </a:spcBef>
            </a:pPr>
            <a:r>
              <a:rPr lang="vi-VN" sz="2800" dirty="0">
                <a:latin typeface="Cambria" pitchFamily="18" charset="0"/>
                <a:ea typeface="Cambria" pitchFamily="18" charset="0"/>
                <a:cs typeface="Times New Roman"/>
              </a:rPr>
              <a:t>- Suy giảm về hệ sinh thái</a:t>
            </a:r>
            <a:r>
              <a:rPr lang="en-US" sz="2800" dirty="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a:p>
            <a:pPr algn="just">
              <a:spcBef>
                <a:spcPts val="600"/>
              </a:spcBef>
              <a:spcAft>
                <a:spcPts val="0"/>
              </a:spcAft>
            </a:pP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Suy giảm về nguồn gen</a:t>
            </a:r>
            <a:r>
              <a:rPr lang="en-US" sz="2800" dirty="0">
                <a:latin typeface="Cambria" pitchFamily="18" charset="0"/>
                <a:ea typeface="Cambria" pitchFamily="18" charset="0"/>
                <a:cs typeface="Times New Roman"/>
              </a:rPr>
              <a:t>.</a:t>
            </a:r>
          </a:p>
          <a:p>
            <a:pPr algn="just">
              <a:spcBef>
                <a:spcPts val="600"/>
              </a:spcBef>
              <a:spcAft>
                <a:spcPts val="0"/>
              </a:spcAft>
            </a:pPr>
            <a:r>
              <a:rPr lang="en-US" sz="2800" b="1" dirty="0">
                <a:solidFill>
                  <a:srgbClr val="FF0000"/>
                </a:solidFill>
                <a:latin typeface="Cambria" pitchFamily="18" charset="0"/>
                <a:ea typeface="Cambria" pitchFamily="18" charset="0"/>
                <a:cs typeface="Times New Roman"/>
              </a:rPr>
              <a:t>* </a:t>
            </a:r>
            <a:r>
              <a:rPr lang="vi-VN" sz="2800" b="1" dirty="0">
                <a:solidFill>
                  <a:srgbClr val="FF0000"/>
                </a:solidFill>
                <a:latin typeface="Cambria" pitchFamily="18" charset="0"/>
                <a:ea typeface="Cambria" pitchFamily="18" charset="0"/>
                <a:cs typeface="Times New Roman"/>
              </a:rPr>
              <a:t>Nguyên nhân gây suy giảm đa dạng sinh học</a:t>
            </a:r>
          </a:p>
          <a:p>
            <a:pPr algn="just">
              <a:spcBef>
                <a:spcPts val="600"/>
              </a:spcBef>
              <a:spcAft>
                <a:spcPts val="0"/>
              </a:spcAft>
            </a:pPr>
            <a:r>
              <a:rPr lang="vi-VN" sz="2800" dirty="0">
                <a:latin typeface="Cambria" pitchFamily="18" charset="0"/>
                <a:ea typeface="Cambria" pitchFamily="18" charset="0"/>
                <a:cs typeface="Times New Roman"/>
              </a:rPr>
              <a:t>- Các yếu tố tự nhiên: bão, lũ lụt,</a:t>
            </a:r>
            <a:r>
              <a:rPr lang="en-US" sz="2800" dirty="0">
                <a:latin typeface="Cambria" pitchFamily="18" charset="0"/>
                <a:ea typeface="Cambria" pitchFamily="18" charset="0"/>
                <a:cs typeface="Times New Roman"/>
              </a:rPr>
              <a:t> </a:t>
            </a:r>
            <a:r>
              <a:rPr lang="vi-VN" sz="2800" dirty="0">
                <a:latin typeface="Cambria" pitchFamily="18" charset="0"/>
                <a:ea typeface="Cambria" pitchFamily="18" charset="0"/>
                <a:cs typeface="Times New Roman"/>
              </a:rPr>
              <a:t>cháy rừng…</a:t>
            </a:r>
          </a:p>
          <a:p>
            <a:pPr algn="just">
              <a:spcBef>
                <a:spcPts val="600"/>
              </a:spcBef>
              <a:spcAft>
                <a:spcPts val="0"/>
              </a:spcAft>
            </a:pPr>
            <a:r>
              <a:rPr lang="vi-VN" sz="2800" dirty="0">
                <a:latin typeface="Cambria" pitchFamily="18" charset="0"/>
                <a:ea typeface="Cambria" pitchFamily="18" charset="0"/>
                <a:cs typeface="Times New Roman"/>
              </a:rPr>
              <a:t>- Con người: phá rừng, đốt rừng, chiến tranh,</a:t>
            </a:r>
            <a:r>
              <a:rPr lang="en-US" sz="2800" dirty="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89069344"/>
              </p:ext>
            </p:extLst>
          </p:nvPr>
        </p:nvGraphicFramePr>
        <p:xfrm>
          <a:off x="1524000" y="1396999"/>
          <a:ext cx="7315200" cy="54750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304022" y="439550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73905" y="1284950"/>
            <a:ext cx="7226229" cy="4963449"/>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11409" y="1434196"/>
            <a:ext cx="6553198" cy="4755148"/>
          </a:xfrm>
          <a:prstGeom prst="rect">
            <a:avLst/>
          </a:prstGeom>
        </p:spPr>
        <p:txBody>
          <a:bodyPr wrap="square">
            <a:spAutoFit/>
          </a:bodyPr>
          <a:lstStyle/>
          <a:p>
            <a:pPr algn="just">
              <a:spcBef>
                <a:spcPts val="600"/>
              </a:spcBef>
              <a:spcAft>
                <a:spcPts val="0"/>
              </a:spcAft>
            </a:pPr>
            <a:r>
              <a:rPr lang="vi-VN" sz="3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3200" b="1" dirty="0">
              <a:solidFill>
                <a:srgbClr val="FF0000"/>
              </a:solidFill>
              <a:latin typeface="Cambria" pitchFamily="18" charset="0"/>
              <a:ea typeface="Cambria" pitchFamily="18" charset="0"/>
              <a:cs typeface="Times New Roman"/>
            </a:endParaRPr>
          </a:p>
          <a:p>
            <a:pPr algn="just">
              <a:spcBef>
                <a:spcPts val="600"/>
              </a:spcBef>
              <a:spcAft>
                <a:spcPts val="0"/>
              </a:spcAft>
            </a:pPr>
            <a:r>
              <a:rPr lang="vi-VN" sz="3200" dirty="0">
                <a:latin typeface="Cambria" pitchFamily="18" charset="0"/>
                <a:ea typeface="Cambria" pitchFamily="18" charset="0"/>
                <a:cs typeface="Times New Roman"/>
              </a:rPr>
              <a:t>- Xây dựng các khu bảo tồn thiên nhiên và vườn quốc gia, trồng và bảo vệ rừng, nâng cao ý thức người dân.</a:t>
            </a:r>
          </a:p>
          <a:p>
            <a:pPr algn="just">
              <a:spcBef>
                <a:spcPts val="600"/>
              </a:spcBef>
              <a:spcAft>
                <a:spcPts val="0"/>
              </a:spcAft>
            </a:pPr>
            <a:r>
              <a:rPr lang="vi-VN" sz="3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3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BẢO TỒN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ĐA DẠNG SINH HỌC Ở </a:t>
            </a:r>
            <a:r>
              <a:rPr lang="en-US" sz="2400" b="1" dirty="0">
                <a:solidFill>
                  <a:srgbClr val="0D30DD"/>
                </a:solidFill>
                <a:latin typeface="Cambria" pitchFamily="18" charset="0"/>
              </a:rPr>
              <a:t>VIỆT NAM</a:t>
            </a: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384995"/>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bảng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số</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liệu</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a:t>
            </a:r>
            <a:r>
              <a:rPr lang="vi-VN" sz="2800" i="1" dirty="0">
                <a:solidFill>
                  <a:srgbClr val="FF0000"/>
                </a:solidFill>
                <a:latin typeface="Cambria" panose="02040503050406030204" pitchFamily="18" charset="0"/>
                <a:ea typeface="Cambria" panose="02040503050406030204" pitchFamily="18" charset="0"/>
              </a:rPr>
              <a:t>nhận xét sự thay đổi diện tích rừng của nước ta trong giai đoạn 1943 - 202</a:t>
            </a:r>
            <a:r>
              <a:rPr lang="en-US" sz="2800" i="1" dirty="0">
                <a:solidFill>
                  <a:srgbClr val="FF0000"/>
                </a:solidFill>
                <a:latin typeface="Cambria" panose="02040503050406030204" pitchFamily="18" charset="0"/>
                <a:ea typeface="Cambria" panose="02040503050406030204" pitchFamily="18" charset="0"/>
              </a:rPr>
              <a:t>0</a:t>
            </a:r>
            <a:r>
              <a:rPr lang="vi-VN" sz="2800" i="1" dirty="0">
                <a:solidFill>
                  <a:srgbClr val="FF0000"/>
                </a:solidFill>
                <a:latin typeface="Cambria" panose="02040503050406030204" pitchFamily="18" charset="0"/>
                <a:ea typeface="Cambria" panose="02040503050406030204" pitchFamily="18" charset="0"/>
              </a:rPr>
              <a:t>. 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a:latin typeface="Cambria" pitchFamily="18" charset="0"/>
                <a:ea typeface="Cambria" pitchFamily="18" charset="0"/>
                <a:cs typeface="Times New Roman"/>
              </a:rPr>
              <a:t>tự </a:t>
            </a:r>
            <a:r>
              <a:rPr lang="en-US" sz="2000" dirty="0" err="1">
                <a:latin typeface="Cambria" pitchFamily="18" charset="0"/>
                <a:ea typeface="Cambria" pitchFamily="18" charset="0"/>
                <a:cs typeface="Times New Roman"/>
              </a:rPr>
              <a:t>nhiên</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giảm 7,</a:t>
            </a:r>
            <a:r>
              <a:rPr lang="en-US" sz="2000" dirty="0">
                <a:latin typeface="Cambria" pitchFamily="18" charset="0"/>
                <a:ea typeface="Cambria" pitchFamily="18" charset="0"/>
                <a:cs typeface="Times New Roman"/>
              </a:rPr>
              <a:t>5</a:t>
            </a:r>
            <a:r>
              <a:rPr lang="vi-VN" sz="2000" dirty="0">
                <a:latin typeface="Cambria" pitchFamily="18" charset="0"/>
                <a:ea typeface="Cambria" pitchFamily="18" charset="0"/>
                <a:cs typeface="Times New Roman"/>
              </a:rPr>
              <a:t> triệu ha.</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 Giai đoạn 1983 - 202</a:t>
            </a:r>
            <a:r>
              <a:rPr lang="en-US" sz="2000" dirty="0">
                <a:latin typeface="Cambria" pitchFamily="18" charset="0"/>
                <a:ea typeface="Cambria" pitchFamily="18" charset="0"/>
                <a:cs typeface="Times New Roman"/>
              </a:rPr>
              <a:t>0</a:t>
            </a:r>
            <a:r>
              <a:rPr lang="vi-VN" sz="2000" dirty="0">
                <a:latin typeface="Cambria" pitchFamily="18" charset="0"/>
                <a:ea typeface="Cambria" pitchFamily="18" charset="0"/>
                <a:cs typeface="Times New Roman"/>
              </a:rPr>
              <a:t>, diện tích rừng </a:t>
            </a:r>
            <a:r>
              <a:rPr lang="en-US" sz="2000" dirty="0">
                <a:latin typeface="Cambria" pitchFamily="18" charset="0"/>
                <a:ea typeface="Cambria" pitchFamily="18" charset="0"/>
                <a:cs typeface="Times New Roman"/>
              </a:rPr>
              <a:t>tự </a:t>
            </a:r>
            <a:r>
              <a:rPr lang="en-US" sz="2000" dirty="0" err="1">
                <a:latin typeface="Cambria" pitchFamily="18" charset="0"/>
                <a:ea typeface="Cambria" pitchFamily="18" charset="0"/>
                <a:cs typeface="Times New Roman"/>
              </a:rPr>
              <a:t>nhiên</a:t>
            </a:r>
            <a:r>
              <a:rPr lang="en-US" sz="2000" dirty="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tăng </a:t>
            </a:r>
            <a:r>
              <a:rPr lang="en-US" sz="2000" dirty="0">
                <a:latin typeface="Cambria" pitchFamily="18" charset="0"/>
                <a:ea typeface="Cambria" pitchFamily="18" charset="0"/>
                <a:cs typeface="Times New Roman"/>
              </a:rPr>
              <a:t>3,5</a:t>
            </a:r>
            <a:r>
              <a:rPr lang="vi-VN" sz="2000" dirty="0">
                <a:latin typeface="Cambria" pitchFamily="18" charset="0"/>
                <a:ea typeface="Cambria" pitchFamily="18" charset="0"/>
                <a:cs typeface="Times New Roman"/>
              </a:rPr>
              <a:t> triệu ha.</a:t>
            </a:r>
            <a:r>
              <a:rPr lang="en-US" sz="2000" dirty="0">
                <a:latin typeface="Cambria" pitchFamily="18" charset="0"/>
                <a:ea typeface="Cambria" pitchFamily="18" charset="0"/>
                <a:cs typeface="Times New Roman"/>
              </a:rPr>
              <a:t> </a:t>
            </a:r>
          </a:p>
          <a:p>
            <a:pPr algn="just">
              <a:spcBef>
                <a:spcPts val="600"/>
              </a:spcBef>
              <a:spcAft>
                <a:spcPts val="0"/>
              </a:spcAft>
            </a:pPr>
            <a:r>
              <a:rPr lang="en-US" sz="2000" b="1" dirty="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Nguyên nhân</a:t>
            </a:r>
            <a:r>
              <a:rPr lang="en-US" sz="2000" b="1" dirty="0">
                <a:latin typeface="Cambria" pitchFamily="18" charset="0"/>
                <a:ea typeface="Cambria" pitchFamily="18" charset="0"/>
                <a:cs typeface="Times New Roman"/>
              </a:rPr>
              <a:t>:</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D</a:t>
            </a:r>
            <a:r>
              <a:rPr lang="vi-VN" sz="2000" dirty="0">
                <a:latin typeface="Cambria" pitchFamily="18" charset="0"/>
                <a:ea typeface="Cambria" pitchFamily="18" charset="0"/>
                <a:cs typeface="Times New Roman"/>
              </a:rPr>
              <a:t>iện tích rừng giảm, do: chiến tranh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cháy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rừng</a:t>
            </a: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endParaRPr lang="en-US" sz="2000" dirty="0">
              <a:latin typeface="Cambria" pitchFamily="18" charset="0"/>
              <a:ea typeface="Cambria" pitchFamily="18" charset="0"/>
              <a:cs typeface="Times New Roman"/>
            </a:endParaRP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a:t>
            </a:r>
            <a:r>
              <a:rPr lang="en-US" sz="2000" dirty="0">
                <a:latin typeface="Cambria" pitchFamily="18" charset="0"/>
                <a:ea typeface="Cambria" pitchFamily="18" charset="0"/>
                <a:cs typeface="Times New Roman"/>
              </a:rPr>
              <a:t>D</a:t>
            </a:r>
            <a:r>
              <a:rPr lang="vi-VN" sz="2000" dirty="0">
                <a:latin typeface="Cambria" pitchFamily="18" charset="0"/>
                <a:ea typeface="Cambria" pitchFamily="18" charset="0"/>
                <a:cs typeface="Times New Roman"/>
              </a:rPr>
              <a:t>iện tích rừng tăng, do: chính sách bảo vệ, trồng và phát triển rừng của nhà nước</a:t>
            </a: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ý thức của người dân được 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a:solidFill>
                  <a:srgbClr val="0D30DD"/>
                </a:solidFill>
                <a:latin typeface="Cambria" pitchFamily="18" charset="0"/>
                <a:ea typeface="Cambria" pitchFamily="18" charset="0"/>
              </a:rPr>
              <a:t>VƯỜN QUỐC GIA </a:t>
            </a:r>
            <a:r>
              <a:rPr lang="en-US" sz="1750" b="1" dirty="0">
                <a:solidFill>
                  <a:srgbClr val="0D30DD"/>
                </a:solidFill>
                <a:latin typeface="Cambria" pitchFamily="18" charset="0"/>
                <a:ea typeface="Cambria" pitchFamily="18" charset="0"/>
              </a:rPr>
              <a:t>MŨI </a:t>
            </a:r>
            <a:r>
              <a:rPr lang="vi-VN" sz="1750" b="1" dirty="0">
                <a:solidFill>
                  <a:srgbClr val="0D30DD"/>
                </a:solidFill>
                <a:latin typeface="Cambria" pitchFamily="18" charset="0"/>
                <a:ea typeface="Cambria" pitchFamily="18" charset="0"/>
              </a:rPr>
              <a:t>CÀ MAU</a:t>
            </a:r>
          </a:p>
          <a:p>
            <a:pPr algn="just"/>
            <a:r>
              <a:rPr lang="vi-VN" sz="1750" dirty="0">
                <a:latin typeface="Cambria" pitchFamily="18" charset="0"/>
                <a:ea typeface="Cambria" pitchFamily="18" charset="0"/>
              </a:rPr>
              <a:t>      Vườn quốc gia </a:t>
            </a:r>
            <a:r>
              <a:rPr lang="en-US" sz="1750" dirty="0" err="1">
                <a:latin typeface="Cambria" pitchFamily="18" charset="0"/>
                <a:ea typeface="Cambria" pitchFamily="18" charset="0"/>
              </a:rPr>
              <a:t>Mũi</a:t>
            </a:r>
            <a:r>
              <a:rPr lang="en-US" sz="1750" dirty="0">
                <a:latin typeface="Cambria" pitchFamily="18" charset="0"/>
                <a:ea typeface="Cambria" pitchFamily="18" charset="0"/>
              </a:rPr>
              <a:t> </a:t>
            </a:r>
            <a:r>
              <a:rPr lang="vi-VN" sz="1750" dirty="0">
                <a:latin typeface="Cambria" pitchFamily="18" charset="0"/>
                <a:ea typeface="Cambria" pitchFamily="18" charset="0"/>
              </a:rPr>
              <a:t>Cà 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SINH VẬT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10</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SỰ </a:t>
            </a:r>
            <a:r>
              <a:rPr lang="vi-VN" sz="2400" b="1" dirty="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a:solidFill>
                  <a:srgbClr val="0D30DD"/>
                </a:solidFill>
                <a:effectLst>
                  <a:outerShdw blurRad="38100" dist="38100" dir="2700000" algn="tl">
                    <a:srgbClr val="000000">
                      <a:alpha val="43137"/>
                    </a:srgbClr>
                  </a:outerShdw>
                </a:effectLst>
                <a:latin typeface="Cambria" pitchFamily="18" charset="0"/>
              </a:rPr>
              <a:t>Ở VIỆT NAM</a:t>
            </a: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a:solidFill>
                  <a:srgbClr val="0D30DD"/>
                </a:solidFill>
                <a:effectLst>
                  <a:outerShdw blurRad="38100" dist="38100" dir="2700000" algn="tl">
                    <a:srgbClr val="000000">
                      <a:alpha val="43137"/>
                    </a:srgbClr>
                  </a:outerShdw>
                </a:effectLst>
                <a:latin typeface="Cambria" pitchFamily="18" charset="0"/>
              </a:rPr>
              <a:t>VIỆT NAM</a:t>
            </a:r>
          </a:p>
          <a:p>
            <a:pPr algn="just"/>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a:latin typeface="Cambria" pitchFamily="18" charset="0"/>
                <a:ea typeface="Cambria" pitchFamily="18" charset="0"/>
              </a:rPr>
              <a:t>Hệ</a:t>
            </a:r>
            <a:r>
              <a:rPr lang="en-US" dirty="0">
                <a:latin typeface="Cambria" pitchFamily="18" charset="0"/>
                <a:ea typeface="Cambria" pitchFamily="18" charset="0"/>
              </a:rPr>
              <a:t> </a:t>
            </a:r>
            <a:r>
              <a:rPr lang="en-US" dirty="0" err="1">
                <a:latin typeface="Cambria" pitchFamily="18" charset="0"/>
                <a:ea typeface="Cambria" pitchFamily="18" charset="0"/>
              </a:rPr>
              <a:t>động</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ở </a:t>
            </a: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Phong</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 </a:t>
            </a:r>
            <a:r>
              <a:rPr lang="en-US" dirty="0" err="1">
                <a:latin typeface="Cambria" pitchFamily="18" charset="0"/>
                <a:ea typeface="Cambria" pitchFamily="18" charset="0"/>
              </a:rPr>
              <a:t>Kẻ</a:t>
            </a:r>
            <a:r>
              <a:rPr lang="en-US" dirty="0">
                <a:latin typeface="Cambria" pitchFamily="18" charset="0"/>
                <a:ea typeface="Cambria" pitchFamily="18" charset="0"/>
              </a:rPr>
              <a:t> </a:t>
            </a:r>
            <a:r>
              <a:rPr lang="en-US" dirty="0" err="1">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071573" y="1339096"/>
            <a:ext cx="365283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vật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k</a:t>
            </a:r>
            <a:r>
              <a:rPr lang="vi-VN" sz="2200" i="1" dirty="0">
                <a:solidFill>
                  <a:srgbClr val="FF0000"/>
                </a:solidFill>
                <a:latin typeface="Cambria" panose="02040503050406030204" pitchFamily="18" charset="0"/>
                <a:ea typeface="Cambria" panose="02040503050406030204" pitchFamily="18" charset="0"/>
              </a:rPr>
              <a:t>ể 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791467"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791467"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066801" y="3276600"/>
            <a:ext cx="3657602"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9491" y="1143000"/>
            <a:ext cx="4049709" cy="55323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hãy</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chứng minh sinh vật nước ta đa dạng về gen di truyền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hệ 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trên</a:t>
            </a:r>
            <a:r>
              <a:rPr lang="en-US" sz="1700" dirty="0">
                <a:latin typeface="Cambria" pitchFamily="18" charset="0"/>
                <a:ea typeface="Cambria" pitchFamily="18" charset="0"/>
              </a:rPr>
              <a:t> </a:t>
            </a:r>
            <a:r>
              <a:rPr lang="en-US" sz="1700" dirty="0" err="1">
                <a:latin typeface="Cambria" pitchFamily="18" charset="0"/>
                <a:ea typeface="Cambria" pitchFamily="18" charset="0"/>
              </a:rPr>
              <a:t>núi</a:t>
            </a:r>
            <a:r>
              <a:rPr lang="en-US" sz="1700" dirty="0">
                <a:latin typeface="Cambria" pitchFamily="18" charset="0"/>
                <a:ea typeface="Cambria" pitchFamily="18" charset="0"/>
              </a:rPr>
              <a:t> </a:t>
            </a:r>
            <a:r>
              <a:rPr lang="en-US" sz="1700" dirty="0" err="1">
                <a:latin typeface="Cambria" pitchFamily="18" charset="0"/>
                <a:ea typeface="Cambria" pitchFamily="18" charset="0"/>
              </a:rPr>
              <a:t>đá</a:t>
            </a:r>
            <a:r>
              <a:rPr lang="en-US" sz="1700" dirty="0">
                <a:latin typeface="Cambria" pitchFamily="18" charset="0"/>
                <a:ea typeface="Cambria" pitchFamily="18" charset="0"/>
              </a:rPr>
              <a:t> </a:t>
            </a:r>
            <a:r>
              <a:rPr lang="en-US" sz="1700" dirty="0" err="1">
                <a:latin typeface="Cambria" pitchFamily="18" charset="0"/>
                <a:ea typeface="Cambria" pitchFamily="18" charset="0"/>
              </a:rPr>
              <a:t>vôi</a:t>
            </a:r>
            <a:r>
              <a:rPr lang="en-US" sz="1700" dirty="0">
                <a:latin typeface="Cambria" pitchFamily="18" charset="0"/>
                <a:ea typeface="Cambria" pitchFamily="18" charset="0"/>
              </a:rPr>
              <a:t> ở </a:t>
            </a:r>
            <a:r>
              <a:rPr lang="en-US" sz="1700" dirty="0" err="1">
                <a:latin typeface="Cambria" pitchFamily="18" charset="0"/>
                <a:ea typeface="Cambria" pitchFamily="18" charset="0"/>
              </a:rPr>
              <a:t>vịnh</a:t>
            </a:r>
            <a:r>
              <a:rPr lang="en-US" sz="1700" dirty="0">
                <a:latin typeface="Cambria" pitchFamily="18" charset="0"/>
                <a:ea typeface="Cambria" pitchFamily="18" charset="0"/>
              </a:rPr>
              <a:t> </a:t>
            </a:r>
            <a:r>
              <a:rPr lang="en-US" sz="1700" dirty="0" err="1">
                <a:latin typeface="Cambria" pitchFamily="18" charset="0"/>
                <a:ea typeface="Cambria" pitchFamily="18" charset="0"/>
              </a:rPr>
              <a:t>Hạ</a:t>
            </a:r>
            <a:r>
              <a:rPr lang="en-US" sz="1700" dirty="0">
                <a:latin typeface="Cambria" pitchFamily="18" charset="0"/>
                <a:ea typeface="Cambria" pitchFamily="18" charset="0"/>
              </a:rPr>
              <a:t> Long</a:t>
            </a: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a:latin typeface="Cambria" pitchFamily="18" charset="0"/>
                <a:ea typeface="Cambria" pitchFamily="18" charset="0"/>
              </a:rPr>
              <a:t>Sinh</a:t>
            </a:r>
            <a:r>
              <a:rPr lang="en-US" sz="1700" dirty="0">
                <a:latin typeface="Cambria" pitchFamily="18" charset="0"/>
                <a:ea typeface="Cambria" pitchFamily="18" charset="0"/>
              </a:rPr>
              <a:t> </a:t>
            </a:r>
            <a:r>
              <a:rPr lang="en-US" sz="1700" dirty="0" err="1">
                <a:latin typeface="Cambria" pitchFamily="18" charset="0"/>
                <a:ea typeface="Cambria" pitchFamily="18" charset="0"/>
              </a:rPr>
              <a:t>vật</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r>
              <a:rPr lang="en-US" sz="1700" dirty="0">
                <a:latin typeface="Cambria" pitchFamily="18" charset="0"/>
                <a:ea typeface="Cambria" pitchFamily="18" charset="0"/>
              </a:rPr>
              <a:t> </a:t>
            </a:r>
            <a:r>
              <a:rPr lang="en-US" sz="1700" dirty="0" err="1">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sinh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vật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lên xác định trên bản đồ các </a:t>
            </a:r>
            <a:r>
              <a:rPr lang="en-US" sz="2400" i="1" dirty="0" err="1">
                <a:solidFill>
                  <a:srgbClr val="FF0000"/>
                </a:solidFill>
                <a:latin typeface="Cambria" panose="02040503050406030204" pitchFamily="18" charset="0"/>
                <a:ea typeface="Cambria" panose="02040503050406030204" pitchFamily="18" charset="0"/>
              </a:rPr>
              <a:t>vườn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quốc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dự</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trữ</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sinh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quyển</a:t>
            </a:r>
            <a:r>
              <a:rPr lang="en-US" sz="2400" i="1" dirty="0">
                <a:solidFill>
                  <a:srgbClr val="FF0000"/>
                </a:solidFill>
                <a:latin typeface="Cambria" panose="02040503050406030204" pitchFamily="18" charset="0"/>
                <a:ea typeface="Cambria" panose="02040503050406030204" pitchFamily="18" charset="0"/>
              </a:rPr>
              <a:t> ở </a:t>
            </a:r>
            <a:r>
              <a:rPr lang="vi-VN" sz="24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a:latin typeface="Cambria" pitchFamily="18" charset="0"/>
                <a:ea typeface="Cambria" pitchFamily="18" charset="0"/>
                <a:cs typeface="Times New Roman"/>
              </a:rPr>
              <a:t>vườn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quốc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gia</a:t>
            </a:r>
            <a:r>
              <a:rPr lang="en-US" sz="2400" dirty="0">
                <a:latin typeface="Cambria" pitchFamily="18" charset="0"/>
                <a:ea typeface="Cambria" pitchFamily="18" charset="0"/>
                <a:cs typeface="Times New Roman"/>
              </a:rPr>
              <a:t>: Ba </a:t>
            </a:r>
            <a:r>
              <a:rPr lang="en-US" sz="2400" dirty="0" err="1">
                <a:latin typeface="Cambria" pitchFamily="18" charset="0"/>
                <a:ea typeface="Cambria" pitchFamily="18" charset="0"/>
                <a:cs typeface="Times New Roman"/>
              </a:rPr>
              <a:t>Bể</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Hoàn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Liên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Cúc</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Phương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Phong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Nha</a:t>
            </a:r>
            <a:r>
              <a:rPr lang="en-US" sz="2400" dirty="0">
                <a:latin typeface="Cambria" pitchFamily="18" charset="0"/>
                <a:ea typeface="Cambria" pitchFamily="18" charset="0"/>
                <a:cs typeface="Times New Roman"/>
              </a:rPr>
              <a:t> – </a:t>
            </a:r>
            <a:r>
              <a:rPr lang="en-US" sz="2400" dirty="0" err="1">
                <a:latin typeface="Cambria" pitchFamily="18" charset="0"/>
                <a:ea typeface="Cambria" pitchFamily="18" charset="0"/>
                <a:cs typeface="Times New Roman"/>
              </a:rPr>
              <a:t>Kẻ</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Bàng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Bạch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Mã</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Yok</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Đôn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Cát</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Tiên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Phú</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Quốc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a:latin typeface="Cambria" pitchFamily="18" charset="0"/>
                <a:ea typeface="Cambria" pitchFamily="18" charset="0"/>
                <a:cs typeface="Times New Roman"/>
              </a:rPr>
              <a:t>khu</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dự</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trữ</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sinh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quyển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Cát</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Bà</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Tây</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Nghệ</a:t>
            </a:r>
            <a:r>
              <a:rPr lang="en-US" sz="2400" dirty="0">
                <a:latin typeface="Cambria" pitchFamily="18" charset="0"/>
                <a:ea typeface="Cambria" pitchFamily="18" charset="0"/>
                <a:cs typeface="Times New Roman"/>
              </a:rPr>
              <a:t> An, </a:t>
            </a:r>
            <a:r>
              <a:rPr lang="en-US" sz="2400" dirty="0" err="1">
                <a:latin typeface="Cambria" pitchFamily="18" charset="0"/>
                <a:ea typeface="Cambria" pitchFamily="18" charset="0"/>
                <a:cs typeface="Times New Roman"/>
              </a:rPr>
              <a:t>Cù</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lao</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Chàm</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Cà</a:t>
            </a:r>
            <a:r>
              <a:rPr lang="en-US" sz="2400" dirty="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a:latin typeface="Cambria" pitchFamily="18" charset="0"/>
                <a:ea typeface="Cambria" pitchFamily="18" charset="0"/>
              </a:rPr>
              <a:t>Khu</a:t>
            </a:r>
            <a:r>
              <a:rPr lang="en-US" dirty="0">
                <a:latin typeface="Cambria" pitchFamily="18" charset="0"/>
                <a:ea typeface="Cambria" pitchFamily="18" charset="0"/>
              </a:rPr>
              <a:t> </a:t>
            </a:r>
            <a:r>
              <a:rPr lang="en-US" dirty="0" err="1">
                <a:latin typeface="Cambria" pitchFamily="18" charset="0"/>
                <a:ea typeface="Cambria" pitchFamily="18" charset="0"/>
              </a:rPr>
              <a:t>dự</a:t>
            </a:r>
            <a:r>
              <a:rPr lang="en-US" dirty="0">
                <a:latin typeface="Cambria" pitchFamily="18" charset="0"/>
                <a:ea typeface="Cambria" pitchFamily="18" charset="0"/>
              </a:rPr>
              <a:t> </a:t>
            </a:r>
            <a:r>
              <a:rPr lang="en-US" dirty="0" err="1">
                <a:latin typeface="Cambria" pitchFamily="18" charset="0"/>
                <a:ea typeface="Cambria" pitchFamily="18" charset="0"/>
              </a:rPr>
              <a:t>trữ</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quyển</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Mau</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Ba </a:t>
            </a:r>
            <a:r>
              <a:rPr lang="en-US" dirty="0" err="1">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a:latin typeface="Cambria" pitchFamily="18" charset="0"/>
                <a:ea typeface="Cambria" pitchFamily="18" charset="0"/>
              </a:rPr>
              <a:t>Vườn</a:t>
            </a:r>
            <a:r>
              <a:rPr lang="en-US" dirty="0">
                <a:latin typeface="Cambria" pitchFamily="18" charset="0"/>
                <a:ea typeface="Cambria" pitchFamily="18" charset="0"/>
              </a:rPr>
              <a:t> </a:t>
            </a:r>
            <a:r>
              <a:rPr lang="en-US" dirty="0" err="1">
                <a:latin typeface="Cambria" pitchFamily="18" charset="0"/>
                <a:ea typeface="Cambria" pitchFamily="18" charset="0"/>
              </a:rPr>
              <a:t>quốc</a:t>
            </a:r>
            <a:r>
              <a:rPr lang="en-US" dirty="0">
                <a:latin typeface="Cambria" pitchFamily="18" charset="0"/>
                <a:ea typeface="Cambria" pitchFamily="18" charset="0"/>
              </a:rPr>
              <a:t> </a:t>
            </a:r>
            <a:r>
              <a:rPr lang="en-US" dirty="0" err="1">
                <a:latin typeface="Cambria" pitchFamily="18" charset="0"/>
                <a:ea typeface="Cambria" pitchFamily="18" charset="0"/>
              </a:rPr>
              <a:t>gia</a:t>
            </a:r>
            <a:r>
              <a:rPr lang="en-US" dirty="0">
                <a:latin typeface="Cambria" pitchFamily="18" charset="0"/>
                <a:ea typeface="Cambria" pitchFamily="18" charset="0"/>
              </a:rPr>
              <a:t> </a:t>
            </a:r>
            <a:r>
              <a:rPr lang="en-US" dirty="0" err="1">
                <a:latin typeface="Cambria" pitchFamily="18" charset="0"/>
                <a:ea typeface="Cambria" pitchFamily="18" charset="0"/>
              </a:rPr>
              <a:t>Yok</a:t>
            </a:r>
            <a:r>
              <a:rPr lang="en-US" dirty="0">
                <a:latin typeface="Cambria" pitchFamily="18" charset="0"/>
                <a:ea typeface="Cambria" pitchFamily="18" charset="0"/>
              </a:rPr>
              <a:t> </a:t>
            </a:r>
            <a:r>
              <a:rPr lang="en-US" dirty="0" err="1">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ì 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a:latin typeface="Cambria" pitchFamily="18" charset="0"/>
                <a:ea typeface="Cambria" pitchFamily="18" charset="0"/>
              </a:rPr>
              <a:t>Ánh</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a:t>
            </a:r>
            <a:r>
              <a:rPr lang="en-US" dirty="0" err="1">
                <a:latin typeface="Cambria" pitchFamily="18" charset="0"/>
                <a:ea typeface="Cambria" pitchFamily="18" charset="0"/>
              </a:rPr>
              <a:t>dồi</a:t>
            </a:r>
            <a:r>
              <a:rPr lang="en-US" dirty="0">
                <a:latin typeface="Cambria" pitchFamily="18" charset="0"/>
                <a:ea typeface="Cambria" pitchFamily="18" charset="0"/>
              </a:rPr>
              <a:t> </a:t>
            </a:r>
            <a:r>
              <a:rPr lang="en-US" dirty="0" err="1">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SỰ ĐA DẠNG SINH VẬT Ở VIỆT NAM</a:t>
            </a: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5761</TotalTime>
  <Words>1961</Words>
  <Application>Microsoft Office PowerPoint</Application>
  <PresentationFormat>On-screen Show (4:3)</PresentationFormat>
  <Paragraphs>164</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432</cp:revision>
  <dcterms:created xsi:type="dcterms:W3CDTF">2016-02-15T14:28:12Z</dcterms:created>
  <dcterms:modified xsi:type="dcterms:W3CDTF">2024-03-28T06:24:04Z</dcterms:modified>
</cp:coreProperties>
</file>