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54" r:id="rId2"/>
    <p:sldId id="3010" r:id="rId3"/>
    <p:sldId id="3011" r:id="rId4"/>
    <p:sldId id="3021" r:id="rId5"/>
    <p:sldId id="3018" r:id="rId6"/>
    <p:sldId id="3043" r:id="rId7"/>
    <p:sldId id="3014" r:id="rId8"/>
    <p:sldId id="3041" r:id="rId9"/>
    <p:sldId id="3019" r:id="rId10"/>
    <p:sldId id="3020"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3" d="100"/>
          <a:sy n="63" d="100"/>
        </p:scale>
        <p:origin x="73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60978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night sky&#10;&#10;Description automatically generated">
            <a:extLst>
              <a:ext uri="{FF2B5EF4-FFF2-40B4-BE49-F238E27FC236}">
                <a16:creationId xmlns:a16="http://schemas.microsoft.com/office/drawing/2014/main" id="{859AB3F1-A9A4-4B0D-BD7F-6B7B774AE1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pic>
        <p:nvPicPr>
          <p:cNvPr id="4" name="Picture 3">
            <a:extLst>
              <a:ext uri="{FF2B5EF4-FFF2-40B4-BE49-F238E27FC236}">
                <a16:creationId xmlns:a16="http://schemas.microsoft.com/office/drawing/2014/main" id="{4C8CB79A-A736-4173-8C50-992183DF7EDB}"/>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pic>
        <p:nvPicPr>
          <p:cNvPr id="6" name="Picture 5">
            <a:extLst>
              <a:ext uri="{FF2B5EF4-FFF2-40B4-BE49-F238E27FC236}">
                <a16:creationId xmlns:a16="http://schemas.microsoft.com/office/drawing/2014/main" id="{0D3F8C7D-B31B-45F2-A0B8-01E512E857ED}"/>
              </a:ext>
            </a:extLst>
          </p:cNvPr>
          <p:cNvPicPr>
            <a:picLocks noChangeAspect="1"/>
          </p:cNvPicPr>
          <p:nvPr userDrawn="1"/>
        </p:nvPicPr>
        <p:blipFill>
          <a:blip r:embed="rId6"/>
          <a:stretch>
            <a:fillRect/>
          </a:stretch>
        </p:blipFill>
        <p:spPr>
          <a:xfrm>
            <a:off x="11345348" y="1328018"/>
            <a:ext cx="507402" cy="447941"/>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92333866-77F2-49F2-BF57-C984FB997B81}"/>
              </a:ext>
            </a:extLst>
          </p:cNvPr>
          <p:cNvPicPr>
            <a:picLocks noChangeAspect="1"/>
          </p:cNvPicPr>
          <p:nvPr/>
        </p:nvPicPr>
        <p:blipFill>
          <a:blip r:embed="rId8"/>
          <a:stretch>
            <a:fillRect/>
          </a:stretch>
        </p:blipFill>
        <p:spPr>
          <a:xfrm>
            <a:off x="132402" y="2491800"/>
            <a:ext cx="589731" cy="520622"/>
          </a:xfrm>
          <a:prstGeom prst="rect">
            <a:avLst/>
          </a:prstGeom>
        </p:spPr>
      </p:pic>
      <p:grpSp>
        <p:nvGrpSpPr>
          <p:cNvPr id="2" name="Group 1">
            <a:extLst>
              <a:ext uri="{FF2B5EF4-FFF2-40B4-BE49-F238E27FC236}">
                <a16:creationId xmlns:a16="http://schemas.microsoft.com/office/drawing/2014/main" id="{B6F09BEA-F290-BF5F-B956-152A2A1362E5}"/>
              </a:ext>
            </a:extLst>
          </p:cNvPr>
          <p:cNvGrpSpPr/>
          <p:nvPr/>
        </p:nvGrpSpPr>
        <p:grpSpPr>
          <a:xfrm>
            <a:off x="1407817" y="2152611"/>
            <a:ext cx="8447407" cy="1940925"/>
            <a:chOff x="1055313" y="1366069"/>
            <a:chExt cx="7663520" cy="1940925"/>
          </a:xfrm>
        </p:grpSpPr>
        <p:sp>
          <p:nvSpPr>
            <p:cNvPr id="3" name="Rectangle: Rounded Corners 2">
              <a:extLst>
                <a:ext uri="{FF2B5EF4-FFF2-40B4-BE49-F238E27FC236}">
                  <a16:creationId xmlns:a16="http://schemas.microsoft.com/office/drawing/2014/main" id="{A9B1B3A9-90F7-FDE5-C087-11761130B08A}"/>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Graphic 8">
              <a:extLst>
                <a:ext uri="{FF2B5EF4-FFF2-40B4-BE49-F238E27FC236}">
                  <a16:creationId xmlns:a16="http://schemas.microsoft.com/office/drawing/2014/main" id="{CCDF356F-44F0-5293-96DF-93816CF5E6C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55313" y="1366069"/>
              <a:ext cx="2076866" cy="1940925"/>
            </a:xfrm>
            <a:prstGeom prst="rect">
              <a:avLst/>
            </a:prstGeom>
          </p:spPr>
        </p:pic>
        <p:sp>
          <p:nvSpPr>
            <p:cNvPr id="10" name="Rectangle 9">
              <a:extLst>
                <a:ext uri="{FF2B5EF4-FFF2-40B4-BE49-F238E27FC236}">
                  <a16:creationId xmlns:a16="http://schemas.microsoft.com/office/drawing/2014/main" id="{0C7EC794-E3E0-E76F-B6DF-FF9B06CCE686}"/>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1" name="Rectangle 10">
              <a:extLst>
                <a:ext uri="{FF2B5EF4-FFF2-40B4-BE49-F238E27FC236}">
                  <a16:creationId xmlns:a16="http://schemas.microsoft.com/office/drawing/2014/main" id="{9BE8558A-AA03-F786-DC87-FF496E756A59}"/>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4</a:t>
              </a:r>
              <a:endParaRPr lang="vi-VN" sz="4400" b="1">
                <a:latin typeface="UVF Salome" panose="02000503040000020003" pitchFamily="50" charset="0"/>
                <a:cs typeface="Times New Roman" panose="02020603050405020304" pitchFamily="18" charset="0"/>
              </a:endParaRPr>
            </a:p>
          </p:txBody>
        </p:sp>
        <p:sp>
          <p:nvSpPr>
            <p:cNvPr id="12" name="Rectangle 11">
              <a:extLst>
                <a:ext uri="{FF2B5EF4-FFF2-40B4-BE49-F238E27FC236}">
                  <a16:creationId xmlns:a16="http://schemas.microsoft.com/office/drawing/2014/main" id="{B6E5F531-C431-A95F-62EF-2433177EFA69}"/>
                </a:ext>
              </a:extLst>
            </p:cNvPr>
            <p:cNvSpPr/>
            <p:nvPr/>
          </p:nvSpPr>
          <p:spPr>
            <a:xfrm>
              <a:off x="2499583" y="2074146"/>
              <a:ext cx="6219250" cy="57438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2400" b="1">
                  <a:solidFill>
                    <a:srgbClr val="F93265"/>
                  </a:solidFill>
                  <a:latin typeface="UTM Avo" panose="02040603050506020204" pitchFamily="18" charset="0"/>
                  <a:cs typeface="Times New Roman" panose="02020603050405020304" pitchFamily="18" charset="0"/>
                </a:rPr>
                <a:t>Tìm kiếm thông tin trên Internet</a:t>
              </a:r>
            </a:p>
          </p:txBody>
        </p:sp>
      </p:grpSp>
      <p:pic>
        <p:nvPicPr>
          <p:cNvPr id="13" name="Graphic 12">
            <a:extLst>
              <a:ext uri="{FF2B5EF4-FFF2-40B4-BE49-F238E27FC236}">
                <a16:creationId xmlns:a16="http://schemas.microsoft.com/office/drawing/2014/main" id="{FD4992B4-D14F-2E1C-00CD-3A78737D36C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3" y="387484"/>
            <a:ext cx="8672053" cy="2321837"/>
          </a:xfrm>
          <a:prstGeom prst="rect">
            <a:avLst/>
          </a:prstGeom>
        </p:spPr>
      </p:pic>
      <p:sp>
        <p:nvSpPr>
          <p:cNvPr id="14" name="Rectangle 13">
            <a:extLst>
              <a:ext uri="{FF2B5EF4-FFF2-40B4-BE49-F238E27FC236}">
                <a16:creationId xmlns:a16="http://schemas.microsoft.com/office/drawing/2014/main" id="{9B55D797-1ACA-F237-BC37-6BE379E679BF}"/>
              </a:ext>
            </a:extLst>
          </p:cNvPr>
          <p:cNvSpPr/>
          <p:nvPr/>
        </p:nvSpPr>
        <p:spPr>
          <a:xfrm>
            <a:off x="-233187" y="385449"/>
            <a:ext cx="8545815" cy="16684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3. </a:t>
            </a:r>
            <a:r>
              <a:rPr lang="vi-VN" sz="3600" b="1">
                <a:solidFill>
                  <a:schemeClr val="bg1"/>
                </a:solidFill>
                <a:latin typeface="SVN-Adam Gorry" panose="02040603050506020204" pitchFamily="18" charset="0"/>
                <a:cs typeface="Times New Roman" panose="02020603050405020304" pitchFamily="18" charset="0"/>
              </a:rPr>
              <a:t>Tổ chức lưu </a:t>
            </a:r>
            <a:r>
              <a:rPr lang="en-US" sz="3600" b="1">
                <a:solidFill>
                  <a:schemeClr val="bg1"/>
                </a:solidFill>
                <a:latin typeface="SVN-Adam Gorry" panose="02040603050506020204" pitchFamily="18" charset="0"/>
                <a:cs typeface="Times New Roman" panose="02020603050405020304" pitchFamily="18" charset="0"/>
              </a:rPr>
              <a:t>t</a:t>
            </a:r>
            <a:r>
              <a:rPr lang="vi-VN" sz="3600" b="1">
                <a:solidFill>
                  <a:schemeClr val="bg1"/>
                </a:solidFill>
                <a:latin typeface="SVN-Adam Gorry" panose="02040603050506020204" pitchFamily="18" charset="0"/>
                <a:cs typeface="Times New Roman" panose="02020603050405020304" pitchFamily="18" charset="0"/>
              </a:rPr>
              <a:t>rữ,   tì</a:t>
            </a:r>
            <a:r>
              <a:rPr lang="en-US" sz="3600" b="1">
                <a:solidFill>
                  <a:schemeClr val="bg1"/>
                </a:solidFill>
                <a:latin typeface="SVN-Adam Gorry" panose="02040603050506020204" pitchFamily="18" charset="0"/>
                <a:cs typeface="Times New Roman" panose="02020603050405020304" pitchFamily="18" charset="0"/>
              </a:rPr>
              <a:t>m</a:t>
            </a:r>
            <a:r>
              <a:rPr lang="vi-VN" sz="3600" b="1">
                <a:solidFill>
                  <a:schemeClr val="bg1"/>
                </a:solidFill>
                <a:latin typeface="SVN-Adam Gorry" panose="02040603050506020204" pitchFamily="18" charset="0"/>
                <a:cs typeface="Times New Roman" panose="02020603050405020304" pitchFamily="18" charset="0"/>
              </a:rPr>
              <a:t> k</a:t>
            </a:r>
            <a:r>
              <a:rPr lang="en-US" sz="3600" b="1">
                <a:solidFill>
                  <a:schemeClr val="bg1"/>
                </a:solidFill>
                <a:latin typeface="SVN-Adam Gorry" panose="02040603050506020204" pitchFamily="18" charset="0"/>
                <a:cs typeface="Times New Roman" panose="02020603050405020304" pitchFamily="18" charset="0"/>
              </a:rPr>
              <a:t>iếm</a:t>
            </a:r>
            <a:r>
              <a:rPr lang="vi-VN" sz="3600" b="1">
                <a:solidFill>
                  <a:schemeClr val="bg1"/>
                </a:solidFill>
                <a:latin typeface="SVN-Adam Gorry" panose="02040603050506020204" pitchFamily="18" charset="0"/>
                <a:cs typeface="Times New Roman" panose="02020603050405020304" pitchFamily="18" charset="0"/>
              </a:rPr>
              <a:t> và </a:t>
            </a:r>
            <a:r>
              <a:rPr lang="en-US" sz="3600" b="1">
                <a:solidFill>
                  <a:schemeClr val="bg1"/>
                </a:solidFill>
                <a:latin typeface="SVN-Adam Gorry" panose="02040603050506020204" pitchFamily="18" charset="0"/>
                <a:cs typeface="Times New Roman" panose="02020603050405020304" pitchFamily="18" charset="0"/>
              </a:rPr>
              <a:t>tr</a:t>
            </a:r>
            <a:r>
              <a:rPr lang="vi-VN" sz="3600" b="1">
                <a:solidFill>
                  <a:schemeClr val="bg1"/>
                </a:solidFill>
                <a:latin typeface="SVN-Adam Gorry" panose="02040603050506020204" pitchFamily="18" charset="0"/>
                <a:cs typeface="Times New Roman" panose="02020603050405020304" pitchFamily="18" charset="0"/>
              </a:rPr>
              <a:t>ao đổI thôn</a:t>
            </a:r>
            <a:r>
              <a:rPr lang="en-US" sz="3600" b="1">
                <a:solidFill>
                  <a:schemeClr val="bg1"/>
                </a:solidFill>
                <a:latin typeface="SVN-Adam Gorry" panose="02040603050506020204" pitchFamily="18" charset="0"/>
                <a:cs typeface="Times New Roman" panose="02020603050405020304" pitchFamily="18" charset="0"/>
              </a:rPr>
              <a:t>g</a:t>
            </a:r>
            <a:r>
              <a:rPr lang="vi-VN" sz="3600" b="1">
                <a:solidFill>
                  <a:schemeClr val="bg1"/>
                </a:solidFill>
                <a:latin typeface="SVN-Adam Gorry" panose="02040603050506020204" pitchFamily="18" charset="0"/>
                <a:cs typeface="Times New Roman" panose="02020603050405020304" pitchFamily="18" charset="0"/>
              </a:rPr>
              <a:t> tIn</a:t>
            </a:r>
            <a:endParaRPr lang="vi-VN" sz="3600" b="1">
              <a:solidFill>
                <a:schemeClr val="bg1"/>
              </a:solidFill>
              <a:latin typeface="SVN-Avo" panose="02040603050506020204" pitchFamily="18" charset="0"/>
              <a:cs typeface="Times New Roman" panose="02020603050405020304" pitchFamily="18" charset="0"/>
            </a:endParaRPr>
          </a:p>
        </p:txBody>
      </p:sp>
      <p:sp>
        <p:nvSpPr>
          <p:cNvPr id="16" name="Text Box 2">
            <a:extLst>
              <a:ext uri="{FF2B5EF4-FFF2-40B4-BE49-F238E27FC236}">
                <a16:creationId xmlns:a16="http://schemas.microsoft.com/office/drawing/2014/main" id="{00239DB7-8835-B777-8CC6-E13ED8D87CEE}"/>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spTree>
    <p:custDataLst>
      <p:tags r:id="rId1"/>
    </p:custDataLst>
    <p:extLst>
      <p:ext uri="{BB962C8B-B14F-4D97-AF65-F5344CB8AC3E}">
        <p14:creationId xmlns:p14="http://schemas.microsoft.com/office/powerpoint/2010/main" val="2860316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67957"/>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sẽ chọn từ khoá nào để tìm thông tin về danh lam thắng cảnh ở địa phương nơi em đang sống? Hãy thực hành tìm kiếm với từ khoá đó.</a:t>
            </a:r>
          </a:p>
        </p:txBody>
      </p:sp>
      <p:sp>
        <p:nvSpPr>
          <p:cNvPr id="7" name="Rectangle 6">
            <a:extLst>
              <a:ext uri="{FF2B5EF4-FFF2-40B4-BE49-F238E27FC236}">
                <a16:creationId xmlns:a16="http://schemas.microsoft.com/office/drawing/2014/main" id="{8C875063-5E58-402C-B578-B01DBE6398A5}"/>
              </a:ext>
            </a:extLst>
          </p:cNvPr>
          <p:cNvSpPr/>
          <p:nvPr/>
        </p:nvSpPr>
        <p:spPr>
          <a:xfrm>
            <a:off x="1652194" y="2504136"/>
            <a:ext cx="9987355" cy="967957"/>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a:t>
            </a:r>
            <a:r>
              <a:rPr lang="vi-VN" sz="2000" b="1">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Hãy tìm kiếm một vài thông tin về một địa điểm em mong muốn được tới thăm và chia sẻ thông tin đó với bố mẹ, thầy cô giáo hoặc bạn bè.</a:t>
            </a:r>
          </a:p>
        </p:txBody>
      </p:sp>
      <p:pic>
        <p:nvPicPr>
          <p:cNvPr id="11" name="Picture 10" descr="A toy figurine on a table&#10;&#10;Description automatically generated with low confidence">
            <a:extLst>
              <a:ext uri="{FF2B5EF4-FFF2-40B4-BE49-F238E27FC236}">
                <a16:creationId xmlns:a16="http://schemas.microsoft.com/office/drawing/2014/main" id="{426BD880-986F-440C-9377-D5D1C474A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233" b="10363"/>
          <a:stretch/>
        </p:blipFill>
        <p:spPr>
          <a:xfrm>
            <a:off x="7753703" y="3126036"/>
            <a:ext cx="3724276" cy="3347232"/>
          </a:xfrm>
          <a:prstGeom prst="rect">
            <a:avLst/>
          </a:prstGeom>
        </p:spPr>
      </p:pic>
    </p:spTree>
    <p:extLst>
      <p:ext uri="{BB962C8B-B14F-4D97-AF65-F5344CB8AC3E}">
        <p14:creationId xmlns:p14="http://schemas.microsoft.com/office/powerpoint/2010/main" val="584276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ACCBC54D-D611-4230-8038-232D5025CCA4}"/>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49594" y="152499"/>
            <a:ext cx="3817053"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2" name="Group 1"/>
          <p:cNvGrpSpPr/>
          <p:nvPr/>
        </p:nvGrpSpPr>
        <p:grpSpPr>
          <a:xfrm>
            <a:off x="3633216" y="808335"/>
            <a:ext cx="8362809" cy="5729304"/>
            <a:chOff x="4728319" y="822324"/>
            <a:chExt cx="7463681" cy="5729304"/>
          </a:xfrm>
        </p:grpSpPr>
        <p:grpSp>
          <p:nvGrpSpPr>
            <p:cNvPr id="12" name="Group 11">
              <a:extLst>
                <a:ext uri="{FF2B5EF4-FFF2-40B4-BE49-F238E27FC236}">
                  <a16:creationId xmlns:a16="http://schemas.microsoft.com/office/drawing/2014/main" id="{356A26C7-1147-42FC-AADF-4ABDE0CAC4CB}"/>
                </a:ext>
              </a:extLst>
            </p:cNvPr>
            <p:cNvGrpSpPr/>
            <p:nvPr/>
          </p:nvGrpSpPr>
          <p:grpSpPr>
            <a:xfrm flipH="1">
              <a:off x="4728319" y="822324"/>
              <a:ext cx="7463681" cy="5729304"/>
              <a:chOff x="1768766" y="4553114"/>
              <a:chExt cx="7337296" cy="2236527"/>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93500" y="4553114"/>
                <a:ext cx="7212562" cy="2145323"/>
              </a:xfrm>
              <a:prstGeom prst="wedgeRoundRectCallout">
                <a:avLst>
                  <a:gd name="adj1" fmla="val 54828"/>
                  <a:gd name="adj2" fmla="val -10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5082190" y="1055012"/>
              <a:ext cx="6734644" cy="4482061"/>
            </a:xfrm>
            <a:prstGeom prst="rect">
              <a:avLst/>
            </a:prstGeom>
          </p:spPr>
          <p:txBody>
            <a:bodyPr wrap="square">
              <a:spAutoFit/>
            </a:bodyPr>
            <a:lstStyle/>
            <a:p>
              <a:pPr indent="342900" defTabSz="342900">
                <a:lnSpc>
                  <a:spcPct val="120000"/>
                </a:lnSpc>
              </a:pPr>
              <a:r>
                <a:rPr lang="vi-VN" sz="2000" b="1" dirty="0">
                  <a:latin typeface="UTM Avo" panose="02040603050506020204" pitchFamily="18" charset="0"/>
                  <a:cs typeface="Times New Roman" panose="02020603050405020304" pitchFamily="18" charset="0"/>
                </a:rPr>
                <a:t>Khoa: </a:t>
              </a:r>
              <a:r>
                <a:rPr lang="vi-VN" sz="2000" dirty="0">
                  <a:latin typeface="UTM Avo" panose="02040603050506020204" pitchFamily="18" charset="0"/>
                  <a:cs typeface="Times New Roman" panose="02020603050405020304" pitchFamily="18" charset="0"/>
                </a:rPr>
                <a:t>Hôm qua bố tớ vừa dạy cho tớ cách tìm kiếm thông tin trên Internet đấy. Chúng ta có thể tìm kiếm thông tin về các đời vua Hùng để hoàn thành bài tập nhóm môn Lịch sử và Địa lí.</a:t>
              </a:r>
              <a:endParaRPr lang="en-US" sz="2000" dirty="0">
                <a:latin typeface="UTM Avo" panose="02040603050506020204" pitchFamily="18" charset="0"/>
                <a:cs typeface="Times New Roman" panose="02020603050405020304" pitchFamily="18" charset="0"/>
              </a:endParaRPr>
            </a:p>
            <a:p>
              <a:pPr indent="342900" defTabSz="342900">
                <a:lnSpc>
                  <a:spcPct val="120000"/>
                </a:lnSpc>
              </a:pPr>
              <a:r>
                <a:rPr lang="vi-VN" sz="2000" b="1" dirty="0">
                  <a:latin typeface="UTM Avo" panose="02040603050506020204" pitchFamily="18" charset="0"/>
                  <a:cs typeface="Times New Roman" panose="02020603050405020304" pitchFamily="18" charset="0"/>
                </a:rPr>
                <a:t>Minh:</a:t>
              </a:r>
              <a:r>
                <a:rPr lang="vi-VN" sz="2000" dirty="0">
                  <a:latin typeface="UTM Avo" panose="02040603050506020204" pitchFamily="18" charset="0"/>
                  <a:cs typeface="Times New Roman" panose="02020603050405020304" pitchFamily="18" charset="0"/>
                </a:rPr>
                <a:t>Hay đấy! Cậu hướng dẫn cho tớ cách tìm kiếm thông tin được không?</a:t>
              </a:r>
              <a:endParaRPr lang="en-US" sz="2000" dirty="0">
                <a:latin typeface="UTM Avo" panose="02040603050506020204" pitchFamily="18" charset="0"/>
                <a:cs typeface="Times New Roman" panose="02020603050405020304" pitchFamily="18" charset="0"/>
              </a:endParaRPr>
            </a:p>
            <a:p>
              <a:pPr indent="342900" defTabSz="342900">
                <a:lnSpc>
                  <a:spcPct val="120000"/>
                </a:lnSpc>
              </a:pPr>
              <a:r>
                <a:rPr lang="vi-VN" sz="2000" b="1" dirty="0">
                  <a:latin typeface="UTM Avo" panose="02040603050506020204" pitchFamily="18" charset="0"/>
                  <a:cs typeface="Times New Roman" panose="02020603050405020304" pitchFamily="18" charset="0"/>
                </a:rPr>
                <a:t>Khoa: </a:t>
              </a:r>
              <a:r>
                <a:rPr lang="vi-VN" sz="2000" dirty="0">
                  <a:latin typeface="UTM Avo" panose="02040603050506020204" pitchFamily="18" charset="0"/>
                  <a:cs typeface="Times New Roman" panose="02020603050405020304" pitchFamily="18" charset="0"/>
                </a:rPr>
                <a:t>Trước tiên, cậu phải xác định được chủ đề mình định tìm kiếm, từ đó tìm các từ hoặc cụm từ liên quan đến thông tin tìm kiếm.</a:t>
              </a:r>
              <a:endParaRPr lang="en-US" sz="2000" dirty="0">
                <a:latin typeface="UTM Avo" panose="02040603050506020204" pitchFamily="18" charset="0"/>
                <a:cs typeface="Times New Roman" panose="02020603050405020304" pitchFamily="18" charset="0"/>
              </a:endParaRPr>
            </a:p>
            <a:p>
              <a:pPr indent="342900" defTabSz="342900">
                <a:lnSpc>
                  <a:spcPct val="120000"/>
                </a:lnSpc>
              </a:pPr>
              <a:r>
                <a:rPr lang="vi-VN" sz="2000" b="1" dirty="0">
                  <a:latin typeface="UTM Avo" panose="02040603050506020204" pitchFamily="18" charset="0"/>
                  <a:cs typeface="Times New Roman" panose="02020603050405020304" pitchFamily="18" charset="0"/>
                </a:rPr>
                <a:t>Câu hỏi: </a:t>
              </a:r>
              <a:r>
                <a:rPr lang="vi-VN" sz="2000" dirty="0">
                  <a:latin typeface="UTM Avo" panose="02040603050506020204" pitchFamily="18" charset="0"/>
                  <a:cs typeface="Times New Roman" panose="02020603050405020304" pitchFamily="18" charset="0"/>
                </a:rPr>
                <a:t>Theo em, bạn Khoa và bạn Minh đang cần tìm thông tin theo chủ đề gì? Với chủ đề đó, em hãy đưa ra các từ hoặc cụm từ gợi ý để các bạn tìm kiếm thông tin.</a:t>
              </a:r>
            </a:p>
          </p:txBody>
        </p:sp>
      </p:grpSp>
      <p:sp>
        <p:nvSpPr>
          <p:cNvPr id="20" name="Rectangle 19">
            <a:extLst>
              <a:ext uri="{FF2B5EF4-FFF2-40B4-BE49-F238E27FC236}">
                <a16:creationId xmlns:a16="http://schemas.microsoft.com/office/drawing/2014/main" id="{BEF1B6C6-026F-4FB9-8D32-25D1F67CD14F}"/>
              </a:ext>
            </a:extLst>
          </p:cNvPr>
          <p:cNvSpPr/>
          <p:nvPr/>
        </p:nvSpPr>
        <p:spPr>
          <a:xfrm>
            <a:off x="886963" y="967103"/>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C2A6B08-FE37-4400-8D20-98F9E6C6CA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84" b="91379" l="9605" r="89831">
                        <a14:foregroundMark x1="44068" y1="7471" x2="44068" y2="7471"/>
                        <a14:foregroundMark x1="41808" y1="46264" x2="41808" y2="46264"/>
                        <a14:foregroundMark x1="41808" y1="45690" x2="42373" y2="64655"/>
                        <a14:foregroundMark x1="42373" y1="64655" x2="35028" y2="75862"/>
                        <a14:foregroundMark x1="58192" y1="39368" x2="58192" y2="39368"/>
                        <a14:foregroundMark x1="46328" y1="37069" x2="46328" y2="37069"/>
                        <a14:foregroundMark x1="66667" y1="90230" x2="66667" y2="90230"/>
                        <a14:foregroundMark x1="65537" y1="91092" x2="65537" y2="91092"/>
                        <a14:foregroundMark x1="33898" y1="91379" x2="33898" y2="91379"/>
                      </a14:backgroundRemoval>
                    </a14:imgEffect>
                  </a14:imgLayer>
                </a14:imgProps>
              </a:ext>
            </a:extLst>
          </a:blip>
          <a:stretch>
            <a:fillRect/>
          </a:stretch>
        </p:blipFill>
        <p:spPr>
          <a:xfrm>
            <a:off x="2187836" y="3081305"/>
            <a:ext cx="1953559" cy="3840896"/>
          </a:xfrm>
          <a:prstGeom prst="rect">
            <a:avLst/>
          </a:prstGeom>
        </p:spPr>
      </p:pic>
    </p:spTree>
    <p:extLst>
      <p:ext uri="{BB962C8B-B14F-4D97-AF65-F5344CB8AC3E}">
        <p14:creationId xmlns:p14="http://schemas.microsoft.com/office/powerpoint/2010/main" val="309042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00164"/>
          </a:xfrm>
          <a:prstGeom prst="rect">
            <a:avLst/>
          </a:prstGeom>
        </p:spPr>
        <p:txBody>
          <a:bodyPr wrap="square">
            <a:spAutoFit/>
          </a:bodyPr>
          <a:lstStyle/>
          <a:p>
            <a:pPr defTabSz="342900">
              <a:lnSpc>
                <a:spcPct val="150000"/>
              </a:lnSpc>
            </a:pPr>
            <a:r>
              <a:rPr lang="en-US" sz="2400" b="1">
                <a:solidFill>
                  <a:srgbClr val="F03C69"/>
                </a:solidFill>
                <a:latin typeface="SVN-SAF" panose="02040603050506020204" pitchFamily="18" charset="0"/>
                <a:cs typeface="Times New Roman" panose="02020603050405020304" pitchFamily="18" charset="0"/>
              </a:rPr>
              <a:t>1. </a:t>
            </a:r>
            <a:r>
              <a:rPr lang="vi-VN" sz="2400" b="1">
                <a:solidFill>
                  <a:srgbClr val="F03C69"/>
                </a:solidFill>
                <a:latin typeface="SVN-SAF" panose="02040603050506020204" pitchFamily="18" charset="0"/>
                <a:cs typeface="Times New Roman" panose="02020603050405020304" pitchFamily="18" charset="0"/>
              </a:rPr>
              <a:t>T</a:t>
            </a:r>
            <a:r>
              <a:rPr lang="en-US" sz="2400" b="1">
                <a:solidFill>
                  <a:srgbClr val="F03C69"/>
                </a:solidFill>
                <a:latin typeface="SVN-SAF" panose="02040603050506020204" pitchFamily="18" charset="0"/>
                <a:cs typeface="Times New Roman" panose="02020603050405020304" pitchFamily="18" charset="0"/>
              </a:rPr>
              <a:t>ìm kiếm</a:t>
            </a:r>
            <a:r>
              <a:rPr lang="vi-VN" sz="2400" b="1">
                <a:solidFill>
                  <a:srgbClr val="F03C69"/>
                </a:solidFill>
                <a:latin typeface="SVN-SAF" panose="02040603050506020204" pitchFamily="18" charset="0"/>
                <a:cs typeface="Times New Roman" panose="02020603050405020304" pitchFamily="18" charset="0"/>
              </a:rPr>
              <a:t> thông tin trên Internet</a:t>
            </a:r>
            <a:endParaRPr lang="vi-VN" sz="24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71851"/>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Tìm kiếm thông tin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850194" y="1807237"/>
              <a:ext cx="10307782" cy="589072"/>
            </a:xfrm>
            <a:prstGeom prst="rect">
              <a:avLst/>
            </a:prstGeom>
          </p:spPr>
          <p:txBody>
            <a:bodyPr wrap="square">
              <a:spAutoFit/>
            </a:bodyPr>
            <a:lstStyle/>
            <a:p>
              <a:pPr defTabSz="342900">
                <a:lnSpc>
                  <a:spcPct val="150000"/>
                </a:lnSpc>
              </a:pPr>
              <a:r>
                <a:rPr lang="vi-VN" sz="2400" b="1">
                  <a:latin typeface="UTM Avo" panose="02040603050506020204" pitchFamily="18" charset="0"/>
                  <a:cs typeface="Times New Roman" panose="02020603050405020304" pitchFamily="18" charset="0"/>
                </a:rPr>
                <a:t>Minh:</a:t>
              </a:r>
              <a:r>
                <a:rPr lang="en-US" sz="2400" b="1">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khi xác định từ hoặc cụm từ tìm kiếm chúng ta phải làm gì tiếp theo?</a:t>
              </a:r>
              <a:endParaRPr lang="vi-VN" sz="240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32A609B0-A583-40E5-A6C4-2B8D6219BAC4}"/>
              </a:ext>
            </a:extLst>
          </p:cNvPr>
          <p:cNvSpPr/>
          <p:nvPr/>
        </p:nvSpPr>
        <p:spPr>
          <a:xfrm>
            <a:off x="942108" y="2999152"/>
            <a:ext cx="10307782" cy="2335319"/>
          </a:xfrm>
          <a:prstGeom prst="rect">
            <a:avLst/>
          </a:prstGeom>
        </p:spPr>
        <p:txBody>
          <a:bodyPr wrap="square">
            <a:spAutoFit/>
          </a:bodyPr>
          <a:lstStyle/>
          <a:p>
            <a:pPr defTabSz="342900">
              <a:lnSpc>
                <a:spcPct val="150000"/>
              </a:lnSpc>
            </a:pPr>
            <a:r>
              <a:rPr lang="vi-VN" sz="2000" b="1">
                <a:latin typeface="UTM Avo" panose="02040603050506020204" pitchFamily="18" charset="0"/>
                <a:cs typeface="Times New Roman" panose="02020603050405020304" pitchFamily="18" charset="0"/>
              </a:rPr>
              <a:t>Khoa:</a:t>
            </a:r>
            <a:r>
              <a:rPr lang="vi-VN" sz="2000">
                <a:latin typeface="UTM Avo" panose="02040603050506020204" pitchFamily="18" charset="0"/>
                <a:cs typeface="Times New Roman" panose="02020603050405020304" pitchFamily="18" charset="0"/>
              </a:rPr>
              <a:t>Cậu  truy  cập  vào  trang  web  tìm  kiếm  bằng  cách  nháy  đúp chuột vào  biểu  tượng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trên  màn  hình  nền,  gõ </a:t>
            </a:r>
            <a:r>
              <a:rPr lang="vi-VN" sz="2000">
                <a:solidFill>
                  <a:schemeClr val="accent4">
                    <a:lumMod val="75000"/>
                  </a:schemeClr>
                </a:solidFill>
                <a:latin typeface="UTM Avo" panose="02040603050506020204" pitchFamily="18" charset="0"/>
                <a:cs typeface="Times New Roman" panose="02020603050405020304" pitchFamily="18" charset="0"/>
              </a:rPr>
              <a:t>google.com  </a:t>
            </a:r>
            <a:r>
              <a:rPr lang="vi-VN" sz="2000">
                <a:latin typeface="UTM Avo" panose="02040603050506020204" pitchFamily="18" charset="0"/>
                <a:cs typeface="Times New Roman" panose="02020603050405020304" pitchFamily="18" charset="0"/>
              </a:rPr>
              <a:t>vào thanh địa chỉ. Sau đó gõ cụm từ đã xác định ở trên vào ô tìm kiếm trên trang Google rồi nhấn phím Enter. Ví dụ, tớ xác định cụm từ tìm kiếm là </a:t>
            </a:r>
            <a:r>
              <a:rPr lang="vi-VN" sz="2000">
                <a:solidFill>
                  <a:schemeClr val="accent4">
                    <a:lumMod val="75000"/>
                  </a:schemeClr>
                </a:solidFill>
                <a:latin typeface="UTM Avo" panose="02040603050506020204" pitchFamily="18" charset="0"/>
                <a:cs typeface="Times New Roman" panose="02020603050405020304" pitchFamily="18" charset="0"/>
              </a:rPr>
              <a:t>Các đời vua Hùng</a:t>
            </a:r>
            <a:r>
              <a:rPr lang="vi-VN" sz="2000">
                <a:latin typeface="UTM Avo" panose="02040603050506020204" pitchFamily="18" charset="0"/>
                <a:cs typeface="Times New Roman" panose="02020603050405020304" pitchFamily="18" charset="0"/>
              </a:rPr>
              <a:t>, tớ sẽ thực hiện như sau:</a:t>
            </a:r>
          </a:p>
        </p:txBody>
      </p:sp>
      <p:pic>
        <p:nvPicPr>
          <p:cNvPr id="6" name="Picture 5" descr="A picture containing graphical user interface&#10;&#10;Description automatically generated">
            <a:extLst>
              <a:ext uri="{FF2B5EF4-FFF2-40B4-BE49-F238E27FC236}">
                <a16:creationId xmlns:a16="http://schemas.microsoft.com/office/drawing/2014/main" id="{7A18CEFF-875A-F949-6841-CB4FBB4300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7605" y="3429000"/>
            <a:ext cx="760532" cy="716587"/>
          </a:xfrm>
          <a:prstGeom prst="rect">
            <a:avLst/>
          </a:prstGeom>
        </p:spPr>
      </p:pic>
    </p:spTree>
    <p:extLst>
      <p:ext uri="{BB962C8B-B14F-4D97-AF65-F5344CB8AC3E}">
        <p14:creationId xmlns:p14="http://schemas.microsoft.com/office/powerpoint/2010/main" val="119669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D56F67-39EF-4684-8E3C-168A2FFFE799}"/>
              </a:ext>
            </a:extLst>
          </p:cNvPr>
          <p:cNvSpPr/>
          <p:nvPr/>
        </p:nvSpPr>
        <p:spPr>
          <a:xfrm>
            <a:off x="706697" y="5107901"/>
            <a:ext cx="10860383" cy="860235"/>
          </a:xfrm>
          <a:prstGeom prst="rect">
            <a:avLst/>
          </a:prstGeom>
        </p:spPr>
        <p:txBody>
          <a:bodyPr wrap="square">
            <a:spAutoFit/>
          </a:bodyPr>
          <a:lstStyle/>
          <a:p>
            <a:pPr indent="342900" algn="just" defTabSz="342900">
              <a:lnSpc>
                <a:spcPct val="130000"/>
              </a:lnSpc>
            </a:pPr>
            <a:r>
              <a:rPr lang="vi-VN" sz="2000" b="1">
                <a:latin typeface="UTM Avo" panose="02040603050506020204" pitchFamily="18" charset="0"/>
                <a:cs typeface="Times New Roman" panose="02020603050405020304" pitchFamily="18" charset="0"/>
              </a:rPr>
              <a:t>Câu hỏi: </a:t>
            </a:r>
            <a:r>
              <a:rPr lang="vi-VN" sz="2000">
                <a:latin typeface="UTM Avo" panose="02040603050506020204" pitchFamily="18" charset="0"/>
                <a:cs typeface="Times New Roman" panose="02020603050405020304" pitchFamily="18" charset="0"/>
              </a:rPr>
              <a:t>Bạn Khoa đã chỉ cho bạn Minh tìm thông tin trên Internet bằng cách truy cập vào trang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web nào? Em hãy nhận xét kết quả tìm kiếm.</a:t>
            </a:r>
          </a:p>
        </p:txBody>
      </p:sp>
      <p:sp>
        <p:nvSpPr>
          <p:cNvPr id="14" name="Rectangle: Rounded Corners 13">
            <a:extLst>
              <a:ext uri="{FF2B5EF4-FFF2-40B4-BE49-F238E27FC236}">
                <a16:creationId xmlns:a16="http://schemas.microsoft.com/office/drawing/2014/main" id="{51A18275-08BA-0889-CBE1-323C1E317D79}"/>
              </a:ext>
            </a:extLst>
          </p:cNvPr>
          <p:cNvSpPr/>
          <p:nvPr/>
        </p:nvSpPr>
        <p:spPr>
          <a:xfrm>
            <a:off x="604133" y="633347"/>
            <a:ext cx="10962947" cy="5700003"/>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Graphical user interface, text, application&#10;&#10;Description automatically generated">
            <a:extLst>
              <a:ext uri="{FF2B5EF4-FFF2-40B4-BE49-F238E27FC236}">
                <a16:creationId xmlns:a16="http://schemas.microsoft.com/office/drawing/2014/main" id="{9078D479-0555-FCF9-EE1E-66E736FB5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767" y="889864"/>
            <a:ext cx="9807678" cy="4053822"/>
          </a:xfrm>
          <a:prstGeom prst="rect">
            <a:avLst/>
          </a:prstGeom>
        </p:spPr>
      </p:pic>
    </p:spTree>
    <p:extLst>
      <p:ext uri="{BB962C8B-B14F-4D97-AF65-F5344CB8AC3E}">
        <p14:creationId xmlns:p14="http://schemas.microsoft.com/office/powerpoint/2010/main" val="3691372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85EE7A9-4B14-435F-A4D5-4C903EF8792A}"/>
              </a:ext>
            </a:extLst>
          </p:cNvPr>
          <p:cNvSpPr/>
          <p:nvPr/>
        </p:nvSpPr>
        <p:spPr>
          <a:xfrm>
            <a:off x="1480370" y="405879"/>
            <a:ext cx="9770221" cy="967957"/>
          </a:xfrm>
          <a:prstGeom prst="rect">
            <a:avLst/>
          </a:prstGeom>
        </p:spPr>
        <p:txBody>
          <a:bodyPr wrap="square">
            <a:spAutoFit/>
          </a:bodyPr>
          <a:lstStyle/>
          <a:p>
            <a:pPr defTabSz="342900">
              <a:lnSpc>
                <a:spcPct val="150000"/>
              </a:lnSpc>
            </a:pPr>
            <a:r>
              <a:rPr lang="en-US" sz="2000" dirty="0">
                <a:latin typeface="UTM Avo" panose="02040603050506020204" pitchFamily="18" charset="0"/>
                <a:cs typeface="Times New Roman" panose="02020603050405020304" pitchFamily="18" charset="0"/>
              </a:rPr>
              <a:t>Ở </a:t>
            </a:r>
            <a:r>
              <a:rPr lang="en-US" sz="2000" dirty="0" err="1">
                <a:latin typeface="UTM Avo" panose="02040603050506020204" pitchFamily="18" charset="0"/>
                <a:cs typeface="Times New Roman" panose="02020603050405020304" pitchFamily="18" charset="0"/>
              </a:rPr>
              <a:t>Hoạt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cụm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Các</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đời</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vua</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Hùng</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từ</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hoặc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cụm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hiện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nội</a:t>
            </a:r>
            <a:r>
              <a:rPr lang="en-US" sz="2000" dirty="0">
                <a:latin typeface="UTM Avo" panose="02040603050506020204" pitchFamily="18" charset="0"/>
                <a:cs typeface="Times New Roman" panose="02020603050405020304" pitchFamily="18" charset="0"/>
              </a:rPr>
              <a:t> dung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a:t>
            </a:r>
            <a:r>
              <a:rPr lang="en-US" sz="2000" dirty="0" err="1">
                <a:latin typeface="UTM Avo" panose="02040603050506020204" pitchFamily="18" charset="0"/>
                <a:cs typeface="Times New Roman" panose="02020603050405020304" pitchFamily="18" charset="0"/>
              </a:rPr>
              <a:t>chúng</a:t>
            </a:r>
            <a:r>
              <a:rPr lang="en-US" sz="2000" dirty="0">
                <a:latin typeface="UTM Avo" panose="02040603050506020204" pitchFamily="18" charset="0"/>
                <a:cs typeface="Times New Roman" panose="02020603050405020304" pitchFamily="18" charset="0"/>
              </a:rPr>
              <a:t> ta </a:t>
            </a:r>
            <a:r>
              <a:rPr lang="en-US" sz="2000" dirty="0" err="1">
                <a:latin typeface="UTM Avo" panose="02040603050506020204" pitchFamily="18" charset="0"/>
                <a:cs typeface="Times New Roman" panose="02020603050405020304" pitchFamily="18" charset="0"/>
              </a:rPr>
              <a:t>muốn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endParaRPr lang="vi-VN" sz="2000" dirty="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6D8EED2D-0027-4B45-B5FE-478DAF9FE239}"/>
              </a:ext>
            </a:extLst>
          </p:cNvPr>
          <p:cNvSpPr/>
          <p:nvPr/>
        </p:nvSpPr>
        <p:spPr>
          <a:xfrm>
            <a:off x="828567" y="1294275"/>
            <a:ext cx="10422024" cy="517064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Bạn Khoa đã truy cập vào trang web </a:t>
            </a:r>
            <a:r>
              <a:rPr lang="vi-VN" sz="2000" dirty="0">
                <a:solidFill>
                  <a:schemeClr val="accent4">
                    <a:lumMod val="75000"/>
                  </a:schemeClr>
                </a:solidFill>
                <a:latin typeface="UTM Avo" panose="02040603050506020204" pitchFamily="18" charset="0"/>
                <a:cs typeface="Times New Roman" panose="02020603050405020304" pitchFamily="18" charset="0"/>
              </a:rPr>
              <a:t>google.com </a:t>
            </a:r>
            <a:r>
              <a:rPr lang="vi-VN" sz="2000" dirty="0">
                <a:latin typeface="UTM Avo" panose="02040603050506020204" pitchFamily="18" charset="0"/>
                <a:cs typeface="Times New Roman" panose="02020603050405020304" pitchFamily="18" charset="0"/>
              </a:rPr>
              <a:t>để tìm kiếm thông tin. google.com là địa chỉ của một máy tìm kiếm. Có rất nhiều máy tìm kiếm, ví dụ: google.com, bing.com, ask.com,... là các máy tìm kiếm được sử dụng phổ biến.Các bước cần thiết để tìm kiếm thông tin:</a:t>
            </a:r>
          </a:p>
          <a:p>
            <a:pPr defTabSz="342900">
              <a:lnSpc>
                <a:spcPct val="150000"/>
              </a:lnSpc>
            </a:pPr>
            <a:r>
              <a:rPr lang="en-US" sz="2000" dirty="0">
                <a:latin typeface="UTM Avo" panose="02040603050506020204" pitchFamily="18" charset="0"/>
                <a:cs typeface="Times New Roman" panose="02020603050405020304" pitchFamily="18" charset="0"/>
              </a:rPr>
              <a:t>1. </a:t>
            </a:r>
            <a:r>
              <a:rPr lang="en-US" sz="2000" dirty="0" err="1">
                <a:latin typeface="UTM Avo" panose="02040603050506020204" pitchFamily="18" charset="0"/>
                <a:cs typeface="Times New Roman" panose="02020603050405020304" pitchFamily="18" charset="0"/>
              </a:rPr>
              <a:t>Xác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định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a:p>
            <a:pPr defTabSz="342900">
              <a:lnSpc>
                <a:spcPct val="150000"/>
              </a:lnSpc>
            </a:pPr>
            <a:r>
              <a:rPr lang="en-US" sz="2000" dirty="0">
                <a:latin typeface="UTM Avo" panose="02040603050506020204" pitchFamily="18" charset="0"/>
                <a:cs typeface="Times New Roman" panose="02020603050405020304" pitchFamily="18" charset="0"/>
              </a:rPr>
              <a:t>2. </a:t>
            </a:r>
            <a:r>
              <a:rPr lang="en-US" sz="2000" dirty="0" err="1">
                <a:latin typeface="UTM Avo" panose="02040603050506020204" pitchFamily="18" charset="0"/>
                <a:cs typeface="Times New Roman" panose="02020603050405020304" pitchFamily="18" charset="0"/>
              </a:rPr>
              <a:t>Mở</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duyệt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địa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chỉ</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của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a:p>
            <a:pPr defTabSz="342900">
              <a:lnSpc>
                <a:spcPct val="150000"/>
              </a:lnSpc>
            </a:pPr>
            <a:r>
              <a:rPr lang="en-US" sz="2000" dirty="0">
                <a:latin typeface="UTM Avo" panose="02040603050506020204" pitchFamily="18" charset="0"/>
                <a:cs typeface="Times New Roman" panose="02020603050405020304" pitchFamily="18" charset="0"/>
              </a:rPr>
              <a:t>3. </a:t>
            </a: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ô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rồi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nhấn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phím</a:t>
            </a:r>
            <a:r>
              <a:rPr lang="en-US" sz="2000" dirty="0">
                <a:latin typeface="UTM Avo" panose="02040603050506020204" pitchFamily="18" charset="0"/>
                <a:cs typeface="Times New Roman" panose="02020603050405020304" pitchFamily="18" charset="0"/>
              </a:rPr>
              <a:t> Enter,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xuất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hiện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danh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a:p>
            <a:pPr defTabSz="342900">
              <a:lnSpc>
                <a:spcPct val="150000"/>
              </a:lnSpc>
            </a:pPr>
            <a:r>
              <a:rPr lang="en-US" sz="2000" dirty="0">
                <a:latin typeface="UTM Avo" panose="02040603050506020204" pitchFamily="18" charset="0"/>
                <a:cs typeface="Times New Roman" panose="02020603050405020304" pitchFamily="18" charset="0"/>
              </a:rPr>
              <a:t>4.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danh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chi </a:t>
            </a:r>
            <a:r>
              <a:rPr lang="en-US" sz="2000" dirty="0" err="1">
                <a:latin typeface="UTM Avo" panose="02040603050506020204" pitchFamily="18" charset="0"/>
                <a:cs typeface="Times New Roman" panose="02020603050405020304" pitchFamily="18" charset="0"/>
              </a:rPr>
              <a:t>tiết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AD2837B1-4A2D-4872-BD39-754A879EDEA2}"/>
              </a:ext>
            </a:extLst>
          </p:cNvPr>
          <p:cNvSpPr/>
          <p:nvPr/>
        </p:nvSpPr>
        <p:spPr>
          <a:xfrm>
            <a:off x="3139884" y="5022922"/>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71B68705-B6B9-4E98-B86C-61BA85E768D1}"/>
              </a:ext>
            </a:extLst>
          </p:cNvPr>
          <p:cNvSpPr/>
          <p:nvPr/>
        </p:nvSpPr>
        <p:spPr>
          <a:xfrm>
            <a:off x="7670065" y="5022923"/>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4FD88A45-6818-4A60-A770-6862B6307AC1}"/>
              </a:ext>
            </a:extLst>
          </p:cNvPr>
          <p:cNvSpPr/>
          <p:nvPr/>
        </p:nvSpPr>
        <p:spPr>
          <a:xfrm>
            <a:off x="5404974" y="5017745"/>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73D3EC5-AF56-9A40-68C1-53EAF36B50AC}"/>
              </a:ext>
            </a:extLst>
          </p:cNvPr>
          <p:cNvPicPr>
            <a:picLocks noChangeAspect="1"/>
          </p:cNvPicPr>
          <p:nvPr/>
        </p:nvPicPr>
        <p:blipFill>
          <a:blip r:embed="rId2"/>
          <a:stretch>
            <a:fillRect/>
          </a:stretch>
        </p:blipFill>
        <p:spPr>
          <a:xfrm>
            <a:off x="658937" y="453774"/>
            <a:ext cx="891617" cy="830652"/>
          </a:xfrm>
          <a:prstGeom prst="rect">
            <a:avLst/>
          </a:prstGeom>
        </p:spPr>
      </p:pic>
      <p:grpSp>
        <p:nvGrpSpPr>
          <p:cNvPr id="5" name="Group 4">
            <a:extLst>
              <a:ext uri="{FF2B5EF4-FFF2-40B4-BE49-F238E27FC236}">
                <a16:creationId xmlns:a16="http://schemas.microsoft.com/office/drawing/2014/main" id="{4C31484A-4165-4DB3-6C8F-7840C239CBC3}"/>
              </a:ext>
            </a:extLst>
          </p:cNvPr>
          <p:cNvGrpSpPr/>
          <p:nvPr/>
        </p:nvGrpSpPr>
        <p:grpSpPr>
          <a:xfrm>
            <a:off x="1228098" y="5384868"/>
            <a:ext cx="9588567" cy="1247868"/>
            <a:chOff x="1601020" y="593170"/>
            <a:chExt cx="7848417" cy="1587693"/>
          </a:xfrm>
        </p:grpSpPr>
        <p:grpSp>
          <p:nvGrpSpPr>
            <p:cNvPr id="6" name="Group 5">
              <a:extLst>
                <a:ext uri="{FF2B5EF4-FFF2-40B4-BE49-F238E27FC236}">
                  <a16:creationId xmlns:a16="http://schemas.microsoft.com/office/drawing/2014/main" id="{550E3C70-928C-8BEF-300F-12348C703299}"/>
                </a:ext>
              </a:extLst>
            </p:cNvPr>
            <p:cNvGrpSpPr/>
            <p:nvPr/>
          </p:nvGrpSpPr>
          <p:grpSpPr>
            <a:xfrm>
              <a:off x="1601020" y="593170"/>
              <a:ext cx="7848417" cy="1587693"/>
              <a:chOff x="1601020" y="593170"/>
              <a:chExt cx="7848417" cy="1587693"/>
            </a:xfrm>
          </p:grpSpPr>
          <p:grpSp>
            <p:nvGrpSpPr>
              <p:cNvPr id="8" name="Group 7">
                <a:extLst>
                  <a:ext uri="{FF2B5EF4-FFF2-40B4-BE49-F238E27FC236}">
                    <a16:creationId xmlns:a16="http://schemas.microsoft.com/office/drawing/2014/main" id="{123E8818-1E8B-71AF-1C4B-600F23FB6471}"/>
                  </a:ext>
                </a:extLst>
              </p:cNvPr>
              <p:cNvGrpSpPr/>
              <p:nvPr/>
            </p:nvGrpSpPr>
            <p:grpSpPr>
              <a:xfrm>
                <a:off x="1958222" y="904495"/>
                <a:ext cx="7491215" cy="1276368"/>
                <a:chOff x="2602590" y="923641"/>
                <a:chExt cx="6739423" cy="1882993"/>
              </a:xfrm>
            </p:grpSpPr>
            <p:sp>
              <p:nvSpPr>
                <p:cNvPr id="10" name="Rectangle: Rounded Corners 9">
                  <a:extLst>
                    <a:ext uri="{FF2B5EF4-FFF2-40B4-BE49-F238E27FC236}">
                      <a16:creationId xmlns:a16="http://schemas.microsoft.com/office/drawing/2014/main" id="{028D7A56-0C01-1B22-774F-78CA81494403}"/>
                    </a:ext>
                  </a:extLst>
                </p:cNvPr>
                <p:cNvSpPr/>
                <p:nvPr/>
              </p:nvSpPr>
              <p:spPr>
                <a:xfrm>
                  <a:off x="2659224" y="1054359"/>
                  <a:ext cx="6682789" cy="175227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94BFB6E-EF1A-419A-78F6-4715013EEE42}"/>
                    </a:ext>
                  </a:extLst>
                </p:cNvPr>
                <p:cNvSpPr/>
                <p:nvPr/>
              </p:nvSpPr>
              <p:spPr>
                <a:xfrm>
                  <a:off x="2602590" y="923641"/>
                  <a:ext cx="6682791" cy="175227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C84DCD11-9627-B1AD-4A19-1B24AB807A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01020" y="593170"/>
                <a:ext cx="739598" cy="883997"/>
              </a:xfrm>
              <a:prstGeom prst="rect">
                <a:avLst/>
              </a:prstGeom>
            </p:spPr>
          </p:pic>
        </p:grpSp>
        <p:sp>
          <p:nvSpPr>
            <p:cNvPr id="7" name="Rectangle 6">
              <a:extLst>
                <a:ext uri="{FF2B5EF4-FFF2-40B4-BE49-F238E27FC236}">
                  <a16:creationId xmlns:a16="http://schemas.microsoft.com/office/drawing/2014/main" id="{617B8ABF-1F81-028E-0674-CA164AC891A1}"/>
                </a:ext>
              </a:extLst>
            </p:cNvPr>
            <p:cNvSpPr/>
            <p:nvPr/>
          </p:nvSpPr>
          <p:spPr>
            <a:xfrm>
              <a:off x="2021174" y="1028511"/>
              <a:ext cx="7264019" cy="547714"/>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Từ khoá là từ hoặc cụm từ thể hiện nội dung muốn tìm kiếm.</a:t>
              </a:r>
            </a:p>
          </p:txBody>
        </p:sp>
      </p:grpSp>
    </p:spTree>
    <p:extLst>
      <p:ext uri="{BB962C8B-B14F-4D97-AF65-F5344CB8AC3E}">
        <p14:creationId xmlns:p14="http://schemas.microsoft.com/office/powerpoint/2010/main" val="793382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9E0942-1B8B-4ACA-8DD9-1B2793FB7BB8}"/>
              </a:ext>
            </a:extLst>
          </p:cNvPr>
          <p:cNvPicPr>
            <a:picLocks noChangeAspect="1"/>
          </p:cNvPicPr>
          <p:nvPr/>
        </p:nvPicPr>
        <p:blipFill>
          <a:blip r:embed="rId2"/>
          <a:stretch>
            <a:fillRect/>
          </a:stretch>
        </p:blipFill>
        <p:spPr>
          <a:xfrm>
            <a:off x="587779" y="429122"/>
            <a:ext cx="897918" cy="883997"/>
          </a:xfrm>
          <a:prstGeom prst="rect">
            <a:avLst/>
          </a:prstGeom>
        </p:spPr>
      </p:pic>
      <p:sp>
        <p:nvSpPr>
          <p:cNvPr id="10" name="Rectangle 9">
            <a:extLst>
              <a:ext uri="{FF2B5EF4-FFF2-40B4-BE49-F238E27FC236}">
                <a16:creationId xmlns:a16="http://schemas.microsoft.com/office/drawing/2014/main" id="{4626B437-B649-4E55-8495-4207A2F5D173}"/>
              </a:ext>
            </a:extLst>
          </p:cNvPr>
          <p:cNvSpPr/>
          <p:nvPr/>
        </p:nvSpPr>
        <p:spPr>
          <a:xfrm>
            <a:off x="1485697" y="429122"/>
            <a:ext cx="10010546"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en-US" sz="2200">
                <a:latin typeface="UTM Avo" panose="02040603050506020204" pitchFamily="18" charset="0"/>
                <a:cs typeface="Times New Roman" panose="02020603050405020304" pitchFamily="18" charset="0"/>
              </a:rPr>
              <a:t>Nếu muốn tìm kiếm thông tin về Bảo tàng dân tộc học Việt Nam thì từ khoá nào là phù hợp nhất?</a:t>
            </a:r>
            <a:endParaRPr lang="vi-VN" sz="22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D1CAF55-FDC3-4D62-973B-98AEA338B5DB}"/>
              </a:ext>
            </a:extLst>
          </p:cNvPr>
          <p:cNvSpPr/>
          <p:nvPr/>
        </p:nvSpPr>
        <p:spPr>
          <a:xfrm>
            <a:off x="6096000" y="1637372"/>
            <a:ext cx="4185264"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Bảo tàng dân tộc học Việt Nam.</a:t>
            </a:r>
            <a:endParaRPr lang="vi-VN" sz="22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8791E1B-E6B2-495D-BDFE-84D10775C9BB}"/>
              </a:ext>
            </a:extLst>
          </p:cNvPr>
          <p:cNvSpPr/>
          <p:nvPr/>
        </p:nvSpPr>
        <p:spPr>
          <a:xfrm>
            <a:off x="1662556" y="1637372"/>
            <a:ext cx="2073702"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a:t>
            </a:r>
            <a:r>
              <a:rPr lang="en-US" sz="2200">
                <a:latin typeface="UTM Avo" panose="02040603050506020204" pitchFamily="18" charset="0"/>
                <a:cs typeface="Times New Roman" panose="02020603050405020304" pitchFamily="18" charset="0"/>
              </a:rPr>
              <a:t> Bảo tàng</a:t>
            </a:r>
            <a:endParaRPr lang="vi-VN" sz="22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40DEB16-E19B-2E91-E92C-4B1E5DE7505B}"/>
              </a:ext>
            </a:extLst>
          </p:cNvPr>
          <p:cNvSpPr/>
          <p:nvPr/>
        </p:nvSpPr>
        <p:spPr>
          <a:xfrm>
            <a:off x="1662556" y="2494798"/>
            <a:ext cx="4185264"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Bảo tàng Việt Nam.</a:t>
            </a:r>
            <a:endParaRPr lang="vi-VN" sz="22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9E9A053B-EB73-71FB-4CB7-C11E3CBEB355}"/>
              </a:ext>
            </a:extLst>
          </p:cNvPr>
          <p:cNvSpPr/>
          <p:nvPr/>
        </p:nvSpPr>
        <p:spPr>
          <a:xfrm>
            <a:off x="6096000" y="2494798"/>
            <a:ext cx="4185264"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Các dân tộc ở Việt Nam.</a:t>
            </a:r>
            <a:endParaRPr lang="vi-VN" sz="2200">
              <a:latin typeface="UTM Avo" panose="020406030505060202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BDEE719E-B115-9A24-F497-BB32D0C2EDA7}"/>
              </a:ext>
            </a:extLst>
          </p:cNvPr>
          <p:cNvSpPr/>
          <p:nvPr/>
        </p:nvSpPr>
        <p:spPr>
          <a:xfrm>
            <a:off x="6047362" y="176792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angle 17">
            <a:extLst>
              <a:ext uri="{FF2B5EF4-FFF2-40B4-BE49-F238E27FC236}">
                <a16:creationId xmlns:a16="http://schemas.microsoft.com/office/drawing/2014/main" id="{CF5F1BEA-4BD0-12C0-1D36-46CF47BEB571}"/>
              </a:ext>
            </a:extLst>
          </p:cNvPr>
          <p:cNvSpPr/>
          <p:nvPr/>
        </p:nvSpPr>
        <p:spPr>
          <a:xfrm>
            <a:off x="1485697" y="3195217"/>
            <a:ext cx="10010546" cy="547714"/>
          </a:xfrm>
          <a:prstGeom prst="rect">
            <a:avLst/>
          </a:prstGeom>
        </p:spPr>
        <p:txBody>
          <a:bodyPr wrap="square">
            <a:spAutoFit/>
          </a:bodyPr>
          <a:lstStyle/>
          <a:p>
            <a:pPr defTabSz="342900">
              <a:lnSpc>
                <a:spcPct val="150000"/>
              </a:lnSpc>
            </a:pPr>
            <a:r>
              <a:rPr lang="vi-VN"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Sắp xếp các bước theo đúng thứ tự để tìm kiếm thông tin</a:t>
            </a:r>
            <a:r>
              <a:rPr lang="en-US" sz="2200" b="1">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07A4FF0-B1BE-74D2-E0F1-22C69C886159}"/>
              </a:ext>
            </a:extLst>
          </p:cNvPr>
          <p:cNvSpPr/>
          <p:nvPr/>
        </p:nvSpPr>
        <p:spPr>
          <a:xfrm>
            <a:off x="1658863" y="3742931"/>
            <a:ext cx="4610303"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a) Truy cập vào máy tìm kiếm. </a:t>
            </a:r>
          </a:p>
        </p:txBody>
      </p:sp>
      <p:sp>
        <p:nvSpPr>
          <p:cNvPr id="20" name="Rectangle 19">
            <a:extLst>
              <a:ext uri="{FF2B5EF4-FFF2-40B4-BE49-F238E27FC236}">
                <a16:creationId xmlns:a16="http://schemas.microsoft.com/office/drawing/2014/main" id="{0A23F7F2-6A1A-4FCC-1267-08A58482E7F9}"/>
              </a:ext>
            </a:extLst>
          </p:cNvPr>
          <p:cNvSpPr/>
          <p:nvPr/>
        </p:nvSpPr>
        <p:spPr>
          <a:xfrm>
            <a:off x="1641779" y="4275526"/>
            <a:ext cx="5405197"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b) Gõ từ khoá vào ô tìm kiếm.</a:t>
            </a:r>
          </a:p>
        </p:txBody>
      </p:sp>
      <p:sp>
        <p:nvSpPr>
          <p:cNvPr id="21" name="Rectangle 20">
            <a:extLst>
              <a:ext uri="{FF2B5EF4-FFF2-40B4-BE49-F238E27FC236}">
                <a16:creationId xmlns:a16="http://schemas.microsoft.com/office/drawing/2014/main" id="{6EA38640-85AB-3212-70A2-B92D8BD193E7}"/>
              </a:ext>
            </a:extLst>
          </p:cNvPr>
          <p:cNvSpPr/>
          <p:nvPr/>
        </p:nvSpPr>
        <p:spPr>
          <a:xfrm>
            <a:off x="1658863" y="4770229"/>
            <a:ext cx="10010546"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c) Xác định từ khoá.</a:t>
            </a:r>
          </a:p>
        </p:txBody>
      </p:sp>
      <p:sp>
        <p:nvSpPr>
          <p:cNvPr id="22" name="Rectangle 21">
            <a:extLst>
              <a:ext uri="{FF2B5EF4-FFF2-40B4-BE49-F238E27FC236}">
                <a16:creationId xmlns:a16="http://schemas.microsoft.com/office/drawing/2014/main" id="{85882F50-A206-8DAB-A307-C043CAA56801}"/>
              </a:ext>
            </a:extLst>
          </p:cNvPr>
          <p:cNvSpPr/>
          <p:nvPr/>
        </p:nvSpPr>
        <p:spPr>
          <a:xfrm>
            <a:off x="1641779" y="5355835"/>
            <a:ext cx="10010546"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d) Nháy chuột vào một siêu liên kết để mở trang web xem thông tin chi tiết</a:t>
            </a:r>
          </a:p>
        </p:txBody>
      </p:sp>
      <p:sp>
        <p:nvSpPr>
          <p:cNvPr id="23" name="Rectangle 22">
            <a:extLst>
              <a:ext uri="{FF2B5EF4-FFF2-40B4-BE49-F238E27FC236}">
                <a16:creationId xmlns:a16="http://schemas.microsoft.com/office/drawing/2014/main" id="{DFDE0E15-FAF5-18FC-F9EA-F4519BC9396F}"/>
              </a:ext>
            </a:extLst>
          </p:cNvPr>
          <p:cNvSpPr/>
          <p:nvPr/>
        </p:nvSpPr>
        <p:spPr>
          <a:xfrm>
            <a:off x="4846116" y="5928474"/>
            <a:ext cx="1969240" cy="547714"/>
          </a:xfrm>
          <a:prstGeom prst="rect">
            <a:avLst/>
          </a:prstGeom>
        </p:spPr>
        <p:txBody>
          <a:bodyPr wrap="square">
            <a:spAutoFit/>
          </a:bodyPr>
          <a:lstStyle/>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a – c – b – d </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859000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P spid="16" grpId="0"/>
      <p:bldP spid="17" grpId="0" animBg="1"/>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THỰC HÀNH TÌM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736025" y="1070980"/>
            <a:ext cx="10471256" cy="1055545"/>
            <a:chOff x="644111" y="1002361"/>
            <a:chExt cx="10471256" cy="1055545"/>
          </a:xfrm>
        </p:grpSpPr>
        <p:sp>
          <p:nvSpPr>
            <p:cNvPr id="6" name="Rectangle 5">
              <a:extLst>
                <a:ext uri="{FF2B5EF4-FFF2-40B4-BE49-F238E27FC236}">
                  <a16:creationId xmlns:a16="http://schemas.microsoft.com/office/drawing/2014/main" id="{5B678708-28DD-4966-9FB7-B41AB3EFB5FE}"/>
                </a:ext>
              </a:extLst>
            </p:cNvPr>
            <p:cNvSpPr/>
            <p:nvPr/>
          </p:nvSpPr>
          <p:spPr>
            <a:xfrm>
              <a:off x="644111" y="1002361"/>
              <a:ext cx="10471256" cy="1055545"/>
            </a:xfrm>
            <a:prstGeom prst="rect">
              <a:avLst/>
            </a:prstGeom>
          </p:spPr>
          <p:txBody>
            <a:bodyPr wrap="square">
              <a:spAutoFit/>
            </a:bodyPr>
            <a:lstStyle/>
            <a:p>
              <a:pPr algn="just"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Nhiệm vụ </a:t>
              </a:r>
              <a:r>
                <a:rPr lang="vi-VN" sz="2200">
                  <a:solidFill>
                    <a:schemeClr val="accent4">
                      <a:lumMod val="75000"/>
                    </a:schemeClr>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Sử dụng máy tìm kiếm để tìm kiếm các thông tin về Hồ Gươm.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Hướng dẫn: </a:t>
              </a:r>
              <a:r>
                <a:rPr lang="vi-VN" sz="2200">
                  <a:latin typeface="UTM Avo" panose="02040603050506020204" pitchFamily="18" charset="0"/>
                  <a:cs typeface="Times New Roman" panose="02020603050405020304" pitchFamily="18" charset="0"/>
                </a:rPr>
                <a:t>(</a:t>
              </a:r>
              <a:r>
                <a:rPr lang="vi-VN" sz="2200" i="1">
                  <a:latin typeface="UTM Avo" panose="02040603050506020204" pitchFamily="18" charset="0"/>
                  <a:cs typeface="Times New Roman" panose="02020603050405020304" pitchFamily="18" charset="0"/>
                </a:rPr>
                <a:t>Những hướng dẫn sau đây sử dụng máy tìm kiếm Google để minh hoạ</a:t>
              </a:r>
              <a:r>
                <a:rPr lang="vi-VN" sz="2200">
                  <a:latin typeface="UTM Avo" panose="02040603050506020204" pitchFamily="18" charset="0"/>
                  <a:cs typeface="Times New Roman" panose="02020603050405020304" pitchFamily="18" charset="0"/>
                </a:rPr>
                <a:t>) </a:t>
              </a:r>
            </a:p>
          </p:txBody>
        </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71851"/>
            </a:xfrm>
            <a:prstGeom prst="rect">
              <a:avLst/>
            </a:prstGeom>
          </p:spPr>
          <p:txBody>
            <a:bodyPr wrap="square">
              <a:spAutoFit/>
            </a:bodyPr>
            <a:lstStyle/>
            <a:p>
              <a:pPr algn="ctr" defTabSz="342900">
                <a:lnSpc>
                  <a:spcPct val="150000"/>
                </a:lnSpc>
              </a:pPr>
              <a:endParaRPr lang="vi-VN" sz="2800" b="1">
                <a:solidFill>
                  <a:schemeClr val="bg1"/>
                </a:solidFill>
                <a:latin typeface="UTM Avo" panose="020406030505060202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891DAD61-1AEC-4619-8343-9F19A8621F4D}"/>
              </a:ext>
            </a:extLst>
          </p:cNvPr>
          <p:cNvSpPr/>
          <p:nvPr/>
        </p:nvSpPr>
        <p:spPr>
          <a:xfrm>
            <a:off x="736025" y="2044515"/>
            <a:ext cx="7791314" cy="547714"/>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1: </a:t>
            </a:r>
            <a:r>
              <a:rPr lang="vi-VN" sz="2200">
                <a:latin typeface="UTM Avo" panose="02040603050506020204" pitchFamily="18" charset="0"/>
                <a:cs typeface="Times New Roman" panose="02020603050405020304" pitchFamily="18" charset="0"/>
              </a:rPr>
              <a:t>Xác định từ khoá là </a:t>
            </a:r>
            <a:r>
              <a:rPr lang="vi-VN" sz="2200">
                <a:solidFill>
                  <a:schemeClr val="accent4">
                    <a:lumMod val="75000"/>
                  </a:schemeClr>
                </a:solidFill>
                <a:latin typeface="UTM Avo" panose="02040603050506020204" pitchFamily="18" charset="0"/>
                <a:cs typeface="Times New Roman" panose="02020603050405020304" pitchFamily="18" charset="0"/>
              </a:rPr>
              <a:t>Hồ Gươm</a:t>
            </a:r>
            <a:r>
              <a:rPr lang="vi-VN" sz="2200">
                <a:latin typeface="UTM Avo" panose="020406030505060202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8B7C35BF-6795-7BEE-29F2-E7EA7F3D41D1}"/>
              </a:ext>
            </a:extLst>
          </p:cNvPr>
          <p:cNvSpPr/>
          <p:nvPr/>
        </p:nvSpPr>
        <p:spPr>
          <a:xfrm>
            <a:off x="736025" y="2552346"/>
            <a:ext cx="8658698" cy="547714"/>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2:</a:t>
            </a:r>
            <a:r>
              <a:rPr lang="en-US" sz="2200">
                <a:solidFill>
                  <a:schemeClr val="accent4">
                    <a:lumMod val="75000"/>
                  </a:schemeClr>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Mở trình duyệt web và gõ địa chỉ máy tìm kiếm vào thanh địa chỉ:</a:t>
            </a:r>
          </a:p>
        </p:txBody>
      </p:sp>
      <p:pic>
        <p:nvPicPr>
          <p:cNvPr id="22" name="Picture 21" descr="Graphical user interface, text, application, chat or text message&#10;&#10;Description automatically generated">
            <a:extLst>
              <a:ext uri="{FF2B5EF4-FFF2-40B4-BE49-F238E27FC236}">
                <a16:creationId xmlns:a16="http://schemas.microsoft.com/office/drawing/2014/main" id="{C1A13E48-E40B-1C10-9982-3116C971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240" y="3100060"/>
            <a:ext cx="8450826" cy="3543795"/>
          </a:xfrm>
          <a:prstGeom prst="rect">
            <a:avLst/>
          </a:prstGeom>
        </p:spPr>
      </p:pic>
    </p:spTree>
    <p:extLst>
      <p:ext uri="{BB962C8B-B14F-4D97-AF65-F5344CB8AC3E}">
        <p14:creationId xmlns:p14="http://schemas.microsoft.com/office/powerpoint/2010/main" val="2248472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strips(downLeft)">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2EFF5B-6EA6-4F84-A78E-5912EDB33712}"/>
              </a:ext>
            </a:extLst>
          </p:cNvPr>
          <p:cNvSpPr/>
          <p:nvPr/>
        </p:nvSpPr>
        <p:spPr>
          <a:xfrm>
            <a:off x="739709" y="516881"/>
            <a:ext cx="3729052" cy="2579039"/>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4: </a:t>
            </a:r>
            <a:r>
              <a:rPr lang="vi-VN" sz="2200">
                <a:latin typeface="UTM Avo" panose="02040603050506020204" pitchFamily="18" charset="0"/>
                <a:cs typeface="Times New Roman" panose="02020603050405020304" pitchFamily="18" charset="0"/>
              </a:rPr>
              <a:t>Kết quả tìm kiếm là danh sách  các  trang web  có  chứa  từ khoá  tìm  kiếm. Em hãy quan sát trang  thông  tin kết quả.</a:t>
            </a:r>
            <a:endParaRPr lang="en-US"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030B01D-58AC-486D-A419-25927972071D}"/>
              </a:ext>
            </a:extLst>
          </p:cNvPr>
          <p:cNvSpPr/>
          <p:nvPr/>
        </p:nvSpPr>
        <p:spPr>
          <a:xfrm>
            <a:off x="739709" y="3762081"/>
            <a:ext cx="3291907" cy="2071208"/>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5: </a:t>
            </a:r>
            <a:r>
              <a:rPr lang="vi-VN" sz="2200">
                <a:latin typeface="UTM Avo" panose="02040603050506020204" pitchFamily="18" charset="0"/>
                <a:cs typeface="Times New Roman" panose="02020603050405020304" pitchFamily="18" charset="0"/>
              </a:rPr>
              <a:t>Nháy chuột vào một siêu liên kết để mở trang web  và xem thông tin chi tiết về </a:t>
            </a:r>
            <a:r>
              <a:rPr lang="vi-VN" sz="2200">
                <a:solidFill>
                  <a:schemeClr val="accent4">
                    <a:lumMod val="75000"/>
                  </a:schemeClr>
                </a:solidFill>
                <a:latin typeface="UTM Avo" panose="02040603050506020204" pitchFamily="18" charset="0"/>
                <a:cs typeface="Times New Roman" panose="02020603050405020304" pitchFamily="18" charset="0"/>
              </a:rPr>
              <a:t>Hồ Gươm</a:t>
            </a:r>
            <a:r>
              <a:rPr lang="vi-VN" sz="2200">
                <a:latin typeface="UTM Avo" panose="02040603050506020204" pitchFamily="18" charset="0"/>
                <a:cs typeface="Times New Roman" panose="02020603050405020304" pitchFamily="18" charset="0"/>
              </a:rPr>
              <a:t>. </a:t>
            </a:r>
            <a:endParaRPr lang="en-US" sz="2200">
              <a:latin typeface="UTM Avo" panose="02040603050506020204" pitchFamily="18" charset="0"/>
              <a:cs typeface="Times New Roman" panose="02020603050405020304" pitchFamily="18" charset="0"/>
            </a:endParaRPr>
          </a:p>
        </p:txBody>
      </p:sp>
      <p:pic>
        <p:nvPicPr>
          <p:cNvPr id="15" name="Picture 14" descr="Graphical user interface, text, application, email&#10;&#10;Description automatically generated">
            <a:extLst>
              <a:ext uri="{FF2B5EF4-FFF2-40B4-BE49-F238E27FC236}">
                <a16:creationId xmlns:a16="http://schemas.microsoft.com/office/drawing/2014/main" id="{2F818712-0EA1-7D02-124F-15F0BE5F0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716" y="590495"/>
            <a:ext cx="5368413" cy="2505425"/>
          </a:xfrm>
          <a:prstGeom prst="rect">
            <a:avLst/>
          </a:prstGeom>
        </p:spPr>
      </p:pic>
      <p:pic>
        <p:nvPicPr>
          <p:cNvPr id="17" name="Picture 16" descr="A picture containing graphical user interface&#10;&#10;Description automatically generated">
            <a:extLst>
              <a:ext uri="{FF2B5EF4-FFF2-40B4-BE49-F238E27FC236}">
                <a16:creationId xmlns:a16="http://schemas.microsoft.com/office/drawing/2014/main" id="{2230DDF8-FEE6-3F17-2B0D-2398CE564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432" y="3269453"/>
            <a:ext cx="5058697" cy="3249334"/>
          </a:xfrm>
          <a:prstGeom prst="rect">
            <a:avLst/>
          </a:prstGeom>
        </p:spPr>
      </p:pic>
    </p:spTree>
    <p:extLst>
      <p:ext uri="{BB962C8B-B14F-4D97-AF65-F5344CB8AC3E}">
        <p14:creationId xmlns:p14="http://schemas.microsoft.com/office/powerpoint/2010/main" val="256652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450848" y="1235098"/>
            <a:ext cx="10631423" cy="864532"/>
          </a:xfrm>
          <a:prstGeom prst="rect">
            <a:avLst/>
          </a:prstGeom>
        </p:spPr>
        <p:txBody>
          <a:bodyPr wrap="square">
            <a:spAutoFit/>
          </a:bodyPr>
          <a:lstStyle/>
          <a:p>
            <a:pPr defTabSz="342900">
              <a:lnSpc>
                <a:spcPct val="150000"/>
              </a:lnSpc>
            </a:pPr>
            <a:r>
              <a:rPr lang="en-US"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Các bạn chọn từ khoá cho chủ đề về vai trò của không khí đối với con người. Mỗi bạn lựa chọn từ khoá tìm kiếm khác nhau, theo em bạn nào sau đây chọn từ khoá phù hợp nhất?</a:t>
            </a:r>
          </a:p>
        </p:txBody>
      </p:sp>
      <p:sp>
        <p:nvSpPr>
          <p:cNvPr id="9" name="Rectangle 8">
            <a:extLst>
              <a:ext uri="{FF2B5EF4-FFF2-40B4-BE49-F238E27FC236}">
                <a16:creationId xmlns:a16="http://schemas.microsoft.com/office/drawing/2014/main" id="{64D4AC19-04E7-42DD-8D9E-C14E08221752}"/>
              </a:ext>
            </a:extLst>
          </p:cNvPr>
          <p:cNvSpPr/>
          <p:nvPr/>
        </p:nvSpPr>
        <p:spPr>
          <a:xfrm>
            <a:off x="2034756" y="2082218"/>
            <a:ext cx="8505049"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Khoa: Không</a:t>
            </a:r>
            <a:r>
              <a:rPr lang="en-US" sz="2000">
                <a:latin typeface="UTM Avo" panose="02040603050506020204" pitchFamily="18" charset="0"/>
                <a:cs typeface="Times New Roman" panose="02020603050405020304" pitchFamily="18" charset="0"/>
              </a:rPr>
              <a:t> khí</a:t>
            </a: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2A734E4-2093-4333-9279-33750DACE0B2}"/>
              </a:ext>
            </a:extLst>
          </p:cNvPr>
          <p:cNvSpPr/>
          <p:nvPr/>
        </p:nvSpPr>
        <p:spPr>
          <a:xfrm>
            <a:off x="2029833" y="2486887"/>
            <a:ext cx="7310526"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Không khí và con người.</a:t>
            </a:r>
          </a:p>
        </p:txBody>
      </p:sp>
      <p:sp>
        <p:nvSpPr>
          <p:cNvPr id="11" name="Rectangle 10">
            <a:extLst>
              <a:ext uri="{FF2B5EF4-FFF2-40B4-BE49-F238E27FC236}">
                <a16:creationId xmlns:a16="http://schemas.microsoft.com/office/drawing/2014/main" id="{5151CCD1-4DB5-4BF7-A6FD-E07347AC69A6}"/>
              </a:ext>
            </a:extLst>
          </p:cNvPr>
          <p:cNvSpPr/>
          <p:nvPr/>
        </p:nvSpPr>
        <p:spPr>
          <a:xfrm>
            <a:off x="1596100" y="3983979"/>
            <a:ext cx="986353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Thực hành tìm kiếm thông tin theo chủ đề tìm hiểu về Văn Miếu - Quốc Tử Giám theo các yêu cầu sau:</a:t>
            </a:r>
          </a:p>
        </p:txBody>
      </p:sp>
      <p:sp>
        <p:nvSpPr>
          <p:cNvPr id="18" name="Rectangle 17">
            <a:extLst>
              <a:ext uri="{FF2B5EF4-FFF2-40B4-BE49-F238E27FC236}">
                <a16:creationId xmlns:a16="http://schemas.microsoft.com/office/drawing/2014/main" id="{2CB02F40-B2EE-430B-89EF-099B38B56698}"/>
              </a:ext>
            </a:extLst>
          </p:cNvPr>
          <p:cNvSpPr/>
          <p:nvPr/>
        </p:nvSpPr>
        <p:spPr>
          <a:xfrm>
            <a:off x="2029833" y="2891555"/>
            <a:ext cx="9619242"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Minh: Vai trò của không khí đối với con người.</a:t>
            </a:r>
          </a:p>
        </p:txBody>
      </p:sp>
      <p:sp>
        <p:nvSpPr>
          <p:cNvPr id="19" name="Rectangle 18">
            <a:extLst>
              <a:ext uri="{FF2B5EF4-FFF2-40B4-BE49-F238E27FC236}">
                <a16:creationId xmlns:a16="http://schemas.microsoft.com/office/drawing/2014/main" id="{2F8B4AC3-CF3D-43C6-ADE7-B0857F36941F}"/>
              </a:ext>
            </a:extLst>
          </p:cNvPr>
          <p:cNvSpPr/>
          <p:nvPr/>
        </p:nvSpPr>
        <p:spPr>
          <a:xfrm>
            <a:off x="2019026" y="4922631"/>
            <a:ext cx="3479566" cy="506292"/>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Xác định từ khoá.</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8D2466AE-AF25-4D36-B874-006327C9D091}"/>
              </a:ext>
            </a:extLst>
          </p:cNvPr>
          <p:cNvSpPr/>
          <p:nvPr/>
        </p:nvSpPr>
        <p:spPr>
          <a:xfrm>
            <a:off x="2019025" y="5908927"/>
            <a:ext cx="5266677" cy="506292"/>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3) Nhận xét về kết quả nhận được.</a:t>
            </a:r>
          </a:p>
        </p:txBody>
      </p:sp>
      <p:sp>
        <p:nvSpPr>
          <p:cNvPr id="21" name="Rectangle 20">
            <a:extLst>
              <a:ext uri="{FF2B5EF4-FFF2-40B4-BE49-F238E27FC236}">
                <a16:creationId xmlns:a16="http://schemas.microsoft.com/office/drawing/2014/main" id="{82FEB721-85D4-434D-A2C6-0F2E4C03FBBF}"/>
              </a:ext>
            </a:extLst>
          </p:cNvPr>
          <p:cNvSpPr/>
          <p:nvPr/>
        </p:nvSpPr>
        <p:spPr>
          <a:xfrm>
            <a:off x="2019026" y="5415779"/>
            <a:ext cx="7490734"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Truy cập vào máy tìm kiếm và tìm kiếm thông tin.</a:t>
            </a:r>
            <a:endParaRPr lang="vi-VN" sz="2000">
              <a:latin typeface="UTM Avo" panose="020406030505060202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C7844AE8-7425-44AD-9D7F-DCBBD3CEAA52}"/>
              </a:ext>
            </a:extLst>
          </p:cNvPr>
          <p:cNvSpPr/>
          <p:nvPr/>
        </p:nvSpPr>
        <p:spPr>
          <a:xfrm>
            <a:off x="2019026" y="298539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Rectangle 3">
            <a:extLst>
              <a:ext uri="{FF2B5EF4-FFF2-40B4-BE49-F238E27FC236}">
                <a16:creationId xmlns:a16="http://schemas.microsoft.com/office/drawing/2014/main" id="{F785C1BA-478A-CFE7-8AFB-7A962603250F}"/>
              </a:ext>
            </a:extLst>
          </p:cNvPr>
          <p:cNvSpPr/>
          <p:nvPr/>
        </p:nvSpPr>
        <p:spPr>
          <a:xfrm>
            <a:off x="2029833" y="3345378"/>
            <a:ext cx="9619242"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Hoa: Con người cần không khí không?</a:t>
            </a:r>
          </a:p>
        </p:txBody>
      </p:sp>
    </p:spTree>
    <p:extLst>
      <p:ext uri="{BB962C8B-B14F-4D97-AF65-F5344CB8AC3E}">
        <p14:creationId xmlns:p14="http://schemas.microsoft.com/office/powerpoint/2010/main" val="3371365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1000"/>
                                        <p:tgtEl>
                                          <p:spTgt spid="18">
                                            <p:txEl>
                                              <p:pRg st="0" end="0"/>
                                            </p:txEl>
                                          </p:spTgt>
                                        </p:tgtEl>
                                      </p:cBhvr>
                                    </p:animEffect>
                                    <p:anim calcmode="lin" valueType="num">
                                      <p:cBhvr>
                                        <p:cTn id="2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9" grpId="0"/>
      <p:bldP spid="20" grpId="0"/>
      <p:bldP spid="21" grpId="0"/>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5663</TotalTime>
  <Words>1007</Words>
  <Application>Microsoft Office PowerPoint</Application>
  <PresentationFormat>Widescreen</PresentationFormat>
  <Paragraphs>72</Paragraphs>
  <Slides>11</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vt:i4>
      </vt:variant>
    </vt:vector>
  </HeadingPairs>
  <TitlesOfParts>
    <vt:vector size="26" baseType="lpstr">
      <vt:lpstr>等线</vt:lpstr>
      <vt:lpstr>Arial</vt:lpstr>
      <vt:lpstr>Calibri</vt:lpstr>
      <vt:lpstr>iCiel Cadena</vt:lpstr>
      <vt:lpstr>Segoe Print</vt:lpstr>
      <vt:lpstr>SVN-Adam Gorry</vt:lpstr>
      <vt:lpstr>SVN-Androgyne</vt:lpstr>
      <vt:lpstr>SVN-Avo</vt:lpstr>
      <vt:lpstr>SVN-SAF</vt:lpstr>
      <vt:lpstr>Times New Roman</vt:lpstr>
      <vt:lpstr>UTM Avo</vt:lpstr>
      <vt:lpstr>UTM Bienvenue</vt:lpstr>
      <vt:lpstr>UTM HelvetIns</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hoaltt.4143@vief.edu.vn</cp:lastModifiedBy>
  <cp:revision>193</cp:revision>
  <dcterms:created xsi:type="dcterms:W3CDTF">2021-11-14T08:33:55Z</dcterms:created>
  <dcterms:modified xsi:type="dcterms:W3CDTF">2023-10-23T06:56:31Z</dcterms:modified>
</cp:coreProperties>
</file>