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 id="2147483732" r:id="rId5"/>
  </p:sldMasterIdLst>
  <p:notesMasterIdLst>
    <p:notesMasterId r:id="rId28"/>
  </p:notesMasterIdLst>
  <p:sldIdLst>
    <p:sldId id="256" r:id="rId6"/>
    <p:sldId id="262" r:id="rId7"/>
    <p:sldId id="264" r:id="rId8"/>
    <p:sldId id="288" r:id="rId9"/>
    <p:sldId id="420" r:id="rId10"/>
    <p:sldId id="297" r:id="rId11"/>
    <p:sldId id="421" r:id="rId12"/>
    <p:sldId id="414" r:id="rId13"/>
    <p:sldId id="415" r:id="rId14"/>
    <p:sldId id="413" r:id="rId15"/>
    <p:sldId id="299" r:id="rId16"/>
    <p:sldId id="422" r:id="rId17"/>
    <p:sldId id="416" r:id="rId18"/>
    <p:sldId id="417" r:id="rId19"/>
    <p:sldId id="418" r:id="rId20"/>
    <p:sldId id="402" r:id="rId21"/>
    <p:sldId id="419" r:id="rId22"/>
    <p:sldId id="425" r:id="rId23"/>
    <p:sldId id="304" r:id="rId24"/>
    <p:sldId id="303" r:id="rId25"/>
    <p:sldId id="424" r:id="rId26"/>
    <p:sldId id="27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117"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8D8734-2EEF-4B0E-A215-1FC1B261819E}"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3188E-5991-47E9-9E2D-E2869E1F868D}" type="slidenum">
              <a:rPr lang="en-US" smtClean="0"/>
              <a:t>‹#›</a:t>
            </a:fld>
            <a:endParaRPr lang="en-US"/>
          </a:p>
        </p:txBody>
      </p:sp>
    </p:spTree>
    <p:extLst>
      <p:ext uri="{BB962C8B-B14F-4D97-AF65-F5344CB8AC3E}">
        <p14:creationId xmlns:p14="http://schemas.microsoft.com/office/powerpoint/2010/main" val="3309191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3390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1084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7865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526370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933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9422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358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03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10485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4880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0256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0080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25876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11004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54137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60507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25351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1510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66559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8265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03253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5324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52749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1279013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261269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1765290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2025/3/24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3115378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2025/3/24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3587106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2025/3/24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3123055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09201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2025/3/24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2577099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2025/3/24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1153659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2025/3/24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810783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4257772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2536310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294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82604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6744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7938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113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747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9138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09574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4190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601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99973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9191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28267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3758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30762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25132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2025/3/24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96249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DAA39EC2-11C0-4C29-9646-D2F7FD77BF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19225" y="190500"/>
            <a:ext cx="1238250" cy="1238250"/>
          </a:xfrm>
          <a:prstGeom prst="rect">
            <a:avLst/>
          </a:prstGeom>
        </p:spPr>
      </p:pic>
    </p:spTree>
    <p:extLst>
      <p:ext uri="{BB962C8B-B14F-4D97-AF65-F5344CB8AC3E}">
        <p14:creationId xmlns:p14="http://schemas.microsoft.com/office/powerpoint/2010/main" val="100477697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A5624532-C045-4469-B18E-49CB452B1D5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23827921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75590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82807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454580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4.png"/><Relationship Id="rId16" Type="http://schemas.openxmlformats.org/officeDocument/2006/relationships/image" Target="../media/image18.png"/><Relationship Id="rId1" Type="http://schemas.openxmlformats.org/officeDocument/2006/relationships/slideLayout" Target="../slideLayouts/slideLayout41.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3.pn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9.jp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9.gif"/></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audio" Target="NUL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3690" y="-2840690"/>
            <a:ext cx="12539380" cy="12539380"/>
          </a:xfrm>
          <a:custGeom>
            <a:avLst/>
            <a:gdLst/>
            <a:ahLst/>
            <a:cxnLst/>
            <a:rect l="l" t="t" r="r" b="b"/>
            <a:pathLst>
              <a:path w="18809070" h="18809070">
                <a:moveTo>
                  <a:pt x="0" y="0"/>
                </a:moveTo>
                <a:lnTo>
                  <a:pt x="18809070" y="0"/>
                </a:lnTo>
                <a:lnTo>
                  <a:pt x="18809070" y="18809070"/>
                </a:lnTo>
                <a:lnTo>
                  <a:pt x="0" y="18809070"/>
                </a:lnTo>
                <a:lnTo>
                  <a:pt x="0" y="0"/>
                </a:lnTo>
                <a:close/>
              </a:path>
            </a:pathLst>
          </a:custGeom>
          <a:blipFill>
            <a:blip r:embed="rId2">
              <a:alphaModFix amt="21999"/>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569780" y="746626"/>
            <a:ext cx="7052441" cy="1038746"/>
          </a:xfrm>
          <a:prstGeom prst="rect">
            <a:avLst/>
          </a:prstGeom>
        </p:spPr>
        <p:txBody>
          <a:bodyPr lIns="0" tIns="0" rIns="0" bIns="0" rtlCol="0" anchor="t">
            <a:spAutoFit/>
          </a:bodyPr>
          <a:lstStyle/>
          <a:p>
            <a:pPr algn="ctr" defTabSz="609630">
              <a:lnSpc>
                <a:spcPts val="8136"/>
              </a:lnSpc>
            </a:pPr>
            <a:r>
              <a:rPr lang="en-US" sz="7200">
                <a:solidFill>
                  <a:srgbClr val="FFFCFC"/>
                </a:solidFill>
                <a:latin typeface="Cherry Bomb One"/>
                <a:ea typeface="Cherry Bomb One"/>
                <a:cs typeface="Cherry Bomb One"/>
                <a:sym typeface="Cherry Bomb One"/>
              </a:rPr>
              <a:t>Result</a:t>
            </a:r>
          </a:p>
        </p:txBody>
      </p:sp>
      <p:sp>
        <p:nvSpPr>
          <p:cNvPr id="4" name="Freeform 4"/>
          <p:cNvSpPr/>
          <p:nvPr/>
        </p:nvSpPr>
        <p:spPr>
          <a:xfrm>
            <a:off x="-2275043" y="-121030"/>
            <a:ext cx="5921687" cy="1613660"/>
          </a:xfrm>
          <a:custGeom>
            <a:avLst/>
            <a:gdLst/>
            <a:ahLst/>
            <a:cxnLst/>
            <a:rect l="l" t="t" r="r" b="b"/>
            <a:pathLst>
              <a:path w="8882531" h="2420490">
                <a:moveTo>
                  <a:pt x="0" y="0"/>
                </a:moveTo>
                <a:lnTo>
                  <a:pt x="8882530" y="0"/>
                </a:lnTo>
                <a:lnTo>
                  <a:pt x="8882530" y="2420490"/>
                </a:lnTo>
                <a:lnTo>
                  <a:pt x="0" y="2420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508889" y="-121030"/>
            <a:ext cx="5921687" cy="1613660"/>
          </a:xfrm>
          <a:custGeom>
            <a:avLst/>
            <a:gdLst/>
            <a:ahLst/>
            <a:cxnLst/>
            <a:rect l="l" t="t" r="r" b="b"/>
            <a:pathLst>
              <a:path w="8882531" h="2420490">
                <a:moveTo>
                  <a:pt x="0" y="0"/>
                </a:moveTo>
                <a:lnTo>
                  <a:pt x="8882531" y="0"/>
                </a:lnTo>
                <a:lnTo>
                  <a:pt x="8882531" y="2420490"/>
                </a:lnTo>
                <a:lnTo>
                  <a:pt x="0" y="2420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664435" y="5905141"/>
            <a:ext cx="13570610" cy="2307004"/>
          </a:xfrm>
          <a:custGeom>
            <a:avLst/>
            <a:gdLst/>
            <a:ahLst/>
            <a:cxnLst/>
            <a:rect l="l" t="t" r="r" b="b"/>
            <a:pathLst>
              <a:path w="20355915" h="3460506">
                <a:moveTo>
                  <a:pt x="0" y="0"/>
                </a:moveTo>
                <a:lnTo>
                  <a:pt x="20355915" y="0"/>
                </a:lnTo>
                <a:lnTo>
                  <a:pt x="20355915" y="3460505"/>
                </a:lnTo>
                <a:lnTo>
                  <a:pt x="0" y="34605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0068333" y="3912906"/>
            <a:ext cx="2123667" cy="3331241"/>
          </a:xfrm>
          <a:custGeom>
            <a:avLst/>
            <a:gdLst/>
            <a:ahLst/>
            <a:cxnLst/>
            <a:rect l="l" t="t" r="r" b="b"/>
            <a:pathLst>
              <a:path w="3185500" h="4996862">
                <a:moveTo>
                  <a:pt x="0" y="0"/>
                </a:moveTo>
                <a:lnTo>
                  <a:pt x="3185500" y="0"/>
                </a:lnTo>
                <a:lnTo>
                  <a:pt x="3185500" y="4996862"/>
                </a:lnTo>
                <a:lnTo>
                  <a:pt x="0" y="49968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565847" y="6260741"/>
            <a:ext cx="13570610" cy="2307004"/>
          </a:xfrm>
          <a:custGeom>
            <a:avLst/>
            <a:gdLst/>
            <a:ahLst/>
            <a:cxnLst/>
            <a:rect l="l" t="t" r="r" b="b"/>
            <a:pathLst>
              <a:path w="20355915" h="3460506">
                <a:moveTo>
                  <a:pt x="0" y="0"/>
                </a:moveTo>
                <a:lnTo>
                  <a:pt x="20355915" y="0"/>
                </a:lnTo>
                <a:lnTo>
                  <a:pt x="20355915" y="3460505"/>
                </a:lnTo>
                <a:lnTo>
                  <a:pt x="0" y="34605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606273" y="945502"/>
            <a:ext cx="8248514" cy="5226698"/>
          </a:xfrm>
          <a:custGeom>
            <a:avLst/>
            <a:gdLst/>
            <a:ahLst/>
            <a:cxnLst/>
            <a:rect l="l" t="t" r="r" b="b"/>
            <a:pathLst>
              <a:path w="11201748" h="6314985">
                <a:moveTo>
                  <a:pt x="0" y="0"/>
                </a:moveTo>
                <a:lnTo>
                  <a:pt x="11201747" y="0"/>
                </a:lnTo>
                <a:lnTo>
                  <a:pt x="11201747" y="6314985"/>
                </a:lnTo>
                <a:lnTo>
                  <a:pt x="0" y="63149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288026" y="1578632"/>
            <a:ext cx="856530" cy="971736"/>
          </a:xfrm>
          <a:custGeom>
            <a:avLst/>
            <a:gdLst/>
            <a:ahLst/>
            <a:cxnLst/>
            <a:rect l="l" t="t" r="r" b="b"/>
            <a:pathLst>
              <a:path w="3422632" h="3501413">
                <a:moveTo>
                  <a:pt x="0" y="0"/>
                </a:moveTo>
                <a:lnTo>
                  <a:pt x="3422632" y="0"/>
                </a:lnTo>
                <a:lnTo>
                  <a:pt x="3422632" y="3501413"/>
                </a:lnTo>
                <a:lnTo>
                  <a:pt x="0" y="35014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269845" y="5396404"/>
            <a:ext cx="2281755" cy="1551593"/>
          </a:xfrm>
          <a:custGeom>
            <a:avLst/>
            <a:gdLst/>
            <a:ahLst/>
            <a:cxnLst/>
            <a:rect l="l" t="t" r="r" b="b"/>
            <a:pathLst>
              <a:path w="3422632" h="2327389">
                <a:moveTo>
                  <a:pt x="0" y="0"/>
                </a:moveTo>
                <a:lnTo>
                  <a:pt x="3422632" y="0"/>
                </a:lnTo>
                <a:lnTo>
                  <a:pt x="3422632" y="2327390"/>
                </a:lnTo>
                <a:lnTo>
                  <a:pt x="0" y="232739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TextBox 12"/>
          <p:cNvSpPr txBox="1"/>
          <p:nvPr/>
        </p:nvSpPr>
        <p:spPr>
          <a:xfrm>
            <a:off x="1444989" y="1873913"/>
            <a:ext cx="8835692" cy="1969770"/>
          </a:xfrm>
          <a:prstGeom prst="rect">
            <a:avLst/>
          </a:prstGeom>
        </p:spPr>
        <p:txBody>
          <a:bodyPr wrap="square" lIns="0" tIns="0" rIns="0" bIns="0" rtlCol="0" anchor="t">
            <a:spAutoFit/>
          </a:bodyPr>
          <a:lstStyle/>
          <a:p>
            <a:pPr algn="ctr" defTabSz="609630"/>
            <a:r>
              <a:rPr lang="en-US" sz="3200" dirty="0">
                <a:solidFill>
                  <a:srgbClr val="5D5757"/>
                </a:solidFill>
                <a:latin typeface="Segoe Print" panose="02000600000000000000" pitchFamily="2" charset="0"/>
                <a:ea typeface="One Little Font"/>
                <a:cs typeface="One Little Font"/>
                <a:sym typeface="One Little Font"/>
              </a:rPr>
              <a:t>MÔN: TỰ NHIÊN VÀ XÃ HỘI LỚP 3</a:t>
            </a:r>
          </a:p>
          <a:p>
            <a:pPr algn="ctr" defTabSz="609630"/>
            <a:r>
              <a:rPr lang="en-US" sz="3200" dirty="0" err="1">
                <a:solidFill>
                  <a:srgbClr val="5D5757"/>
                </a:solidFill>
                <a:latin typeface="Segoe Print" panose="02000600000000000000" pitchFamily="2" charset="0"/>
                <a:ea typeface="One Little Font"/>
                <a:cs typeface="One Little Font"/>
                <a:sym typeface="One Little Font"/>
              </a:rPr>
              <a:t>Bài</a:t>
            </a:r>
            <a:r>
              <a:rPr lang="en-US" sz="3200" dirty="0">
                <a:solidFill>
                  <a:srgbClr val="5D5757"/>
                </a:solidFill>
                <a:latin typeface="Segoe Print" panose="02000600000000000000" pitchFamily="2" charset="0"/>
                <a:ea typeface="One Little Font"/>
                <a:cs typeface="One Little Font"/>
                <a:sym typeface="One Little Font"/>
              </a:rPr>
              <a:t> 12: </a:t>
            </a:r>
            <a:r>
              <a:rPr lang="en-US" sz="3200" dirty="0" err="1">
                <a:solidFill>
                  <a:srgbClr val="5D5757"/>
                </a:solidFill>
                <a:latin typeface="Segoe Print" panose="02000600000000000000" pitchFamily="2" charset="0"/>
                <a:ea typeface="One Little Font"/>
                <a:cs typeface="One Little Font"/>
                <a:sym typeface="One Little Font"/>
              </a:rPr>
              <a:t>Các</a:t>
            </a:r>
            <a:r>
              <a:rPr lang="en-US" sz="3200" dirty="0">
                <a:solidFill>
                  <a:srgbClr val="5D5757"/>
                </a:solidFill>
                <a:latin typeface="Segoe Print" panose="02000600000000000000" pitchFamily="2" charset="0"/>
                <a:ea typeface="One Little Font"/>
                <a:cs typeface="One Little Font"/>
                <a:sym typeface="One Little Font"/>
              </a:rPr>
              <a:t> </a:t>
            </a:r>
            <a:r>
              <a:rPr lang="en-US" sz="3200" dirty="0" err="1">
                <a:solidFill>
                  <a:srgbClr val="5D5757"/>
                </a:solidFill>
                <a:latin typeface="Segoe Print" panose="02000600000000000000" pitchFamily="2" charset="0"/>
                <a:ea typeface="One Little Font"/>
                <a:cs typeface="One Little Font"/>
                <a:sym typeface="One Little Font"/>
              </a:rPr>
              <a:t>bộ</a:t>
            </a:r>
            <a:r>
              <a:rPr lang="en-US" sz="3200" dirty="0">
                <a:solidFill>
                  <a:srgbClr val="5D5757"/>
                </a:solidFill>
                <a:latin typeface="Segoe Print" panose="02000600000000000000" pitchFamily="2" charset="0"/>
                <a:ea typeface="One Little Font"/>
                <a:cs typeface="One Little Font"/>
                <a:sym typeface="One Little Font"/>
              </a:rPr>
              <a:t> </a:t>
            </a:r>
            <a:r>
              <a:rPr lang="en-US" sz="3200" dirty="0" err="1">
                <a:solidFill>
                  <a:srgbClr val="5D5757"/>
                </a:solidFill>
                <a:latin typeface="Segoe Print" panose="02000600000000000000" pitchFamily="2" charset="0"/>
                <a:ea typeface="One Little Font"/>
                <a:cs typeface="One Little Font"/>
                <a:sym typeface="One Little Font"/>
              </a:rPr>
              <a:t>phận</a:t>
            </a:r>
            <a:r>
              <a:rPr lang="en-US" sz="3200" dirty="0">
                <a:solidFill>
                  <a:srgbClr val="5D5757"/>
                </a:solidFill>
                <a:latin typeface="Segoe Print" panose="02000600000000000000" pitchFamily="2" charset="0"/>
                <a:ea typeface="One Little Font"/>
                <a:cs typeface="One Little Font"/>
                <a:sym typeface="One Little Font"/>
              </a:rPr>
              <a:t> </a:t>
            </a:r>
            <a:r>
              <a:rPr lang="en-US" sz="3200" dirty="0" err="1">
                <a:solidFill>
                  <a:srgbClr val="5D5757"/>
                </a:solidFill>
                <a:latin typeface="Segoe Print" panose="02000600000000000000" pitchFamily="2" charset="0"/>
                <a:ea typeface="One Little Font"/>
                <a:cs typeface="One Little Font"/>
                <a:sym typeface="One Little Font"/>
              </a:rPr>
              <a:t>của</a:t>
            </a:r>
            <a:r>
              <a:rPr lang="en-US" sz="3200" dirty="0">
                <a:solidFill>
                  <a:srgbClr val="5D5757"/>
                </a:solidFill>
                <a:latin typeface="Segoe Print" panose="02000600000000000000" pitchFamily="2" charset="0"/>
                <a:ea typeface="One Little Font"/>
                <a:cs typeface="One Little Font"/>
                <a:sym typeface="One Little Font"/>
              </a:rPr>
              <a:t> </a:t>
            </a:r>
            <a:r>
              <a:rPr lang="en-US" sz="3200" dirty="0" err="1">
                <a:solidFill>
                  <a:srgbClr val="5D5757"/>
                </a:solidFill>
                <a:latin typeface="Segoe Print" panose="02000600000000000000" pitchFamily="2" charset="0"/>
                <a:ea typeface="One Little Font"/>
                <a:cs typeface="One Little Font"/>
                <a:sym typeface="One Little Font"/>
              </a:rPr>
              <a:t>thực</a:t>
            </a:r>
            <a:r>
              <a:rPr lang="en-US" sz="3200" dirty="0">
                <a:solidFill>
                  <a:srgbClr val="5D5757"/>
                </a:solidFill>
                <a:latin typeface="Segoe Print" panose="02000600000000000000" pitchFamily="2" charset="0"/>
                <a:ea typeface="One Little Font"/>
                <a:cs typeface="One Little Font"/>
                <a:sym typeface="One Little Font"/>
              </a:rPr>
              <a:t> </a:t>
            </a:r>
            <a:r>
              <a:rPr lang="en-US" sz="3200" dirty="0" err="1">
                <a:solidFill>
                  <a:srgbClr val="5D5757"/>
                </a:solidFill>
                <a:latin typeface="Segoe Print" panose="02000600000000000000" pitchFamily="2" charset="0"/>
                <a:ea typeface="One Little Font"/>
                <a:cs typeface="One Little Font"/>
                <a:sym typeface="One Little Font"/>
              </a:rPr>
              <a:t>vật</a:t>
            </a:r>
            <a:r>
              <a:rPr lang="en-US" sz="3200" dirty="0">
                <a:solidFill>
                  <a:srgbClr val="5D5757"/>
                </a:solidFill>
                <a:latin typeface="Segoe Print" panose="02000600000000000000" pitchFamily="2" charset="0"/>
                <a:ea typeface="One Little Font"/>
                <a:cs typeface="One Little Font"/>
                <a:sym typeface="One Little Font"/>
              </a:rPr>
              <a:t> </a:t>
            </a:r>
            <a:r>
              <a:rPr lang="en-US" sz="3200" dirty="0" err="1">
                <a:solidFill>
                  <a:srgbClr val="5D5757"/>
                </a:solidFill>
                <a:latin typeface="Segoe Print" panose="02000600000000000000" pitchFamily="2" charset="0"/>
                <a:ea typeface="One Little Font"/>
                <a:cs typeface="One Little Font"/>
                <a:sym typeface="One Little Font"/>
              </a:rPr>
              <a:t>và</a:t>
            </a:r>
            <a:r>
              <a:rPr lang="en-US" sz="3200" dirty="0">
                <a:solidFill>
                  <a:srgbClr val="5D5757"/>
                </a:solidFill>
                <a:latin typeface="Segoe Print" panose="02000600000000000000" pitchFamily="2" charset="0"/>
                <a:ea typeface="One Little Font"/>
                <a:cs typeface="One Little Font"/>
                <a:sym typeface="One Little Font"/>
              </a:rPr>
              <a:t> </a:t>
            </a:r>
            <a:r>
              <a:rPr lang="en-US" sz="3200" dirty="0" err="1">
                <a:solidFill>
                  <a:srgbClr val="5D5757"/>
                </a:solidFill>
                <a:latin typeface="Segoe Print" panose="02000600000000000000" pitchFamily="2" charset="0"/>
                <a:ea typeface="One Little Font"/>
                <a:cs typeface="One Little Font"/>
                <a:sym typeface="One Little Font"/>
              </a:rPr>
              <a:t>chức</a:t>
            </a:r>
            <a:r>
              <a:rPr lang="en-US" sz="3200" dirty="0">
                <a:solidFill>
                  <a:srgbClr val="5D5757"/>
                </a:solidFill>
                <a:latin typeface="Segoe Print" panose="02000600000000000000" pitchFamily="2" charset="0"/>
                <a:ea typeface="One Little Font"/>
                <a:cs typeface="One Little Font"/>
                <a:sym typeface="One Little Font"/>
              </a:rPr>
              <a:t> </a:t>
            </a:r>
            <a:r>
              <a:rPr lang="en-US" sz="3200" dirty="0" err="1">
                <a:solidFill>
                  <a:srgbClr val="5D5757"/>
                </a:solidFill>
                <a:latin typeface="Segoe Print" panose="02000600000000000000" pitchFamily="2" charset="0"/>
                <a:ea typeface="One Little Font"/>
                <a:cs typeface="One Little Font"/>
                <a:sym typeface="One Little Font"/>
              </a:rPr>
              <a:t>năng</a:t>
            </a:r>
            <a:r>
              <a:rPr lang="en-US" sz="3200" dirty="0">
                <a:solidFill>
                  <a:srgbClr val="5D5757"/>
                </a:solidFill>
                <a:latin typeface="Segoe Print" panose="02000600000000000000" pitchFamily="2" charset="0"/>
                <a:ea typeface="One Little Font"/>
                <a:cs typeface="One Little Font"/>
                <a:sym typeface="One Little Font"/>
              </a:rPr>
              <a:t> </a:t>
            </a:r>
            <a:r>
              <a:rPr lang="en-US" sz="3200" dirty="0" err="1">
                <a:solidFill>
                  <a:srgbClr val="5D5757"/>
                </a:solidFill>
                <a:latin typeface="Segoe Print" panose="02000600000000000000" pitchFamily="2" charset="0"/>
                <a:ea typeface="One Little Font"/>
                <a:cs typeface="One Little Font"/>
                <a:sym typeface="One Little Font"/>
              </a:rPr>
              <a:t>của</a:t>
            </a:r>
            <a:r>
              <a:rPr lang="en-US" sz="3200" dirty="0">
                <a:solidFill>
                  <a:srgbClr val="5D5757"/>
                </a:solidFill>
                <a:latin typeface="Segoe Print" panose="02000600000000000000" pitchFamily="2" charset="0"/>
                <a:ea typeface="One Little Font"/>
                <a:cs typeface="One Little Font"/>
                <a:sym typeface="One Little Font"/>
              </a:rPr>
              <a:t> </a:t>
            </a:r>
            <a:r>
              <a:rPr lang="en-US" sz="3200" dirty="0" err="1">
                <a:solidFill>
                  <a:srgbClr val="5D5757"/>
                </a:solidFill>
                <a:latin typeface="Segoe Print" panose="02000600000000000000" pitchFamily="2" charset="0"/>
                <a:ea typeface="One Little Font"/>
                <a:cs typeface="One Little Font"/>
                <a:sym typeface="One Little Font"/>
              </a:rPr>
              <a:t>chúng</a:t>
            </a:r>
            <a:r>
              <a:rPr lang="en-US" sz="3200" dirty="0">
                <a:solidFill>
                  <a:srgbClr val="5D5757"/>
                </a:solidFill>
                <a:latin typeface="Segoe Print" panose="02000600000000000000" pitchFamily="2" charset="0"/>
                <a:ea typeface="One Little Font"/>
                <a:cs typeface="One Little Font"/>
                <a:sym typeface="One Little Font"/>
              </a:rPr>
              <a:t> (</a:t>
            </a:r>
            <a:r>
              <a:rPr lang="en-US" sz="3200" dirty="0" err="1">
                <a:solidFill>
                  <a:srgbClr val="5D5757"/>
                </a:solidFill>
                <a:latin typeface="Segoe Print" panose="02000600000000000000" pitchFamily="2" charset="0"/>
                <a:ea typeface="One Little Font"/>
                <a:cs typeface="One Little Font"/>
                <a:sym typeface="One Little Font"/>
              </a:rPr>
              <a:t>tiết</a:t>
            </a:r>
            <a:r>
              <a:rPr lang="en-US" sz="3200">
                <a:solidFill>
                  <a:srgbClr val="5D5757"/>
                </a:solidFill>
                <a:latin typeface="Segoe Print" panose="02000600000000000000" pitchFamily="2" charset="0"/>
                <a:ea typeface="One Little Font"/>
                <a:cs typeface="One Little Font"/>
                <a:sym typeface="One Little Font"/>
              </a:rPr>
              <a:t> 1)</a:t>
            </a:r>
            <a:endParaRPr lang="en-US" sz="3200" dirty="0">
              <a:solidFill>
                <a:srgbClr val="5D5757"/>
              </a:solidFill>
              <a:latin typeface="Segoe Print" panose="02000600000000000000" pitchFamily="2" charset="0"/>
              <a:ea typeface="One Little Font"/>
              <a:cs typeface="One Little Font"/>
              <a:sym typeface="One Little Font"/>
            </a:endParaRPr>
          </a:p>
          <a:p>
            <a:pPr algn="ctr" defTabSz="609630"/>
            <a:r>
              <a:rPr lang="en-US" sz="3200" dirty="0" err="1">
                <a:solidFill>
                  <a:srgbClr val="FF0000"/>
                </a:solidFill>
                <a:latin typeface="Segoe Print" panose="02000600000000000000" pitchFamily="2" charset="0"/>
                <a:ea typeface="One Little Font"/>
                <a:cs typeface="One Little Font"/>
                <a:sym typeface="One Little Font"/>
              </a:rPr>
              <a:t>Giáo</a:t>
            </a:r>
            <a:r>
              <a:rPr lang="en-US" sz="3200" dirty="0">
                <a:solidFill>
                  <a:srgbClr val="FF0000"/>
                </a:solidFill>
                <a:latin typeface="Segoe Print" panose="02000600000000000000" pitchFamily="2" charset="0"/>
                <a:ea typeface="One Little Font"/>
                <a:cs typeface="One Little Font"/>
                <a:sym typeface="One Little Font"/>
              </a:rPr>
              <a:t> </a:t>
            </a:r>
            <a:r>
              <a:rPr lang="en-US" sz="3200" dirty="0" err="1">
                <a:solidFill>
                  <a:srgbClr val="FF0000"/>
                </a:solidFill>
                <a:latin typeface="Segoe Print" panose="02000600000000000000" pitchFamily="2" charset="0"/>
                <a:ea typeface="One Little Font"/>
                <a:cs typeface="One Little Font"/>
                <a:sym typeface="One Little Font"/>
              </a:rPr>
              <a:t>viên</a:t>
            </a:r>
            <a:r>
              <a:rPr lang="en-US" sz="3200" dirty="0">
                <a:solidFill>
                  <a:srgbClr val="FF0000"/>
                </a:solidFill>
                <a:latin typeface="Segoe Print" panose="02000600000000000000" pitchFamily="2" charset="0"/>
                <a:ea typeface="One Little Font"/>
                <a:cs typeface="One Little Font"/>
                <a:sym typeface="One Little Font"/>
              </a:rPr>
              <a:t>: </a:t>
            </a:r>
            <a:r>
              <a:rPr lang="en-US" sz="3200" dirty="0" err="1">
                <a:solidFill>
                  <a:srgbClr val="FF0000"/>
                </a:solidFill>
                <a:latin typeface="Segoe Print" panose="02000600000000000000" pitchFamily="2" charset="0"/>
                <a:ea typeface="One Little Font"/>
                <a:cs typeface="One Little Font"/>
                <a:sym typeface="One Little Font"/>
              </a:rPr>
              <a:t>Phạm</a:t>
            </a:r>
            <a:r>
              <a:rPr lang="en-US" sz="3200" dirty="0">
                <a:solidFill>
                  <a:srgbClr val="FF0000"/>
                </a:solidFill>
                <a:latin typeface="Segoe Print" panose="02000600000000000000" pitchFamily="2" charset="0"/>
                <a:ea typeface="One Little Font"/>
                <a:cs typeface="One Little Font"/>
                <a:sym typeface="One Little Font"/>
              </a:rPr>
              <a:t> </a:t>
            </a:r>
            <a:r>
              <a:rPr lang="en-US" sz="3200" dirty="0" err="1">
                <a:solidFill>
                  <a:srgbClr val="FF0000"/>
                </a:solidFill>
                <a:latin typeface="Segoe Print" panose="02000600000000000000" pitchFamily="2" charset="0"/>
                <a:ea typeface="One Little Font"/>
                <a:cs typeface="One Little Font"/>
                <a:sym typeface="One Little Font"/>
              </a:rPr>
              <a:t>Thị</a:t>
            </a:r>
            <a:r>
              <a:rPr lang="en-US" sz="3200" dirty="0">
                <a:solidFill>
                  <a:srgbClr val="FF0000"/>
                </a:solidFill>
                <a:latin typeface="Segoe Print" panose="02000600000000000000" pitchFamily="2" charset="0"/>
                <a:ea typeface="One Little Font"/>
                <a:cs typeface="One Little Font"/>
                <a:sym typeface="One Little Font"/>
              </a:rPr>
              <a:t> Minh </a:t>
            </a:r>
            <a:r>
              <a:rPr lang="en-US" sz="3200" dirty="0" err="1">
                <a:solidFill>
                  <a:srgbClr val="FF0000"/>
                </a:solidFill>
                <a:latin typeface="Segoe Print" panose="02000600000000000000" pitchFamily="2" charset="0"/>
                <a:ea typeface="One Little Font"/>
                <a:cs typeface="One Little Font"/>
                <a:sym typeface="One Little Font"/>
              </a:rPr>
              <a:t>Thúy</a:t>
            </a:r>
            <a:r>
              <a:rPr lang="en-US" sz="3200" dirty="0">
                <a:solidFill>
                  <a:srgbClr val="FF0000"/>
                </a:solidFill>
                <a:latin typeface="Segoe Print" panose="02000600000000000000" pitchFamily="2" charset="0"/>
                <a:ea typeface="One Little Font"/>
                <a:cs typeface="One Little Font"/>
                <a:sym typeface="One Little Font"/>
              </a:rPr>
              <a:t>  </a:t>
            </a:r>
          </a:p>
        </p:txBody>
      </p:sp>
      <p:sp>
        <p:nvSpPr>
          <p:cNvPr id="13" name="Freeform 13"/>
          <p:cNvSpPr/>
          <p:nvPr/>
        </p:nvSpPr>
        <p:spPr>
          <a:xfrm rot="1976674">
            <a:off x="10363808" y="1742100"/>
            <a:ext cx="1529491" cy="757962"/>
          </a:xfrm>
          <a:custGeom>
            <a:avLst/>
            <a:gdLst/>
            <a:ahLst/>
            <a:cxnLst/>
            <a:rect l="l" t="t" r="r" b="b"/>
            <a:pathLst>
              <a:path w="2806326" h="1746938">
                <a:moveTo>
                  <a:pt x="0" y="0"/>
                </a:moveTo>
                <a:lnTo>
                  <a:pt x="2806326" y="0"/>
                </a:lnTo>
                <a:lnTo>
                  <a:pt x="2806326" y="1746938"/>
                </a:lnTo>
                <a:lnTo>
                  <a:pt x="0" y="174693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4395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grpSp>
        <p:nvGrpSpPr>
          <p:cNvPr id="11" name="Group 10">
            <a:extLst>
              <a:ext uri="{FF2B5EF4-FFF2-40B4-BE49-F238E27FC236}">
                <a16:creationId xmlns:a16="http://schemas.microsoft.com/office/drawing/2014/main" id="{A4B8CF75-21C3-4E79-8DE5-2618E16295E7}"/>
              </a:ext>
            </a:extLst>
          </p:cNvPr>
          <p:cNvGrpSpPr/>
          <p:nvPr/>
        </p:nvGrpSpPr>
        <p:grpSpPr>
          <a:xfrm>
            <a:off x="2582819" y="-106277"/>
            <a:ext cx="8791779" cy="6395110"/>
            <a:chOff x="278178" y="685799"/>
            <a:chExt cx="10150336" cy="6157321"/>
          </a:xfrm>
        </p:grpSpPr>
        <p:pic>
          <p:nvPicPr>
            <p:cNvPr id="12" name="图片 4">
              <a:extLst>
                <a:ext uri="{FF2B5EF4-FFF2-40B4-BE49-F238E27FC236}">
                  <a16:creationId xmlns:a16="http://schemas.microsoft.com/office/drawing/2014/main" id="{045860E2-C295-41EB-819C-C6699376D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178" y="685799"/>
              <a:ext cx="10150336" cy="6157321"/>
            </a:xfrm>
            <a:prstGeom prst="rect">
              <a:avLst/>
            </a:prstGeom>
          </p:spPr>
        </p:pic>
        <p:sp>
          <p:nvSpPr>
            <p:cNvPr id="13" name="Text Box 3">
              <a:extLst>
                <a:ext uri="{FF2B5EF4-FFF2-40B4-BE49-F238E27FC236}">
                  <a16:creationId xmlns:a16="http://schemas.microsoft.com/office/drawing/2014/main" id="{12A52312-3679-4616-AE08-A45CA09EF984}"/>
                </a:ext>
              </a:extLst>
            </p:cNvPr>
            <p:cNvSpPr txBox="1">
              <a:spLocks noChangeArrowheads="1"/>
            </p:cNvSpPr>
            <p:nvPr/>
          </p:nvSpPr>
          <p:spPr bwMode="auto">
            <a:xfrm>
              <a:off x="901422" y="2483042"/>
              <a:ext cx="8316317" cy="2775155"/>
            </a:xfrm>
            <a:prstGeom prst="rect">
              <a:avLst/>
            </a:prstGeom>
            <a:noFill/>
            <a:ln>
              <a:noFill/>
            </a:ln>
            <a:effectLst/>
          </p:spPr>
          <p:txBody>
            <a:bodyPr wrap="square">
              <a:spAutoFit/>
            </a:bodyPr>
            <a:lstStyle/>
            <a:p>
              <a:pPr marL="571500" marR="0" lvl="0" indent="-571500" algn="just" defTabSz="914400" rtl="0" eaLnBrk="1" fontAlgn="auto" latinLnBrk="0" hangingPunct="1">
                <a:lnSpc>
                  <a:spcPct val="115000"/>
                </a:lnSpc>
                <a:spcBef>
                  <a:spcPts val="0"/>
                </a:spcBef>
                <a:spcAft>
                  <a:spcPts val="0"/>
                </a:spcAft>
                <a:buClrTx/>
                <a:buSzTx/>
                <a:buFont typeface="Wingdings" panose="05000000000000000000" pitchFamily="2" charset="2"/>
                <a:buChar char="v"/>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Lá cây thường có màu xanh lục.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Màu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xanh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lục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do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chất</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diệp</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lục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tron</a:t>
              </a:r>
              <a:r>
                <a:rPr lang="en-US" sz="4000" dirty="0">
                  <a:solidFill>
                    <a:prstClr val="black"/>
                  </a:solidFill>
                  <a:latin typeface="Calibri" panose="020F0502020204030204" pitchFamily="34" charset="0"/>
                  <a:ea typeface="Times New Roman" panose="02020603050405020304" pitchFamily="18" charset="0"/>
                  <a:cs typeface="Calibri" panose="020F0502020204030204" pitchFamily="34" charset="0"/>
                </a:rPr>
                <a:t>g </a:t>
              </a:r>
              <a:r>
                <a:rPr lang="en-US" sz="40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lá</a:t>
              </a:r>
              <a:r>
                <a:rPr lang="en-US" sz="40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tạo</a:t>
              </a:r>
              <a:r>
                <a:rPr lang="en-US" sz="40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nên</a:t>
              </a:r>
              <a:r>
                <a:rPr lang="en-US" sz="40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Chất</a:t>
              </a:r>
              <a:r>
                <a:rPr lang="en-US" sz="40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diệp</a:t>
              </a:r>
              <a:r>
                <a:rPr lang="en-US" sz="40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lục</a:t>
              </a:r>
              <a:r>
                <a:rPr lang="en-US" sz="40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giúp</a:t>
              </a:r>
              <a:r>
                <a:rPr lang="en-US" sz="40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cây</a:t>
              </a:r>
              <a:r>
                <a:rPr lang="en-US" sz="40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quang</a:t>
              </a:r>
              <a:r>
                <a:rPr lang="en-US" sz="40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hợp</a:t>
              </a:r>
              <a:r>
                <a:rPr lang="en-US" sz="4000"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6" name="Picture 15" descr="A child holding a book&#10;&#10;Description automatically generated with low confidence">
            <a:extLst>
              <a:ext uri="{FF2B5EF4-FFF2-40B4-BE49-F238E27FC236}">
                <a16:creationId xmlns:a16="http://schemas.microsoft.com/office/drawing/2014/main" id="{99C47C3B-1BD6-4769-84FC-8199DE80E5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87" b="90000" l="9947" r="89876">
                        <a14:foregroundMark x1="40497" y1="31290" x2="40497" y2="31290"/>
                        <a14:foregroundMark x1="56838" y1="33226" x2="56838" y2="33226"/>
                        <a14:foregroundMark x1="75844" y1="16935" x2="75844" y2="16935"/>
                        <a14:foregroundMark x1="75666" y1="23065" x2="75666" y2="23065"/>
                        <a14:foregroundMark x1="75133" y1="24839" x2="75133" y2="24839"/>
                        <a14:foregroundMark x1="80107" y1="8387" x2="80107" y2="8387"/>
                        <a14:foregroundMark x1="75666" y1="9032" x2="75666" y2="9032"/>
                        <a14:foregroundMark x1="71758" y1="8710" x2="71758" y2="8710"/>
                        <a14:foregroundMark x1="68739" y1="11774" x2="68739" y2="11774"/>
                        <a14:foregroundMark x1="67318" y1="14194" x2="67318" y2="14194"/>
                        <a14:foregroundMark x1="67496" y1="17742" x2="67496" y2="17742"/>
                        <a14:foregroundMark x1="67673" y1="20484" x2="67673" y2="20484"/>
                        <a14:foregroundMark x1="82238" y1="11774" x2="82238" y2="11774"/>
                        <a14:foregroundMark x1="85080" y1="13548" x2="85080" y2="13548"/>
                        <a14:foregroundMark x1="85080" y1="18065" x2="85080" y2="18065"/>
                        <a14:foregroundMark x1="84902" y1="21290" x2="84902" y2="21290"/>
                        <a14:foregroundMark x1="33925" y1="25000" x2="33925" y2="25000"/>
                        <a14:foregroundMark x1="30373" y1="48387" x2="30373" y2="48387"/>
                        <a14:foregroundMark x1="25933" y1="48226" x2="25933" y2="48226"/>
                        <a14:foregroundMark x1="25400" y1="48226" x2="25400" y2="48226"/>
                        <a14:foregroundMark x1="23979" y1="49032" x2="23979" y2="49032"/>
                        <a14:foregroundMark x1="54529" y1="49194" x2="54529" y2="49194"/>
                        <a14:foregroundMark x1="53464" y1="85484" x2="53464" y2="85484"/>
                        <a14:foregroundMark x1="53464" y1="85484" x2="54707" y2="89194"/>
                        <a14:foregroundMark x1="56483" y1="87742" x2="56483" y2="87742"/>
                        <a14:foregroundMark x1="57726" y1="87742" x2="57726" y2="87742"/>
                        <a14:foregroundMark x1="53108" y1="83871" x2="53108" y2="83871"/>
                        <a14:foregroundMark x1="43872" y1="86613" x2="43872" y2="86613"/>
                        <a14:foregroundMark x1="42984" y1="84032" x2="42984" y2="84032"/>
                        <a14:foregroundMark x1="41563" y1="88065" x2="41563" y2="880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74687" y="101967"/>
            <a:ext cx="4436792" cy="5905500"/>
          </a:xfrm>
          <a:prstGeom prst="rect">
            <a:avLst/>
          </a:prstGeom>
        </p:spPr>
      </p:pic>
    </p:spTree>
    <p:extLst>
      <p:ext uri="{BB962C8B-B14F-4D97-AF65-F5344CB8AC3E}">
        <p14:creationId xmlns:p14="http://schemas.microsoft.com/office/powerpoint/2010/main" val="1884458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TextBox 8">
            <a:extLst>
              <a:ext uri="{FF2B5EF4-FFF2-40B4-BE49-F238E27FC236}">
                <a16:creationId xmlns:a16="http://schemas.microsoft.com/office/drawing/2014/main" id="{8DD4CBEB-76A0-4F42-AF6A-84E639B047DD}"/>
              </a:ext>
            </a:extLst>
          </p:cNvPr>
          <p:cNvSpPr txBox="1"/>
          <p:nvPr/>
        </p:nvSpPr>
        <p:spPr>
          <a:xfrm>
            <a:off x="6592250" y="3540719"/>
            <a:ext cx="5116561" cy="707886"/>
          </a:xfrm>
          <a:prstGeom prst="rect">
            <a:avLst/>
          </a:prstGeom>
          <a:noFill/>
        </p:spPr>
        <p:txBody>
          <a:bodyPr wrap="squar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307237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cây">
            <a:hlinkClick r:id="" action="ppaction://media"/>
            <a:extLst>
              <a:ext uri="{FF2B5EF4-FFF2-40B4-BE49-F238E27FC236}">
                <a16:creationId xmlns:a16="http://schemas.microsoft.com/office/drawing/2014/main" id="{6F75FB5F-F8C0-41A7-9236-587FEEC607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2971" y="1051071"/>
            <a:ext cx="7582678" cy="5439146"/>
          </a:xfrm>
          <a:prstGeom prst="rect">
            <a:avLst/>
          </a:prstGeom>
        </p:spPr>
      </p:pic>
      <p:sp>
        <p:nvSpPr>
          <p:cNvPr id="7" name="TextBox 6">
            <a:extLst>
              <a:ext uri="{FF2B5EF4-FFF2-40B4-BE49-F238E27FC236}">
                <a16:creationId xmlns:a16="http://schemas.microsoft.com/office/drawing/2014/main" id="{0707A1C0-1BF8-4A45-BB9A-A1E3231385C5}"/>
              </a:ext>
            </a:extLst>
          </p:cNvPr>
          <p:cNvSpPr txBox="1"/>
          <p:nvPr/>
        </p:nvSpPr>
        <p:spPr>
          <a:xfrm>
            <a:off x="1716832" y="273698"/>
            <a:ext cx="7744409"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hiểu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chức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năng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cây</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6002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114300"/>
            <a:ext cx="11277600" cy="65436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TextBox 13">
            <a:extLst>
              <a:ext uri="{FF2B5EF4-FFF2-40B4-BE49-F238E27FC236}">
                <a16:creationId xmlns:a16="http://schemas.microsoft.com/office/drawing/2014/main" id="{928431D5-5775-4646-920A-48B7B95B283D}"/>
              </a:ext>
            </a:extLst>
          </p:cNvPr>
          <p:cNvSpPr txBox="1"/>
          <p:nvPr/>
        </p:nvSpPr>
        <p:spPr>
          <a:xfrm>
            <a:off x="1699748" y="157042"/>
            <a:ext cx="99779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Dựa vào hình dưới đây, em hãy nêu chức năng của lá cây.</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F28C2E97-A17D-469C-9CBC-64A881F4A9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5851" y="172230"/>
            <a:ext cx="740547" cy="714124"/>
          </a:xfrm>
          <a:prstGeom prst="rect">
            <a:avLst/>
          </a:prstGeom>
        </p:spPr>
      </p:pic>
      <p:pic>
        <p:nvPicPr>
          <p:cNvPr id="5" name="Picture 4">
            <a:extLst>
              <a:ext uri="{FF2B5EF4-FFF2-40B4-BE49-F238E27FC236}">
                <a16:creationId xmlns:a16="http://schemas.microsoft.com/office/drawing/2014/main" id="{5B7C9FDE-0BE1-46D5-ABF2-5CDD7EE561B8}"/>
              </a:ext>
            </a:extLst>
          </p:cNvPr>
          <p:cNvPicPr>
            <a:picLocks noChangeAspect="1"/>
          </p:cNvPicPr>
          <p:nvPr/>
        </p:nvPicPr>
        <p:blipFill>
          <a:blip r:embed="rId4"/>
          <a:stretch>
            <a:fillRect/>
          </a:stretch>
        </p:blipFill>
        <p:spPr>
          <a:xfrm>
            <a:off x="819150" y="1118909"/>
            <a:ext cx="5472112" cy="5081866"/>
          </a:xfrm>
          <a:prstGeom prst="rect">
            <a:avLst/>
          </a:prstGeom>
        </p:spPr>
      </p:pic>
      <p:sp>
        <p:nvSpPr>
          <p:cNvPr id="16" name="Speech Bubble: Rectangle with Corners Rounded 15">
            <a:extLst>
              <a:ext uri="{FF2B5EF4-FFF2-40B4-BE49-F238E27FC236}">
                <a16:creationId xmlns:a16="http://schemas.microsoft.com/office/drawing/2014/main" id="{85A87EFE-624C-4E5E-8F20-D13781034D51}"/>
              </a:ext>
            </a:extLst>
          </p:cNvPr>
          <p:cNvSpPr/>
          <p:nvPr/>
        </p:nvSpPr>
        <p:spPr>
          <a:xfrm>
            <a:off x="6701155" y="1694834"/>
            <a:ext cx="510032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pt-BR" sz="2800" b="1" dirty="0">
                <a:solidFill>
                  <a:prstClr val="black"/>
                </a:solidFill>
                <a:latin typeface="Calibri" panose="020F0502020204030204" pitchFamily="34" charset="0"/>
                <a:cs typeface="Calibri" panose="020F0502020204030204" pitchFamily="34" charset="0"/>
              </a:rPr>
              <a:t>Chỉ và nói quá trình quang hợp và hô hấp của cây?</a:t>
            </a:r>
          </a:p>
        </p:txBody>
      </p:sp>
      <p:sp>
        <p:nvSpPr>
          <p:cNvPr id="17" name="Speech Bubble: Rectangle with Corners Rounded 16">
            <a:extLst>
              <a:ext uri="{FF2B5EF4-FFF2-40B4-BE49-F238E27FC236}">
                <a16:creationId xmlns:a16="http://schemas.microsoft.com/office/drawing/2014/main" id="{85570660-F5CB-4838-BE50-064DDBFEEB55}"/>
              </a:ext>
            </a:extLst>
          </p:cNvPr>
          <p:cNvSpPr/>
          <p:nvPr/>
        </p:nvSpPr>
        <p:spPr>
          <a:xfrm>
            <a:off x="6748780" y="3333134"/>
            <a:ext cx="510032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pt-BR" sz="2800" b="1" dirty="0">
                <a:solidFill>
                  <a:prstClr val="black"/>
                </a:solidFill>
                <a:latin typeface="Calibri" panose="020F0502020204030204" pitchFamily="34" charset="0"/>
                <a:cs typeface="Calibri" panose="020F0502020204030204" pitchFamily="34" charset="0"/>
              </a:rPr>
              <a:t>Nêu chức năng chính của lá cây?</a:t>
            </a:r>
          </a:p>
        </p:txBody>
      </p:sp>
    </p:spTree>
    <p:extLst>
      <p:ext uri="{BB962C8B-B14F-4D97-AF65-F5344CB8AC3E}">
        <p14:creationId xmlns:p14="http://schemas.microsoft.com/office/powerpoint/2010/main" val="266481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114300"/>
            <a:ext cx="11277600" cy="65436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5" name="Picture 4">
            <a:extLst>
              <a:ext uri="{FF2B5EF4-FFF2-40B4-BE49-F238E27FC236}">
                <a16:creationId xmlns:a16="http://schemas.microsoft.com/office/drawing/2014/main" id="{5B7C9FDE-0BE1-46D5-ABF2-5CDD7EE561B8}"/>
              </a:ext>
            </a:extLst>
          </p:cNvPr>
          <p:cNvPicPr>
            <a:picLocks noChangeAspect="1"/>
          </p:cNvPicPr>
          <p:nvPr/>
        </p:nvPicPr>
        <p:blipFill>
          <a:blip r:embed="rId3"/>
          <a:stretch>
            <a:fillRect/>
          </a:stretch>
        </p:blipFill>
        <p:spPr>
          <a:xfrm>
            <a:off x="819150" y="1118909"/>
            <a:ext cx="5472112" cy="5081866"/>
          </a:xfrm>
          <a:prstGeom prst="rect">
            <a:avLst/>
          </a:prstGeom>
        </p:spPr>
      </p:pic>
      <p:sp>
        <p:nvSpPr>
          <p:cNvPr id="16" name="Speech Bubble: Rectangle with Corners Rounded 15">
            <a:extLst>
              <a:ext uri="{FF2B5EF4-FFF2-40B4-BE49-F238E27FC236}">
                <a16:creationId xmlns:a16="http://schemas.microsoft.com/office/drawing/2014/main" id="{85A87EFE-624C-4E5E-8F20-D13781034D51}"/>
              </a:ext>
            </a:extLst>
          </p:cNvPr>
          <p:cNvSpPr/>
          <p:nvPr/>
        </p:nvSpPr>
        <p:spPr>
          <a:xfrm>
            <a:off x="6539230" y="590550"/>
            <a:ext cx="5100320" cy="1848127"/>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prstClr val="black"/>
                </a:solidFill>
                <a:latin typeface="Calibri" panose="020F0502020204030204" pitchFamily="34" charset="0"/>
                <a:cs typeface="Calibri" panose="020F0502020204030204" pitchFamily="34" charset="0"/>
              </a:rPr>
              <a:t>Quá trình hô hấp của cây diễn ra suốt ngày đêm. Quá trình </a:t>
            </a:r>
            <a:r>
              <a:rPr lang="en-US" sz="2800" b="1" dirty="0">
                <a:solidFill>
                  <a:prstClr val="black"/>
                </a:solidFill>
                <a:latin typeface="Calibri" panose="020F0502020204030204" pitchFamily="34" charset="0"/>
                <a:cs typeface="Calibri" panose="020F0502020204030204" pitchFamily="34" charset="0"/>
              </a:rPr>
              <a:t>q</a:t>
            </a:r>
            <a:r>
              <a:rPr lang="vi-VN" sz="2800" b="1" dirty="0">
                <a:solidFill>
                  <a:prstClr val="black"/>
                </a:solidFill>
                <a:latin typeface="Calibri" panose="020F0502020204030204" pitchFamily="34" charset="0"/>
                <a:cs typeface="Calibri" panose="020F0502020204030204" pitchFamily="34" charset="0"/>
              </a:rPr>
              <a:t>uang hợp của cây diễn ra dưới ánh sáng mặt trời.</a:t>
            </a:r>
            <a:endParaRPr kumimoji="0" lang="pt-BR"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84127F91-226B-4A57-A9E5-C2A000DDF490}"/>
              </a:ext>
            </a:extLst>
          </p:cNvPr>
          <p:cNvSpPr/>
          <p:nvPr/>
        </p:nvSpPr>
        <p:spPr>
          <a:xfrm>
            <a:off x="6577330" y="3000375"/>
            <a:ext cx="5100320" cy="2238375"/>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prstClr val="black"/>
                </a:solidFill>
                <a:latin typeface="Calibri" panose="020F0502020204030204" pitchFamily="34" charset="0"/>
                <a:cs typeface="Calibri" panose="020F0502020204030204" pitchFamily="34" charset="0"/>
              </a:rPr>
              <a:t>Lá cây có chức năng qu</a:t>
            </a:r>
            <a:r>
              <a:rPr lang="en-US" sz="2800" b="1" dirty="0">
                <a:solidFill>
                  <a:prstClr val="black"/>
                </a:solidFill>
                <a:latin typeface="Calibri" panose="020F0502020204030204" pitchFamily="34" charset="0"/>
                <a:cs typeface="Calibri" panose="020F0502020204030204" pitchFamily="34" charset="0"/>
              </a:rPr>
              <a:t>a</a:t>
            </a:r>
            <a:r>
              <a:rPr lang="vi-VN" sz="2800" b="1" dirty="0">
                <a:solidFill>
                  <a:prstClr val="black"/>
                </a:solidFill>
                <a:latin typeface="Calibri" panose="020F0502020204030204" pitchFamily="34" charset="0"/>
                <a:cs typeface="Calibri" panose="020F0502020204030204" pitchFamily="34" charset="0"/>
              </a:rPr>
              <a:t>ng hợp dưới ánh sáng mặt trời để tổng hợp chất dinh dưỡng, trao đổi khí với môi trường và thoát hơi nước.</a:t>
            </a:r>
            <a:endParaRPr kumimoji="0" lang="pt-BR"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7166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4395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grpSp>
        <p:nvGrpSpPr>
          <p:cNvPr id="11" name="Group 10">
            <a:extLst>
              <a:ext uri="{FF2B5EF4-FFF2-40B4-BE49-F238E27FC236}">
                <a16:creationId xmlns:a16="http://schemas.microsoft.com/office/drawing/2014/main" id="{A4B8CF75-21C3-4E79-8DE5-2618E16295E7}"/>
              </a:ext>
            </a:extLst>
          </p:cNvPr>
          <p:cNvGrpSpPr/>
          <p:nvPr/>
        </p:nvGrpSpPr>
        <p:grpSpPr>
          <a:xfrm>
            <a:off x="3190459" y="-106277"/>
            <a:ext cx="8184139" cy="5953115"/>
            <a:chOff x="979714" y="685799"/>
            <a:chExt cx="9448800" cy="5731761"/>
          </a:xfrm>
        </p:grpSpPr>
        <p:pic>
          <p:nvPicPr>
            <p:cNvPr id="12" name="图片 4">
              <a:extLst>
                <a:ext uri="{FF2B5EF4-FFF2-40B4-BE49-F238E27FC236}">
                  <a16:creationId xmlns:a16="http://schemas.microsoft.com/office/drawing/2014/main" id="{045860E2-C295-41EB-819C-C6699376D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14" y="685799"/>
              <a:ext cx="9448800" cy="5731761"/>
            </a:xfrm>
            <a:prstGeom prst="rect">
              <a:avLst/>
            </a:prstGeom>
          </p:spPr>
        </p:pic>
        <p:sp>
          <p:nvSpPr>
            <p:cNvPr id="13" name="Text Box 3">
              <a:extLst>
                <a:ext uri="{FF2B5EF4-FFF2-40B4-BE49-F238E27FC236}">
                  <a16:creationId xmlns:a16="http://schemas.microsoft.com/office/drawing/2014/main" id="{12A52312-3679-4616-AE08-A45CA09EF984}"/>
                </a:ext>
              </a:extLst>
            </p:cNvPr>
            <p:cNvSpPr txBox="1">
              <a:spLocks noChangeArrowheads="1"/>
            </p:cNvSpPr>
            <p:nvPr/>
          </p:nvSpPr>
          <p:spPr bwMode="auto">
            <a:xfrm>
              <a:off x="1885303" y="2225512"/>
              <a:ext cx="8255274" cy="3877635"/>
            </a:xfrm>
            <a:prstGeom prst="rect">
              <a:avLst/>
            </a:prstGeom>
            <a:noFill/>
            <a:ln>
              <a:noFill/>
            </a:ln>
            <a:effectLst/>
          </p:spPr>
          <p:txBody>
            <a:bodyPr wrap="square">
              <a:spAutoFit/>
            </a:bodyPr>
            <a:lstStyle/>
            <a:p>
              <a:pPr marL="571500" marR="0" lvl="0" indent="-571500" algn="just" defTabSz="914400" rtl="0" eaLnBrk="1" fontAlgn="auto" latinLnBrk="0" hangingPunct="1">
                <a:lnSpc>
                  <a:spcPct val="115000"/>
                </a:lnSpc>
                <a:spcBef>
                  <a:spcPts val="0"/>
                </a:spcBef>
                <a:spcAft>
                  <a:spcPts val="0"/>
                </a:spcAft>
                <a:buClrTx/>
                <a:buSzTx/>
                <a:buFont typeface="Wingdings" panose="05000000000000000000" pitchFamily="2" charset="2"/>
                <a:buChar char="v"/>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Lá cây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giống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như</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nhà</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máy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tự</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chế</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tạo</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ra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thức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ăn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cho</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571500" marR="0" lvl="0" indent="-571500" algn="just" defTabSz="914400" rtl="0" eaLnBrk="1" fontAlgn="auto" latinLnBrk="0" hangingPunct="1">
                <a:lnSpc>
                  <a:spcPct val="115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Lá</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đã sử dụng ánh sáng mặt trời, khí các-bô-níc trong không khí và nước để tạo ra chất dinh dưỡng cho cây và khí ô-xi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thông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qua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quá</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trình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quang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hợp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571500" marR="0" lvl="0" indent="-571500" algn="just" defTabSz="914400" rtl="0" eaLnBrk="1" fontAlgn="auto" latinLnBrk="0" hangingPunct="1">
                <a:lnSpc>
                  <a:spcPct val="115000"/>
                </a:lnSpc>
                <a:spcBef>
                  <a:spcPts val="0"/>
                </a:spcBef>
                <a:spcAft>
                  <a:spcPts val="0"/>
                </a:spcAft>
                <a:buClrTx/>
                <a:buSzTx/>
                <a:buFont typeface="Wingdings" panose="05000000000000000000" pitchFamily="2" charset="2"/>
                <a:buChar char="v"/>
                <a:tabLst/>
                <a:defRPr/>
              </a:pPr>
              <a:r>
                <a:rPr lang="en-US" sz="28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Lá</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cây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hút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khí</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ô-xi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khí</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các-bô-níc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suốt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ngày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thông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qua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quá</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trình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hô</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hấp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6" name="Picture 15" descr="A child holding a book&#10;&#10;Description automatically generated with low confidence">
            <a:extLst>
              <a:ext uri="{FF2B5EF4-FFF2-40B4-BE49-F238E27FC236}">
                <a16:creationId xmlns:a16="http://schemas.microsoft.com/office/drawing/2014/main" id="{99C47C3B-1BD6-4769-84FC-8199DE80E5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87" b="90000" l="9947" r="89876">
                        <a14:foregroundMark x1="40497" y1="31290" x2="40497" y2="31290"/>
                        <a14:foregroundMark x1="56838" y1="33226" x2="56838" y2="33226"/>
                        <a14:foregroundMark x1="75844" y1="16935" x2="75844" y2="16935"/>
                        <a14:foregroundMark x1="75666" y1="23065" x2="75666" y2="23065"/>
                        <a14:foregroundMark x1="75133" y1="24839" x2="75133" y2="24839"/>
                        <a14:foregroundMark x1="80107" y1="8387" x2="80107" y2="8387"/>
                        <a14:foregroundMark x1="75666" y1="9032" x2="75666" y2="9032"/>
                        <a14:foregroundMark x1="71758" y1="8710" x2="71758" y2="8710"/>
                        <a14:foregroundMark x1="68739" y1="11774" x2="68739" y2="11774"/>
                        <a14:foregroundMark x1="67318" y1="14194" x2="67318" y2="14194"/>
                        <a14:foregroundMark x1="67496" y1="17742" x2="67496" y2="17742"/>
                        <a14:foregroundMark x1="67673" y1="20484" x2="67673" y2="20484"/>
                        <a14:foregroundMark x1="82238" y1="11774" x2="82238" y2="11774"/>
                        <a14:foregroundMark x1="85080" y1="13548" x2="85080" y2="13548"/>
                        <a14:foregroundMark x1="85080" y1="18065" x2="85080" y2="18065"/>
                        <a14:foregroundMark x1="84902" y1="21290" x2="84902" y2="21290"/>
                        <a14:foregroundMark x1="33925" y1="25000" x2="33925" y2="25000"/>
                        <a14:foregroundMark x1="30373" y1="48387" x2="30373" y2="48387"/>
                        <a14:foregroundMark x1="25933" y1="48226" x2="25933" y2="48226"/>
                        <a14:foregroundMark x1="25400" y1="48226" x2="25400" y2="48226"/>
                        <a14:foregroundMark x1="23979" y1="49032" x2="23979" y2="49032"/>
                        <a14:foregroundMark x1="54529" y1="49194" x2="54529" y2="49194"/>
                        <a14:foregroundMark x1="53464" y1="85484" x2="53464" y2="85484"/>
                        <a14:foregroundMark x1="53464" y1="85484" x2="54707" y2="89194"/>
                        <a14:foregroundMark x1="56483" y1="87742" x2="56483" y2="87742"/>
                        <a14:foregroundMark x1="57726" y1="87742" x2="57726" y2="87742"/>
                        <a14:foregroundMark x1="53108" y1="83871" x2="53108" y2="83871"/>
                        <a14:foregroundMark x1="43872" y1="86613" x2="43872" y2="86613"/>
                        <a14:foregroundMark x1="42984" y1="84032" x2="42984" y2="84032"/>
                        <a14:foregroundMark x1="41563" y1="88065" x2="41563" y2="880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 y="559718"/>
            <a:ext cx="4436792" cy="5905500"/>
          </a:xfrm>
          <a:prstGeom prst="rect">
            <a:avLst/>
          </a:prstGeom>
        </p:spPr>
      </p:pic>
    </p:spTree>
    <p:extLst>
      <p:ext uri="{BB962C8B-B14F-4D97-AF65-F5344CB8AC3E}">
        <p14:creationId xmlns:p14="http://schemas.microsoft.com/office/powerpoint/2010/main" val="3044300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4"/>
          <a:srcRect/>
          <a:stretch>
            <a:fillRect/>
          </a:stretch>
        </p:blipFill>
        <p:spPr>
          <a:xfrm flipH="1">
            <a:off x="0" y="-5715"/>
            <a:ext cx="12192000" cy="6863080"/>
          </a:xfrm>
          <a:prstGeom prst="rect">
            <a:avLst/>
          </a:prstGeom>
        </p:spPr>
      </p:pic>
      <p:sp>
        <p:nvSpPr>
          <p:cNvPr id="2" name="圆角矩形 1"/>
          <p:cNvSpPr/>
          <p:nvPr/>
        </p:nvSpPr>
        <p:spPr>
          <a:xfrm>
            <a:off x="619125" y="266700"/>
            <a:ext cx="10858499" cy="6048375"/>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4" name="图片 3" descr="11"/>
          <p:cNvPicPr>
            <a:picLocks noChangeAspect="1"/>
          </p:cNvPicPr>
          <p:nvPr/>
        </p:nvPicPr>
        <p:blipFill>
          <a:blip r:embed="rId5"/>
          <a:stretch>
            <a:fillRect/>
          </a:stretch>
        </p:blipFill>
        <p:spPr>
          <a:xfrm>
            <a:off x="10443970" y="5019674"/>
            <a:ext cx="1330835" cy="1838325"/>
          </a:xfrm>
          <a:prstGeom prst="rect">
            <a:avLst/>
          </a:prstGeom>
        </p:spPr>
      </p:pic>
      <p:pic>
        <p:nvPicPr>
          <p:cNvPr id="9" name="Picture 8">
            <a:extLst>
              <a:ext uri="{FF2B5EF4-FFF2-40B4-BE49-F238E27FC236}">
                <a16:creationId xmlns:a16="http://schemas.microsoft.com/office/drawing/2014/main" id="{D5D48669-9E81-454C-9F83-657B1894D2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7256" y="1962150"/>
            <a:ext cx="3247951" cy="3247951"/>
          </a:xfrm>
          <a:prstGeom prst="rect">
            <a:avLst/>
          </a:prstGeom>
        </p:spPr>
      </p:pic>
      <p:grpSp>
        <p:nvGrpSpPr>
          <p:cNvPr id="12" name="Group 11">
            <a:extLst>
              <a:ext uri="{FF2B5EF4-FFF2-40B4-BE49-F238E27FC236}">
                <a16:creationId xmlns:a16="http://schemas.microsoft.com/office/drawing/2014/main" id="{1C7FF362-DAB1-46CA-8B91-17E95A748A40}"/>
              </a:ext>
            </a:extLst>
          </p:cNvPr>
          <p:cNvGrpSpPr/>
          <p:nvPr/>
        </p:nvGrpSpPr>
        <p:grpSpPr>
          <a:xfrm>
            <a:off x="3886379" y="476250"/>
            <a:ext cx="7476946" cy="2276475"/>
            <a:chOff x="4114799" y="762794"/>
            <a:chExt cx="5030787" cy="4429376"/>
          </a:xfrm>
        </p:grpSpPr>
        <p:pic>
          <p:nvPicPr>
            <p:cNvPr id="13" name="Picture 12">
              <a:extLst>
                <a:ext uri="{FF2B5EF4-FFF2-40B4-BE49-F238E27FC236}">
                  <a16:creationId xmlns:a16="http://schemas.microsoft.com/office/drawing/2014/main" id="{9C9E74FC-7110-41CD-B3E8-1AD710576770}"/>
                </a:ext>
              </a:extLst>
            </p:cNvPr>
            <p:cNvPicPr>
              <a:picLocks noChangeAspect="1"/>
            </p:cNvPicPr>
            <p:nvPr/>
          </p:nvPicPr>
          <p:blipFill rotWithShape="1">
            <a:blip r:embed="rId7">
              <a:extLst>
                <a:ext uri="{28A0092B-C50C-407E-A947-70E740481C1C}">
                  <a14:useLocalDpi xmlns:a14="http://schemas.microsoft.com/office/drawing/2010/main" val="0"/>
                </a:ext>
              </a:extLst>
            </a:blip>
            <a:srcRect l="12222" t="14776" r="14421" b="8894"/>
            <a:stretch/>
          </p:blipFill>
          <p:spPr>
            <a:xfrm flipH="1">
              <a:off x="4114799" y="762794"/>
              <a:ext cx="5030787" cy="4429376"/>
            </a:xfrm>
            <a:prstGeom prst="rect">
              <a:avLst/>
            </a:prstGeom>
          </p:spPr>
        </p:pic>
        <p:sp>
          <p:nvSpPr>
            <p:cNvPr id="14" name="1">
              <a:extLst>
                <a:ext uri="{FF2B5EF4-FFF2-40B4-BE49-F238E27FC236}">
                  <a16:creationId xmlns:a16="http://schemas.microsoft.com/office/drawing/2014/main" id="{70CB4CE1-7350-491C-B3FE-C7C3324BEBEA}"/>
                </a:ext>
              </a:extLst>
            </p:cNvPr>
            <p:cNvSpPr/>
            <p:nvPr>
              <p:custDataLst>
                <p:tags r:id="rId1"/>
              </p:custDataLst>
            </p:nvPr>
          </p:nvSpPr>
          <p:spPr>
            <a:xfrm>
              <a:off x="4905005" y="2079312"/>
              <a:ext cx="3519513" cy="1763168"/>
            </a:xfrm>
            <a:prstGeom prst="rect">
              <a:avLst/>
            </a:prstGeom>
          </p:spPr>
          <p:txBody>
            <a:bodyPr lIns="81638" tIns="40819" rIns="81638" bIns="40819"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Vì sao chúng ta nên trồng nhiều cây xanh?</a:t>
              </a:r>
              <a:endParaRPr kumimoji="0" lang="en-US" altLang="zh-CN"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sp>
        <p:nvSpPr>
          <p:cNvPr id="5" name="TextBox 4">
            <a:extLst>
              <a:ext uri="{FF2B5EF4-FFF2-40B4-BE49-F238E27FC236}">
                <a16:creationId xmlns:a16="http://schemas.microsoft.com/office/drawing/2014/main" id="{5C0B8BCE-3328-4ED6-83C7-94D664A6D943}"/>
              </a:ext>
            </a:extLst>
          </p:cNvPr>
          <p:cNvSpPr txBox="1"/>
          <p:nvPr/>
        </p:nvSpPr>
        <p:spPr>
          <a:xfrm>
            <a:off x="4067174" y="2628900"/>
            <a:ext cx="7362825" cy="2554545"/>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Trồng nhiều cây xanh có lợi ích cho môi trường, vì lá cây kh</a:t>
            </a:r>
            <a:r>
              <a:rPr lang="en-US" sz="3200" dirty="0" err="1">
                <a:latin typeface="Calibri" panose="020F0502020204030204" pitchFamily="34" charset="0"/>
                <a:cs typeface="Calibri" panose="020F0502020204030204" pitchFamily="34" charset="0"/>
              </a:rPr>
              <a:t>i</a:t>
            </a:r>
            <a:r>
              <a:rPr lang="vi-VN" sz="3200" dirty="0">
                <a:latin typeface="Calibri" panose="020F0502020204030204" pitchFamily="34" charset="0"/>
                <a:cs typeface="Calibri" panose="020F0502020204030204" pitchFamily="34" charset="0"/>
              </a:rPr>
              <a:t> quang hợp sẽ sử dụng khí các-bô-níc và thải khí ô-xi giúp môi trường không khí trong lành, lá cây còn thoát hơi nước làm mát không khí,...</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6911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4"/>
          <a:srcRect/>
          <a:stretch>
            <a:fillRect/>
          </a:stretch>
        </p:blipFill>
        <p:spPr>
          <a:xfrm flipH="1">
            <a:off x="0" y="-5715"/>
            <a:ext cx="12192000" cy="6863080"/>
          </a:xfrm>
          <a:prstGeom prst="rect">
            <a:avLst/>
          </a:prstGeom>
        </p:spPr>
      </p:pic>
      <p:sp>
        <p:nvSpPr>
          <p:cNvPr id="2" name="圆角矩形 1"/>
          <p:cNvSpPr/>
          <p:nvPr/>
        </p:nvSpPr>
        <p:spPr>
          <a:xfrm>
            <a:off x="619125" y="266700"/>
            <a:ext cx="10858499" cy="6048375"/>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9" name="Picture 8">
            <a:extLst>
              <a:ext uri="{FF2B5EF4-FFF2-40B4-BE49-F238E27FC236}">
                <a16:creationId xmlns:a16="http://schemas.microsoft.com/office/drawing/2014/main" id="{D5D48669-9E81-454C-9F83-657B1894D2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7256" y="1962150"/>
            <a:ext cx="3247951" cy="3247951"/>
          </a:xfrm>
          <a:prstGeom prst="rect">
            <a:avLst/>
          </a:prstGeom>
        </p:spPr>
      </p:pic>
      <p:grpSp>
        <p:nvGrpSpPr>
          <p:cNvPr id="12" name="Group 11">
            <a:extLst>
              <a:ext uri="{FF2B5EF4-FFF2-40B4-BE49-F238E27FC236}">
                <a16:creationId xmlns:a16="http://schemas.microsoft.com/office/drawing/2014/main" id="{1C7FF362-DAB1-46CA-8B91-17E95A748A40}"/>
              </a:ext>
            </a:extLst>
          </p:cNvPr>
          <p:cNvGrpSpPr/>
          <p:nvPr/>
        </p:nvGrpSpPr>
        <p:grpSpPr>
          <a:xfrm>
            <a:off x="3886379" y="304800"/>
            <a:ext cx="7476946" cy="2447925"/>
            <a:chOff x="4114799" y="429201"/>
            <a:chExt cx="5030787" cy="4762969"/>
          </a:xfrm>
        </p:grpSpPr>
        <p:pic>
          <p:nvPicPr>
            <p:cNvPr id="13" name="Picture 12">
              <a:extLst>
                <a:ext uri="{FF2B5EF4-FFF2-40B4-BE49-F238E27FC236}">
                  <a16:creationId xmlns:a16="http://schemas.microsoft.com/office/drawing/2014/main" id="{9C9E74FC-7110-41CD-B3E8-1AD710576770}"/>
                </a:ext>
              </a:extLst>
            </p:cNvPr>
            <p:cNvPicPr>
              <a:picLocks noChangeAspect="1"/>
            </p:cNvPicPr>
            <p:nvPr/>
          </p:nvPicPr>
          <p:blipFill rotWithShape="1">
            <a:blip r:embed="rId6">
              <a:extLst>
                <a:ext uri="{28A0092B-C50C-407E-A947-70E740481C1C}">
                  <a14:useLocalDpi xmlns:a14="http://schemas.microsoft.com/office/drawing/2010/main" val="0"/>
                </a:ext>
              </a:extLst>
            </a:blip>
            <a:srcRect l="12222" t="14776" r="14421" b="8894"/>
            <a:stretch/>
          </p:blipFill>
          <p:spPr>
            <a:xfrm flipH="1">
              <a:off x="4114799" y="429201"/>
              <a:ext cx="5030787" cy="4762969"/>
            </a:xfrm>
            <a:prstGeom prst="rect">
              <a:avLst/>
            </a:prstGeom>
          </p:spPr>
        </p:pic>
        <p:sp>
          <p:nvSpPr>
            <p:cNvPr id="14" name="1">
              <a:extLst>
                <a:ext uri="{FF2B5EF4-FFF2-40B4-BE49-F238E27FC236}">
                  <a16:creationId xmlns:a16="http://schemas.microsoft.com/office/drawing/2014/main" id="{70CB4CE1-7350-491C-B3FE-C7C3324BEBEA}"/>
                </a:ext>
              </a:extLst>
            </p:cNvPr>
            <p:cNvSpPr/>
            <p:nvPr>
              <p:custDataLst>
                <p:tags r:id="rId1"/>
              </p:custDataLst>
            </p:nvPr>
          </p:nvSpPr>
          <p:spPr>
            <a:xfrm>
              <a:off x="4563295" y="1782786"/>
              <a:ext cx="3893267" cy="1763168"/>
            </a:xfrm>
            <a:prstGeom prst="rect">
              <a:avLst/>
            </a:prstGeom>
          </p:spPr>
          <p:txBody>
            <a:bodyPr lIns="81638" tIns="40819" rIns="81638" bIns="40819"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Vì sao ban đêm không nên để nhiều hoa hoặc cây xanh trong phòng ngủ đóng kín cửa?</a:t>
              </a:r>
              <a:endParaRPr kumimoji="0" lang="en-US" altLang="zh-C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sp>
        <p:nvSpPr>
          <p:cNvPr id="5" name="TextBox 4">
            <a:extLst>
              <a:ext uri="{FF2B5EF4-FFF2-40B4-BE49-F238E27FC236}">
                <a16:creationId xmlns:a16="http://schemas.microsoft.com/office/drawing/2014/main" id="{5C0B8BCE-3328-4ED6-83C7-94D664A6D943}"/>
              </a:ext>
            </a:extLst>
          </p:cNvPr>
          <p:cNvSpPr txBox="1"/>
          <p:nvPr/>
        </p:nvSpPr>
        <p:spPr>
          <a:xfrm>
            <a:off x="3971924" y="2524125"/>
            <a:ext cx="7362825" cy="3539430"/>
          </a:xfrm>
          <a:prstGeom prst="rect">
            <a:avLst/>
          </a:prstGeom>
          <a:noFill/>
        </p:spPr>
        <p:txBody>
          <a:bodyPr wrap="square" rtlCol="0">
            <a:spAutoFit/>
          </a:bodyPr>
          <a:lstStyle/>
          <a:p>
            <a:pPr lvl="0" algn="just"/>
            <a:r>
              <a:rPr lang="vi-VN" sz="3200" dirty="0">
                <a:solidFill>
                  <a:prstClr val="black"/>
                </a:solidFill>
                <a:latin typeface="Calibri" panose="020F0502020204030204" pitchFamily="34" charset="0"/>
                <a:cs typeface="Calibri" panose="020F0502020204030204" pitchFamily="34" charset="0"/>
              </a:rPr>
              <a:t>Vào ban đêm cây xanh ngừng quang hợp lại, nhưng vẫn duy trì quá trình hô hấp. Nếu trong phòng ngủ, đóng kín cửa mà để nhiều cây hoặc hoa thì rất dễ bị ngạt thở, bởi vì trong quá trình hô hấp cây đã lấy rất nhiều khí ôxi của không khí trong phòng, đồng thời lại thải ra rất nhiều khí cacbônic.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583538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4395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grpSp>
        <p:nvGrpSpPr>
          <p:cNvPr id="11" name="Group 10">
            <a:extLst>
              <a:ext uri="{FF2B5EF4-FFF2-40B4-BE49-F238E27FC236}">
                <a16:creationId xmlns:a16="http://schemas.microsoft.com/office/drawing/2014/main" id="{A4B8CF75-21C3-4E79-8DE5-2618E16295E7}"/>
              </a:ext>
            </a:extLst>
          </p:cNvPr>
          <p:cNvGrpSpPr/>
          <p:nvPr/>
        </p:nvGrpSpPr>
        <p:grpSpPr>
          <a:xfrm>
            <a:off x="2003930" y="20320"/>
            <a:ext cx="8184139" cy="5953115"/>
            <a:chOff x="979714" y="685799"/>
            <a:chExt cx="9448800" cy="5731761"/>
          </a:xfrm>
        </p:grpSpPr>
        <p:pic>
          <p:nvPicPr>
            <p:cNvPr id="12" name="图片 4">
              <a:extLst>
                <a:ext uri="{FF2B5EF4-FFF2-40B4-BE49-F238E27FC236}">
                  <a16:creationId xmlns:a16="http://schemas.microsoft.com/office/drawing/2014/main" id="{045860E2-C295-41EB-819C-C6699376D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14" y="685799"/>
              <a:ext cx="9448800" cy="5731761"/>
            </a:xfrm>
            <a:prstGeom prst="rect">
              <a:avLst/>
            </a:prstGeom>
          </p:spPr>
        </p:pic>
        <p:sp>
          <p:nvSpPr>
            <p:cNvPr id="13" name="Text Box 3">
              <a:extLst>
                <a:ext uri="{FF2B5EF4-FFF2-40B4-BE49-F238E27FC236}">
                  <a16:creationId xmlns:a16="http://schemas.microsoft.com/office/drawing/2014/main" id="{12A52312-3679-4616-AE08-A45CA09EF984}"/>
                </a:ext>
              </a:extLst>
            </p:cNvPr>
            <p:cNvSpPr txBox="1">
              <a:spLocks noChangeArrowheads="1"/>
            </p:cNvSpPr>
            <p:nvPr/>
          </p:nvSpPr>
          <p:spPr bwMode="auto">
            <a:xfrm>
              <a:off x="1670557" y="2912208"/>
              <a:ext cx="8470022" cy="2446349"/>
            </a:xfrm>
            <a:prstGeom prst="rect">
              <a:avLst/>
            </a:prstGeom>
            <a:noFill/>
            <a:ln>
              <a:noFill/>
            </a:ln>
            <a:effectLst/>
          </p:spPr>
          <p:txBody>
            <a:bodyPr wrap="square">
              <a:spAutoFit/>
            </a:bodyPr>
            <a:lstStyle/>
            <a:p>
              <a:pPr marL="571500" marR="0" lvl="0" indent="-571500" algn="just" defTabSz="914400" rtl="0" eaLnBrk="1" fontAlgn="auto" latinLnBrk="0" hangingPunct="1">
                <a:lnSpc>
                  <a:spcPct val="115000"/>
                </a:lnSpc>
                <a:spcBef>
                  <a:spcPts val="0"/>
                </a:spcBef>
                <a:spcAft>
                  <a:spcPts val="0"/>
                </a:spcAft>
                <a:buClrTx/>
                <a:buSzTx/>
                <a:buFont typeface="Wingdings" panose="05000000000000000000" pitchFamily="2" charset="2"/>
                <a:buChar char="v"/>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Lá cây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thường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có</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màu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xanh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lục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chiếc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lá</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thường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có</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cuống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lá</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phiến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lá</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gân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lá</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Lá</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có</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nhiều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hình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dạng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kích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thước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nhau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571500" marR="0" lvl="0" indent="-571500" algn="just" defTabSz="914400" rtl="0" eaLnBrk="1" fontAlgn="auto" latinLnBrk="0" hangingPunct="1">
                <a:lnSpc>
                  <a:spcPct val="115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Lá</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có</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chức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quang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hợp</a:t>
              </a:r>
              <a:r>
                <a:rPr lang="en-US" sz="28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trao</a:t>
              </a:r>
              <a:r>
                <a:rPr lang="en-US" sz="28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đổi</a:t>
              </a:r>
              <a:r>
                <a:rPr lang="en-US" sz="28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khí</a:t>
              </a:r>
              <a:r>
                <a:rPr lang="en-US" sz="28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và</a:t>
              </a:r>
              <a:r>
                <a:rPr lang="en-US" sz="28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thoát</a:t>
              </a:r>
              <a:r>
                <a:rPr lang="en-US" sz="28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hơi</a:t>
              </a:r>
              <a:r>
                <a:rPr lang="en-US" sz="28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nước</a:t>
              </a:r>
              <a:r>
                <a:rPr lang="en-US" sz="2800"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3" name="TextBox 2">
            <a:extLst>
              <a:ext uri="{FF2B5EF4-FFF2-40B4-BE49-F238E27FC236}">
                <a16:creationId xmlns:a16="http://schemas.microsoft.com/office/drawing/2014/main" id="{598362BE-08A4-407A-9F3E-3901CC33F222}"/>
              </a:ext>
            </a:extLst>
          </p:cNvPr>
          <p:cNvSpPr txBox="1"/>
          <p:nvPr/>
        </p:nvSpPr>
        <p:spPr>
          <a:xfrm flipH="1">
            <a:off x="3099939" y="1477552"/>
            <a:ext cx="2003930" cy="584775"/>
          </a:xfrm>
          <a:prstGeom prst="rect">
            <a:avLst/>
          </a:prstGeom>
          <a:noFill/>
        </p:spPr>
        <p:txBody>
          <a:bodyPr wrap="square" rtlCol="0">
            <a:spAutoFit/>
          </a:bodyPr>
          <a:lstStyle/>
          <a:p>
            <a:r>
              <a:rPr lang="en-US" sz="3200" b="1" i="1" u="sng" dirty="0">
                <a:solidFill>
                  <a:srgbClr val="C00000"/>
                </a:solidFill>
              </a:rPr>
              <a:t>GHI NHỚ</a:t>
            </a:r>
          </a:p>
        </p:txBody>
      </p:sp>
    </p:spTree>
    <p:extLst>
      <p:ext uri="{BB962C8B-B14F-4D97-AF65-F5344CB8AC3E}">
        <p14:creationId xmlns:p14="http://schemas.microsoft.com/office/powerpoint/2010/main" val="498770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DDA2512B-B229-42FE-A6AB-49F02B1B359D}"/>
              </a:ext>
            </a:extLst>
          </p:cNvPr>
          <p:cNvPicPr>
            <a:picLocks noChangeAspect="1"/>
          </p:cNvPicPr>
          <p:nvPr/>
        </p:nvPicPr>
        <p:blipFill>
          <a:blip r:embed="rId5"/>
          <a:stretch>
            <a:fillRect/>
          </a:stretch>
        </p:blipFill>
        <p:spPr>
          <a:xfrm>
            <a:off x="5660320" y="3323792"/>
            <a:ext cx="4548010" cy="1201016"/>
          </a:xfrm>
          <a:prstGeom prst="rect">
            <a:avLst/>
          </a:prstGeom>
        </p:spPr>
      </p:pic>
    </p:spTree>
    <p:extLst>
      <p:ext uri="{BB962C8B-B14F-4D97-AF65-F5344CB8AC3E}">
        <p14:creationId xmlns:p14="http://schemas.microsoft.com/office/powerpoint/2010/main" val="1376268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38F52F73-783D-40E4-9251-8E7FB135B38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0"/>
            <a:ext cx="3200400" cy="3200400"/>
          </a:xfrm>
          <a:prstGeom prst="rect">
            <a:avLst/>
          </a:prstGeom>
        </p:spPr>
      </p:pic>
      <p:pic>
        <p:nvPicPr>
          <p:cNvPr id="22" name="Picture 21" descr="A picture containing toy, doll, vector graphics&#10;&#10;Description automatically generated">
            <a:extLst>
              <a:ext uri="{FF2B5EF4-FFF2-40B4-BE49-F238E27FC236}">
                <a16:creationId xmlns:a16="http://schemas.microsoft.com/office/drawing/2014/main" id="{A0603686-F2B9-4D48-A123-26B64A3F94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1485" y="228600"/>
            <a:ext cx="8137154" cy="7127015"/>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7BA960-B6D5-4652-B713-F1FC7831A577}"/>
              </a:ext>
            </a:extLst>
          </p:cNvPr>
          <p:cNvSpPr txBox="1"/>
          <p:nvPr/>
        </p:nvSpPr>
        <p:spPr>
          <a:xfrm>
            <a:off x="2848947" y="3788229"/>
            <a:ext cx="6643396" cy="2123658"/>
          </a:xfrm>
          <a:prstGeom prst="rect">
            <a:avLst/>
          </a:prstGeom>
          <a:noFill/>
        </p:spPr>
        <p:txBody>
          <a:bodyPr wrap="square" rtlCol="0">
            <a:spAutoFit/>
          </a:bodyPr>
          <a:lstStyle/>
          <a:p>
            <a:pPr algn="just"/>
            <a:r>
              <a:rPr lang="en-US" sz="4400" b="1" dirty="0" err="1">
                <a:solidFill>
                  <a:srgbClr val="C00000"/>
                </a:solidFill>
                <a:latin typeface="Times New Roman" panose="02020603050405020304" pitchFamily="18" charset="0"/>
                <a:cs typeface="Times New Roman" panose="02020603050405020304" pitchFamily="18" charset="0"/>
              </a:rPr>
              <a:t>Em</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hãy</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vẽ</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một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cái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cây</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và</a:t>
            </a:r>
            <a:r>
              <a:rPr lang="en-US" sz="4400" b="1" dirty="0">
                <a:solidFill>
                  <a:srgbClr val="C00000"/>
                </a:solidFill>
                <a:latin typeface="Times New Roman" panose="02020603050405020304" pitchFamily="18" charset="0"/>
                <a:cs typeface="Times New Roman" panose="02020603050405020304" pitchFamily="18" charset="0"/>
              </a:rPr>
              <a:t> </a:t>
            </a:r>
          </a:p>
          <a:p>
            <a:pPr algn="just"/>
            <a:r>
              <a:rPr lang="en-US" sz="4400" b="1" dirty="0" err="1">
                <a:solidFill>
                  <a:srgbClr val="C00000"/>
                </a:solidFill>
                <a:latin typeface="Times New Roman" panose="02020603050405020304" pitchFamily="18" charset="0"/>
                <a:cs typeface="Times New Roman" panose="02020603050405020304" pitchFamily="18" charset="0"/>
              </a:rPr>
              <a:t>chú</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thích</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rõ</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các</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bộ</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phận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của</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cây</a:t>
            </a:r>
            <a:r>
              <a:rPr lang="en-US" sz="44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750" fill="hold"/>
                                            <p:tgtEl>
                                              <p:spTgt spid="21"/>
                                            </p:tgtEl>
                                            <p:attrNameLst>
                                              <p:attrName>ppt_y</p:attrName>
                                            </p:attrNameLst>
                                          </p:cBhvr>
                                          <p:tavLst>
                                            <p:tav tm="0">
                                              <p:val>
                                                <p:strVal val="#ppt_y+.1"/>
                                              </p:val>
                                            </p:tav>
                                            <p:tav tm="100000">
                                              <p:val>
                                                <p:strVal val="#ppt_y"/>
                                              </p:val>
                                            </p:tav>
                                          </p:tavLst>
                                        </p:anim>
                                      </p:childTnLst>
                                    </p:cTn>
                                  </p:par>
                                  <p:par>
                                    <p:cTn id="22" presetID="2" presetClass="entr" presetSubtype="6"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750" fill="hold"/>
                                            <p:tgtEl>
                                              <p:spTgt spid="26"/>
                                            </p:tgtEl>
                                            <p:attrNameLst>
                                              <p:attrName>ppt_x</p:attrName>
                                            </p:attrNameLst>
                                          </p:cBhvr>
                                          <p:tavLst>
                                            <p:tav tm="0">
                                              <p:val>
                                                <p:strVal val="1+#ppt_w/2"/>
                                              </p:val>
                                            </p:tav>
                                            <p:tav tm="100000">
                                              <p:val>
                                                <p:strVal val="#ppt_x"/>
                                              </p:val>
                                            </p:tav>
                                          </p:tavLst>
                                        </p:anim>
                                        <p:anim calcmode="lin" valueType="num">
                                          <p:cBhvr additive="base">
                                            <p:cTn id="25" dur="75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14:presetBounceEnd="60000">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14:bounceEnd="60000">
                                          <p:cBhvr additive="base">
                                            <p:cTn id="28" dur="75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29"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750" fill="hold"/>
                                            <p:tgtEl>
                                              <p:spTgt spid="21"/>
                                            </p:tgtEl>
                                            <p:attrNameLst>
                                              <p:attrName>ppt_y</p:attrName>
                                            </p:attrNameLst>
                                          </p:cBhvr>
                                          <p:tavLst>
                                            <p:tav tm="0">
                                              <p:val>
                                                <p:strVal val="#ppt_y+.1"/>
                                              </p:val>
                                            </p:tav>
                                            <p:tav tm="100000">
                                              <p:val>
                                                <p:strVal val="#ppt_y"/>
                                              </p:val>
                                            </p:tav>
                                          </p:tavLst>
                                        </p:anim>
                                      </p:childTnLst>
                                    </p:cTn>
                                  </p:par>
                                  <p:par>
                                    <p:cTn id="22" presetID="2" presetClass="entr" presetSubtype="6"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750" fill="hold"/>
                                            <p:tgtEl>
                                              <p:spTgt spid="26"/>
                                            </p:tgtEl>
                                            <p:attrNameLst>
                                              <p:attrName>ppt_x</p:attrName>
                                            </p:attrNameLst>
                                          </p:cBhvr>
                                          <p:tavLst>
                                            <p:tav tm="0">
                                              <p:val>
                                                <p:strVal val="1+#ppt_w/2"/>
                                              </p:val>
                                            </p:tav>
                                            <p:tav tm="100000">
                                              <p:val>
                                                <p:strVal val="#ppt_x"/>
                                              </p:val>
                                            </p:tav>
                                          </p:tavLst>
                                        </p:anim>
                                        <p:anim calcmode="lin" valueType="num">
                                          <p:cBhvr additive="base">
                                            <p:cTn id="25" dur="75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750" fill="hold"/>
                                            <p:tgtEl>
                                              <p:spTgt spid="22"/>
                                            </p:tgtEl>
                                            <p:attrNameLst>
                                              <p:attrName>ppt_x</p:attrName>
                                            </p:attrNameLst>
                                          </p:cBhvr>
                                          <p:tavLst>
                                            <p:tav tm="0">
                                              <p:val>
                                                <p:strVal val="#ppt_x"/>
                                              </p:val>
                                            </p:tav>
                                            <p:tav tm="100000">
                                              <p:val>
                                                <p:strVal val="#ppt_x"/>
                                              </p:val>
                                            </p:tav>
                                          </p:tavLst>
                                        </p:anim>
                                        <p:anim calcmode="lin" valueType="num">
                                          <p:cBhvr additive="base">
                                            <p:cTn id="29"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E57C0E-0CBD-4B3C-BE26-59E62D223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14" y="20318"/>
            <a:ext cx="4587549" cy="3478841"/>
          </a:xfrm>
          <a:prstGeom prst="rect">
            <a:avLst/>
          </a:prstGeom>
        </p:spPr>
      </p:pic>
      <p:pic>
        <p:nvPicPr>
          <p:cNvPr id="6" name="Picture 5">
            <a:extLst>
              <a:ext uri="{FF2B5EF4-FFF2-40B4-BE49-F238E27FC236}">
                <a16:creationId xmlns:a16="http://schemas.microsoft.com/office/drawing/2014/main" id="{9726E6FB-2EC2-4D57-AD9F-A9F01706E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318"/>
            <a:ext cx="4985097" cy="3474276"/>
          </a:xfrm>
          <a:prstGeom prst="rect">
            <a:avLst/>
          </a:prstGeom>
        </p:spPr>
      </p:pic>
      <p:pic>
        <p:nvPicPr>
          <p:cNvPr id="8" name="Picture 7">
            <a:extLst>
              <a:ext uri="{FF2B5EF4-FFF2-40B4-BE49-F238E27FC236}">
                <a16:creationId xmlns:a16="http://schemas.microsoft.com/office/drawing/2014/main" id="{10FF2A53-6FCA-444A-9F8C-F9AE63DC2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2734" y="3604553"/>
            <a:ext cx="7924800" cy="3253447"/>
          </a:xfrm>
          <a:prstGeom prst="rect">
            <a:avLst/>
          </a:prstGeom>
        </p:spPr>
      </p:pic>
    </p:spTree>
    <p:extLst>
      <p:ext uri="{BB962C8B-B14F-4D97-AF65-F5344CB8AC3E}">
        <p14:creationId xmlns:p14="http://schemas.microsoft.com/office/powerpoint/2010/main" val="1702468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1295400" y="1150619"/>
            <a:ext cx="9860280" cy="4556761"/>
          </a:xfrm>
          <a:prstGeom prst="rect">
            <a:avLst/>
          </a:prstGeom>
        </p:spPr>
      </p:pic>
      <p:sp>
        <p:nvSpPr>
          <p:cNvPr id="5" name="TextBox 4">
            <a:extLst>
              <a:ext uri="{FF2B5EF4-FFF2-40B4-BE49-F238E27FC236}">
                <a16:creationId xmlns:a16="http://schemas.microsoft.com/office/drawing/2014/main" id="{EBB24B3E-173E-44CC-9CAF-479310DFA933}"/>
              </a:ext>
            </a:extLst>
          </p:cNvPr>
          <p:cNvSpPr txBox="1"/>
          <p:nvPr/>
        </p:nvSpPr>
        <p:spPr>
          <a:xfrm>
            <a:off x="2842726" y="2513044"/>
            <a:ext cx="7514254" cy="1200329"/>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CHÂN THÀNH CẢM ƠN </a:t>
            </a:r>
          </a:p>
          <a:p>
            <a:pPr algn="ctr"/>
            <a:r>
              <a:rPr lang="en-US" sz="3600" b="1" dirty="0">
                <a:solidFill>
                  <a:schemeClr val="bg1"/>
                </a:solidFill>
                <a:latin typeface="Arial" panose="020B0604020202020204" pitchFamily="34" charset="0"/>
                <a:cs typeface="Arial" panose="020B0604020202020204" pitchFamily="34" charset="0"/>
              </a:rPr>
              <a:t>QUÝ THẦY CÔ ĐÃ LẮNG NGHE</a:t>
            </a:r>
          </a:p>
        </p:txBody>
      </p:sp>
    </p:spTree>
    <p:extLst>
      <p:ext uri="{BB962C8B-B14F-4D97-AF65-F5344CB8AC3E}">
        <p14:creationId xmlns:p14="http://schemas.microsoft.com/office/powerpoint/2010/main" val="6135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388775" y="519014"/>
            <a:ext cx="11277600" cy="598170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TextBox 13">
            <a:extLst>
              <a:ext uri="{FF2B5EF4-FFF2-40B4-BE49-F238E27FC236}">
                <a16:creationId xmlns:a16="http://schemas.microsoft.com/office/drawing/2014/main" id="{928431D5-5775-4646-920A-48B7B95B283D}"/>
              </a:ext>
            </a:extLst>
          </p:cNvPr>
          <p:cNvSpPr txBox="1"/>
          <p:nvPr/>
        </p:nvSpPr>
        <p:spPr>
          <a:xfrm>
            <a:off x="1766423" y="690442"/>
            <a:ext cx="95969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Hãy chỉ và nói tên các bộ phận của lá cây</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F28C2E97-A17D-469C-9CBC-64A881F4A9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526" y="705630"/>
            <a:ext cx="740547" cy="714124"/>
          </a:xfrm>
          <a:prstGeom prst="rect">
            <a:avLst/>
          </a:prstGeom>
        </p:spPr>
      </p:pic>
      <p:pic>
        <p:nvPicPr>
          <p:cNvPr id="8" name="Picture 7">
            <a:extLst>
              <a:ext uri="{FF2B5EF4-FFF2-40B4-BE49-F238E27FC236}">
                <a16:creationId xmlns:a16="http://schemas.microsoft.com/office/drawing/2014/main" id="{193A8AE6-E52A-4566-8F78-5BAE4737BE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1575" y="1488179"/>
            <a:ext cx="4597136" cy="4850807"/>
          </a:xfrm>
          <a:prstGeom prst="rect">
            <a:avLst/>
          </a:prstGeom>
        </p:spPr>
      </p:pic>
      <p:sp>
        <p:nvSpPr>
          <p:cNvPr id="16" name="TextBox 15">
            <a:extLst>
              <a:ext uri="{FF2B5EF4-FFF2-40B4-BE49-F238E27FC236}">
                <a16:creationId xmlns:a16="http://schemas.microsoft.com/office/drawing/2014/main" id="{D27C0204-E8EE-4465-BA8D-45BA90F4B739}"/>
              </a:ext>
            </a:extLst>
          </p:cNvPr>
          <p:cNvSpPr txBox="1"/>
          <p:nvPr/>
        </p:nvSpPr>
        <p:spPr>
          <a:xfrm rot="10800000" flipV="1">
            <a:off x="3497166" y="5544936"/>
            <a:ext cx="2717339" cy="518534"/>
          </a:xfrm>
          <a:prstGeom prst="rect">
            <a:avLst/>
          </a:prstGeom>
          <a:noFill/>
        </p:spPr>
        <p:txBody>
          <a:bodyPr wrap="square" rtlCol="0">
            <a:spAutoFit/>
          </a:bodyPr>
          <a:lstStyle/>
          <a:p>
            <a:r>
              <a:rPr lang="en-US" sz="2800" dirty="0" err="1">
                <a:solidFill>
                  <a:srgbClr val="FF0000"/>
                </a:solidFill>
              </a:rPr>
              <a:t>Cuống</a:t>
            </a:r>
            <a:r>
              <a:rPr lang="en-US" sz="2800" dirty="0">
                <a:solidFill>
                  <a:srgbClr val="FF0000"/>
                </a:solidFill>
              </a:rPr>
              <a:t> </a:t>
            </a:r>
            <a:r>
              <a:rPr lang="en-US" sz="2800" dirty="0" err="1">
                <a:solidFill>
                  <a:srgbClr val="FF0000"/>
                </a:solidFill>
              </a:rPr>
              <a:t>lá</a:t>
            </a:r>
            <a:r>
              <a:rPr lang="en-US" sz="2800" dirty="0">
                <a:solidFill>
                  <a:srgbClr val="FF0000"/>
                </a:solidFill>
              </a:rPr>
              <a:t> </a:t>
            </a:r>
          </a:p>
        </p:txBody>
      </p:sp>
      <p:sp>
        <p:nvSpPr>
          <p:cNvPr id="18" name="Arrow: Right 17">
            <a:extLst>
              <a:ext uri="{FF2B5EF4-FFF2-40B4-BE49-F238E27FC236}">
                <a16:creationId xmlns:a16="http://schemas.microsoft.com/office/drawing/2014/main" id="{FDC4DD9B-701B-407D-A07F-DB033E3DC30B}"/>
              </a:ext>
            </a:extLst>
          </p:cNvPr>
          <p:cNvSpPr/>
          <p:nvPr/>
        </p:nvSpPr>
        <p:spPr>
          <a:xfrm>
            <a:off x="3497166" y="5986832"/>
            <a:ext cx="2157185" cy="157928"/>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F614552D-D0E4-406B-9D45-BDA8F19A8614}"/>
              </a:ext>
            </a:extLst>
          </p:cNvPr>
          <p:cNvSpPr txBox="1"/>
          <p:nvPr/>
        </p:nvSpPr>
        <p:spPr>
          <a:xfrm flipH="1">
            <a:off x="2976204" y="3292397"/>
            <a:ext cx="1191072" cy="523220"/>
          </a:xfrm>
          <a:prstGeom prst="rect">
            <a:avLst/>
          </a:prstGeom>
          <a:noFill/>
        </p:spPr>
        <p:txBody>
          <a:bodyPr wrap="square" rtlCol="0">
            <a:spAutoFit/>
          </a:bodyPr>
          <a:lstStyle/>
          <a:p>
            <a:r>
              <a:rPr lang="en-US" sz="2800" dirty="0" err="1">
                <a:solidFill>
                  <a:srgbClr val="FF0000"/>
                </a:solidFill>
              </a:rPr>
              <a:t>Gân</a:t>
            </a:r>
            <a:r>
              <a:rPr lang="en-US" sz="2800" dirty="0">
                <a:solidFill>
                  <a:srgbClr val="FF0000"/>
                </a:solidFill>
              </a:rPr>
              <a:t> </a:t>
            </a:r>
            <a:r>
              <a:rPr lang="en-US" sz="2800" dirty="0" err="1">
                <a:solidFill>
                  <a:srgbClr val="FF0000"/>
                </a:solidFill>
              </a:rPr>
              <a:t>lá</a:t>
            </a:r>
            <a:r>
              <a:rPr lang="en-US" sz="2800" dirty="0">
                <a:solidFill>
                  <a:srgbClr val="FF0000"/>
                </a:solidFill>
              </a:rPr>
              <a:t> </a:t>
            </a:r>
          </a:p>
        </p:txBody>
      </p:sp>
      <p:sp>
        <p:nvSpPr>
          <p:cNvPr id="20" name="Arrow: Right 19">
            <a:extLst>
              <a:ext uri="{FF2B5EF4-FFF2-40B4-BE49-F238E27FC236}">
                <a16:creationId xmlns:a16="http://schemas.microsoft.com/office/drawing/2014/main" id="{1AD97ADA-B40A-4881-8770-6D7796E2ACD3}"/>
              </a:ext>
            </a:extLst>
          </p:cNvPr>
          <p:cNvSpPr/>
          <p:nvPr/>
        </p:nvSpPr>
        <p:spPr>
          <a:xfrm>
            <a:off x="3007688" y="3698382"/>
            <a:ext cx="2883420" cy="234469"/>
          </a:xfrm>
          <a:prstGeom prst="rightArrow">
            <a:avLst>
              <a:gd name="adj1" fmla="val 34245"/>
              <a:gd name="adj2" fmla="val 50000"/>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6386FBE6-7865-480B-B15D-DCEF11556073}"/>
              </a:ext>
            </a:extLst>
          </p:cNvPr>
          <p:cNvSpPr txBox="1"/>
          <p:nvPr/>
        </p:nvSpPr>
        <p:spPr>
          <a:xfrm>
            <a:off x="7453471" y="2716723"/>
            <a:ext cx="2792964" cy="523220"/>
          </a:xfrm>
          <a:prstGeom prst="rect">
            <a:avLst/>
          </a:prstGeom>
          <a:noFill/>
        </p:spPr>
        <p:txBody>
          <a:bodyPr wrap="square" rtlCol="0">
            <a:spAutoFit/>
          </a:bodyPr>
          <a:lstStyle/>
          <a:p>
            <a:r>
              <a:rPr lang="en-US" sz="2800" dirty="0" err="1">
                <a:solidFill>
                  <a:srgbClr val="FF0000"/>
                </a:solidFill>
              </a:rPr>
              <a:t>Phiến</a:t>
            </a:r>
            <a:r>
              <a:rPr lang="en-US" sz="2800" dirty="0">
                <a:solidFill>
                  <a:srgbClr val="FF0000"/>
                </a:solidFill>
              </a:rPr>
              <a:t> </a:t>
            </a:r>
            <a:r>
              <a:rPr lang="en-US" sz="2800" dirty="0" err="1">
                <a:solidFill>
                  <a:srgbClr val="FF0000"/>
                </a:solidFill>
              </a:rPr>
              <a:t>lá</a:t>
            </a:r>
            <a:endParaRPr lang="en-US" sz="2800" dirty="0">
              <a:solidFill>
                <a:srgbClr val="FF0000"/>
              </a:solidFill>
            </a:endParaRPr>
          </a:p>
        </p:txBody>
      </p:sp>
      <p:sp>
        <p:nvSpPr>
          <p:cNvPr id="22" name="Arrow: Left 21">
            <a:extLst>
              <a:ext uri="{FF2B5EF4-FFF2-40B4-BE49-F238E27FC236}">
                <a16:creationId xmlns:a16="http://schemas.microsoft.com/office/drawing/2014/main" id="{7D4DF883-BB95-4A1F-A444-BD597C492E09}"/>
              </a:ext>
            </a:extLst>
          </p:cNvPr>
          <p:cNvSpPr/>
          <p:nvPr/>
        </p:nvSpPr>
        <p:spPr>
          <a:xfrm>
            <a:off x="6989795" y="3192870"/>
            <a:ext cx="1874286" cy="199053"/>
          </a:xfrm>
          <a:prstGeom prst="leftArrow">
            <a:avLst>
              <a:gd name="adj1" fmla="val 35139"/>
              <a:gd name="adj2" fmla="val 50000"/>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54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p:bldP spid="20" grpId="0" animBg="1"/>
      <p:bldP spid="21" grpId="0"/>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495301"/>
            <a:ext cx="11277600" cy="598170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TextBox 13">
            <a:extLst>
              <a:ext uri="{FF2B5EF4-FFF2-40B4-BE49-F238E27FC236}">
                <a16:creationId xmlns:a16="http://schemas.microsoft.com/office/drawing/2014/main" id="{928431D5-5775-4646-920A-48B7B95B283D}"/>
              </a:ext>
            </a:extLst>
          </p:cNvPr>
          <p:cNvSpPr txBox="1"/>
          <p:nvPr/>
        </p:nvSpPr>
        <p:spPr>
          <a:xfrm>
            <a:off x="1766423" y="690442"/>
            <a:ext cx="95969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Nhận xét và so sánh về hình dạng, kích thước, màu sắc của lá cây trong các hình dưới đây.</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F28C2E97-A17D-469C-9CBC-64A881F4A9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526" y="705630"/>
            <a:ext cx="740547" cy="714124"/>
          </a:xfrm>
          <a:prstGeom prst="rect">
            <a:avLst/>
          </a:prstGeom>
        </p:spPr>
      </p:pic>
      <p:pic>
        <p:nvPicPr>
          <p:cNvPr id="6" name="Picture 5">
            <a:extLst>
              <a:ext uri="{FF2B5EF4-FFF2-40B4-BE49-F238E27FC236}">
                <a16:creationId xmlns:a16="http://schemas.microsoft.com/office/drawing/2014/main" id="{31B58E9C-D49C-4156-A740-32BCF1DFCE55}"/>
              </a:ext>
            </a:extLst>
          </p:cNvPr>
          <p:cNvPicPr>
            <a:picLocks noChangeAspect="1"/>
          </p:cNvPicPr>
          <p:nvPr/>
        </p:nvPicPr>
        <p:blipFill>
          <a:blip r:embed="rId4"/>
          <a:stretch>
            <a:fillRect/>
          </a:stretch>
        </p:blipFill>
        <p:spPr>
          <a:xfrm>
            <a:off x="1147761" y="2057400"/>
            <a:ext cx="10017871" cy="42624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495301"/>
            <a:ext cx="11277600" cy="598170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TextBox 13">
            <a:extLst>
              <a:ext uri="{FF2B5EF4-FFF2-40B4-BE49-F238E27FC236}">
                <a16:creationId xmlns:a16="http://schemas.microsoft.com/office/drawing/2014/main" id="{928431D5-5775-4646-920A-48B7B95B283D}"/>
              </a:ext>
            </a:extLst>
          </p:cNvPr>
          <p:cNvSpPr txBox="1"/>
          <p:nvPr/>
        </p:nvSpPr>
        <p:spPr>
          <a:xfrm>
            <a:off x="1766423" y="690442"/>
            <a:ext cx="95969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Nhận xét và so sánh về hình dạng, kích thước, màu sắc của lá cây trong các hình dưới đây</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F28C2E97-A17D-469C-9CBC-64A881F4A9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526" y="705630"/>
            <a:ext cx="740547" cy="714124"/>
          </a:xfrm>
          <a:prstGeom prst="rect">
            <a:avLst/>
          </a:prstGeom>
        </p:spPr>
      </p:pic>
      <p:graphicFrame>
        <p:nvGraphicFramePr>
          <p:cNvPr id="16" name="Table 15">
            <a:extLst>
              <a:ext uri="{FF2B5EF4-FFF2-40B4-BE49-F238E27FC236}">
                <a16:creationId xmlns:a16="http://schemas.microsoft.com/office/drawing/2014/main" id="{B08818E1-4CF5-4046-814E-559D51D4A801}"/>
              </a:ext>
            </a:extLst>
          </p:cNvPr>
          <p:cNvGraphicFramePr>
            <a:graphicFrameLocks noGrp="1"/>
          </p:cNvGraphicFramePr>
          <p:nvPr>
            <p:extLst>
              <p:ext uri="{D42A27DB-BD31-4B8C-83A1-F6EECF244321}">
                <p14:modId xmlns:p14="http://schemas.microsoft.com/office/powerpoint/2010/main" val="3468359320"/>
              </p:ext>
            </p:extLst>
          </p:nvPr>
        </p:nvGraphicFramePr>
        <p:xfrm>
          <a:off x="1057469" y="1984309"/>
          <a:ext cx="10164145" cy="4183249"/>
        </p:xfrm>
        <a:graphic>
          <a:graphicData uri="http://schemas.openxmlformats.org/drawingml/2006/table">
            <a:tbl>
              <a:tblPr firstRow="1" firstCol="1" bandRow="1">
                <a:tableStyleId>{93296810-A885-4BE3-A3E7-6D5BEEA58F35}</a:tableStyleId>
              </a:tblPr>
              <a:tblGrid>
                <a:gridCol w="1445939">
                  <a:extLst>
                    <a:ext uri="{9D8B030D-6E8A-4147-A177-3AD203B41FA5}">
                      <a16:colId xmlns:a16="http://schemas.microsoft.com/office/drawing/2014/main" val="116816019"/>
                    </a:ext>
                  </a:extLst>
                </a:gridCol>
                <a:gridCol w="2569630">
                  <a:extLst>
                    <a:ext uri="{9D8B030D-6E8A-4147-A177-3AD203B41FA5}">
                      <a16:colId xmlns:a16="http://schemas.microsoft.com/office/drawing/2014/main" val="619607386"/>
                    </a:ext>
                  </a:extLst>
                </a:gridCol>
                <a:gridCol w="2839321">
                  <a:extLst>
                    <a:ext uri="{9D8B030D-6E8A-4147-A177-3AD203B41FA5}">
                      <a16:colId xmlns:a16="http://schemas.microsoft.com/office/drawing/2014/main" val="275746542"/>
                    </a:ext>
                  </a:extLst>
                </a:gridCol>
                <a:gridCol w="1863316">
                  <a:extLst>
                    <a:ext uri="{9D8B030D-6E8A-4147-A177-3AD203B41FA5}">
                      <a16:colId xmlns:a16="http://schemas.microsoft.com/office/drawing/2014/main" val="3761073685"/>
                    </a:ext>
                  </a:extLst>
                </a:gridCol>
                <a:gridCol w="1445939">
                  <a:extLst>
                    <a:ext uri="{9D8B030D-6E8A-4147-A177-3AD203B41FA5}">
                      <a16:colId xmlns:a16="http://schemas.microsoft.com/office/drawing/2014/main" val="2597458126"/>
                    </a:ext>
                  </a:extLst>
                </a:gridCol>
              </a:tblGrid>
              <a:tr h="961956">
                <a:tc>
                  <a:txBody>
                    <a:bodyPr/>
                    <a:lstStyle/>
                    <a:p>
                      <a:pPr marL="0" marR="0" algn="ctr">
                        <a:lnSpc>
                          <a:spcPct val="115000"/>
                        </a:lnSpc>
                        <a:spcBef>
                          <a:spcPts val="0"/>
                        </a:spcBef>
                        <a:spcAft>
                          <a:spcPts val="0"/>
                        </a:spcAft>
                      </a:pPr>
                      <a:r>
                        <a:rPr lang="nl-NL" sz="2800" b="1" dirty="0">
                          <a:effectLst/>
                          <a:latin typeface="+mn-lt"/>
                        </a:rPr>
                        <a:t>Hình</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800" b="1" dirty="0">
                          <a:effectLst/>
                          <a:latin typeface="+mn-lt"/>
                        </a:rPr>
                        <a:t>Tên lá cây</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800" b="1" dirty="0">
                          <a:effectLst/>
                          <a:latin typeface="+mn-lt"/>
                        </a:rPr>
                        <a:t>Hình dạng</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800" b="1" dirty="0">
                          <a:effectLst/>
                          <a:latin typeface="+mn-lt"/>
                        </a:rPr>
                        <a:t>Kích thước</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800" b="1" dirty="0">
                          <a:effectLst/>
                          <a:latin typeface="+mn-lt"/>
                        </a:rPr>
                        <a:t>Màu sắc</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4250565"/>
                  </a:ext>
                </a:extLst>
              </a:tr>
              <a:tr h="722196">
                <a:tc>
                  <a:txBody>
                    <a:bodyPr/>
                    <a:lstStyle/>
                    <a:p>
                      <a:pPr marL="0" marR="0" algn="ctr">
                        <a:lnSpc>
                          <a:spcPct val="115000"/>
                        </a:lnSpc>
                        <a:spcBef>
                          <a:spcPts val="0"/>
                        </a:spcBef>
                        <a:spcAft>
                          <a:spcPts val="0"/>
                        </a:spcAft>
                      </a:pPr>
                      <a:r>
                        <a:rPr lang="nl-NL" sz="2800" b="1" dirty="0">
                          <a:solidFill>
                            <a:schemeClr val="tx1"/>
                          </a:solidFill>
                          <a:effectLst/>
                          <a:latin typeface="+mn-lt"/>
                          <a:ea typeface="Times New Roman" panose="02020603050405020304" pitchFamily="18" charset="0"/>
                          <a:cs typeface="Times New Roman" panose="02020603050405020304" pitchFamily="18" charset="0"/>
                        </a:rPr>
                        <a:t>1</a:t>
                      </a:r>
                      <a:endParaRPr lang="en-US" sz="28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800" b="1" dirty="0">
                          <a:effectLst/>
                          <a:latin typeface="+mn-lt"/>
                        </a:rPr>
                        <a:t>Lá sắn</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9473267"/>
                  </a:ext>
                </a:extLst>
              </a:tr>
              <a:tr h="655999">
                <a:tc>
                  <a:txBody>
                    <a:bodyPr/>
                    <a:lstStyle/>
                    <a:p>
                      <a:pPr marL="0" marR="0" algn="ctr">
                        <a:lnSpc>
                          <a:spcPct val="115000"/>
                        </a:lnSpc>
                        <a:spcBef>
                          <a:spcPts val="0"/>
                        </a:spcBef>
                        <a:spcAft>
                          <a:spcPts val="0"/>
                        </a:spcAft>
                      </a:pPr>
                      <a:r>
                        <a:rPr lang="nl-NL" sz="2800" b="1" dirty="0">
                          <a:solidFill>
                            <a:schemeClr val="tx1"/>
                          </a:solidFill>
                          <a:effectLst/>
                          <a:latin typeface="+mn-lt"/>
                          <a:ea typeface="Times New Roman" panose="02020603050405020304" pitchFamily="18" charset="0"/>
                          <a:cs typeface="Times New Roman" panose="02020603050405020304" pitchFamily="18" charset="0"/>
                        </a:rPr>
                        <a:t>2</a:t>
                      </a:r>
                      <a:endParaRPr lang="en-US" sz="28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800" b="1" dirty="0">
                          <a:effectLst/>
                          <a:latin typeface="+mn-lt"/>
                        </a:rPr>
                        <a:t>Lá khế</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0857995"/>
                  </a:ext>
                </a:extLst>
              </a:tr>
              <a:tr h="607709">
                <a:tc>
                  <a:txBody>
                    <a:bodyPr/>
                    <a:lstStyle/>
                    <a:p>
                      <a:pPr marL="0" marR="0" algn="ctr">
                        <a:lnSpc>
                          <a:spcPct val="115000"/>
                        </a:lnSpc>
                        <a:spcBef>
                          <a:spcPts val="0"/>
                        </a:spcBef>
                        <a:spcAft>
                          <a:spcPts val="0"/>
                        </a:spcAft>
                      </a:pPr>
                      <a:r>
                        <a:rPr lang="nl-NL" sz="2800" b="1" dirty="0">
                          <a:solidFill>
                            <a:schemeClr val="tx1"/>
                          </a:solidFill>
                          <a:effectLst/>
                          <a:latin typeface="+mn-lt"/>
                          <a:ea typeface="Times New Roman" panose="02020603050405020304" pitchFamily="18" charset="0"/>
                          <a:cs typeface="Times New Roman" panose="02020603050405020304" pitchFamily="18" charset="0"/>
                        </a:rPr>
                        <a:t>3</a:t>
                      </a:r>
                      <a:endParaRPr lang="en-US" sz="28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800" b="1" dirty="0">
                          <a:effectLst/>
                          <a:latin typeface="+mn-lt"/>
                        </a:rPr>
                        <a:t>Lá sen</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2795700"/>
                  </a:ext>
                </a:extLst>
              </a:tr>
              <a:tr h="592923">
                <a:tc>
                  <a:txBody>
                    <a:bodyPr/>
                    <a:lstStyle/>
                    <a:p>
                      <a:pPr marL="0" marR="0" algn="ctr">
                        <a:lnSpc>
                          <a:spcPct val="115000"/>
                        </a:lnSpc>
                        <a:spcBef>
                          <a:spcPts val="0"/>
                        </a:spcBef>
                        <a:spcAft>
                          <a:spcPts val="0"/>
                        </a:spcAft>
                      </a:pPr>
                      <a:r>
                        <a:rPr lang="nl-NL" sz="2800" b="1" dirty="0">
                          <a:solidFill>
                            <a:schemeClr val="tx1"/>
                          </a:solidFill>
                          <a:effectLst/>
                          <a:latin typeface="+mn-lt"/>
                          <a:ea typeface="Times New Roman" panose="02020603050405020304" pitchFamily="18" charset="0"/>
                          <a:cs typeface="Times New Roman" panose="02020603050405020304" pitchFamily="18" charset="0"/>
                        </a:rPr>
                        <a:t>4</a:t>
                      </a:r>
                      <a:endParaRPr lang="en-US" sz="28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800" b="1" dirty="0">
                          <a:effectLst/>
                          <a:latin typeface="+mn-lt"/>
                        </a:rPr>
                        <a:t>Lá tía tô</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1074142"/>
                  </a:ext>
                </a:extLst>
              </a:tr>
              <a:tr h="642466">
                <a:tc>
                  <a:txBody>
                    <a:bodyPr/>
                    <a:lstStyle/>
                    <a:p>
                      <a:pPr marL="0" marR="0" algn="ctr">
                        <a:lnSpc>
                          <a:spcPct val="115000"/>
                        </a:lnSpc>
                        <a:spcBef>
                          <a:spcPts val="0"/>
                        </a:spcBef>
                        <a:spcAft>
                          <a:spcPts val="0"/>
                        </a:spcAft>
                      </a:pPr>
                      <a:r>
                        <a:rPr lang="nl-NL" sz="2800" b="1" dirty="0">
                          <a:solidFill>
                            <a:schemeClr val="tx1"/>
                          </a:solidFill>
                          <a:effectLst/>
                          <a:latin typeface="+mn-lt"/>
                          <a:ea typeface="Times New Roman" panose="02020603050405020304" pitchFamily="18" charset="0"/>
                          <a:cs typeface="Times New Roman" panose="02020603050405020304" pitchFamily="18" charset="0"/>
                        </a:rPr>
                        <a:t>5</a:t>
                      </a:r>
                      <a:endParaRPr lang="en-US" sz="28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800" b="1" dirty="0">
                          <a:effectLst/>
                          <a:latin typeface="+mn-lt"/>
                        </a:rPr>
                        <a:t>Lá chuối</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3423674"/>
                  </a:ext>
                </a:extLst>
              </a:tr>
            </a:tbl>
          </a:graphicData>
        </a:graphic>
      </p:graphicFrame>
    </p:spTree>
    <p:extLst>
      <p:ext uri="{BB962C8B-B14F-4D97-AF65-F5344CB8AC3E}">
        <p14:creationId xmlns:p14="http://schemas.microsoft.com/office/powerpoint/2010/main" val="103458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636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18044" y="501521"/>
            <a:ext cx="11277600" cy="598170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TextBox 13">
            <a:extLst>
              <a:ext uri="{FF2B5EF4-FFF2-40B4-BE49-F238E27FC236}">
                <a16:creationId xmlns:a16="http://schemas.microsoft.com/office/drawing/2014/main" id="{928431D5-5775-4646-920A-48B7B95B283D}"/>
              </a:ext>
            </a:extLst>
          </p:cNvPr>
          <p:cNvSpPr txBox="1"/>
          <p:nvPr/>
        </p:nvSpPr>
        <p:spPr>
          <a:xfrm>
            <a:off x="1766422" y="690442"/>
            <a:ext cx="996526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Sưu tầm lá của một số loài cây. Chia sẻ với các bạn về sự giống nhau, khác nhau của những lá cây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 sưu tầm được</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F28C2E97-A17D-469C-9CBC-64A881F4A9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526" y="705630"/>
            <a:ext cx="740547" cy="714124"/>
          </a:xfrm>
          <a:prstGeom prst="rect">
            <a:avLst/>
          </a:prstGeom>
        </p:spPr>
      </p:pic>
      <p:grpSp>
        <p:nvGrpSpPr>
          <p:cNvPr id="11" name="Group 10">
            <a:extLst>
              <a:ext uri="{FF2B5EF4-FFF2-40B4-BE49-F238E27FC236}">
                <a16:creationId xmlns:a16="http://schemas.microsoft.com/office/drawing/2014/main" id="{38A6C225-DF80-4005-B0A0-F615B50C8129}"/>
              </a:ext>
            </a:extLst>
          </p:cNvPr>
          <p:cNvGrpSpPr/>
          <p:nvPr/>
        </p:nvGrpSpPr>
        <p:grpSpPr>
          <a:xfrm>
            <a:off x="3638550" y="3580040"/>
            <a:ext cx="4914900" cy="2432810"/>
            <a:chOff x="892354" y="3758439"/>
            <a:chExt cx="4278451" cy="2175001"/>
          </a:xfrm>
        </p:grpSpPr>
        <p:pic>
          <p:nvPicPr>
            <p:cNvPr id="12" name="Picture 11">
              <a:extLst>
                <a:ext uri="{FF2B5EF4-FFF2-40B4-BE49-F238E27FC236}">
                  <a16:creationId xmlns:a16="http://schemas.microsoft.com/office/drawing/2014/main" id="{ECCC43ED-9E1B-4D86-B5BA-FA8C85D2E7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Rounded Corners 12">
              <a:extLst>
                <a:ext uri="{FF2B5EF4-FFF2-40B4-BE49-F238E27FC236}">
                  <a16:creationId xmlns:a16="http://schemas.microsoft.com/office/drawing/2014/main" id="{15E40E86-CE05-4A25-B782-EC54C91A8A4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grpSp>
    </p:spTree>
    <p:extLst>
      <p:ext uri="{BB962C8B-B14F-4D97-AF65-F5344CB8AC3E}">
        <p14:creationId xmlns:p14="http://schemas.microsoft.com/office/powerpoint/2010/main" val="1322115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343494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607</Words>
  <Application>Microsoft Office PowerPoint</Application>
  <PresentationFormat>Widescreen</PresentationFormat>
  <Paragraphs>62</Paragraphs>
  <Slides>22</Slides>
  <Notes>9</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22</vt:i4>
      </vt:variant>
    </vt:vector>
  </HeadingPairs>
  <TitlesOfParts>
    <vt:vector size="36" baseType="lpstr">
      <vt:lpstr>等线</vt:lpstr>
      <vt:lpstr>等线 Light</vt:lpstr>
      <vt:lpstr>Arial</vt:lpstr>
      <vt:lpstr>Calibri</vt:lpstr>
      <vt:lpstr>Cherry Bomb One</vt:lpstr>
      <vt:lpstr>Segoe Print</vt:lpstr>
      <vt:lpstr>Times New Roman</vt:lpstr>
      <vt:lpstr>Wingdings</vt:lpstr>
      <vt:lpstr>字魂105号-简雅黑</vt:lpstr>
      <vt:lpstr>1_Office Theme</vt:lpstr>
      <vt:lpstr>千图网拥有20W+精美PPT模板 更多PPT模板下载至：www.58pic.com/office/ppt​​</vt:lpstr>
      <vt:lpstr>1_千图网拥有20W+精美PPT模板 更多PPT模板下载至：www.58pic.com/office/ppt​​</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45</cp:revision>
  <dcterms:created xsi:type="dcterms:W3CDTF">2022-12-09T10:46:46Z</dcterms:created>
  <dcterms:modified xsi:type="dcterms:W3CDTF">2025-03-24T00:57:42Z</dcterms:modified>
</cp:coreProperties>
</file>