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9Slide07 IcielNabila" pitchFamily="2"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oiny" panose="02000903060500060000" pitchFamily="2" charset="0"/>
      <p:regular r:id="rId30"/>
    </p:embeddedFont>
    <p:embeddedFont>
      <p:font typeface="SVN-Dumpling" panose="02000000000000000000" pitchFamily="5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B806"/>
    <a:srgbClr val="F3210C"/>
    <a:srgbClr val="5F49F3"/>
    <a:srgbClr val="89E2F7"/>
    <a:srgbClr val="11E72A"/>
    <a:srgbClr val="F38A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D334-0F1A-9534-5E77-2A4B38D40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234CB8-75DC-5D49-A4FF-3563156A1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EC1BCC-48EE-9C25-A3D4-8DF469BC5027}"/>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C57B086C-117E-3E68-DD8D-C3F63062D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99C1E-79C4-116B-4BBE-A49E72383EFE}"/>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35655284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A0A2-BC70-78F9-C9C1-A3AB9B9E65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E5FB3-4CE3-480F-2B2E-17FD4BC68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01BF4-0D80-8F38-59E3-1E2AAF1232DC}"/>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30242842-24F6-0A72-9CC5-70019819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D55AA-D1BC-93CB-8F3A-9FCA101EEAE6}"/>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19935941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7E1EB7-A3B5-3E62-21F6-07E21A633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F95430-E04A-9A7C-C91E-E73D9C521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65CBF-A3FB-1AF2-206F-A318DB9800C4}"/>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2C5986F8-8800-960C-E7C6-CF1A6A9ED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6F327-0624-7DCD-8574-A14AA74D58C8}"/>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38296546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6811-EE22-A5FE-3616-8F28D5376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B33E3E-E0BA-BE12-A636-E4EF59C1C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45076-D2AB-E1C8-243F-1FCA83508B9F}"/>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150AC92C-6219-4B2B-FBA3-EA73758D8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3B21C-F648-8A8D-AF5B-099EC6BCD2AE}"/>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6047287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8497-7C11-3FDA-2EF8-945277350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AEC3AD-BA88-7CF9-47F3-C9E45C8359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11D751-2A91-7973-7265-FA648B23D199}"/>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8CD3EDA4-D63B-22A1-0367-7F5A64305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DE32E-6EA6-E2F6-B18C-D40016A09D6C}"/>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15522235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7AD3-6E35-A51B-28BE-EA95A34E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1B974-BB88-DE1A-D3D5-86525BFB03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566B1-7778-EE91-7C0B-3649FE43C2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8C8F8-3A1B-35FD-7660-DBF3FE628235}"/>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6" name="Footer Placeholder 5">
            <a:extLst>
              <a:ext uri="{FF2B5EF4-FFF2-40B4-BE49-F238E27FC236}">
                <a16:creationId xmlns:a16="http://schemas.microsoft.com/office/drawing/2014/main" id="{8675292E-7773-0462-5D3C-C93D2687E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2D17F-6121-EDFF-C250-63D3026CD56D}"/>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40495831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A17E-CEFD-B97E-99E5-4D732CFE7D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AFAC0-CCAB-0DA4-064D-AAC43D5C1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4BBC34-F560-A71A-06E9-4A78E967F2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E12656-2893-A989-3418-FF2F1DA27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A9528-6669-3451-20A2-31E20A8293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CCF6B-2B63-B574-31EC-B3C9D428A7F7}"/>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8" name="Footer Placeholder 7">
            <a:extLst>
              <a:ext uri="{FF2B5EF4-FFF2-40B4-BE49-F238E27FC236}">
                <a16:creationId xmlns:a16="http://schemas.microsoft.com/office/drawing/2014/main" id="{76CB7293-2CC1-1C78-2BED-23F87A4993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3D5371-676A-DE5A-3926-BD550DCBDFBB}"/>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40553780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EF53-7E36-1AD2-FB18-589A6C4CDF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AE3621-8120-AB6D-FD4B-BCBD835C1C88}"/>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4" name="Footer Placeholder 3">
            <a:extLst>
              <a:ext uri="{FF2B5EF4-FFF2-40B4-BE49-F238E27FC236}">
                <a16:creationId xmlns:a16="http://schemas.microsoft.com/office/drawing/2014/main" id="{507F4F68-E49C-F4F3-8676-5D5C9B642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DF3011-FAFA-2D84-68A9-55699D77720C}"/>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24078677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F7DBD-CEAE-4108-6F4F-2E8025F00DA6}"/>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3" name="Footer Placeholder 2">
            <a:extLst>
              <a:ext uri="{FF2B5EF4-FFF2-40B4-BE49-F238E27FC236}">
                <a16:creationId xmlns:a16="http://schemas.microsoft.com/office/drawing/2014/main" id="{D85FCCD7-C283-CD49-8035-9D64BF176F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EA5DCC-F5C3-2218-750A-68E9F774A685}"/>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27501703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6D22-E743-A484-BD1E-C0E3C590B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7059AA-B282-DE0B-EA73-17CF511CA5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7953B3-B4BC-342E-8B10-375986162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959BB-A640-23E9-14CA-E511BAED583B}"/>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6" name="Footer Placeholder 5">
            <a:extLst>
              <a:ext uri="{FF2B5EF4-FFF2-40B4-BE49-F238E27FC236}">
                <a16:creationId xmlns:a16="http://schemas.microsoft.com/office/drawing/2014/main" id="{95FD42AE-77C7-994C-1B62-BDF55E05E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16EBC-B688-10EC-6290-EAA83253AF28}"/>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2961726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BC05-0329-0251-78A7-3C4ED1CB7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5E4697-373C-6601-86BC-5689A166B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39861B-FFE1-37BB-A2FA-39D7014CC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E973C-0CB6-FAEC-0DB7-A804A83E1AA3}"/>
              </a:ext>
            </a:extLst>
          </p:cNvPr>
          <p:cNvSpPr>
            <a:spLocks noGrp="1"/>
          </p:cNvSpPr>
          <p:nvPr>
            <p:ph type="dt" sz="half" idx="10"/>
          </p:nvPr>
        </p:nvSpPr>
        <p:spPr/>
        <p:txBody>
          <a:bodyPr/>
          <a:lstStyle/>
          <a:p>
            <a:fld id="{7175D26F-95D3-4A0A-9915-83231D0D7F51}" type="datetimeFigureOut">
              <a:rPr lang="en-US" smtClean="0"/>
              <a:t>9/14/2023</a:t>
            </a:fld>
            <a:endParaRPr lang="en-US"/>
          </a:p>
        </p:txBody>
      </p:sp>
      <p:sp>
        <p:nvSpPr>
          <p:cNvPr id="6" name="Footer Placeholder 5">
            <a:extLst>
              <a:ext uri="{FF2B5EF4-FFF2-40B4-BE49-F238E27FC236}">
                <a16:creationId xmlns:a16="http://schemas.microsoft.com/office/drawing/2014/main" id="{72DD4EE6-BF44-B79B-6FCE-F6CD97051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DF730-4CE1-DCC0-38AA-521094094BA8}"/>
              </a:ext>
            </a:extLst>
          </p:cNvPr>
          <p:cNvSpPr>
            <a:spLocks noGrp="1"/>
          </p:cNvSpPr>
          <p:nvPr>
            <p:ph type="sldNum" sz="quarter" idx="12"/>
          </p:nvPr>
        </p:nvSpPr>
        <p:spPr/>
        <p:txBody>
          <a:bodyPr/>
          <a:lstStyle/>
          <a:p>
            <a:fld id="{798CB066-870C-478E-8E43-2C349BF1037D}" type="slidenum">
              <a:rPr lang="en-US" smtClean="0"/>
              <a:t>‹#›</a:t>
            </a:fld>
            <a:endParaRPr lang="en-US"/>
          </a:p>
        </p:txBody>
      </p:sp>
    </p:spTree>
    <p:extLst>
      <p:ext uri="{BB962C8B-B14F-4D97-AF65-F5344CB8AC3E}">
        <p14:creationId xmlns:p14="http://schemas.microsoft.com/office/powerpoint/2010/main" val="1394439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A5C8BC-E1E9-53C1-FD98-692F87245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99DBDC-B357-1EC6-8DE2-AED779E63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E7E8B-D68A-E594-8D69-C17F9D37C6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5D26F-95D3-4A0A-9915-83231D0D7F51}" type="datetimeFigureOut">
              <a:rPr lang="en-US" smtClean="0"/>
              <a:t>9/14/2023</a:t>
            </a:fld>
            <a:endParaRPr lang="en-US"/>
          </a:p>
        </p:txBody>
      </p:sp>
      <p:sp>
        <p:nvSpPr>
          <p:cNvPr id="5" name="Footer Placeholder 4">
            <a:extLst>
              <a:ext uri="{FF2B5EF4-FFF2-40B4-BE49-F238E27FC236}">
                <a16:creationId xmlns:a16="http://schemas.microsoft.com/office/drawing/2014/main" id="{ECB604E2-7BEE-4598-72E4-574A36C9D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1148B-97D2-6132-A414-78A0B665F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CB066-870C-478E-8E43-2C349BF1037D}" type="slidenum">
              <a:rPr lang="en-US" smtClean="0"/>
              <a:t>‹#›</a:t>
            </a:fld>
            <a:endParaRPr lang="en-US"/>
          </a:p>
        </p:txBody>
      </p:sp>
    </p:spTree>
    <p:extLst>
      <p:ext uri="{BB962C8B-B14F-4D97-AF65-F5344CB8AC3E}">
        <p14:creationId xmlns:p14="http://schemas.microsoft.com/office/powerpoint/2010/main" val="821822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D57F-992F-50F6-0E79-85717B54814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8E50F34-EDA4-0EFD-C872-72A2749B376A}"/>
              </a:ext>
            </a:extLst>
          </p:cNvPr>
          <p:cNvSpPr>
            <a:spLocks noGrp="1"/>
          </p:cNvSpPr>
          <p:nvPr>
            <p:ph type="subTitle" idx="1"/>
          </p:nvPr>
        </p:nvSpPr>
        <p:spPr/>
        <p:txBody>
          <a:bodyPr/>
          <a:lstStyle/>
          <a:p>
            <a:endParaRPr lang="en-US" dirty="0"/>
          </a:p>
        </p:txBody>
      </p:sp>
      <p:pic>
        <p:nvPicPr>
          <p:cNvPr id="5" name="Picture 4" descr="A cartoon of a child reading a book&#10;&#10;Description automatically generated">
            <a:extLst>
              <a:ext uri="{FF2B5EF4-FFF2-40B4-BE49-F238E27FC236}">
                <a16:creationId xmlns:a16="http://schemas.microsoft.com/office/drawing/2014/main" id="{22A1BDE3-0922-56A8-8F46-2C969001E907}"/>
              </a:ext>
            </a:extLst>
          </p:cNvPr>
          <p:cNvPicPr>
            <a:picLocks noChangeAspect="1"/>
          </p:cNvPicPr>
          <p:nvPr/>
        </p:nvPicPr>
        <p:blipFill rotWithShape="1">
          <a:blip r:embed="rId2">
            <a:extLst>
              <a:ext uri="{28A0092B-C50C-407E-A947-70E740481C1C}">
                <a14:useLocalDpi xmlns:a14="http://schemas.microsoft.com/office/drawing/2010/main" val="0"/>
              </a:ext>
            </a:extLst>
          </a:blip>
          <a:srcRect t="10179"/>
          <a:stretch/>
        </p:blipFill>
        <p:spPr>
          <a:xfrm>
            <a:off x="-68826" y="0"/>
            <a:ext cx="12260826" cy="6858000"/>
          </a:xfrm>
          <a:prstGeom prst="rect">
            <a:avLst/>
          </a:prstGeom>
        </p:spPr>
      </p:pic>
      <p:grpSp>
        <p:nvGrpSpPr>
          <p:cNvPr id="8" name="Group 7">
            <a:extLst>
              <a:ext uri="{FF2B5EF4-FFF2-40B4-BE49-F238E27FC236}">
                <a16:creationId xmlns:a16="http://schemas.microsoft.com/office/drawing/2014/main" id="{0B16159C-E0DE-8754-33FF-B7F8EFA5DB88}"/>
              </a:ext>
            </a:extLst>
          </p:cNvPr>
          <p:cNvGrpSpPr/>
          <p:nvPr/>
        </p:nvGrpSpPr>
        <p:grpSpPr>
          <a:xfrm>
            <a:off x="5722375" y="-1183120"/>
            <a:ext cx="6774424" cy="4518892"/>
            <a:chOff x="5732208" y="-962891"/>
            <a:chExt cx="6774424" cy="4518892"/>
          </a:xfrm>
        </p:grpSpPr>
        <p:sp>
          <p:nvSpPr>
            <p:cNvPr id="6" name="Freeform 4">
              <a:extLst>
                <a:ext uri="{FF2B5EF4-FFF2-40B4-BE49-F238E27FC236}">
                  <a16:creationId xmlns:a16="http://schemas.microsoft.com/office/drawing/2014/main" id="{6CBAA796-D572-3E58-7D70-EDC0A87A5BA7}"/>
                </a:ext>
              </a:extLst>
            </p:cNvPr>
            <p:cNvSpPr/>
            <p:nvPr/>
          </p:nvSpPr>
          <p:spPr>
            <a:xfrm>
              <a:off x="5732208" y="-962891"/>
              <a:ext cx="6774424" cy="4518892"/>
            </a:xfrm>
            <a:custGeom>
              <a:avLst/>
              <a:gdLst/>
              <a:ahLst/>
              <a:cxnLst/>
              <a:rect l="l" t="t" r="r" b="b"/>
              <a:pathLst>
                <a:path w="3751568" h="2032100">
                  <a:moveTo>
                    <a:pt x="0" y="0"/>
                  </a:moveTo>
                  <a:lnTo>
                    <a:pt x="3751569" y="0"/>
                  </a:lnTo>
                  <a:lnTo>
                    <a:pt x="3751569" y="2032100"/>
                  </a:lnTo>
                  <a:lnTo>
                    <a:pt x="0" y="20321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CC6873B2-727B-D5C1-395F-3E16C4B3B606}"/>
                </a:ext>
              </a:extLst>
            </p:cNvPr>
            <p:cNvSpPr txBox="1"/>
            <p:nvPr/>
          </p:nvSpPr>
          <p:spPr>
            <a:xfrm>
              <a:off x="7089059" y="1138535"/>
              <a:ext cx="3818674" cy="1015663"/>
            </a:xfrm>
            <a:prstGeom prst="rect">
              <a:avLst/>
            </a:prstGeom>
            <a:noFill/>
          </p:spPr>
          <p:txBody>
            <a:bodyPr wrap="none" rtlCol="0">
              <a:spAutoFit/>
            </a:bodyPr>
            <a:lstStyle/>
            <a:p>
              <a:r>
                <a:rPr lang="en-US" sz="6000" dirty="0" err="1">
                  <a:solidFill>
                    <a:schemeClr val="bg1"/>
                  </a:solidFill>
                  <a:latin typeface="#9Slide07 IcielNabila" pitchFamily="2" charset="0"/>
                </a:rPr>
                <a:t>Tiếng</a:t>
              </a:r>
              <a:r>
                <a:rPr lang="en-US" sz="6000">
                  <a:solidFill>
                    <a:schemeClr val="bg1"/>
                  </a:solidFill>
                  <a:latin typeface="#9Slide07 IcielNabila" pitchFamily="2" charset="0"/>
                </a:rPr>
                <a:t> Việt</a:t>
              </a:r>
            </a:p>
          </p:txBody>
        </p:sp>
      </p:grpSp>
      <p:pic>
        <p:nvPicPr>
          <p:cNvPr id="17" name="Picture 16">
            <a:extLst>
              <a:ext uri="{FF2B5EF4-FFF2-40B4-BE49-F238E27FC236}">
                <a16:creationId xmlns:a16="http://schemas.microsoft.com/office/drawing/2014/main" id="{5A1D65C6-936C-368E-F6A3-74DD1EE20894}"/>
              </a:ext>
            </a:extLst>
          </p:cNvPr>
          <p:cNvPicPr>
            <a:picLocks noChangeAspect="1"/>
          </p:cNvPicPr>
          <p:nvPr/>
        </p:nvPicPr>
        <p:blipFill>
          <a:blip r:embed="rId4"/>
          <a:stretch>
            <a:fillRect/>
          </a:stretch>
        </p:blipFill>
        <p:spPr>
          <a:xfrm rot="537657">
            <a:off x="3877343" y="2589233"/>
            <a:ext cx="8233047" cy="3649845"/>
          </a:xfrm>
          <a:prstGeom prst="rect">
            <a:avLst/>
          </a:prstGeom>
        </p:spPr>
      </p:pic>
    </p:spTree>
    <p:extLst>
      <p:ext uri="{BB962C8B-B14F-4D97-AF65-F5344CB8AC3E}">
        <p14:creationId xmlns:p14="http://schemas.microsoft.com/office/powerpoint/2010/main" val="36595036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sp>
        <p:nvSpPr>
          <p:cNvPr id="3" name="Oval 2">
            <a:extLst>
              <a:ext uri="{FF2B5EF4-FFF2-40B4-BE49-F238E27FC236}">
                <a16:creationId xmlns:a16="http://schemas.microsoft.com/office/drawing/2014/main" id="{4FB63330-CD45-CC20-947E-C739C618A339}"/>
              </a:ext>
            </a:extLst>
          </p:cNvPr>
          <p:cNvSpPr/>
          <p:nvPr/>
        </p:nvSpPr>
        <p:spPr>
          <a:xfrm>
            <a:off x="6841902" y="815567"/>
            <a:ext cx="702028" cy="654331"/>
          </a:xfrm>
          <a:prstGeom prst="ellipse">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1</a:t>
            </a:r>
          </a:p>
        </p:txBody>
      </p:sp>
      <p:sp>
        <p:nvSpPr>
          <p:cNvPr id="5" name="Rectangle: Rounded Corners 4">
            <a:extLst>
              <a:ext uri="{FF2B5EF4-FFF2-40B4-BE49-F238E27FC236}">
                <a16:creationId xmlns:a16="http://schemas.microsoft.com/office/drawing/2014/main" id="{5CB3611D-C475-3B67-D2F8-DB6F9A31B749}"/>
              </a:ext>
            </a:extLst>
          </p:cNvPr>
          <p:cNvSpPr/>
          <p:nvPr/>
        </p:nvSpPr>
        <p:spPr>
          <a:xfrm>
            <a:off x="7669030" y="584994"/>
            <a:ext cx="4129548" cy="1120877"/>
          </a:xfrm>
          <a:prstGeom prst="roundRect">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Chuyện gì xảy ra với nhà từ thiện?</a:t>
            </a:r>
          </a:p>
        </p:txBody>
      </p:sp>
      <p:sp>
        <p:nvSpPr>
          <p:cNvPr id="18" name="TextBox 17">
            <a:extLst>
              <a:ext uri="{FF2B5EF4-FFF2-40B4-BE49-F238E27FC236}">
                <a16:creationId xmlns:a16="http://schemas.microsoft.com/office/drawing/2014/main" id="{F6EEA5E9-64F8-6BB1-ECA1-7CE48AEAA050}"/>
              </a:ext>
            </a:extLst>
          </p:cNvPr>
          <p:cNvSpPr txBox="1"/>
          <p:nvPr/>
        </p:nvSpPr>
        <p:spPr>
          <a:xfrm>
            <a:off x="6975388" y="2017112"/>
            <a:ext cx="4980637" cy="3416320"/>
          </a:xfrm>
          <a:prstGeom prst="rect">
            <a:avLst/>
          </a:prstGeom>
          <a:noFill/>
        </p:spPr>
        <p:txBody>
          <a:bodyPr wrap="square">
            <a:spAutoFit/>
          </a:bodyPr>
          <a:lstStyle/>
          <a:p>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Nhà từ thiện làm việc ở thành phố nọ thì phát hiện mình bị rơi mất chiếc ví tiền. Ông hi vọng sẽ có ai đó nhặt được ví rồi liên hệ với mình.</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43582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grpSp>
        <p:nvGrpSpPr>
          <p:cNvPr id="8" name="Group 7">
            <a:extLst>
              <a:ext uri="{FF2B5EF4-FFF2-40B4-BE49-F238E27FC236}">
                <a16:creationId xmlns:a16="http://schemas.microsoft.com/office/drawing/2014/main" id="{C51BFA8B-8CB0-81AF-3D2F-641E02E4304F}"/>
              </a:ext>
            </a:extLst>
          </p:cNvPr>
          <p:cNvGrpSpPr/>
          <p:nvPr/>
        </p:nvGrpSpPr>
        <p:grpSpPr>
          <a:xfrm>
            <a:off x="6731252" y="582293"/>
            <a:ext cx="4956676" cy="1120877"/>
            <a:chOff x="6731252" y="582293"/>
            <a:chExt cx="4956676" cy="1120877"/>
          </a:xfrm>
        </p:grpSpPr>
        <p:sp>
          <p:nvSpPr>
            <p:cNvPr id="6" name="Oval 5">
              <a:extLst>
                <a:ext uri="{FF2B5EF4-FFF2-40B4-BE49-F238E27FC236}">
                  <a16:creationId xmlns:a16="http://schemas.microsoft.com/office/drawing/2014/main" id="{2ADC472D-8C31-B0F6-8DAF-15A05CBC2CE6}"/>
                </a:ext>
              </a:extLst>
            </p:cNvPr>
            <p:cNvSpPr/>
            <p:nvPr/>
          </p:nvSpPr>
          <p:spPr>
            <a:xfrm>
              <a:off x="6731252" y="812866"/>
              <a:ext cx="702028" cy="654331"/>
            </a:xfrm>
            <a:prstGeom prst="ellipse">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2</a:t>
              </a:r>
            </a:p>
          </p:txBody>
        </p:sp>
        <p:sp>
          <p:nvSpPr>
            <p:cNvPr id="7" name="Rectangle: Rounded Corners 6">
              <a:extLst>
                <a:ext uri="{FF2B5EF4-FFF2-40B4-BE49-F238E27FC236}">
                  <a16:creationId xmlns:a16="http://schemas.microsoft.com/office/drawing/2014/main" id="{B025F5BC-4EA2-FABB-46F7-AA03597B4DBE}"/>
                </a:ext>
              </a:extLst>
            </p:cNvPr>
            <p:cNvSpPr/>
            <p:nvPr/>
          </p:nvSpPr>
          <p:spPr>
            <a:xfrm>
              <a:off x="7558380" y="582293"/>
              <a:ext cx="4129548" cy="1120877"/>
            </a:xfrm>
            <a:prstGeom prst="roundRect">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Vì sao nhà từ thiện đến gặp cậu bé?</a:t>
              </a:r>
            </a:p>
          </p:txBody>
        </p:sp>
      </p:grpSp>
      <p:sp>
        <p:nvSpPr>
          <p:cNvPr id="14" name="TextBox 13">
            <a:extLst>
              <a:ext uri="{FF2B5EF4-FFF2-40B4-BE49-F238E27FC236}">
                <a16:creationId xmlns:a16="http://schemas.microsoft.com/office/drawing/2014/main" id="{C0258CD5-2784-AD10-A263-240535B1CF3F}"/>
              </a:ext>
            </a:extLst>
          </p:cNvPr>
          <p:cNvSpPr txBox="1"/>
          <p:nvPr/>
        </p:nvSpPr>
        <p:spPr>
          <a:xfrm>
            <a:off x="6920409" y="1951672"/>
            <a:ext cx="5035616" cy="4448013"/>
          </a:xfrm>
          <a:prstGeom prst="rect">
            <a:avLst/>
          </a:prstGeom>
          <a:noFill/>
        </p:spPr>
        <p:txBody>
          <a:bodyPr wrap="square">
            <a:spAutoFit/>
          </a:bodyPr>
          <a:lstStyle/>
          <a:p>
            <a:pPr>
              <a:lnSpc>
                <a:spcPct val="150000"/>
              </a:lnSpc>
            </a:pPr>
            <a:r>
              <a:rPr lang="vi-VN"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Nhà từ thiện đến gặp cậu bé với hi vọng lấy được chiếc ví mất của mình và nghĩ cậu bé nhặt được hẳn sẽ là một người tốt, có nhiều phẩm chất tốt đẹp.</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47051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sp>
        <p:nvSpPr>
          <p:cNvPr id="14" name="TextBox 13">
            <a:extLst>
              <a:ext uri="{FF2B5EF4-FFF2-40B4-BE49-F238E27FC236}">
                <a16:creationId xmlns:a16="http://schemas.microsoft.com/office/drawing/2014/main" id="{C0258CD5-2784-AD10-A263-240535B1CF3F}"/>
              </a:ext>
            </a:extLst>
          </p:cNvPr>
          <p:cNvSpPr txBox="1"/>
          <p:nvPr/>
        </p:nvSpPr>
        <p:spPr>
          <a:xfrm>
            <a:off x="6920409" y="1951672"/>
            <a:ext cx="5035616" cy="3709349"/>
          </a:xfrm>
          <a:prstGeom prst="rect">
            <a:avLst/>
          </a:prstGeom>
          <a:noFill/>
        </p:spPr>
        <p:txBody>
          <a:bodyPr wrap="square">
            <a:spAutoFit/>
          </a:bodyPr>
          <a:lstStyle/>
          <a:p>
            <a:pPr>
              <a:lnSpc>
                <a:spcPct val="150000"/>
              </a:lnSpc>
            </a:pPr>
            <a:r>
              <a:rPr lang="vi-VN" sz="3200">
                <a:latin typeface="Calibri" panose="020F0502020204030204" pitchFamily="34" charset="0"/>
                <a:ea typeface="Calibri" panose="020F0502020204030204" pitchFamily="34" charset="0"/>
                <a:cs typeface="Calibri" panose="020F0502020204030204" pitchFamily="34" charset="0"/>
              </a:rPr>
              <a:t>Cậu bé đề nghị nhà từ thiện có thể cho mình một đô la. Lí do cậu bé muốn xin một đô la là để trả nợ tiền gọi điện thoại vay từ một người khác.</a:t>
            </a:r>
            <a:endParaRPr lang="en-US" sz="3200">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1466AE1-1E4E-43C5-01C8-508AABB3CECC}"/>
              </a:ext>
            </a:extLst>
          </p:cNvPr>
          <p:cNvGrpSpPr/>
          <p:nvPr/>
        </p:nvGrpSpPr>
        <p:grpSpPr>
          <a:xfrm>
            <a:off x="6855684" y="619431"/>
            <a:ext cx="4956676" cy="1120877"/>
            <a:chOff x="6855684" y="619431"/>
            <a:chExt cx="4956676" cy="1120877"/>
          </a:xfrm>
        </p:grpSpPr>
        <p:sp>
          <p:nvSpPr>
            <p:cNvPr id="3" name="Oval 2">
              <a:extLst>
                <a:ext uri="{FF2B5EF4-FFF2-40B4-BE49-F238E27FC236}">
                  <a16:creationId xmlns:a16="http://schemas.microsoft.com/office/drawing/2014/main" id="{EBF82F84-A1AA-DB66-0E39-2209D94A15F5}"/>
                </a:ext>
              </a:extLst>
            </p:cNvPr>
            <p:cNvSpPr/>
            <p:nvPr/>
          </p:nvSpPr>
          <p:spPr>
            <a:xfrm>
              <a:off x="6855684" y="850004"/>
              <a:ext cx="702028" cy="654331"/>
            </a:xfrm>
            <a:prstGeom prst="ellipse">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3</a:t>
              </a:r>
            </a:p>
          </p:txBody>
        </p:sp>
        <p:sp>
          <p:nvSpPr>
            <p:cNvPr id="5" name="Rectangle: Rounded Corners 4">
              <a:extLst>
                <a:ext uri="{FF2B5EF4-FFF2-40B4-BE49-F238E27FC236}">
                  <a16:creationId xmlns:a16="http://schemas.microsoft.com/office/drawing/2014/main" id="{4DCB37CF-75D6-FC0E-FDE9-AF500448E199}"/>
                </a:ext>
              </a:extLst>
            </p:cNvPr>
            <p:cNvSpPr/>
            <p:nvPr/>
          </p:nvSpPr>
          <p:spPr>
            <a:xfrm>
              <a:off x="7682812" y="619431"/>
              <a:ext cx="4129548" cy="1120877"/>
            </a:xfrm>
            <a:prstGeom prst="roundRect">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Cậu bé đề nghị điều gì? Vì sao?</a:t>
              </a:r>
            </a:p>
          </p:txBody>
        </p:sp>
      </p:grpSp>
    </p:spTree>
    <p:extLst>
      <p:ext uri="{BB962C8B-B14F-4D97-AF65-F5344CB8AC3E}">
        <p14:creationId xmlns:p14="http://schemas.microsoft.com/office/powerpoint/2010/main" val="21627233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sp>
        <p:nvSpPr>
          <p:cNvPr id="14" name="TextBox 13">
            <a:extLst>
              <a:ext uri="{FF2B5EF4-FFF2-40B4-BE49-F238E27FC236}">
                <a16:creationId xmlns:a16="http://schemas.microsoft.com/office/drawing/2014/main" id="{C0258CD5-2784-AD10-A263-240535B1CF3F}"/>
              </a:ext>
            </a:extLst>
          </p:cNvPr>
          <p:cNvSpPr txBox="1"/>
          <p:nvPr/>
        </p:nvSpPr>
        <p:spPr>
          <a:xfrm>
            <a:off x="6791169" y="2485235"/>
            <a:ext cx="5058141" cy="3709349"/>
          </a:xfrm>
          <a:prstGeom prst="rect">
            <a:avLst/>
          </a:prstGeom>
          <a:noFill/>
        </p:spPr>
        <p:txBody>
          <a:bodyPr wrap="square">
            <a:spAutoFit/>
          </a:bodyPr>
          <a:lstStyle/>
          <a:p>
            <a:pPr>
              <a:lnSpc>
                <a:spcPct val="150000"/>
              </a:lnSpc>
            </a:pPr>
            <a:r>
              <a:rPr lang="vi-VN" sz="3200">
                <a:latin typeface="Calibri" panose="020F0502020204030204" pitchFamily="34" charset="0"/>
                <a:ea typeface="Calibri" panose="020F0502020204030204" pitchFamily="34" charset="0"/>
                <a:cs typeface="Calibri" panose="020F0502020204030204" pitchFamily="34" charset="0"/>
              </a:rPr>
              <a:t>Khi nghe câu chuyện của cậu bé, nhà từ thiện và người trợ lí có phản ứng ngạc nhiên, lặng im; nhà từ thiện thì ôm cậu bé vào lòng.</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F408446C-5286-725D-B8EC-572E3679B085}"/>
              </a:ext>
            </a:extLst>
          </p:cNvPr>
          <p:cNvSpPr/>
          <p:nvPr/>
        </p:nvSpPr>
        <p:spPr>
          <a:xfrm>
            <a:off x="6426219" y="449527"/>
            <a:ext cx="702028" cy="654331"/>
          </a:xfrm>
          <a:prstGeom prst="ellipse">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4</a:t>
            </a:r>
          </a:p>
        </p:txBody>
      </p:sp>
      <p:sp>
        <p:nvSpPr>
          <p:cNvPr id="7" name="Rectangle: Rounded Corners 6">
            <a:extLst>
              <a:ext uri="{FF2B5EF4-FFF2-40B4-BE49-F238E27FC236}">
                <a16:creationId xmlns:a16="http://schemas.microsoft.com/office/drawing/2014/main" id="{2E7E4BFB-A7B2-CEC5-0D8C-4A1605A0A08E}"/>
              </a:ext>
            </a:extLst>
          </p:cNvPr>
          <p:cNvSpPr/>
          <p:nvPr/>
        </p:nvSpPr>
        <p:spPr>
          <a:xfrm>
            <a:off x="7253346" y="449527"/>
            <a:ext cx="4336025" cy="1986116"/>
          </a:xfrm>
          <a:prstGeom prst="roundRect">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a:t>Nhà từ thiện và người trợ lí phải ứng thế nào khi nghe câu chuyện của cậu bé</a:t>
            </a:r>
          </a:p>
        </p:txBody>
      </p:sp>
    </p:spTree>
    <p:extLst>
      <p:ext uri="{BB962C8B-B14F-4D97-AF65-F5344CB8AC3E}">
        <p14:creationId xmlns:p14="http://schemas.microsoft.com/office/powerpoint/2010/main" val="16464534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EC27CD-817B-BA1B-0A2D-8C223D32B249}"/>
                </a:ext>
              </a:extLst>
            </p:cNvPr>
            <p:cNvSpPr txBox="1"/>
            <p:nvPr/>
          </p:nvSpPr>
          <p:spPr>
            <a:xfrm>
              <a:off x="6457315" y="1107551"/>
              <a:ext cx="516038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rPr>
                <a:t>Hoạt động 2</a:t>
              </a:r>
            </a:p>
          </p:txBody>
        </p:sp>
      </p:grpSp>
      <p:sp>
        <p:nvSpPr>
          <p:cNvPr id="2" name="TextBox 1">
            <a:extLst>
              <a:ext uri="{FF2B5EF4-FFF2-40B4-BE49-F238E27FC236}">
                <a16:creationId xmlns:a16="http://schemas.microsoft.com/office/drawing/2014/main" id="{4E10BCFD-B2E0-C401-25DF-2194E8BC05AE}"/>
              </a:ext>
            </a:extLst>
          </p:cNvPr>
          <p:cNvSpPr txBox="1"/>
          <p:nvPr/>
        </p:nvSpPr>
        <p:spPr>
          <a:xfrm>
            <a:off x="6543876" y="2307880"/>
            <a:ext cx="498726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prstClr val="white"/>
                </a:solidFill>
                <a:effectLst>
                  <a:outerShdw blurRad="38100" dist="38100" dir="2700000" algn="tl">
                    <a:srgbClr val="000000">
                      <a:alpha val="43137"/>
                    </a:srgbClr>
                  </a:outerShdw>
                </a:effectLst>
                <a:latin typeface="SVN-Dumpling" panose="02000000000000000000" pitchFamily="50" charset="0"/>
              </a:rPr>
              <a:t>KỂ CHUYỆN</a:t>
            </a:r>
            <a:endPar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endParaRPr>
          </a:p>
        </p:txBody>
      </p:sp>
    </p:spTree>
    <p:extLst>
      <p:ext uri="{BB962C8B-B14F-4D97-AF65-F5344CB8AC3E}">
        <p14:creationId xmlns:p14="http://schemas.microsoft.com/office/powerpoint/2010/main" val="3038083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1507-A88B-8ADF-7CB9-E677120188B7}"/>
              </a:ext>
            </a:extLst>
          </p:cNvPr>
          <p:cNvSpPr>
            <a:spLocks noGrp="1"/>
          </p:cNvSpPr>
          <p:nvPr>
            <p:ph type="title"/>
          </p:nvPr>
        </p:nvSpPr>
        <p:spPr/>
        <p:txBody>
          <a:bodyPr/>
          <a:lstStyle/>
          <a:p>
            <a:endParaRPr lang="en-US" dirty="0"/>
          </a:p>
        </p:txBody>
      </p:sp>
      <p:pic>
        <p:nvPicPr>
          <p:cNvPr id="5" name="Content Placeholder 4" descr="A frame with cartoon kids&#10;&#10;Description automatically generated">
            <a:extLst>
              <a:ext uri="{FF2B5EF4-FFF2-40B4-BE49-F238E27FC236}">
                <a16:creationId xmlns:a16="http://schemas.microsoft.com/office/drawing/2014/main" id="{5D0E47FB-41EB-CE5F-C5B4-F2C792E57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62" y="0"/>
            <a:ext cx="12263762" cy="7122634"/>
          </a:xfrm>
        </p:spPr>
      </p:pic>
      <p:sp>
        <p:nvSpPr>
          <p:cNvPr id="6" name="TextBox 5">
            <a:extLst>
              <a:ext uri="{FF2B5EF4-FFF2-40B4-BE49-F238E27FC236}">
                <a16:creationId xmlns:a16="http://schemas.microsoft.com/office/drawing/2014/main" id="{7D0E8836-35AA-4EC6-BC06-30896231B6C9}"/>
              </a:ext>
            </a:extLst>
          </p:cNvPr>
          <p:cNvSpPr txBox="1"/>
          <p:nvPr/>
        </p:nvSpPr>
        <p:spPr>
          <a:xfrm>
            <a:off x="2347811" y="1690688"/>
            <a:ext cx="7196881" cy="3012363"/>
          </a:xfrm>
          <a:prstGeom prst="rect">
            <a:avLst/>
          </a:prstGeom>
          <a:noFill/>
        </p:spPr>
        <p:txBody>
          <a:bodyPr wrap="square" rtlCol="0">
            <a:spAutoFit/>
          </a:bodyPr>
          <a:lstStyle/>
          <a:p>
            <a:pPr algn="ctr">
              <a:lnSpc>
                <a:spcPct val="150000"/>
              </a:lnSpc>
            </a:pPr>
            <a:r>
              <a:rPr lang="en-US" sz="6600" dirty="0" err="1">
                <a:solidFill>
                  <a:srgbClr val="F3210C"/>
                </a:solidFill>
                <a:latin typeface="Coiny" panose="02000903060500060000" pitchFamily="2" charset="0"/>
              </a:rPr>
              <a:t>KỂ</a:t>
            </a:r>
            <a:r>
              <a:rPr lang="en-US" sz="6600">
                <a:solidFill>
                  <a:srgbClr val="F3210C"/>
                </a:solidFill>
                <a:latin typeface="Coiny" panose="02000903060500060000" pitchFamily="2" charset="0"/>
              </a:rPr>
              <a:t> CHUYỆN TRƯỚC LỚP</a:t>
            </a:r>
          </a:p>
        </p:txBody>
      </p:sp>
    </p:spTree>
    <p:extLst>
      <p:ext uri="{BB962C8B-B14F-4D97-AF65-F5344CB8AC3E}">
        <p14:creationId xmlns:p14="http://schemas.microsoft.com/office/powerpoint/2010/main" val="7329320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EC27CD-817B-BA1B-0A2D-8C223D32B249}"/>
                </a:ext>
              </a:extLst>
            </p:cNvPr>
            <p:cNvSpPr txBox="1"/>
            <p:nvPr/>
          </p:nvSpPr>
          <p:spPr>
            <a:xfrm>
              <a:off x="6457315" y="1107551"/>
              <a:ext cx="515557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rPr>
                <a:t>Hoạt động 3</a:t>
              </a:r>
            </a:p>
          </p:txBody>
        </p:sp>
      </p:grpSp>
      <p:sp>
        <p:nvSpPr>
          <p:cNvPr id="2" name="TextBox 1">
            <a:extLst>
              <a:ext uri="{FF2B5EF4-FFF2-40B4-BE49-F238E27FC236}">
                <a16:creationId xmlns:a16="http://schemas.microsoft.com/office/drawing/2014/main" id="{4E10BCFD-B2E0-C401-25DF-2194E8BC05AE}"/>
              </a:ext>
            </a:extLst>
          </p:cNvPr>
          <p:cNvSpPr txBox="1"/>
          <p:nvPr/>
        </p:nvSpPr>
        <p:spPr>
          <a:xfrm>
            <a:off x="6760186" y="2475029"/>
            <a:ext cx="419377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prstClr val="white"/>
                </a:solidFill>
                <a:effectLst>
                  <a:outerShdw blurRad="38100" dist="38100" dir="2700000" algn="tl">
                    <a:srgbClr val="000000">
                      <a:alpha val="43137"/>
                    </a:srgbClr>
                  </a:outerShdw>
                </a:effectLst>
                <a:latin typeface="SVN-Dumpling" panose="02000000000000000000" pitchFamily="50" charset="0"/>
              </a:rPr>
              <a:t>TRAO ĐỔI</a:t>
            </a:r>
            <a:endPar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endParaRPr>
          </a:p>
        </p:txBody>
      </p:sp>
    </p:spTree>
    <p:extLst>
      <p:ext uri="{BB962C8B-B14F-4D97-AF65-F5344CB8AC3E}">
        <p14:creationId xmlns:p14="http://schemas.microsoft.com/office/powerpoint/2010/main" val="17973805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1507-A88B-8ADF-7CB9-E677120188B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5E67988-8D51-090C-6DDA-AA995EE4CF21}"/>
              </a:ext>
            </a:extLst>
          </p:cNvPr>
          <p:cNvSpPr>
            <a:spLocks noGrp="1"/>
          </p:cNvSpPr>
          <p:nvPr>
            <p:ph idx="1"/>
          </p:nvPr>
        </p:nvSpPr>
        <p:spPr/>
        <p:txBody>
          <a:bodyPr/>
          <a:lstStyle/>
          <a:p>
            <a:endParaRPr lang="en-US"/>
          </a:p>
        </p:txBody>
      </p:sp>
      <p:pic>
        <p:nvPicPr>
          <p:cNvPr id="7" name="Content Placeholder 4" descr="Cartoon bees on a tree&#10;&#10;Description automatically generated">
            <a:extLst>
              <a:ext uri="{FF2B5EF4-FFF2-40B4-BE49-F238E27FC236}">
                <a16:creationId xmlns:a16="http://schemas.microsoft.com/office/drawing/2014/main" id="{6FCFC074-BFF6-BC87-7785-91B077C9BF1B}"/>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F7CD34D1-F8BE-8F3F-8BC0-44BCB438D51E}"/>
              </a:ext>
            </a:extLst>
          </p:cNvPr>
          <p:cNvSpPr/>
          <p:nvPr/>
        </p:nvSpPr>
        <p:spPr>
          <a:xfrm>
            <a:off x="442451" y="365125"/>
            <a:ext cx="11307097" cy="177830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rgbClr val="F3210C"/>
                </a:solidFill>
                <a:latin typeface="Calibri" panose="020F0502020204030204" pitchFamily="34" charset="0"/>
                <a:ea typeface="Calibri" panose="020F0502020204030204" pitchFamily="34" charset="0"/>
                <a:cs typeface="Calibri" panose="020F0502020204030204" pitchFamily="34" charset="0"/>
              </a:rPr>
              <a:t>a. Em có suy nghĩ gì về tính cách của các nhân vật trong câu chuyện (nhà từ thiện, cậu bé, người trợ lí)? </a:t>
            </a:r>
            <a:endParaRPr lang="en-US" sz="4000">
              <a:solidFill>
                <a:srgbClr val="F3210C"/>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23">
            <a:extLst>
              <a:ext uri="{FF2B5EF4-FFF2-40B4-BE49-F238E27FC236}">
                <a16:creationId xmlns:a16="http://schemas.microsoft.com/office/drawing/2014/main" id="{D0EBF0EC-639C-1221-F2FA-027D911EA7F4}"/>
              </a:ext>
            </a:extLst>
          </p:cNvPr>
          <p:cNvPicPr>
            <a:picLocks noChangeAspect="1"/>
          </p:cNvPicPr>
          <p:nvPr/>
        </p:nvPicPr>
        <p:blipFill>
          <a:blip r:embed="rId3"/>
          <a:srcRect/>
          <a:stretch>
            <a:fillRect/>
          </a:stretch>
        </p:blipFill>
        <p:spPr>
          <a:xfrm>
            <a:off x="916322" y="2734169"/>
            <a:ext cx="2093905" cy="4191300"/>
          </a:xfrm>
          <a:prstGeom prst="rect">
            <a:avLst/>
          </a:prstGeom>
        </p:spPr>
      </p:pic>
      <p:sp>
        <p:nvSpPr>
          <p:cNvPr id="10" name="Speech Bubble: Rectangle with Corners Rounded 9">
            <a:extLst>
              <a:ext uri="{FF2B5EF4-FFF2-40B4-BE49-F238E27FC236}">
                <a16:creationId xmlns:a16="http://schemas.microsoft.com/office/drawing/2014/main" id="{BAB513AA-AC7F-11BE-518B-0CCA9E347B0D}"/>
              </a:ext>
            </a:extLst>
          </p:cNvPr>
          <p:cNvSpPr/>
          <p:nvPr/>
        </p:nvSpPr>
        <p:spPr>
          <a:xfrm>
            <a:off x="4090218" y="2369574"/>
            <a:ext cx="7561007" cy="2821858"/>
          </a:xfrm>
          <a:prstGeom prst="wedgeRoundRectCallout">
            <a:avLst>
              <a:gd name="adj1" fmla="val -65768"/>
              <a:gd name="adj2" fmla="val 20512"/>
              <a:gd name="adj3" fmla="val 16667"/>
            </a:avLst>
          </a:prstGeom>
          <a:solidFill>
            <a:schemeClr val="bg1"/>
          </a:solidFill>
          <a:ln w="38100">
            <a:solidFill>
              <a:srgbClr val="F1B8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Nhà từ thiện là người tốt bụng, luôn tin tưởng và đồng cảm với những người nghèo khó. Cậu bé là người rất trung thực, biết giữ lời hứa. Người trợ lí là người đa nghi và không có thiện cảm với những người nghèo nhưng đã thay đổi khi chứng kiến hành động đẹp của cậu bé.</a:t>
            </a:r>
            <a:endParaRPr lang="en-US" sz="280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30085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1507-A88B-8ADF-7CB9-E677120188B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5E67988-8D51-090C-6DDA-AA995EE4CF21}"/>
              </a:ext>
            </a:extLst>
          </p:cNvPr>
          <p:cNvSpPr>
            <a:spLocks noGrp="1"/>
          </p:cNvSpPr>
          <p:nvPr>
            <p:ph idx="1"/>
          </p:nvPr>
        </p:nvSpPr>
        <p:spPr/>
        <p:txBody>
          <a:bodyPr/>
          <a:lstStyle/>
          <a:p>
            <a:endParaRPr lang="en-US"/>
          </a:p>
        </p:txBody>
      </p:sp>
      <p:pic>
        <p:nvPicPr>
          <p:cNvPr id="7" name="Content Placeholder 4" descr="Cartoon bees on a tree&#10;&#10;Description automatically generated">
            <a:extLst>
              <a:ext uri="{FF2B5EF4-FFF2-40B4-BE49-F238E27FC236}">
                <a16:creationId xmlns:a16="http://schemas.microsoft.com/office/drawing/2014/main" id="{6FCFC074-BFF6-BC87-7785-91B077C9BF1B}"/>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F7CD34D1-F8BE-8F3F-8BC0-44BCB438D51E}"/>
              </a:ext>
            </a:extLst>
          </p:cNvPr>
          <p:cNvSpPr/>
          <p:nvPr/>
        </p:nvSpPr>
        <p:spPr>
          <a:xfrm>
            <a:off x="442451" y="365125"/>
            <a:ext cx="11307097" cy="177830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rgbClr val="F3210C"/>
                </a:solidFill>
                <a:latin typeface="Calibri" panose="020F0502020204030204" pitchFamily="34" charset="0"/>
                <a:ea typeface="Calibri" panose="020F0502020204030204" pitchFamily="34" charset="0"/>
                <a:cs typeface="Calibri" panose="020F0502020204030204" pitchFamily="34" charset="0"/>
              </a:rPr>
              <a:t>b. Qua câu chuyện, em thấy thái độ của người trợ lí đối với cậu bé thay đổi như thế nào? Vì sao có sự thay đổi đó? </a:t>
            </a:r>
          </a:p>
        </p:txBody>
      </p:sp>
      <p:pic>
        <p:nvPicPr>
          <p:cNvPr id="9" name="Picture 23">
            <a:extLst>
              <a:ext uri="{FF2B5EF4-FFF2-40B4-BE49-F238E27FC236}">
                <a16:creationId xmlns:a16="http://schemas.microsoft.com/office/drawing/2014/main" id="{D0EBF0EC-639C-1221-F2FA-027D911EA7F4}"/>
              </a:ext>
            </a:extLst>
          </p:cNvPr>
          <p:cNvPicPr>
            <a:picLocks noChangeAspect="1"/>
          </p:cNvPicPr>
          <p:nvPr/>
        </p:nvPicPr>
        <p:blipFill>
          <a:blip r:embed="rId3"/>
          <a:srcRect/>
          <a:stretch>
            <a:fillRect/>
          </a:stretch>
        </p:blipFill>
        <p:spPr>
          <a:xfrm>
            <a:off x="916322" y="2734169"/>
            <a:ext cx="2093905" cy="4191300"/>
          </a:xfrm>
          <a:prstGeom prst="rect">
            <a:avLst/>
          </a:prstGeom>
        </p:spPr>
      </p:pic>
      <p:sp>
        <p:nvSpPr>
          <p:cNvPr id="10" name="Speech Bubble: Rectangle with Corners Rounded 9">
            <a:extLst>
              <a:ext uri="{FF2B5EF4-FFF2-40B4-BE49-F238E27FC236}">
                <a16:creationId xmlns:a16="http://schemas.microsoft.com/office/drawing/2014/main" id="{BAB513AA-AC7F-11BE-518B-0CCA9E347B0D}"/>
              </a:ext>
            </a:extLst>
          </p:cNvPr>
          <p:cNvSpPr/>
          <p:nvPr/>
        </p:nvSpPr>
        <p:spPr>
          <a:xfrm>
            <a:off x="4090218" y="2369574"/>
            <a:ext cx="7561007" cy="2821858"/>
          </a:xfrm>
          <a:prstGeom prst="wedgeRoundRectCallout">
            <a:avLst>
              <a:gd name="adj1" fmla="val -65768"/>
              <a:gd name="adj2" fmla="val 20512"/>
              <a:gd name="adj3" fmla="val 16667"/>
            </a:avLst>
          </a:prstGeom>
          <a:solidFill>
            <a:schemeClr val="bg1"/>
          </a:solidFill>
          <a:ln w="38100">
            <a:solidFill>
              <a:srgbClr val="F1B8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Lúc đầu, người trợ lí nghi ngờ cậu bé có âm mưu tống tiền nhà từ thiện, sau đó lại nghĩ rằng cậu bé xin tiền nhà từ thiện. Nhưng khi biết được sự thật, người trợ lí vô cùng xấu hổ. Sở dĩ có sự thay đổi đó là vì anh ấy chứng kiến cách ứng xử rất trung thực và cao thượng của cậu bé.</a:t>
            </a:r>
            <a:endParaRPr lang="en-US" sz="280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88461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1507-A88B-8ADF-7CB9-E677120188B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5E67988-8D51-090C-6DDA-AA995EE4CF21}"/>
              </a:ext>
            </a:extLst>
          </p:cNvPr>
          <p:cNvSpPr>
            <a:spLocks noGrp="1"/>
          </p:cNvSpPr>
          <p:nvPr>
            <p:ph idx="1"/>
          </p:nvPr>
        </p:nvSpPr>
        <p:spPr/>
        <p:txBody>
          <a:bodyPr/>
          <a:lstStyle/>
          <a:p>
            <a:endParaRPr lang="en-US"/>
          </a:p>
        </p:txBody>
      </p:sp>
      <p:pic>
        <p:nvPicPr>
          <p:cNvPr id="7" name="Content Placeholder 4" descr="Cartoon bees on a tree&#10;&#10;Description automatically generated">
            <a:extLst>
              <a:ext uri="{FF2B5EF4-FFF2-40B4-BE49-F238E27FC236}">
                <a16:creationId xmlns:a16="http://schemas.microsoft.com/office/drawing/2014/main" id="{6FCFC074-BFF6-BC87-7785-91B077C9BF1B}"/>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F7CD34D1-F8BE-8F3F-8BC0-44BCB438D51E}"/>
              </a:ext>
            </a:extLst>
          </p:cNvPr>
          <p:cNvSpPr/>
          <p:nvPr/>
        </p:nvSpPr>
        <p:spPr>
          <a:xfrm>
            <a:off x="442451" y="365125"/>
            <a:ext cx="11307097" cy="177830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rgbClr val="F3210C"/>
                </a:solidFill>
                <a:latin typeface="Calibri" panose="020F0502020204030204" pitchFamily="34" charset="0"/>
                <a:ea typeface="Calibri" panose="020F0502020204030204" pitchFamily="34" charset="0"/>
                <a:cs typeface="Calibri" panose="020F0502020204030204" pitchFamily="34" charset="0"/>
              </a:rPr>
              <a:t>c. Câu chuyện giúp em hiểu điều gì? </a:t>
            </a:r>
          </a:p>
        </p:txBody>
      </p:sp>
      <p:pic>
        <p:nvPicPr>
          <p:cNvPr id="9" name="Picture 23">
            <a:extLst>
              <a:ext uri="{FF2B5EF4-FFF2-40B4-BE49-F238E27FC236}">
                <a16:creationId xmlns:a16="http://schemas.microsoft.com/office/drawing/2014/main" id="{D0EBF0EC-639C-1221-F2FA-027D911EA7F4}"/>
              </a:ext>
            </a:extLst>
          </p:cNvPr>
          <p:cNvPicPr>
            <a:picLocks noChangeAspect="1"/>
          </p:cNvPicPr>
          <p:nvPr/>
        </p:nvPicPr>
        <p:blipFill>
          <a:blip r:embed="rId3"/>
          <a:srcRect/>
          <a:stretch>
            <a:fillRect/>
          </a:stretch>
        </p:blipFill>
        <p:spPr>
          <a:xfrm>
            <a:off x="916322" y="2734169"/>
            <a:ext cx="2093905" cy="4191300"/>
          </a:xfrm>
          <a:prstGeom prst="rect">
            <a:avLst/>
          </a:prstGeom>
        </p:spPr>
      </p:pic>
      <p:sp>
        <p:nvSpPr>
          <p:cNvPr id="10" name="Speech Bubble: Rectangle with Corners Rounded 9">
            <a:extLst>
              <a:ext uri="{FF2B5EF4-FFF2-40B4-BE49-F238E27FC236}">
                <a16:creationId xmlns:a16="http://schemas.microsoft.com/office/drawing/2014/main" id="{BAB513AA-AC7F-11BE-518B-0CCA9E347B0D}"/>
              </a:ext>
            </a:extLst>
          </p:cNvPr>
          <p:cNvSpPr/>
          <p:nvPr/>
        </p:nvSpPr>
        <p:spPr>
          <a:xfrm>
            <a:off x="4090218" y="2369574"/>
            <a:ext cx="7561007" cy="2821858"/>
          </a:xfrm>
          <a:prstGeom prst="wedgeRoundRectCallout">
            <a:avLst>
              <a:gd name="adj1" fmla="val -65768"/>
              <a:gd name="adj2" fmla="val 20512"/>
              <a:gd name="adj3" fmla="val 16667"/>
            </a:avLst>
          </a:prstGeom>
          <a:solidFill>
            <a:schemeClr val="bg1"/>
          </a:solidFill>
          <a:ln w="38100">
            <a:solidFill>
              <a:srgbClr val="F1B8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 Hãy trung thực, luôn quan tâm và giúp đỡ những người xung quanh mình; cần có niềm tin vào người khác, không nên đánh giá người khác qua hình thức.</a:t>
            </a:r>
            <a:endParaRPr lang="en-US" sz="320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40739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9EC27CD-817B-BA1B-0A2D-8C223D32B249}"/>
                </a:ext>
              </a:extLst>
            </p:cNvPr>
            <p:cNvSpPr txBox="1"/>
            <p:nvPr/>
          </p:nvSpPr>
          <p:spPr>
            <a:xfrm>
              <a:off x="6676104" y="1805642"/>
              <a:ext cx="4767652" cy="1323439"/>
            </a:xfrm>
            <a:prstGeom prst="rect">
              <a:avLst/>
            </a:prstGeom>
            <a:noFill/>
          </p:spPr>
          <p:txBody>
            <a:bodyPr wrap="none" rtlCol="0">
              <a:spAutoFit/>
            </a:bodyPr>
            <a:lstStyle/>
            <a:p>
              <a:r>
                <a:rPr lang="en-US" sz="8000">
                  <a:solidFill>
                    <a:schemeClr val="bg1"/>
                  </a:solidFill>
                  <a:effectLst>
                    <a:outerShdw blurRad="38100" dist="38100" dir="2700000" algn="tl">
                      <a:srgbClr val="000000">
                        <a:alpha val="43137"/>
                      </a:srgbClr>
                    </a:outerShdw>
                  </a:effectLst>
                  <a:latin typeface="SVN-Dumpling" panose="02000000000000000000" pitchFamily="50" charset="0"/>
                </a:rPr>
                <a:t>Khởi động</a:t>
              </a:r>
            </a:p>
          </p:txBody>
        </p:sp>
      </p:grpSp>
    </p:spTree>
    <p:extLst>
      <p:ext uri="{BB962C8B-B14F-4D97-AF65-F5344CB8AC3E}">
        <p14:creationId xmlns:p14="http://schemas.microsoft.com/office/powerpoint/2010/main" val="42296224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1507-A88B-8ADF-7CB9-E677120188B7}"/>
              </a:ext>
            </a:extLst>
          </p:cNvPr>
          <p:cNvSpPr>
            <a:spLocks noGrp="1"/>
          </p:cNvSpPr>
          <p:nvPr>
            <p:ph type="title"/>
          </p:nvPr>
        </p:nvSpPr>
        <p:spPr/>
        <p:txBody>
          <a:bodyPr/>
          <a:lstStyle/>
          <a:p>
            <a:endParaRPr lang="en-US"/>
          </a:p>
        </p:txBody>
      </p:sp>
      <p:pic>
        <p:nvPicPr>
          <p:cNvPr id="5" name="Content Placeholder 4" descr="A frame with cartoon kids&#10;&#10;Description automatically generated">
            <a:extLst>
              <a:ext uri="{FF2B5EF4-FFF2-40B4-BE49-F238E27FC236}">
                <a16:creationId xmlns:a16="http://schemas.microsoft.com/office/drawing/2014/main" id="{5D0E47FB-41EB-CE5F-C5B4-F2C792E57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62" y="0"/>
            <a:ext cx="12263762" cy="7122634"/>
          </a:xfrm>
        </p:spPr>
      </p:pic>
      <p:sp>
        <p:nvSpPr>
          <p:cNvPr id="6" name="TextBox 5">
            <a:extLst>
              <a:ext uri="{FF2B5EF4-FFF2-40B4-BE49-F238E27FC236}">
                <a16:creationId xmlns:a16="http://schemas.microsoft.com/office/drawing/2014/main" id="{7D0E8836-35AA-4EC6-BC06-30896231B6C9}"/>
              </a:ext>
            </a:extLst>
          </p:cNvPr>
          <p:cNvSpPr txBox="1"/>
          <p:nvPr/>
        </p:nvSpPr>
        <p:spPr>
          <a:xfrm>
            <a:off x="2593617" y="451823"/>
            <a:ext cx="7196881" cy="14888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3210C"/>
                </a:solidFill>
                <a:effectLst/>
                <a:uLnTx/>
                <a:uFillTx/>
                <a:latin typeface="Coiny" panose="02000903060500060000" pitchFamily="2" charset="0"/>
                <a:ea typeface="+mn-ea"/>
                <a:cs typeface="+mn-cs"/>
              </a:rPr>
              <a:t>Dặn dò</a:t>
            </a:r>
          </a:p>
        </p:txBody>
      </p:sp>
    </p:spTree>
    <p:extLst>
      <p:ext uri="{BB962C8B-B14F-4D97-AF65-F5344CB8AC3E}">
        <p14:creationId xmlns:p14="http://schemas.microsoft.com/office/powerpoint/2010/main" val="30930562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EC27CD-817B-BA1B-0A2D-8C223D32B249}"/>
                </a:ext>
              </a:extLst>
            </p:cNvPr>
            <p:cNvSpPr txBox="1"/>
            <p:nvPr/>
          </p:nvSpPr>
          <p:spPr>
            <a:xfrm>
              <a:off x="6457315" y="1107551"/>
              <a:ext cx="18473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endParaRPr>
            </a:p>
          </p:txBody>
        </p:sp>
      </p:grpSp>
      <p:sp>
        <p:nvSpPr>
          <p:cNvPr id="2" name="TextBox 1">
            <a:extLst>
              <a:ext uri="{FF2B5EF4-FFF2-40B4-BE49-F238E27FC236}">
                <a16:creationId xmlns:a16="http://schemas.microsoft.com/office/drawing/2014/main" id="{4E10BCFD-B2E0-C401-25DF-2194E8BC05AE}"/>
              </a:ext>
            </a:extLst>
          </p:cNvPr>
          <p:cNvSpPr txBox="1"/>
          <p:nvPr/>
        </p:nvSpPr>
        <p:spPr>
          <a:xfrm>
            <a:off x="6299999" y="1805642"/>
            <a:ext cx="509626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a:solidFill>
                  <a:prstClr val="white"/>
                </a:solidFill>
                <a:effectLst>
                  <a:outerShdw blurRad="38100" dist="38100" dir="2700000" algn="tl">
                    <a:srgbClr val="000000">
                      <a:alpha val="43137"/>
                    </a:srgbClr>
                  </a:outerShdw>
                </a:effectLst>
                <a:latin typeface="SVN-Dumpling" panose="02000000000000000000" pitchFamily="50" charset="0"/>
              </a:rPr>
              <a:t>TẠM BIỆT!</a:t>
            </a:r>
            <a:endParaRPr kumimoji="0" lang="en-US" sz="8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endParaRPr>
          </a:p>
        </p:txBody>
      </p:sp>
    </p:spTree>
    <p:extLst>
      <p:ext uri="{BB962C8B-B14F-4D97-AF65-F5344CB8AC3E}">
        <p14:creationId xmlns:p14="http://schemas.microsoft.com/office/powerpoint/2010/main" val="40148960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1AAB82-D640-BD9C-E0C2-491BBC04FEBB}"/>
              </a:ext>
            </a:extLst>
          </p:cNvPr>
          <p:cNvSpPr>
            <a:spLocks noGrp="1"/>
          </p:cNvSpPr>
          <p:nvPr>
            <p:ph idx="1"/>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5" name="Freeform 10">
            <a:extLst>
              <a:ext uri="{FF2B5EF4-FFF2-40B4-BE49-F238E27FC236}">
                <a16:creationId xmlns:a16="http://schemas.microsoft.com/office/drawing/2014/main" id="{02CCF8D0-9584-C8AC-6242-BE4F6E6C50D8}"/>
              </a:ext>
            </a:extLst>
          </p:cNvPr>
          <p:cNvSpPr/>
          <p:nvPr/>
        </p:nvSpPr>
        <p:spPr>
          <a:xfrm>
            <a:off x="1194619" y="-2813049"/>
            <a:ext cx="10385019" cy="5920042"/>
          </a:xfrm>
          <a:custGeom>
            <a:avLst/>
            <a:gdLst/>
            <a:ahLst/>
            <a:cxnLst/>
            <a:rect l="l" t="t" r="r" b="b"/>
            <a:pathLst>
              <a:path w="2302980" h="1898040">
                <a:moveTo>
                  <a:pt x="0" y="0"/>
                </a:moveTo>
                <a:lnTo>
                  <a:pt x="2302981" y="0"/>
                </a:lnTo>
                <a:lnTo>
                  <a:pt x="2302981" y="1898040"/>
                </a:lnTo>
                <a:lnTo>
                  <a:pt x="0" y="1898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A5553374-3072-AB84-8E2E-47CDB2DD267B}"/>
              </a:ext>
            </a:extLst>
          </p:cNvPr>
          <p:cNvSpPr txBox="1"/>
          <p:nvPr/>
        </p:nvSpPr>
        <p:spPr>
          <a:xfrm>
            <a:off x="1728020" y="1027906"/>
            <a:ext cx="9126794" cy="1754326"/>
          </a:xfrm>
          <a:prstGeom prst="rect">
            <a:avLst/>
          </a:prstGeom>
          <a:noFill/>
        </p:spPr>
        <p:txBody>
          <a:bodyPr wrap="square" rtlCol="0">
            <a:spAutoFit/>
          </a:bodyPr>
          <a:lstStyle/>
          <a:p>
            <a:pPr algn="ctr"/>
            <a:r>
              <a:rPr lang="en-US" sz="3600" b="1">
                <a:solidFill>
                  <a:schemeClr val="bg1"/>
                </a:solidFill>
              </a:rPr>
              <a:t>Nếu đang đi trên đường, chợt thấy một chiếc ví của người nào đó đánh rơi. Em sẽ làm gì? Tại sao em làm như vậy?</a:t>
            </a:r>
          </a:p>
        </p:txBody>
      </p:sp>
      <p:pic>
        <p:nvPicPr>
          <p:cNvPr id="7" name="Picture 3">
            <a:extLst>
              <a:ext uri="{FF2B5EF4-FFF2-40B4-BE49-F238E27FC236}">
                <a16:creationId xmlns:a16="http://schemas.microsoft.com/office/drawing/2014/main" id="{0D277E73-0E08-0126-2053-E2BFB6793563}"/>
              </a:ext>
            </a:extLst>
          </p:cNvPr>
          <p:cNvPicPr>
            <a:picLocks noChangeAspect="1"/>
          </p:cNvPicPr>
          <p:nvPr/>
        </p:nvPicPr>
        <p:blipFill>
          <a:blip r:embed="rId5"/>
          <a:srcRect/>
          <a:stretch>
            <a:fillRect/>
          </a:stretch>
        </p:blipFill>
        <p:spPr>
          <a:xfrm>
            <a:off x="9161555" y="2437940"/>
            <a:ext cx="2951484" cy="5830093"/>
          </a:xfrm>
          <a:prstGeom prst="rect">
            <a:avLst/>
          </a:prstGeom>
        </p:spPr>
      </p:pic>
      <p:sp>
        <p:nvSpPr>
          <p:cNvPr id="8" name="Speech Bubble: Oval 7">
            <a:extLst>
              <a:ext uri="{FF2B5EF4-FFF2-40B4-BE49-F238E27FC236}">
                <a16:creationId xmlns:a16="http://schemas.microsoft.com/office/drawing/2014/main" id="{D6A9200B-6FAD-64DA-7FF8-11724213F8B8}"/>
              </a:ext>
            </a:extLst>
          </p:cNvPr>
          <p:cNvSpPr/>
          <p:nvPr/>
        </p:nvSpPr>
        <p:spPr>
          <a:xfrm>
            <a:off x="4806168" y="3241930"/>
            <a:ext cx="4129549" cy="2354633"/>
          </a:xfrm>
          <a:prstGeom prst="wedgeEllipseCallout">
            <a:avLst>
              <a:gd name="adj1" fmla="val 63929"/>
              <a:gd name="adj2" fmla="val -13498"/>
            </a:avLst>
          </a:prstGeom>
          <a:solidFill>
            <a:schemeClr val="bg1"/>
          </a:solidFill>
          <a:ln w="38100">
            <a:solidFill>
              <a:srgbClr val="5F49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5F49F3"/>
                </a:solidFill>
              </a:rPr>
              <a:t>CHIA SẺ TRƯỚC LỚP</a:t>
            </a:r>
          </a:p>
        </p:txBody>
      </p:sp>
    </p:spTree>
    <p:extLst>
      <p:ext uri="{BB962C8B-B14F-4D97-AF65-F5344CB8AC3E}">
        <p14:creationId xmlns:p14="http://schemas.microsoft.com/office/powerpoint/2010/main" val="32197879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EC27CD-817B-BA1B-0A2D-8C223D32B249}"/>
                </a:ext>
              </a:extLst>
            </p:cNvPr>
            <p:cNvSpPr txBox="1"/>
            <p:nvPr/>
          </p:nvSpPr>
          <p:spPr>
            <a:xfrm>
              <a:off x="6479459" y="1805642"/>
              <a:ext cx="5200463"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rPr>
                <a:t>KHÁM PHÁ</a:t>
              </a:r>
            </a:p>
          </p:txBody>
        </p:sp>
      </p:grpSp>
    </p:spTree>
    <p:extLst>
      <p:ext uri="{BB962C8B-B14F-4D97-AF65-F5344CB8AC3E}">
        <p14:creationId xmlns:p14="http://schemas.microsoft.com/office/powerpoint/2010/main" val="8309457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artoon bees on a tree&#10;&#10;Description automatically generated">
            <a:extLst>
              <a:ext uri="{FF2B5EF4-FFF2-40B4-BE49-F238E27FC236}">
                <a16:creationId xmlns:a16="http://schemas.microsoft.com/office/drawing/2014/main" id="{758FFDFC-D43B-3E38-B34D-74D174816C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6E74C5A4-4A16-9506-3013-C10769AD626A}"/>
              </a:ext>
            </a:extLst>
          </p:cNvPr>
          <p:cNvGrpSpPr/>
          <p:nvPr/>
        </p:nvGrpSpPr>
        <p:grpSpPr>
          <a:xfrm>
            <a:off x="6096000" y="-953729"/>
            <a:ext cx="5725924" cy="5518742"/>
            <a:chOff x="6096000" y="-953729"/>
            <a:chExt cx="5725924" cy="5518742"/>
          </a:xfrm>
        </p:grpSpPr>
        <p:sp>
          <p:nvSpPr>
            <p:cNvPr id="6" name="Freeform 6">
              <a:extLst>
                <a:ext uri="{FF2B5EF4-FFF2-40B4-BE49-F238E27FC236}">
                  <a16:creationId xmlns:a16="http://schemas.microsoft.com/office/drawing/2014/main" id="{EBCFF9D0-AA4A-2E40-97EC-E17684344A7C}"/>
                </a:ext>
              </a:extLst>
            </p:cNvPr>
            <p:cNvSpPr/>
            <p:nvPr/>
          </p:nvSpPr>
          <p:spPr>
            <a:xfrm>
              <a:off x="6096000" y="-953729"/>
              <a:ext cx="5725924" cy="5518742"/>
            </a:xfrm>
            <a:custGeom>
              <a:avLst/>
              <a:gdLst/>
              <a:ahLst/>
              <a:cxnLst/>
              <a:rect l="l" t="t" r="r" b="b"/>
              <a:pathLst>
                <a:path w="3175254" h="4114800">
                  <a:moveTo>
                    <a:pt x="0" y="0"/>
                  </a:moveTo>
                  <a:lnTo>
                    <a:pt x="3175254" y="0"/>
                  </a:lnTo>
                  <a:lnTo>
                    <a:pt x="31752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9EC27CD-817B-BA1B-0A2D-8C223D32B249}"/>
                </a:ext>
              </a:extLst>
            </p:cNvPr>
            <p:cNvSpPr txBox="1"/>
            <p:nvPr/>
          </p:nvSpPr>
          <p:spPr>
            <a:xfrm>
              <a:off x="6457315" y="1107551"/>
              <a:ext cx="500329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rPr>
                <a:t>Hoạt động 1</a:t>
              </a:r>
            </a:p>
          </p:txBody>
        </p:sp>
      </p:grpSp>
      <p:sp>
        <p:nvSpPr>
          <p:cNvPr id="2" name="TextBox 1">
            <a:extLst>
              <a:ext uri="{FF2B5EF4-FFF2-40B4-BE49-F238E27FC236}">
                <a16:creationId xmlns:a16="http://schemas.microsoft.com/office/drawing/2014/main" id="{4E10BCFD-B2E0-C401-25DF-2194E8BC05AE}"/>
              </a:ext>
            </a:extLst>
          </p:cNvPr>
          <p:cNvSpPr txBox="1"/>
          <p:nvPr/>
        </p:nvSpPr>
        <p:spPr>
          <a:xfrm>
            <a:off x="6923109" y="2480186"/>
            <a:ext cx="377859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VN-Dumpling" panose="02000000000000000000" pitchFamily="50" charset="0"/>
                <a:ea typeface="+mn-ea"/>
                <a:cs typeface="+mn-cs"/>
              </a:rPr>
              <a:t>NGHE KỂ</a:t>
            </a:r>
          </a:p>
        </p:txBody>
      </p:sp>
    </p:spTree>
    <p:extLst>
      <p:ext uri="{BB962C8B-B14F-4D97-AF65-F5344CB8AC3E}">
        <p14:creationId xmlns:p14="http://schemas.microsoft.com/office/powerpoint/2010/main" val="1524494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4">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1139" t="17698" r="2861" b="40951"/>
          <a:stretch/>
        </p:blipFill>
        <p:spPr>
          <a:xfrm>
            <a:off x="1373829" y="1690688"/>
            <a:ext cx="9444339" cy="4621162"/>
          </a:xfrm>
        </p:spPr>
      </p:pic>
      <p:sp>
        <p:nvSpPr>
          <p:cNvPr id="12" name="TextBox 11">
            <a:extLst>
              <a:ext uri="{FF2B5EF4-FFF2-40B4-BE49-F238E27FC236}">
                <a16:creationId xmlns:a16="http://schemas.microsoft.com/office/drawing/2014/main" id="{A54CC57C-427F-54C5-5BCC-33602DD5BD7C}"/>
              </a:ext>
            </a:extLst>
          </p:cNvPr>
          <p:cNvSpPr txBox="1"/>
          <p:nvPr/>
        </p:nvSpPr>
        <p:spPr>
          <a:xfrm>
            <a:off x="4237703" y="546150"/>
            <a:ext cx="2888868" cy="1015663"/>
          </a:xfrm>
          <a:prstGeom prst="rect">
            <a:avLst/>
          </a:prstGeom>
          <a:noFill/>
        </p:spPr>
        <p:txBody>
          <a:bodyPr wrap="none" rtlCol="0">
            <a:spAutoFit/>
          </a:bodyPr>
          <a:lstStyle/>
          <a:p>
            <a:r>
              <a:rPr lang="en-US" sz="6000" b="1">
                <a:solidFill>
                  <a:srgbClr val="5F49F3"/>
                </a:solidFill>
              </a:rPr>
              <a:t>CHIẾC VÍ</a:t>
            </a:r>
          </a:p>
        </p:txBody>
      </p:sp>
      <p:pic>
        <p:nvPicPr>
          <p:cNvPr id="13" name="y2mate.com - Kể chuyện  Chiếc ví  Tiếng Việt lớp 4 Mới nhất  Bộ sách Cánh Diều  10 Phút Học Bài">
            <a:hlinkClick r:id="" action="ppaction://media"/>
            <a:extLst>
              <a:ext uri="{FF2B5EF4-FFF2-40B4-BE49-F238E27FC236}">
                <a16:creationId xmlns:a16="http://schemas.microsoft.com/office/drawing/2014/main" id="{E76100EC-606E-B535-7254-E9AA4A0E3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4483" y="824707"/>
            <a:ext cx="406400" cy="406400"/>
          </a:xfrm>
          <a:prstGeom prst="rect">
            <a:avLst/>
          </a:prstGeom>
        </p:spPr>
      </p:pic>
    </p:spTree>
    <p:extLst>
      <p:ext uri="{BB962C8B-B14F-4D97-AF65-F5344CB8AC3E}">
        <p14:creationId xmlns:p14="http://schemas.microsoft.com/office/powerpoint/2010/main" val="11408636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310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790300" y="127289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390623" y="349115"/>
            <a:ext cx="2888868" cy="1015663"/>
          </a:xfrm>
          <a:prstGeom prst="rect">
            <a:avLst/>
          </a:prstGeom>
          <a:noFill/>
        </p:spPr>
        <p:txBody>
          <a:bodyPr wrap="none" rtlCol="0">
            <a:spAutoFit/>
          </a:bodyPr>
          <a:lstStyle/>
          <a:p>
            <a:r>
              <a:rPr lang="en-US" sz="6000" b="1">
                <a:solidFill>
                  <a:srgbClr val="5F49F3"/>
                </a:solidFill>
              </a:rPr>
              <a:t>CHIẾC VÍ</a:t>
            </a:r>
          </a:p>
        </p:txBody>
      </p:sp>
      <p:sp>
        <p:nvSpPr>
          <p:cNvPr id="3" name="Oval 2">
            <a:extLst>
              <a:ext uri="{FF2B5EF4-FFF2-40B4-BE49-F238E27FC236}">
                <a16:creationId xmlns:a16="http://schemas.microsoft.com/office/drawing/2014/main" id="{4FB63330-CD45-CC20-947E-C739C618A339}"/>
              </a:ext>
            </a:extLst>
          </p:cNvPr>
          <p:cNvSpPr/>
          <p:nvPr/>
        </p:nvSpPr>
        <p:spPr>
          <a:xfrm>
            <a:off x="6841902" y="815567"/>
            <a:ext cx="702028" cy="654331"/>
          </a:xfrm>
          <a:prstGeom prst="ellipse">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1</a:t>
            </a:r>
          </a:p>
        </p:txBody>
      </p:sp>
      <p:sp>
        <p:nvSpPr>
          <p:cNvPr id="5" name="Rectangle: Rounded Corners 4">
            <a:extLst>
              <a:ext uri="{FF2B5EF4-FFF2-40B4-BE49-F238E27FC236}">
                <a16:creationId xmlns:a16="http://schemas.microsoft.com/office/drawing/2014/main" id="{5CB3611D-C475-3B67-D2F8-DB6F9A31B749}"/>
              </a:ext>
            </a:extLst>
          </p:cNvPr>
          <p:cNvSpPr/>
          <p:nvPr/>
        </p:nvSpPr>
        <p:spPr>
          <a:xfrm>
            <a:off x="7669030" y="584994"/>
            <a:ext cx="4129548" cy="1120877"/>
          </a:xfrm>
          <a:prstGeom prst="roundRect">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Chuyện gì xảy ra với nhà từ thiện?</a:t>
            </a:r>
          </a:p>
        </p:txBody>
      </p:sp>
      <p:sp>
        <p:nvSpPr>
          <p:cNvPr id="6" name="Oval 5">
            <a:extLst>
              <a:ext uri="{FF2B5EF4-FFF2-40B4-BE49-F238E27FC236}">
                <a16:creationId xmlns:a16="http://schemas.microsoft.com/office/drawing/2014/main" id="{88662C3C-61D3-E268-B71F-C15DB5070A2F}"/>
              </a:ext>
            </a:extLst>
          </p:cNvPr>
          <p:cNvSpPr/>
          <p:nvPr/>
        </p:nvSpPr>
        <p:spPr>
          <a:xfrm>
            <a:off x="6841902" y="2064314"/>
            <a:ext cx="702028" cy="654331"/>
          </a:xfrm>
          <a:prstGeom prst="ellipse">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2</a:t>
            </a:r>
          </a:p>
        </p:txBody>
      </p:sp>
      <p:sp>
        <p:nvSpPr>
          <p:cNvPr id="7" name="Rectangle: Rounded Corners 6">
            <a:extLst>
              <a:ext uri="{FF2B5EF4-FFF2-40B4-BE49-F238E27FC236}">
                <a16:creationId xmlns:a16="http://schemas.microsoft.com/office/drawing/2014/main" id="{5D0F0A23-04AB-7D80-1BBE-7F791BC6F8A6}"/>
              </a:ext>
            </a:extLst>
          </p:cNvPr>
          <p:cNvSpPr/>
          <p:nvPr/>
        </p:nvSpPr>
        <p:spPr>
          <a:xfrm>
            <a:off x="7669030" y="1833741"/>
            <a:ext cx="4129548" cy="1120877"/>
          </a:xfrm>
          <a:prstGeom prst="roundRect">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Vì sao nhà từ thiện đến gặp cậu bé?</a:t>
            </a:r>
          </a:p>
        </p:txBody>
      </p:sp>
      <p:sp>
        <p:nvSpPr>
          <p:cNvPr id="8" name="Oval 7">
            <a:extLst>
              <a:ext uri="{FF2B5EF4-FFF2-40B4-BE49-F238E27FC236}">
                <a16:creationId xmlns:a16="http://schemas.microsoft.com/office/drawing/2014/main" id="{7A467799-F6BD-A1D6-E7C7-111EA136C687}"/>
              </a:ext>
            </a:extLst>
          </p:cNvPr>
          <p:cNvSpPr/>
          <p:nvPr/>
        </p:nvSpPr>
        <p:spPr>
          <a:xfrm>
            <a:off x="6841902" y="3313061"/>
            <a:ext cx="702028" cy="654331"/>
          </a:xfrm>
          <a:prstGeom prst="ellipse">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3</a:t>
            </a:r>
          </a:p>
        </p:txBody>
      </p:sp>
      <p:sp>
        <p:nvSpPr>
          <p:cNvPr id="10" name="Rectangle: Rounded Corners 9">
            <a:extLst>
              <a:ext uri="{FF2B5EF4-FFF2-40B4-BE49-F238E27FC236}">
                <a16:creationId xmlns:a16="http://schemas.microsoft.com/office/drawing/2014/main" id="{741A2B41-E0B1-528A-B8AF-5C0D98EAF4E2}"/>
              </a:ext>
            </a:extLst>
          </p:cNvPr>
          <p:cNvSpPr/>
          <p:nvPr/>
        </p:nvSpPr>
        <p:spPr>
          <a:xfrm>
            <a:off x="7669030" y="3082488"/>
            <a:ext cx="4129548" cy="1120877"/>
          </a:xfrm>
          <a:prstGeom prst="roundRect">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Cậu bé đề nghị điều gì? Vì sao?</a:t>
            </a:r>
          </a:p>
        </p:txBody>
      </p:sp>
      <p:sp>
        <p:nvSpPr>
          <p:cNvPr id="14" name="Oval 13">
            <a:extLst>
              <a:ext uri="{FF2B5EF4-FFF2-40B4-BE49-F238E27FC236}">
                <a16:creationId xmlns:a16="http://schemas.microsoft.com/office/drawing/2014/main" id="{FB3366D7-E008-566E-8E1D-D732C142CD20}"/>
              </a:ext>
            </a:extLst>
          </p:cNvPr>
          <p:cNvSpPr/>
          <p:nvPr/>
        </p:nvSpPr>
        <p:spPr>
          <a:xfrm>
            <a:off x="6792872" y="4434349"/>
            <a:ext cx="702028" cy="654331"/>
          </a:xfrm>
          <a:prstGeom prst="ellipse">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4</a:t>
            </a:r>
          </a:p>
        </p:txBody>
      </p:sp>
      <p:sp>
        <p:nvSpPr>
          <p:cNvPr id="15" name="Rectangle: Rounded Corners 14">
            <a:extLst>
              <a:ext uri="{FF2B5EF4-FFF2-40B4-BE49-F238E27FC236}">
                <a16:creationId xmlns:a16="http://schemas.microsoft.com/office/drawing/2014/main" id="{4B9E0BD7-F48D-ACCF-A844-0313A7075D9D}"/>
              </a:ext>
            </a:extLst>
          </p:cNvPr>
          <p:cNvSpPr/>
          <p:nvPr/>
        </p:nvSpPr>
        <p:spPr>
          <a:xfrm>
            <a:off x="7619999" y="4434349"/>
            <a:ext cx="4336025" cy="1986116"/>
          </a:xfrm>
          <a:prstGeom prst="roundRect">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a:t>Nhà từ thiện và người trợ lí phải ứng thế nào khi nghe câu chuyện của cậu bé</a:t>
            </a:r>
          </a:p>
        </p:txBody>
      </p:sp>
    </p:spTree>
    <p:extLst>
      <p:ext uri="{BB962C8B-B14F-4D97-AF65-F5344CB8AC3E}">
        <p14:creationId xmlns:p14="http://schemas.microsoft.com/office/powerpoint/2010/main" val="6927490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0"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sp>
        <p:nvSpPr>
          <p:cNvPr id="3" name="Oval 2">
            <a:extLst>
              <a:ext uri="{FF2B5EF4-FFF2-40B4-BE49-F238E27FC236}">
                <a16:creationId xmlns:a16="http://schemas.microsoft.com/office/drawing/2014/main" id="{4FB63330-CD45-CC20-947E-C739C618A339}"/>
              </a:ext>
            </a:extLst>
          </p:cNvPr>
          <p:cNvSpPr/>
          <p:nvPr/>
        </p:nvSpPr>
        <p:spPr>
          <a:xfrm>
            <a:off x="6841902" y="815567"/>
            <a:ext cx="702028" cy="654331"/>
          </a:xfrm>
          <a:prstGeom prst="ellipse">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1</a:t>
            </a:r>
          </a:p>
        </p:txBody>
      </p:sp>
      <p:sp>
        <p:nvSpPr>
          <p:cNvPr id="5" name="Rectangle: Rounded Corners 4">
            <a:extLst>
              <a:ext uri="{FF2B5EF4-FFF2-40B4-BE49-F238E27FC236}">
                <a16:creationId xmlns:a16="http://schemas.microsoft.com/office/drawing/2014/main" id="{5CB3611D-C475-3B67-D2F8-DB6F9A31B749}"/>
              </a:ext>
            </a:extLst>
          </p:cNvPr>
          <p:cNvSpPr/>
          <p:nvPr/>
        </p:nvSpPr>
        <p:spPr>
          <a:xfrm>
            <a:off x="7669030" y="584994"/>
            <a:ext cx="4129548" cy="1120877"/>
          </a:xfrm>
          <a:prstGeom prst="roundRect">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Chuyện gì xảy ra với nhà từ thiện?</a:t>
            </a:r>
          </a:p>
        </p:txBody>
      </p:sp>
      <p:sp>
        <p:nvSpPr>
          <p:cNvPr id="6" name="Oval 5">
            <a:extLst>
              <a:ext uri="{FF2B5EF4-FFF2-40B4-BE49-F238E27FC236}">
                <a16:creationId xmlns:a16="http://schemas.microsoft.com/office/drawing/2014/main" id="{88662C3C-61D3-E268-B71F-C15DB5070A2F}"/>
              </a:ext>
            </a:extLst>
          </p:cNvPr>
          <p:cNvSpPr/>
          <p:nvPr/>
        </p:nvSpPr>
        <p:spPr>
          <a:xfrm>
            <a:off x="6841902" y="2064314"/>
            <a:ext cx="702028" cy="654331"/>
          </a:xfrm>
          <a:prstGeom prst="ellipse">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2</a:t>
            </a:r>
          </a:p>
        </p:txBody>
      </p:sp>
      <p:sp>
        <p:nvSpPr>
          <p:cNvPr id="7" name="Rectangle: Rounded Corners 6">
            <a:extLst>
              <a:ext uri="{FF2B5EF4-FFF2-40B4-BE49-F238E27FC236}">
                <a16:creationId xmlns:a16="http://schemas.microsoft.com/office/drawing/2014/main" id="{5D0F0A23-04AB-7D80-1BBE-7F791BC6F8A6}"/>
              </a:ext>
            </a:extLst>
          </p:cNvPr>
          <p:cNvSpPr/>
          <p:nvPr/>
        </p:nvSpPr>
        <p:spPr>
          <a:xfrm>
            <a:off x="7669030" y="1833741"/>
            <a:ext cx="4129548" cy="1120877"/>
          </a:xfrm>
          <a:prstGeom prst="roundRect">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Vì sao nhà từ thiện đến gặp cậu bé?</a:t>
            </a:r>
          </a:p>
        </p:txBody>
      </p:sp>
      <p:sp>
        <p:nvSpPr>
          <p:cNvPr id="8" name="Oval 7">
            <a:extLst>
              <a:ext uri="{FF2B5EF4-FFF2-40B4-BE49-F238E27FC236}">
                <a16:creationId xmlns:a16="http://schemas.microsoft.com/office/drawing/2014/main" id="{7A467799-F6BD-A1D6-E7C7-111EA136C687}"/>
              </a:ext>
            </a:extLst>
          </p:cNvPr>
          <p:cNvSpPr/>
          <p:nvPr/>
        </p:nvSpPr>
        <p:spPr>
          <a:xfrm>
            <a:off x="6841902" y="3313061"/>
            <a:ext cx="702028" cy="654331"/>
          </a:xfrm>
          <a:prstGeom prst="ellipse">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3</a:t>
            </a:r>
          </a:p>
        </p:txBody>
      </p:sp>
      <p:sp>
        <p:nvSpPr>
          <p:cNvPr id="10" name="Rectangle: Rounded Corners 9">
            <a:extLst>
              <a:ext uri="{FF2B5EF4-FFF2-40B4-BE49-F238E27FC236}">
                <a16:creationId xmlns:a16="http://schemas.microsoft.com/office/drawing/2014/main" id="{741A2B41-E0B1-528A-B8AF-5C0D98EAF4E2}"/>
              </a:ext>
            </a:extLst>
          </p:cNvPr>
          <p:cNvSpPr/>
          <p:nvPr/>
        </p:nvSpPr>
        <p:spPr>
          <a:xfrm>
            <a:off x="7669030" y="3082488"/>
            <a:ext cx="4129548" cy="1120877"/>
          </a:xfrm>
          <a:prstGeom prst="roundRect">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Cậu bé đề nghị điều gì? Vì sao?</a:t>
            </a:r>
          </a:p>
        </p:txBody>
      </p:sp>
      <p:sp>
        <p:nvSpPr>
          <p:cNvPr id="14" name="Oval 13">
            <a:extLst>
              <a:ext uri="{FF2B5EF4-FFF2-40B4-BE49-F238E27FC236}">
                <a16:creationId xmlns:a16="http://schemas.microsoft.com/office/drawing/2014/main" id="{FB3366D7-E008-566E-8E1D-D732C142CD20}"/>
              </a:ext>
            </a:extLst>
          </p:cNvPr>
          <p:cNvSpPr/>
          <p:nvPr/>
        </p:nvSpPr>
        <p:spPr>
          <a:xfrm>
            <a:off x="6792872" y="4434349"/>
            <a:ext cx="702028" cy="654331"/>
          </a:xfrm>
          <a:prstGeom prst="ellipse">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4</a:t>
            </a:r>
          </a:p>
        </p:txBody>
      </p:sp>
      <p:sp>
        <p:nvSpPr>
          <p:cNvPr id="15" name="Rectangle: Rounded Corners 14">
            <a:extLst>
              <a:ext uri="{FF2B5EF4-FFF2-40B4-BE49-F238E27FC236}">
                <a16:creationId xmlns:a16="http://schemas.microsoft.com/office/drawing/2014/main" id="{4B9E0BD7-F48D-ACCF-A844-0313A7075D9D}"/>
              </a:ext>
            </a:extLst>
          </p:cNvPr>
          <p:cNvSpPr/>
          <p:nvPr/>
        </p:nvSpPr>
        <p:spPr>
          <a:xfrm>
            <a:off x="7619999" y="4434349"/>
            <a:ext cx="4336025" cy="1986116"/>
          </a:xfrm>
          <a:prstGeom prst="roundRect">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a:t>Nhà từ thiện và người trợ lí phải ứng thế nào khi nghe câu chuyện của cậu bé</a:t>
            </a:r>
          </a:p>
        </p:txBody>
      </p:sp>
      <p:pic>
        <p:nvPicPr>
          <p:cNvPr id="13" name="Picture 19">
            <a:extLst>
              <a:ext uri="{FF2B5EF4-FFF2-40B4-BE49-F238E27FC236}">
                <a16:creationId xmlns:a16="http://schemas.microsoft.com/office/drawing/2014/main" id="{596E7DAD-D891-5FB2-D639-59BFBF8E5229}"/>
              </a:ext>
            </a:extLst>
          </p:cNvPr>
          <p:cNvPicPr>
            <a:picLocks noChangeAspect="1"/>
          </p:cNvPicPr>
          <p:nvPr/>
        </p:nvPicPr>
        <p:blipFill>
          <a:blip r:embed="rId4"/>
          <a:srcRect/>
          <a:stretch>
            <a:fillRect/>
          </a:stretch>
        </p:blipFill>
        <p:spPr>
          <a:xfrm>
            <a:off x="1788102" y="5082947"/>
            <a:ext cx="3491971" cy="1724160"/>
          </a:xfrm>
          <a:prstGeom prst="rect">
            <a:avLst/>
          </a:prstGeom>
        </p:spPr>
      </p:pic>
      <p:sp>
        <p:nvSpPr>
          <p:cNvPr id="17" name="TextBox 16">
            <a:extLst>
              <a:ext uri="{FF2B5EF4-FFF2-40B4-BE49-F238E27FC236}">
                <a16:creationId xmlns:a16="http://schemas.microsoft.com/office/drawing/2014/main" id="{609B5CE9-0D52-92E5-06B0-F0179D853E63}"/>
              </a:ext>
            </a:extLst>
          </p:cNvPr>
          <p:cNvSpPr txBox="1"/>
          <p:nvPr/>
        </p:nvSpPr>
        <p:spPr>
          <a:xfrm>
            <a:off x="2039585" y="3967392"/>
            <a:ext cx="3141552" cy="1323439"/>
          </a:xfrm>
          <a:prstGeom prst="rect">
            <a:avLst/>
          </a:prstGeom>
          <a:noFill/>
        </p:spPr>
        <p:txBody>
          <a:bodyPr wrap="square" rtlCol="0">
            <a:spAutoFit/>
          </a:bodyPr>
          <a:lstStyle/>
          <a:p>
            <a:pPr algn="ctr"/>
            <a:r>
              <a:rPr lang="en-US" sz="4000">
                <a:solidFill>
                  <a:srgbClr val="F3210C"/>
                </a:solidFill>
                <a:latin typeface="Coiny" panose="02000903060500060000" pitchFamily="2" charset="0"/>
              </a:rPr>
              <a:t>Thảo luận nhóm bốn</a:t>
            </a:r>
          </a:p>
        </p:txBody>
      </p:sp>
    </p:spTree>
    <p:extLst>
      <p:ext uri="{BB962C8B-B14F-4D97-AF65-F5344CB8AC3E}">
        <p14:creationId xmlns:p14="http://schemas.microsoft.com/office/powerpoint/2010/main" val="24599568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5443-86D4-97C9-DFA5-90B29F8AE01C}"/>
              </a:ext>
            </a:extLst>
          </p:cNvPr>
          <p:cNvSpPr>
            <a:spLocks noGrp="1"/>
          </p:cNvSpPr>
          <p:nvPr>
            <p:ph type="title"/>
          </p:nvPr>
        </p:nvSpPr>
        <p:spPr/>
        <p:txBody>
          <a:bodyPr/>
          <a:lstStyle/>
          <a:p>
            <a:endParaRPr lang="en-US"/>
          </a:p>
        </p:txBody>
      </p:sp>
      <p:pic>
        <p:nvPicPr>
          <p:cNvPr id="4" name="Content Placeholder 4" descr="Cartoon bees on a tree&#10;&#10;Description automatically generated">
            <a:extLst>
              <a:ext uri="{FF2B5EF4-FFF2-40B4-BE49-F238E27FC236}">
                <a16:creationId xmlns:a16="http://schemas.microsoft.com/office/drawing/2014/main" id="{28163A9A-317E-CA05-0942-BEBACE6F35F4}"/>
              </a:ext>
            </a:extLst>
          </p:cNvPr>
          <p:cNvPicPr>
            <a:picLocks noChangeAspect="1"/>
          </p:cNvPicPr>
          <p:nvPr/>
        </p:nvPicPr>
        <p:blipFill rotWithShape="1">
          <a:blip r:embed="rId2">
            <a:extLst>
              <a:ext uri="{28A0092B-C50C-407E-A947-70E740481C1C}">
                <a14:useLocalDpi xmlns:a14="http://schemas.microsoft.com/office/drawing/2010/main" val="0"/>
              </a:ext>
            </a:extLst>
          </a:blip>
          <a:srcRect t="20228" b="2200"/>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A0CE1C89-36F5-1886-5A9F-7FE018814F42}"/>
              </a:ext>
            </a:extLst>
          </p:cNvPr>
          <p:cNvSpPr/>
          <p:nvPr/>
        </p:nvSpPr>
        <p:spPr>
          <a:xfrm>
            <a:off x="235974" y="365125"/>
            <a:ext cx="11720051" cy="620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and child talking&#10;&#10;Description automatically generated">
            <a:extLst>
              <a:ext uri="{FF2B5EF4-FFF2-40B4-BE49-F238E27FC236}">
                <a16:creationId xmlns:a16="http://schemas.microsoft.com/office/drawing/2014/main" id="{469F47B1-F55F-49CE-8DE1-90083301D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39" t="17698" r="2861" b="40951"/>
          <a:stretch/>
        </p:blipFill>
        <p:spPr>
          <a:xfrm>
            <a:off x="695403" y="1142732"/>
            <a:ext cx="5989052" cy="2930473"/>
          </a:xfrm>
        </p:spPr>
      </p:pic>
      <p:sp>
        <p:nvSpPr>
          <p:cNvPr id="12" name="TextBox 11">
            <a:extLst>
              <a:ext uri="{FF2B5EF4-FFF2-40B4-BE49-F238E27FC236}">
                <a16:creationId xmlns:a16="http://schemas.microsoft.com/office/drawing/2014/main" id="{A54CC57C-427F-54C5-5BCC-33602DD5BD7C}"/>
              </a:ext>
            </a:extLst>
          </p:cNvPr>
          <p:cNvSpPr txBox="1"/>
          <p:nvPr/>
        </p:nvSpPr>
        <p:spPr>
          <a:xfrm>
            <a:off x="2207487" y="315505"/>
            <a:ext cx="2888868" cy="1015663"/>
          </a:xfrm>
          <a:prstGeom prst="rect">
            <a:avLst/>
          </a:prstGeom>
          <a:noFill/>
        </p:spPr>
        <p:txBody>
          <a:bodyPr wrap="none" rtlCol="0">
            <a:spAutoFit/>
          </a:bodyPr>
          <a:lstStyle/>
          <a:p>
            <a:r>
              <a:rPr lang="en-US" sz="6000" b="1">
                <a:solidFill>
                  <a:srgbClr val="5F49F3"/>
                </a:solidFill>
              </a:rPr>
              <a:t>CHIẾC VÍ</a:t>
            </a:r>
          </a:p>
        </p:txBody>
      </p:sp>
      <p:sp>
        <p:nvSpPr>
          <p:cNvPr id="3" name="Oval 2">
            <a:extLst>
              <a:ext uri="{FF2B5EF4-FFF2-40B4-BE49-F238E27FC236}">
                <a16:creationId xmlns:a16="http://schemas.microsoft.com/office/drawing/2014/main" id="{4FB63330-CD45-CC20-947E-C739C618A339}"/>
              </a:ext>
            </a:extLst>
          </p:cNvPr>
          <p:cNvSpPr/>
          <p:nvPr/>
        </p:nvSpPr>
        <p:spPr>
          <a:xfrm>
            <a:off x="6841902" y="815567"/>
            <a:ext cx="702028" cy="654331"/>
          </a:xfrm>
          <a:prstGeom prst="ellipse">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1</a:t>
            </a:r>
          </a:p>
        </p:txBody>
      </p:sp>
      <p:sp>
        <p:nvSpPr>
          <p:cNvPr id="5" name="Rectangle: Rounded Corners 4">
            <a:extLst>
              <a:ext uri="{FF2B5EF4-FFF2-40B4-BE49-F238E27FC236}">
                <a16:creationId xmlns:a16="http://schemas.microsoft.com/office/drawing/2014/main" id="{5CB3611D-C475-3B67-D2F8-DB6F9A31B749}"/>
              </a:ext>
            </a:extLst>
          </p:cNvPr>
          <p:cNvSpPr/>
          <p:nvPr/>
        </p:nvSpPr>
        <p:spPr>
          <a:xfrm>
            <a:off x="7669030" y="584994"/>
            <a:ext cx="4129548" cy="1120877"/>
          </a:xfrm>
          <a:prstGeom prst="roundRect">
            <a:avLst/>
          </a:prstGeom>
          <a:solidFill>
            <a:srgbClr val="F1B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Chuyện gì xảy ra với nhà từ thiện?</a:t>
            </a:r>
          </a:p>
        </p:txBody>
      </p:sp>
      <p:sp>
        <p:nvSpPr>
          <p:cNvPr id="6" name="Oval 5">
            <a:extLst>
              <a:ext uri="{FF2B5EF4-FFF2-40B4-BE49-F238E27FC236}">
                <a16:creationId xmlns:a16="http://schemas.microsoft.com/office/drawing/2014/main" id="{88662C3C-61D3-E268-B71F-C15DB5070A2F}"/>
              </a:ext>
            </a:extLst>
          </p:cNvPr>
          <p:cNvSpPr/>
          <p:nvPr/>
        </p:nvSpPr>
        <p:spPr>
          <a:xfrm>
            <a:off x="6841902" y="2064314"/>
            <a:ext cx="702028" cy="654331"/>
          </a:xfrm>
          <a:prstGeom prst="ellipse">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2</a:t>
            </a:r>
          </a:p>
        </p:txBody>
      </p:sp>
      <p:sp>
        <p:nvSpPr>
          <p:cNvPr id="7" name="Rectangle: Rounded Corners 6">
            <a:extLst>
              <a:ext uri="{FF2B5EF4-FFF2-40B4-BE49-F238E27FC236}">
                <a16:creationId xmlns:a16="http://schemas.microsoft.com/office/drawing/2014/main" id="{5D0F0A23-04AB-7D80-1BBE-7F791BC6F8A6}"/>
              </a:ext>
            </a:extLst>
          </p:cNvPr>
          <p:cNvSpPr/>
          <p:nvPr/>
        </p:nvSpPr>
        <p:spPr>
          <a:xfrm>
            <a:off x="7669030" y="1833741"/>
            <a:ext cx="4129548" cy="1120877"/>
          </a:xfrm>
          <a:prstGeom prst="roundRect">
            <a:avLst/>
          </a:prstGeom>
          <a:solidFill>
            <a:srgbClr val="11E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Vì sao nhà từ thiện đến gặp cậu bé?</a:t>
            </a:r>
          </a:p>
        </p:txBody>
      </p:sp>
      <p:sp>
        <p:nvSpPr>
          <p:cNvPr id="8" name="Oval 7">
            <a:extLst>
              <a:ext uri="{FF2B5EF4-FFF2-40B4-BE49-F238E27FC236}">
                <a16:creationId xmlns:a16="http://schemas.microsoft.com/office/drawing/2014/main" id="{7A467799-F6BD-A1D6-E7C7-111EA136C687}"/>
              </a:ext>
            </a:extLst>
          </p:cNvPr>
          <p:cNvSpPr/>
          <p:nvPr/>
        </p:nvSpPr>
        <p:spPr>
          <a:xfrm>
            <a:off x="6841902" y="3313061"/>
            <a:ext cx="702028" cy="654331"/>
          </a:xfrm>
          <a:prstGeom prst="ellipse">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3</a:t>
            </a:r>
          </a:p>
        </p:txBody>
      </p:sp>
      <p:sp>
        <p:nvSpPr>
          <p:cNvPr id="10" name="Rectangle: Rounded Corners 9">
            <a:extLst>
              <a:ext uri="{FF2B5EF4-FFF2-40B4-BE49-F238E27FC236}">
                <a16:creationId xmlns:a16="http://schemas.microsoft.com/office/drawing/2014/main" id="{741A2B41-E0B1-528A-B8AF-5C0D98EAF4E2}"/>
              </a:ext>
            </a:extLst>
          </p:cNvPr>
          <p:cNvSpPr/>
          <p:nvPr/>
        </p:nvSpPr>
        <p:spPr>
          <a:xfrm>
            <a:off x="7669030" y="3082488"/>
            <a:ext cx="4129548" cy="1120877"/>
          </a:xfrm>
          <a:prstGeom prst="roundRect">
            <a:avLst/>
          </a:prstGeom>
          <a:solidFill>
            <a:srgbClr val="89E2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t>Cậu bé đề nghị điều gì? Vì sao?</a:t>
            </a:r>
          </a:p>
        </p:txBody>
      </p:sp>
      <p:sp>
        <p:nvSpPr>
          <p:cNvPr id="14" name="Oval 13">
            <a:extLst>
              <a:ext uri="{FF2B5EF4-FFF2-40B4-BE49-F238E27FC236}">
                <a16:creationId xmlns:a16="http://schemas.microsoft.com/office/drawing/2014/main" id="{FB3366D7-E008-566E-8E1D-D732C142CD20}"/>
              </a:ext>
            </a:extLst>
          </p:cNvPr>
          <p:cNvSpPr/>
          <p:nvPr/>
        </p:nvSpPr>
        <p:spPr>
          <a:xfrm>
            <a:off x="6792872" y="4434349"/>
            <a:ext cx="702028" cy="654331"/>
          </a:xfrm>
          <a:prstGeom prst="ellipse">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oiny" panose="02000903060500060000" pitchFamily="2" charset="0"/>
              </a:rPr>
              <a:t>4</a:t>
            </a:r>
          </a:p>
        </p:txBody>
      </p:sp>
      <p:sp>
        <p:nvSpPr>
          <p:cNvPr id="15" name="Rectangle: Rounded Corners 14">
            <a:extLst>
              <a:ext uri="{FF2B5EF4-FFF2-40B4-BE49-F238E27FC236}">
                <a16:creationId xmlns:a16="http://schemas.microsoft.com/office/drawing/2014/main" id="{4B9E0BD7-F48D-ACCF-A844-0313A7075D9D}"/>
              </a:ext>
            </a:extLst>
          </p:cNvPr>
          <p:cNvSpPr/>
          <p:nvPr/>
        </p:nvSpPr>
        <p:spPr>
          <a:xfrm>
            <a:off x="7619999" y="4434349"/>
            <a:ext cx="4336025" cy="1986116"/>
          </a:xfrm>
          <a:prstGeom prst="roundRect">
            <a:avLst/>
          </a:prstGeom>
          <a:solidFill>
            <a:srgbClr val="5F4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a:t>Nhà từ thiện và người trợ lí phải ứng thế nào khi nghe câu chuyện của cậu bé</a:t>
            </a:r>
          </a:p>
        </p:txBody>
      </p:sp>
      <p:pic>
        <p:nvPicPr>
          <p:cNvPr id="13" name="Picture 19">
            <a:extLst>
              <a:ext uri="{FF2B5EF4-FFF2-40B4-BE49-F238E27FC236}">
                <a16:creationId xmlns:a16="http://schemas.microsoft.com/office/drawing/2014/main" id="{596E7DAD-D891-5FB2-D639-59BFBF8E5229}"/>
              </a:ext>
            </a:extLst>
          </p:cNvPr>
          <p:cNvPicPr>
            <a:picLocks noChangeAspect="1"/>
          </p:cNvPicPr>
          <p:nvPr/>
        </p:nvPicPr>
        <p:blipFill>
          <a:blip r:embed="rId4"/>
          <a:srcRect/>
          <a:stretch>
            <a:fillRect/>
          </a:stretch>
        </p:blipFill>
        <p:spPr>
          <a:xfrm>
            <a:off x="1788102" y="5082947"/>
            <a:ext cx="3491971" cy="1724160"/>
          </a:xfrm>
          <a:prstGeom prst="rect">
            <a:avLst/>
          </a:prstGeom>
        </p:spPr>
      </p:pic>
      <p:sp>
        <p:nvSpPr>
          <p:cNvPr id="17" name="TextBox 16">
            <a:extLst>
              <a:ext uri="{FF2B5EF4-FFF2-40B4-BE49-F238E27FC236}">
                <a16:creationId xmlns:a16="http://schemas.microsoft.com/office/drawing/2014/main" id="{609B5CE9-0D52-92E5-06B0-F0179D853E63}"/>
              </a:ext>
            </a:extLst>
          </p:cNvPr>
          <p:cNvSpPr txBox="1"/>
          <p:nvPr/>
        </p:nvSpPr>
        <p:spPr>
          <a:xfrm>
            <a:off x="2039585" y="3967392"/>
            <a:ext cx="3141552" cy="1323439"/>
          </a:xfrm>
          <a:prstGeom prst="rect">
            <a:avLst/>
          </a:prstGeom>
          <a:noFill/>
        </p:spPr>
        <p:txBody>
          <a:bodyPr wrap="square" rtlCol="0">
            <a:spAutoFit/>
          </a:bodyPr>
          <a:lstStyle/>
          <a:p>
            <a:pPr algn="ctr"/>
            <a:r>
              <a:rPr lang="en-US" sz="4000">
                <a:solidFill>
                  <a:srgbClr val="F3210C"/>
                </a:solidFill>
                <a:latin typeface="Coiny" panose="02000903060500060000" pitchFamily="2" charset="0"/>
              </a:rPr>
              <a:t>Trình bày trước lớp</a:t>
            </a:r>
          </a:p>
        </p:txBody>
      </p:sp>
    </p:spTree>
    <p:extLst>
      <p:ext uri="{BB962C8B-B14F-4D97-AF65-F5344CB8AC3E}">
        <p14:creationId xmlns:p14="http://schemas.microsoft.com/office/powerpoint/2010/main" val="6102437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680</Words>
  <Application>Microsoft Office PowerPoint</Application>
  <PresentationFormat>Widescreen</PresentationFormat>
  <Paragraphs>66</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#9Slide07 IcielNabila</vt:lpstr>
      <vt:lpstr>Calibri Light</vt:lpstr>
      <vt:lpstr>Arial</vt:lpstr>
      <vt:lpstr>Coiny</vt:lpstr>
      <vt:lpstr>Calibri</vt:lpstr>
      <vt:lpstr>SVN-Dumpling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VO THI YEN NHI</cp:lastModifiedBy>
  <cp:revision>3</cp:revision>
  <dcterms:created xsi:type="dcterms:W3CDTF">2023-09-14T06:24:31Z</dcterms:created>
  <dcterms:modified xsi:type="dcterms:W3CDTF">2023-09-14T09:04:57Z</dcterms:modified>
</cp:coreProperties>
</file>