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#9Slide05 Motion Picture" panose="02000000000000000000" pitchFamily="2" charset="0"/>
      <p:regular r:id="rId12"/>
    </p:embeddedFont>
    <p:embeddedFont>
      <p:font typeface="#9Slide07 Crocante" panose="0200000000000000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iny" panose="0200090306050006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8F"/>
    <a:srgbClr val="F365C1"/>
    <a:srgbClr val="AEF0EF"/>
    <a:srgbClr val="F16937"/>
    <a:srgbClr val="F1A920"/>
    <a:srgbClr val="F3BD1C"/>
    <a:srgbClr val="2D9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F6B7-FF23-2A9D-8741-6CBA720DB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374C9-18A3-D9FA-99F7-423AF6090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FFCA-B623-D3C9-0476-B6F60768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15E1-000B-8E3C-ADC3-64659E6F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270B-8426-0A34-15FF-0E3A0C14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5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ED62-91E9-5ECD-E066-A3139A28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9E4EA-550C-37F0-570C-B870E81C3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92B9-FC71-EA22-517D-E00CF22A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DB23-2A6E-EC51-5771-167A302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0EAA-47F6-BC14-768C-93D9D86F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39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A8D8F-C12D-E14F-04D2-0F64B6C2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259CD-7921-A14A-845D-0493A631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7A91-A765-616E-97C4-5C3EC196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2343-503C-FFF3-22C5-C6AEF4D3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BF14-84BE-0D3A-4A91-A125FA21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0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899F-4E7D-6F80-2FA7-BFE9D243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89A0-92EF-EA1B-6794-3B50E2F6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A821-47F5-11A4-506F-86569F1F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FAEC8-372D-678F-DC13-F202BBF0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208BC-749E-FE93-790E-AC3090E1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50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5B46-A113-14C1-D169-4B2BF71C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7DD8C-CAE1-ABF9-5B2F-F28E93E9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B0A4-5DE1-80D1-FEE8-04D9F733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F92C2-2343-FA65-C901-4612BD25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370A8-4DEC-749C-903C-C93078FF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26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5B61-5A6E-1CF2-6DFB-DBCBBF9B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CB83-2EE1-FD6C-A81C-8B0C7195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A2EC1-193E-4F8E-148C-0DAE740C8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AB7D9-1125-95B1-21CB-8D929066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03B6-3EFF-C8C6-D31B-F29133B5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BAEF2-95FE-BDC9-81F5-4D5D71E2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78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084C-127B-3B67-649E-854A8792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0C36C-FFCD-5E2C-170E-E05F1A3E8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2F00C-BBB1-B920-9692-8A76C03BD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FE206-C8AF-6FEB-CA13-9EF6368C6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B7CF5-997C-8A12-BD46-2E3FA1CC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DD86D-0602-5690-5471-860AFCEE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F125C-AE2B-478A-1DC5-A5B5B8BB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77C1-8FCA-29E1-D020-501A227A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74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A4CB-1A4F-6B18-518C-B820BABE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0590E-3E4F-E5AC-6AB1-74D16088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039F6-42BD-B743-0DB5-16125C37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32621-B612-A4DC-B8F7-930960A3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86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A9D00-3534-6C36-1B68-BD3451B2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9C298-E08E-4E1D-BA48-43111492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D6A3-2E9F-E1EC-CFDF-0BCDA1BB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26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44AF-82BB-C877-8B28-E61E8481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CEBE-0A8F-BAE7-2B6F-5376546C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690F-0E29-F8AB-3BDA-4F0B58359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C83B-7ED5-72EE-9B1A-570A918E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75C81-F619-521D-0556-D9EF86D6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5072C-FC60-EE96-0CCD-C607B104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16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75FD-23FE-D72D-8755-397A3EC1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60DB7-D380-5975-041D-DB02ED837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13A12-4D6E-D640-3230-93EDA926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426D9-AB31-509F-9B1F-D4E7D51F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095E-AF42-49D2-8A41-AAF694E7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E7D2-FF35-D06B-DC9C-7C40D03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09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72FCD-C5EB-D875-A57A-6819C852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2E123-92B8-A706-AE1E-69B15D33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A88D-93D5-C7BD-18CD-1790A05B8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76FB-53B6-420E-BAA1-FB28660A79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AFDE-F811-37CC-1C80-1ED95A7FB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43BF-4B07-EB16-79A3-E54320EFF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2671-422B-4335-B81E-90157022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63B3-87B3-83B0-B6BA-AA32C7FE4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7BAE5-5C26-E986-0B6D-3D0A72E5C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artoon of a landscape with flowers and trees&#10;&#10;Description automatically generated">
            <a:extLst>
              <a:ext uri="{FF2B5EF4-FFF2-40B4-BE49-F238E27FC236}">
                <a16:creationId xmlns:a16="http://schemas.microsoft.com/office/drawing/2014/main" id="{B8233102-5855-F074-2562-DDFDDAD2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2673F-9F54-E20C-454B-F1317E44ABC6}"/>
              </a:ext>
            </a:extLst>
          </p:cNvPr>
          <p:cNvGrpSpPr/>
          <p:nvPr/>
        </p:nvGrpSpPr>
        <p:grpSpPr>
          <a:xfrm>
            <a:off x="-8354960" y="-1481361"/>
            <a:ext cx="8760541" cy="4440237"/>
            <a:chOff x="1425678" y="-1274250"/>
            <a:chExt cx="8760541" cy="444023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81E2195-C446-C0E1-5581-4AF71CC3855F}"/>
                </a:ext>
              </a:extLst>
            </p:cNvPr>
            <p:cNvSpPr/>
            <p:nvPr/>
          </p:nvSpPr>
          <p:spPr>
            <a:xfrm>
              <a:off x="1425678" y="-1274250"/>
              <a:ext cx="8760541" cy="4440237"/>
            </a:xfrm>
            <a:custGeom>
              <a:avLst/>
              <a:gdLst/>
              <a:ahLst/>
              <a:cxnLst/>
              <a:rect l="l" t="t" r="r" b="b"/>
              <a:pathLst>
                <a:path w="3273146" h="1373358">
                  <a:moveTo>
                    <a:pt x="0" y="0"/>
                  </a:moveTo>
                  <a:lnTo>
                    <a:pt x="3273146" y="0"/>
                  </a:lnTo>
                  <a:lnTo>
                    <a:pt x="3273146" y="1373357"/>
                  </a:lnTo>
                  <a:lnTo>
                    <a:pt x="0" y="1373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17DF8-EE99-9731-CAE4-6C12FB05B6FC}"/>
                </a:ext>
              </a:extLst>
            </p:cNvPr>
            <p:cNvSpPr txBox="1"/>
            <p:nvPr/>
          </p:nvSpPr>
          <p:spPr>
            <a:xfrm rot="21226739">
              <a:off x="3205316" y="945868"/>
              <a:ext cx="2265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rgbClr val="2D9A70"/>
                  </a:solidFill>
                  <a:latin typeface="#9Slide05 Motion Picture" panose="02000000000000000000" pitchFamily="2" charset="0"/>
                </a:rPr>
                <a:t>Tiếng Việt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722C12-741C-45DC-F119-ABD04B715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62" y="1770845"/>
            <a:ext cx="10412870" cy="3731075"/>
          </a:xfrm>
          <a:prstGeom prst="rect">
            <a:avLst/>
          </a:prstGeom>
        </p:spPr>
      </p:pic>
      <p:sp>
        <p:nvSpPr>
          <p:cNvPr id="19" name="Freeform 19">
            <a:extLst>
              <a:ext uri="{FF2B5EF4-FFF2-40B4-BE49-F238E27FC236}">
                <a16:creationId xmlns:a16="http://schemas.microsoft.com/office/drawing/2014/main" id="{7C874AC2-AABD-7DDC-D91E-2A8C51A1A42C}"/>
              </a:ext>
            </a:extLst>
          </p:cNvPr>
          <p:cNvSpPr/>
          <p:nvPr/>
        </p:nvSpPr>
        <p:spPr>
          <a:xfrm rot="19870328">
            <a:off x="9252317" y="3303639"/>
            <a:ext cx="3593366" cy="6272582"/>
          </a:xfrm>
          <a:custGeom>
            <a:avLst/>
            <a:gdLst/>
            <a:ahLst/>
            <a:cxnLst/>
            <a:rect l="l" t="t" r="r" b="b"/>
            <a:pathLst>
              <a:path w="1969857" h="4086134">
                <a:moveTo>
                  <a:pt x="0" y="0"/>
                </a:moveTo>
                <a:lnTo>
                  <a:pt x="1969858" y="0"/>
                </a:lnTo>
                <a:lnTo>
                  <a:pt x="1969858" y="4086134"/>
                </a:lnTo>
                <a:lnTo>
                  <a:pt x="0" y="40861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1FE16651-422A-CD12-AECD-B07B1D4F6DD1}"/>
              </a:ext>
            </a:extLst>
          </p:cNvPr>
          <p:cNvSpPr/>
          <p:nvPr/>
        </p:nvSpPr>
        <p:spPr>
          <a:xfrm rot="1629579">
            <a:off x="-477137" y="3559757"/>
            <a:ext cx="3191113" cy="5240406"/>
          </a:xfrm>
          <a:custGeom>
            <a:avLst/>
            <a:gdLst/>
            <a:ahLst/>
            <a:cxnLst/>
            <a:rect l="l" t="t" r="r" b="b"/>
            <a:pathLst>
              <a:path w="1540941" h="3465413">
                <a:moveTo>
                  <a:pt x="0" y="0"/>
                </a:moveTo>
                <a:lnTo>
                  <a:pt x="1540942" y="0"/>
                </a:lnTo>
                <a:lnTo>
                  <a:pt x="1540942" y="3465413"/>
                </a:lnTo>
                <a:lnTo>
                  <a:pt x="0" y="34654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469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85403 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9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63B3-87B3-83B0-B6BA-AA32C7FE4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7BAE5-5C26-E986-0B6D-3D0A72E5C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artoon of a landscape with flowers and trees&#10;&#10;Description automatically generated">
            <a:extLst>
              <a:ext uri="{FF2B5EF4-FFF2-40B4-BE49-F238E27FC236}">
                <a16:creationId xmlns:a16="http://schemas.microsoft.com/office/drawing/2014/main" id="{B8233102-5855-F074-2562-DDFDDAD2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2673F-9F54-E20C-454B-F1317E44ABC6}"/>
              </a:ext>
            </a:extLst>
          </p:cNvPr>
          <p:cNvGrpSpPr/>
          <p:nvPr/>
        </p:nvGrpSpPr>
        <p:grpSpPr>
          <a:xfrm>
            <a:off x="-194822" y="-921098"/>
            <a:ext cx="13633420" cy="6941754"/>
            <a:chOff x="1425678" y="-1274250"/>
            <a:chExt cx="8760541" cy="444023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81E2195-C446-C0E1-5581-4AF71CC3855F}"/>
                </a:ext>
              </a:extLst>
            </p:cNvPr>
            <p:cNvSpPr/>
            <p:nvPr/>
          </p:nvSpPr>
          <p:spPr>
            <a:xfrm>
              <a:off x="1425678" y="-1274250"/>
              <a:ext cx="8760541" cy="4440237"/>
            </a:xfrm>
            <a:custGeom>
              <a:avLst/>
              <a:gdLst/>
              <a:ahLst/>
              <a:cxnLst/>
              <a:rect l="l" t="t" r="r" b="b"/>
              <a:pathLst>
                <a:path w="3273146" h="1373358">
                  <a:moveTo>
                    <a:pt x="0" y="0"/>
                  </a:moveTo>
                  <a:lnTo>
                    <a:pt x="3273146" y="0"/>
                  </a:lnTo>
                  <a:lnTo>
                    <a:pt x="3273146" y="1373357"/>
                  </a:lnTo>
                  <a:lnTo>
                    <a:pt x="0" y="1373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17DF8-EE99-9731-CAE4-6C12FB05B6FC}"/>
                </a:ext>
              </a:extLst>
            </p:cNvPr>
            <p:cNvSpPr txBox="1"/>
            <p:nvPr/>
          </p:nvSpPr>
          <p:spPr>
            <a:xfrm rot="21226739">
              <a:off x="3380973" y="905525"/>
              <a:ext cx="1914049" cy="100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2D9A70"/>
                  </a:solidFill>
                  <a:effectLst/>
                  <a:uLnTx/>
                  <a:uFillTx/>
                  <a:latin typeface="#9Slide05 Motion Picture" panose="02000000000000000000" pitchFamily="2" charset="0"/>
                  <a:ea typeface="+mn-ea"/>
                  <a:cs typeface="+mn-cs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54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FEB468-F7C1-6F7E-8852-68B9C2D0E90A}"/>
              </a:ext>
            </a:extLst>
          </p:cNvPr>
          <p:cNvGrpSpPr/>
          <p:nvPr/>
        </p:nvGrpSpPr>
        <p:grpSpPr>
          <a:xfrm>
            <a:off x="1995949" y="533431"/>
            <a:ext cx="8465734" cy="4156555"/>
            <a:chOff x="1995949" y="533431"/>
            <a:chExt cx="8465734" cy="4156555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9D41C33-CF8E-F81D-C282-1AF618D6B1C0}"/>
                </a:ext>
              </a:extLst>
            </p:cNvPr>
            <p:cNvSpPr/>
            <p:nvPr/>
          </p:nvSpPr>
          <p:spPr>
            <a:xfrm>
              <a:off x="1995949" y="533431"/>
              <a:ext cx="8465734" cy="4156555"/>
            </a:xfrm>
            <a:custGeom>
              <a:avLst/>
              <a:gdLst/>
              <a:ahLst/>
              <a:cxnLst/>
              <a:rect l="l" t="t" r="r" b="b"/>
              <a:pathLst>
                <a:path w="1455076" h="945799">
                  <a:moveTo>
                    <a:pt x="0" y="0"/>
                  </a:moveTo>
                  <a:lnTo>
                    <a:pt x="1455076" y="0"/>
                  </a:lnTo>
                  <a:lnTo>
                    <a:pt x="1455076" y="945800"/>
                  </a:lnTo>
                  <a:lnTo>
                    <a:pt x="0" y="94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462DC6-15F7-9A1C-7D7A-36FFF0414449}"/>
                </a:ext>
              </a:extLst>
            </p:cNvPr>
            <p:cNvSpPr txBox="1"/>
            <p:nvPr/>
          </p:nvSpPr>
          <p:spPr>
            <a:xfrm>
              <a:off x="2708787" y="1740310"/>
              <a:ext cx="67744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#9Slide07 Crocante" panose="02000000000000000000" pitchFamily="2" charset="0"/>
                </a:rPr>
                <a:t>Hoạt động 1: Tóm tắt bài văn Cây si theo bố cục 3 phần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37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888F00-ACAD-9F3B-62D8-210792B8FEEF}"/>
              </a:ext>
            </a:extLst>
          </p:cNvPr>
          <p:cNvSpPr/>
          <p:nvPr/>
        </p:nvSpPr>
        <p:spPr>
          <a:xfrm>
            <a:off x="530942" y="292510"/>
            <a:ext cx="11130116" cy="627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51EBBB-3400-4274-6007-2F3382171920}"/>
              </a:ext>
            </a:extLst>
          </p:cNvPr>
          <p:cNvSpPr/>
          <p:nvPr/>
        </p:nvSpPr>
        <p:spPr>
          <a:xfrm>
            <a:off x="1238865" y="481781"/>
            <a:ext cx="9773264" cy="580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Đọc lại và tóm tắt bài văn Cây si theo bảng sau: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EECA3C-D4E9-8A87-4F11-9EFBBC88A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35074"/>
              </p:ext>
            </p:extLst>
          </p:nvPr>
        </p:nvGraphicFramePr>
        <p:xfrm>
          <a:off x="1123335" y="1600200"/>
          <a:ext cx="10114935" cy="4065640"/>
        </p:xfrm>
        <a:graphic>
          <a:graphicData uri="http://schemas.openxmlformats.org/drawingml/2006/table">
            <a:tbl>
              <a:tblPr/>
              <a:tblGrid>
                <a:gridCol w="3371645">
                  <a:extLst>
                    <a:ext uri="{9D8B030D-6E8A-4147-A177-3AD203B41FA5}">
                      <a16:colId xmlns:a16="http://schemas.microsoft.com/office/drawing/2014/main" val="2705791573"/>
                    </a:ext>
                  </a:extLst>
                </a:gridCol>
                <a:gridCol w="3371645">
                  <a:extLst>
                    <a:ext uri="{9D8B030D-6E8A-4147-A177-3AD203B41FA5}">
                      <a16:colId xmlns:a16="http://schemas.microsoft.com/office/drawing/2014/main" val="176885508"/>
                    </a:ext>
                  </a:extLst>
                </a:gridCol>
                <a:gridCol w="3371645">
                  <a:extLst>
                    <a:ext uri="{9D8B030D-6E8A-4147-A177-3AD203B41FA5}">
                      <a16:colId xmlns:a16="http://schemas.microsoft.com/office/drawing/2014/main" val="68077597"/>
                    </a:ext>
                  </a:extLst>
                </a:gridCol>
              </a:tblGrid>
              <a:tr h="749710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Bố cục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Ý chính của đoạn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Nội dung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13755"/>
                  </a:ext>
                </a:extLst>
              </a:tr>
              <a:tr h="74971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Mở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Giới thiệu về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49776"/>
                  </a:ext>
                </a:extLst>
              </a:tr>
              <a:tr h="749710">
                <a:tc rowSpan="2"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Thân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Miêu tả các bộ phận của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Rễ si: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41437"/>
                  </a:ext>
                </a:extLst>
              </a:tr>
              <a:tr h="749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Lá si: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75190"/>
                  </a:ext>
                </a:extLst>
              </a:tr>
              <a:tr h="74971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Kết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Nêu cảm nghĩ về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0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509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888F00-ACAD-9F3B-62D8-210792B8FEEF}"/>
              </a:ext>
            </a:extLst>
          </p:cNvPr>
          <p:cNvSpPr/>
          <p:nvPr/>
        </p:nvSpPr>
        <p:spPr>
          <a:xfrm>
            <a:off x="530942" y="292510"/>
            <a:ext cx="11130116" cy="627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51EBBB-3400-4274-6007-2F3382171920}"/>
              </a:ext>
            </a:extLst>
          </p:cNvPr>
          <p:cNvSpPr/>
          <p:nvPr/>
        </p:nvSpPr>
        <p:spPr>
          <a:xfrm>
            <a:off x="1238865" y="481781"/>
            <a:ext cx="9773264" cy="580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Đọc lại và tóm tắt bài văn Cây si theo bảng sau: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EECA3C-D4E9-8A87-4F11-9EFBBC88A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22089"/>
              </p:ext>
            </p:extLst>
          </p:nvPr>
        </p:nvGraphicFramePr>
        <p:xfrm>
          <a:off x="1939412" y="1251155"/>
          <a:ext cx="8463117" cy="3294788"/>
        </p:xfrm>
        <a:graphic>
          <a:graphicData uri="http://schemas.openxmlformats.org/drawingml/2006/table">
            <a:tbl>
              <a:tblPr/>
              <a:tblGrid>
                <a:gridCol w="2821039">
                  <a:extLst>
                    <a:ext uri="{9D8B030D-6E8A-4147-A177-3AD203B41FA5}">
                      <a16:colId xmlns:a16="http://schemas.microsoft.com/office/drawing/2014/main" val="2705791573"/>
                    </a:ext>
                  </a:extLst>
                </a:gridCol>
                <a:gridCol w="2821039">
                  <a:extLst>
                    <a:ext uri="{9D8B030D-6E8A-4147-A177-3AD203B41FA5}">
                      <a16:colId xmlns:a16="http://schemas.microsoft.com/office/drawing/2014/main" val="176885508"/>
                    </a:ext>
                  </a:extLst>
                </a:gridCol>
                <a:gridCol w="2821039">
                  <a:extLst>
                    <a:ext uri="{9D8B030D-6E8A-4147-A177-3AD203B41FA5}">
                      <a16:colId xmlns:a16="http://schemas.microsoft.com/office/drawing/2014/main" val="68077597"/>
                    </a:ext>
                  </a:extLst>
                </a:gridCol>
              </a:tblGrid>
              <a:tr h="617957"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Bố cục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Ý chính của đoạn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Nội dung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13755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Mở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Giới thiệu về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49776"/>
                  </a:ext>
                </a:extLst>
              </a:tr>
              <a:tr h="617957"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Thân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Miêu tả các bộ phận của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Rễ si: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41437"/>
                  </a:ext>
                </a:extLst>
              </a:tr>
              <a:tr h="617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Lá si: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75190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Kết bài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Nêu cảm nghĩ về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0757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279962B-95DD-3BA8-BA66-882D556AD967}"/>
              </a:ext>
            </a:extLst>
          </p:cNvPr>
          <p:cNvGrpSpPr/>
          <p:nvPr/>
        </p:nvGrpSpPr>
        <p:grpSpPr>
          <a:xfrm>
            <a:off x="7324018" y="3307273"/>
            <a:ext cx="4486981" cy="3549445"/>
            <a:chOff x="7324018" y="3307273"/>
            <a:chExt cx="4486981" cy="3549445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2DC2F001-E72B-A4D9-F44B-476DB4821BD7}"/>
                </a:ext>
              </a:extLst>
            </p:cNvPr>
            <p:cNvSpPr/>
            <p:nvPr/>
          </p:nvSpPr>
          <p:spPr>
            <a:xfrm>
              <a:off x="7324018" y="3307273"/>
              <a:ext cx="4486981" cy="3549445"/>
            </a:xfrm>
            <a:custGeom>
              <a:avLst/>
              <a:gdLst/>
              <a:ahLst/>
              <a:cxnLst/>
              <a:rect l="l" t="t" r="r" b="b"/>
              <a:pathLst>
                <a:path w="1671730" h="1244742">
                  <a:moveTo>
                    <a:pt x="0" y="0"/>
                  </a:moveTo>
                  <a:lnTo>
                    <a:pt x="1671730" y="0"/>
                  </a:lnTo>
                  <a:lnTo>
                    <a:pt x="1671730" y="1244742"/>
                  </a:lnTo>
                  <a:lnTo>
                    <a:pt x="0" y="1244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8CFAF-FC2A-F58B-FC4B-43A4404A781B}"/>
                </a:ext>
              </a:extLst>
            </p:cNvPr>
            <p:cNvSpPr txBox="1"/>
            <p:nvPr/>
          </p:nvSpPr>
          <p:spPr>
            <a:xfrm>
              <a:off x="7764136" y="5213576"/>
              <a:ext cx="360674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F365C1"/>
                  </a:solidFill>
                  <a:latin typeface="Coiny" panose="02000903060500060000" pitchFamily="2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83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FF65AC-E815-C8B1-1DF7-A5C637E90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62708"/>
              </p:ext>
            </p:extLst>
          </p:nvPr>
        </p:nvGraphicFramePr>
        <p:xfrm>
          <a:off x="0" y="272586"/>
          <a:ext cx="12192000" cy="6312828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1122888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964571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07157175"/>
                    </a:ext>
                  </a:extLst>
                </a:gridCol>
              </a:tblGrid>
              <a:tr h="35256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Bố cục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Ý chính của đoạn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Nội dung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05222"/>
                  </a:ext>
                </a:extLst>
              </a:tr>
              <a:tr h="1363749">
                <a:tc>
                  <a:txBody>
                    <a:bodyPr/>
                    <a:lstStyle/>
                    <a:p>
                      <a:pPr algn="just"/>
                      <a:r>
                        <a:rPr lang="en-US" sz="3200" b="1" i="1">
                          <a:solidFill>
                            <a:srgbClr val="000000"/>
                          </a:solidFill>
                          <a:effectLst/>
                        </a:rPr>
                        <a:t>Mở bài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Giới thiệu về cây 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</a:rPr>
                        <a:t>Cây si già hơn những cây khác: cây si cổ thụ đầu làng, cây si bé tí trong hòn non bộ của ông đều bé.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72948"/>
                  </a:ext>
                </a:extLst>
              </a:tr>
              <a:tr h="1762815">
                <a:tc rowSpan="2">
                  <a:txBody>
                    <a:bodyPr/>
                    <a:lstStyle/>
                    <a:p>
                      <a:pPr algn="just"/>
                      <a:r>
                        <a:rPr lang="en-US" sz="3200" b="1" i="1">
                          <a:solidFill>
                            <a:srgbClr val="000000"/>
                          </a:solidFill>
                          <a:effectLst/>
                        </a:rPr>
                        <a:t>Thân bài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Miêu tả các bộ phận của cây 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</a:rPr>
                        <a:t>Rễ si: như bộ “râu”, rất rậm và dài. Ngày mưa si lại càng ra thêm râu, râu cứ trắng ra. Bộ râu loà xoà.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74367"/>
                  </a:ext>
                </a:extLst>
              </a:tr>
              <a:tr h="1057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</a:rPr>
                        <a:t>Lá si: lá nhỏ, nhiều. Lá không rụng hàng loạt. Là thường xanh quanh năm.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21377"/>
                  </a:ext>
                </a:extLst>
              </a:tr>
              <a:tr h="1762815">
                <a:tc>
                  <a:txBody>
                    <a:bodyPr/>
                    <a:lstStyle/>
                    <a:p>
                      <a:pPr algn="just"/>
                      <a:r>
                        <a:rPr lang="en-US" sz="3200" b="1" i="1">
                          <a:solidFill>
                            <a:srgbClr val="000000"/>
                          </a:solidFill>
                          <a:effectLst/>
                        </a:rPr>
                        <a:t>Kết bài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Nêu cảm nghĩ về cây 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</a:rPr>
                        <a:t>Lá si tặng con người bóng mát, chòm râu để trẻ ngắm nghía để nhớ đến những người già luôn yêu quý các 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7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2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FEB468-F7C1-6F7E-8852-68B9C2D0E90A}"/>
              </a:ext>
            </a:extLst>
          </p:cNvPr>
          <p:cNvGrpSpPr/>
          <p:nvPr/>
        </p:nvGrpSpPr>
        <p:grpSpPr>
          <a:xfrm>
            <a:off x="1995949" y="533431"/>
            <a:ext cx="8465734" cy="4156555"/>
            <a:chOff x="1995949" y="533431"/>
            <a:chExt cx="8465734" cy="4156555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9D41C33-CF8E-F81D-C282-1AF618D6B1C0}"/>
                </a:ext>
              </a:extLst>
            </p:cNvPr>
            <p:cNvSpPr/>
            <p:nvPr/>
          </p:nvSpPr>
          <p:spPr>
            <a:xfrm>
              <a:off x="1995949" y="533431"/>
              <a:ext cx="8465734" cy="4156555"/>
            </a:xfrm>
            <a:custGeom>
              <a:avLst/>
              <a:gdLst/>
              <a:ahLst/>
              <a:cxnLst/>
              <a:rect l="l" t="t" r="r" b="b"/>
              <a:pathLst>
                <a:path w="1455076" h="945799">
                  <a:moveTo>
                    <a:pt x="0" y="0"/>
                  </a:moveTo>
                  <a:lnTo>
                    <a:pt x="1455076" y="0"/>
                  </a:lnTo>
                  <a:lnTo>
                    <a:pt x="1455076" y="945800"/>
                  </a:lnTo>
                  <a:lnTo>
                    <a:pt x="0" y="94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462DC6-15F7-9A1C-7D7A-36FFF0414449}"/>
                </a:ext>
              </a:extLst>
            </p:cNvPr>
            <p:cNvSpPr txBox="1"/>
            <p:nvPr/>
          </p:nvSpPr>
          <p:spPr>
            <a:xfrm>
              <a:off x="2708787" y="1740310"/>
              <a:ext cx="6774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294938-2436-4C46-BA2B-07ECFC84F1A1}"/>
              </a:ext>
            </a:extLst>
          </p:cNvPr>
          <p:cNvSpPr txBox="1"/>
          <p:nvPr/>
        </p:nvSpPr>
        <p:spPr>
          <a:xfrm>
            <a:off x="2998999" y="161463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Hoạt động 2: Quan sát và ghi lại kết quả quan sát cây </a:t>
            </a:r>
          </a:p>
        </p:txBody>
      </p:sp>
    </p:spTree>
    <p:extLst>
      <p:ext uri="{BB962C8B-B14F-4D97-AF65-F5344CB8AC3E}">
        <p14:creationId xmlns:p14="http://schemas.microsoft.com/office/powerpoint/2010/main" val="147603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F0CF0-E376-231A-9F2F-3CDD0E3B9B62}"/>
              </a:ext>
            </a:extLst>
          </p:cNvPr>
          <p:cNvSpPr/>
          <p:nvPr/>
        </p:nvSpPr>
        <p:spPr>
          <a:xfrm>
            <a:off x="530942" y="292510"/>
            <a:ext cx="11130116" cy="627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88B4F9-460C-8613-4EF0-6D2577FC9348}"/>
              </a:ext>
            </a:extLst>
          </p:cNvPr>
          <p:cNvSpPr/>
          <p:nvPr/>
        </p:nvSpPr>
        <p:spPr>
          <a:xfrm>
            <a:off x="1238865" y="481781"/>
            <a:ext cx="9773264" cy="1347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/>
              <a:t>Quan sát và ghi lại kết quả quan sát một cây hoa (hoặc cây ăn quả, cây bóng mát, cây lương thực, cây cảnh) mà em yêu thích.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3A560-46C1-56B5-C7F2-569091E0B436}"/>
              </a:ext>
            </a:extLst>
          </p:cNvPr>
          <p:cNvSpPr txBox="1"/>
          <p:nvPr/>
        </p:nvSpPr>
        <p:spPr>
          <a:xfrm>
            <a:off x="1150374" y="2018071"/>
            <a:ext cx="101370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Gợi ý:</a:t>
            </a:r>
            <a:endParaRPr lang="vi-VN" sz="2400" b="0" i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b="1" i="0">
                <a:solidFill>
                  <a:srgbClr val="D906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Em định tả cây nào?</a:t>
            </a:r>
          </a:p>
          <a:p>
            <a:pPr algn="just"/>
            <a:r>
              <a:rPr lang="vi-VN" sz="2400" b="1" i="0">
                <a:solidFill>
                  <a:srgbClr val="D906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Em quan sát những gì?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Quan sát hình dáng của cây (to hay nhỏ, cao hay thấp, vươn thẳng hay xoè rộng,..).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Quan sát các bộ phận của cây (gốc cây, thân cây, lá cây, hoa, quả,...).</a:t>
            </a:r>
          </a:p>
          <a:p>
            <a:pPr algn="just"/>
            <a:r>
              <a:rPr lang="vi-VN" sz="2400" b="1" i="0">
                <a:solidFill>
                  <a:srgbClr val="D906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Em quan sát bằng những cách nào?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Quan sát hình dáng, màu sắc bằng mắt.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Cảm nhận tiếng lá reo, mùi hương, cánh hoa,... bằng tai, mũi hoặc tay.</a:t>
            </a:r>
          </a:p>
          <a:p>
            <a:pPr algn="just"/>
            <a:r>
              <a:rPr lang="vi-VN" sz="2400" b="1" i="0">
                <a:solidFill>
                  <a:srgbClr val="D906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Ghi lại vắn tắt kết quả quan sát.</a:t>
            </a:r>
          </a:p>
        </p:txBody>
      </p:sp>
    </p:spTree>
    <p:extLst>
      <p:ext uri="{BB962C8B-B14F-4D97-AF65-F5344CB8AC3E}">
        <p14:creationId xmlns:p14="http://schemas.microsoft.com/office/powerpoint/2010/main" val="327977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F0CF0-E376-231A-9F2F-3CDD0E3B9B62}"/>
              </a:ext>
            </a:extLst>
          </p:cNvPr>
          <p:cNvSpPr/>
          <p:nvPr/>
        </p:nvSpPr>
        <p:spPr>
          <a:xfrm>
            <a:off x="530942" y="292510"/>
            <a:ext cx="11130116" cy="627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4E9BC4-D6E7-95F2-D5B2-F61EE9D6DCBA}"/>
              </a:ext>
            </a:extLst>
          </p:cNvPr>
          <p:cNvSpPr/>
          <p:nvPr/>
        </p:nvSpPr>
        <p:spPr>
          <a:xfrm>
            <a:off x="8674570" y="3595901"/>
            <a:ext cx="2839004" cy="3115844"/>
          </a:xfrm>
          <a:custGeom>
            <a:avLst/>
            <a:gdLst/>
            <a:ahLst/>
            <a:cxnLst/>
            <a:rect l="l" t="t" r="r" b="b"/>
            <a:pathLst>
              <a:path w="1712509" h="2220434">
                <a:moveTo>
                  <a:pt x="0" y="0"/>
                </a:moveTo>
                <a:lnTo>
                  <a:pt x="1712509" y="0"/>
                </a:lnTo>
                <a:lnTo>
                  <a:pt x="1712509" y="2220434"/>
                </a:lnTo>
                <a:lnTo>
                  <a:pt x="0" y="2220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DE0340-084E-E65D-6E77-64B1408ACC19}"/>
              </a:ext>
            </a:extLst>
          </p:cNvPr>
          <p:cNvGrpSpPr/>
          <p:nvPr/>
        </p:nvGrpSpPr>
        <p:grpSpPr>
          <a:xfrm rot="366983" flipH="1">
            <a:off x="6845770" y="952894"/>
            <a:ext cx="4031226" cy="2497393"/>
            <a:chOff x="1995949" y="533431"/>
            <a:chExt cx="8465734" cy="4156555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CB22611-4B53-6C02-3CC3-C2A45DA9A19C}"/>
                </a:ext>
              </a:extLst>
            </p:cNvPr>
            <p:cNvSpPr/>
            <p:nvPr/>
          </p:nvSpPr>
          <p:spPr>
            <a:xfrm>
              <a:off x="1995949" y="533431"/>
              <a:ext cx="8465734" cy="4156555"/>
            </a:xfrm>
            <a:custGeom>
              <a:avLst/>
              <a:gdLst/>
              <a:ahLst/>
              <a:cxnLst/>
              <a:rect l="l" t="t" r="r" b="b"/>
              <a:pathLst>
                <a:path w="1455076" h="945799">
                  <a:moveTo>
                    <a:pt x="0" y="0"/>
                  </a:moveTo>
                  <a:lnTo>
                    <a:pt x="1455076" y="0"/>
                  </a:lnTo>
                  <a:lnTo>
                    <a:pt x="1455076" y="945800"/>
                  </a:lnTo>
                  <a:lnTo>
                    <a:pt x="0" y="94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DE76F2-0D17-1287-4571-83177EC1961A}"/>
                </a:ext>
              </a:extLst>
            </p:cNvPr>
            <p:cNvSpPr txBox="1"/>
            <p:nvPr/>
          </p:nvSpPr>
          <p:spPr>
            <a:xfrm>
              <a:off x="2708789" y="1740310"/>
              <a:ext cx="6774425" cy="2202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</a:rPr>
                <a:t>Hoàn thành phiếu</a:t>
              </a:r>
            </a:p>
          </p:txBody>
        </p:sp>
      </p:grpSp>
      <p:pic>
        <p:nvPicPr>
          <p:cNvPr id="12" name="Picture 11" descr="A screen shot of a notebook&#10;&#10;Description automatically generated">
            <a:extLst>
              <a:ext uri="{FF2B5EF4-FFF2-40B4-BE49-F238E27FC236}">
                <a16:creationId xmlns:a16="http://schemas.microsoft.com/office/drawing/2014/main" id="{8FD8B89A-391B-13BB-48EC-8A5D0CCCB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5" y="745241"/>
            <a:ext cx="3777086" cy="53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truck with eggs and a bunny&#10;&#10;Description automatically generated">
            <a:extLst>
              <a:ext uri="{FF2B5EF4-FFF2-40B4-BE49-F238E27FC236}">
                <a16:creationId xmlns:a16="http://schemas.microsoft.com/office/drawing/2014/main" id="{817B4557-E621-68B0-FA66-058D18DF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F0CF0-E376-231A-9F2F-3CDD0E3B9B62}"/>
              </a:ext>
            </a:extLst>
          </p:cNvPr>
          <p:cNvSpPr/>
          <p:nvPr/>
        </p:nvSpPr>
        <p:spPr>
          <a:xfrm>
            <a:off x="530942" y="292510"/>
            <a:ext cx="11130116" cy="627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4E9BC4-D6E7-95F2-D5B2-F61EE9D6DCBA}"/>
              </a:ext>
            </a:extLst>
          </p:cNvPr>
          <p:cNvSpPr/>
          <p:nvPr/>
        </p:nvSpPr>
        <p:spPr>
          <a:xfrm>
            <a:off x="8674570" y="3595901"/>
            <a:ext cx="2839004" cy="3115844"/>
          </a:xfrm>
          <a:custGeom>
            <a:avLst/>
            <a:gdLst/>
            <a:ahLst/>
            <a:cxnLst/>
            <a:rect l="l" t="t" r="r" b="b"/>
            <a:pathLst>
              <a:path w="1712509" h="2220434">
                <a:moveTo>
                  <a:pt x="0" y="0"/>
                </a:moveTo>
                <a:lnTo>
                  <a:pt x="1712509" y="0"/>
                </a:lnTo>
                <a:lnTo>
                  <a:pt x="1712509" y="2220434"/>
                </a:lnTo>
                <a:lnTo>
                  <a:pt x="0" y="2220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DE0340-084E-E65D-6E77-64B1408ACC19}"/>
              </a:ext>
            </a:extLst>
          </p:cNvPr>
          <p:cNvGrpSpPr/>
          <p:nvPr/>
        </p:nvGrpSpPr>
        <p:grpSpPr>
          <a:xfrm rot="366983" flipH="1">
            <a:off x="6845770" y="952894"/>
            <a:ext cx="4031226" cy="2497393"/>
            <a:chOff x="1995949" y="533431"/>
            <a:chExt cx="8465734" cy="4156555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CB22611-4B53-6C02-3CC3-C2A45DA9A19C}"/>
                </a:ext>
              </a:extLst>
            </p:cNvPr>
            <p:cNvSpPr/>
            <p:nvPr/>
          </p:nvSpPr>
          <p:spPr>
            <a:xfrm>
              <a:off x="1995949" y="533431"/>
              <a:ext cx="8465734" cy="4156555"/>
            </a:xfrm>
            <a:custGeom>
              <a:avLst/>
              <a:gdLst/>
              <a:ahLst/>
              <a:cxnLst/>
              <a:rect l="l" t="t" r="r" b="b"/>
              <a:pathLst>
                <a:path w="1455076" h="945799">
                  <a:moveTo>
                    <a:pt x="0" y="0"/>
                  </a:moveTo>
                  <a:lnTo>
                    <a:pt x="1455076" y="0"/>
                  </a:lnTo>
                  <a:lnTo>
                    <a:pt x="1455076" y="945800"/>
                  </a:lnTo>
                  <a:lnTo>
                    <a:pt x="0" y="94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DE76F2-0D17-1287-4571-83177EC1961A}"/>
                </a:ext>
              </a:extLst>
            </p:cNvPr>
            <p:cNvSpPr txBox="1"/>
            <p:nvPr/>
          </p:nvSpPr>
          <p:spPr>
            <a:xfrm>
              <a:off x="2708788" y="1740310"/>
              <a:ext cx="6774425" cy="2202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</a:rPr>
                <a:t>Trình bày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Coiny" panose="02000903060500060000" pitchFamily="2" charset="0"/>
                </a:rPr>
                <a:t>trước lớp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12" name="Picture 11" descr="A screen shot of a notebook&#10;&#10;Description automatically generated">
            <a:extLst>
              <a:ext uri="{FF2B5EF4-FFF2-40B4-BE49-F238E27FC236}">
                <a16:creationId xmlns:a16="http://schemas.microsoft.com/office/drawing/2014/main" id="{8FD8B89A-391B-13BB-48EC-8A5D0CCCB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5" y="745241"/>
            <a:ext cx="3777086" cy="53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90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 Light</vt:lpstr>
      <vt:lpstr>#9Slide07 Crocante</vt:lpstr>
      <vt:lpstr>Arial</vt:lpstr>
      <vt:lpstr>Coiny</vt:lpstr>
      <vt:lpstr>Calibri</vt:lpstr>
      <vt:lpstr>#9Slide05 Motion Picture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VO THI YEN NHI</cp:lastModifiedBy>
  <cp:revision>3</cp:revision>
  <dcterms:created xsi:type="dcterms:W3CDTF">2023-09-14T10:49:02Z</dcterms:created>
  <dcterms:modified xsi:type="dcterms:W3CDTF">2023-09-14T12:03:46Z</dcterms:modified>
</cp:coreProperties>
</file>