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3" r:id="rId8"/>
    <p:sldId id="262" r:id="rId9"/>
    <p:sldId id="264" r:id="rId10"/>
    <p:sldId id="266" r:id="rId11"/>
    <p:sldId id="265" r:id="rId12"/>
    <p:sldId id="267" r:id="rId13"/>
    <p:sldId id="268" r:id="rId14"/>
    <p:sldId id="269" r:id="rId15"/>
    <p:sldId id="270" r:id="rId16"/>
    <p:sldId id="271" r:id="rId17"/>
  </p:sldIdLst>
  <p:sldSz cx="18288000" cy="10287000"/>
  <p:notesSz cx="6858000" cy="9144000"/>
  <p:embeddedFontLst>
    <p:embeddedFont>
      <p:font typeface="NVN Hopeitissed" panose="020B0604020202020204" charset="0"/>
      <p:regular r:id="rId19"/>
    </p:embeddedFont>
    <p:embeddedFont>
      <p:font typeface="Coiny" panose="020B0604020202020204" charset="0"/>
      <p:regular r:id="rId20"/>
    </p:embeddedFont>
    <p:embeddedFont>
      <p:font typeface="#9Slide03 AllRoundGothic" panose="020B0604020202020204" charset="0"/>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CB3"/>
    <a:srgbClr val="FF3300"/>
    <a:srgbClr val="5AEC95"/>
    <a:srgbClr val="75B5E1"/>
    <a:srgbClr val="90E8E8"/>
    <a:srgbClr val="36B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7D8D2-3FEF-4052-BB41-9F91F4CEDF4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F2A46-016C-46BC-BCB4-9E25C8CF939B}" type="slidenum">
              <a:rPr lang="en-US" smtClean="0"/>
              <a:t>‹#›</a:t>
            </a:fld>
            <a:endParaRPr lang="en-US"/>
          </a:p>
        </p:txBody>
      </p:sp>
    </p:spTree>
    <p:extLst>
      <p:ext uri="{BB962C8B-B14F-4D97-AF65-F5344CB8AC3E}">
        <p14:creationId xmlns:p14="http://schemas.microsoft.com/office/powerpoint/2010/main" val="658770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0F2A46-016C-46BC-BCB4-9E25C8CF939B}" type="slidenum">
              <a:rPr lang="en-US" smtClean="0"/>
              <a:t>8</a:t>
            </a:fld>
            <a:endParaRPr lang="en-US"/>
          </a:p>
        </p:txBody>
      </p:sp>
    </p:spTree>
    <p:extLst>
      <p:ext uri="{BB962C8B-B14F-4D97-AF65-F5344CB8AC3E}">
        <p14:creationId xmlns:p14="http://schemas.microsoft.com/office/powerpoint/2010/main" val="393143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34C8F40D-2B65-8838-6947-2AA41EBA1CDA}"/>
              </a:ext>
            </a:extLst>
          </p:cNvPr>
          <p:cNvSpPr>
            <a:spLocks noGrp="1"/>
          </p:cNvSpPr>
          <p:nvPr>
            <p:ph type="subTitle" idx="1"/>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endParaRPr lang="en-US"/>
          </a:p>
        </p:txBody>
      </p:sp>
      <p:grpSp>
        <p:nvGrpSpPr>
          <p:cNvPr id="9" name="Group 8">
            <a:extLst>
              <a:ext uri="{FF2B5EF4-FFF2-40B4-BE49-F238E27FC236}">
                <a16:creationId xmlns="" xmlns:a16="http://schemas.microsoft.com/office/drawing/2014/main" id="{3BD88F4D-9EF4-BEB0-6054-DBF2C018CB2C}"/>
              </a:ext>
            </a:extLst>
          </p:cNvPr>
          <p:cNvGrpSpPr/>
          <p:nvPr/>
        </p:nvGrpSpPr>
        <p:grpSpPr>
          <a:xfrm>
            <a:off x="-166610" y="-952500"/>
            <a:ext cx="8396209" cy="3886200"/>
            <a:chOff x="-166610" y="-952500"/>
            <a:chExt cx="8396209" cy="3886200"/>
          </a:xfrm>
        </p:grpSpPr>
        <p:sp>
          <p:nvSpPr>
            <p:cNvPr id="7" name="Freeform 2">
              <a:extLst>
                <a:ext uri="{FF2B5EF4-FFF2-40B4-BE49-F238E27FC236}">
                  <a16:creationId xmlns="" xmlns:a16="http://schemas.microsoft.com/office/drawing/2014/main" id="{11A8218C-BE5E-E194-2EB3-1CB08ACB8A2C}"/>
                </a:ext>
              </a:extLst>
            </p:cNvPr>
            <p:cNvSpPr/>
            <p:nvPr/>
          </p:nvSpPr>
          <p:spPr>
            <a:xfrm>
              <a:off x="-166610" y="-952500"/>
              <a:ext cx="8396209" cy="38862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87A9D35E-3163-5978-5502-001AB3FDE390}"/>
                </a:ext>
              </a:extLst>
            </p:cNvPr>
            <p:cNvSpPr txBox="1"/>
            <p:nvPr/>
          </p:nvSpPr>
          <p:spPr>
            <a:xfrm>
              <a:off x="838200" y="1276082"/>
              <a:ext cx="5155579" cy="1446550"/>
            </a:xfrm>
            <a:prstGeom prst="rect">
              <a:avLst/>
            </a:prstGeom>
            <a:noFill/>
          </p:spPr>
          <p:txBody>
            <a:bodyPr wrap="none" rtlCol="0">
              <a:spAutoFit/>
            </a:bodyPr>
            <a:lstStyle/>
            <a:p>
              <a:r>
                <a:rPr lang="en-US" sz="8800">
                  <a:solidFill>
                    <a:schemeClr val="bg1"/>
                  </a:solidFill>
                  <a:effectLst>
                    <a:outerShdw blurRad="38100" dist="38100" dir="2700000" algn="tl">
                      <a:srgbClr val="000000">
                        <a:alpha val="43137"/>
                      </a:srgbClr>
                    </a:outerShdw>
                  </a:effectLst>
                  <a:latin typeface="NVN Hopeitissed" panose="02000500000000000000" pitchFamily="2" charset="0"/>
                </a:rPr>
                <a:t>Tiếng Việt</a:t>
              </a:r>
            </a:p>
          </p:txBody>
        </p:sp>
      </p:grpSp>
      <p:pic>
        <p:nvPicPr>
          <p:cNvPr id="14" name="Picture 13">
            <a:extLst>
              <a:ext uri="{FF2B5EF4-FFF2-40B4-BE49-F238E27FC236}">
                <a16:creationId xmlns="" xmlns:a16="http://schemas.microsoft.com/office/drawing/2014/main" id="{89C7CCF3-BE16-4505-369F-5908A6AAAA4D}"/>
              </a:ext>
            </a:extLst>
          </p:cNvPr>
          <p:cNvPicPr>
            <a:picLocks noChangeAspect="1"/>
          </p:cNvPicPr>
          <p:nvPr/>
        </p:nvPicPr>
        <p:blipFill>
          <a:blip r:embed="rId6"/>
          <a:stretch>
            <a:fillRect/>
          </a:stretch>
        </p:blipFill>
        <p:spPr>
          <a:xfrm>
            <a:off x="1790699" y="2889330"/>
            <a:ext cx="15621000" cy="3676943"/>
          </a:xfrm>
          <a:prstGeom prst="rect">
            <a:avLst/>
          </a:prstGeom>
        </p:spPr>
      </p:pic>
      <p:pic>
        <p:nvPicPr>
          <p:cNvPr id="19" name="Picture 18">
            <a:extLst>
              <a:ext uri="{FF2B5EF4-FFF2-40B4-BE49-F238E27FC236}">
                <a16:creationId xmlns="" xmlns:a16="http://schemas.microsoft.com/office/drawing/2014/main" id="{3545A957-D5DD-4E21-D1C4-6B251A8341C8}"/>
              </a:ext>
            </a:extLst>
          </p:cNvPr>
          <p:cNvPicPr>
            <a:picLocks noChangeAspect="1"/>
          </p:cNvPicPr>
          <p:nvPr/>
        </p:nvPicPr>
        <p:blipFill>
          <a:blip r:embed="rId7"/>
          <a:stretch>
            <a:fillRect/>
          </a:stretch>
        </p:blipFill>
        <p:spPr>
          <a:xfrm>
            <a:off x="1957000" y="6659717"/>
            <a:ext cx="15454699" cy="2676376"/>
          </a:xfrm>
          <a:prstGeom prst="rect">
            <a:avLst/>
          </a:prstGeom>
        </p:spPr>
      </p:pic>
      <p:sp>
        <p:nvSpPr>
          <p:cNvPr id="22" name="Freeform 27">
            <a:extLst>
              <a:ext uri="{FF2B5EF4-FFF2-40B4-BE49-F238E27FC236}">
                <a16:creationId xmlns="" xmlns:a16="http://schemas.microsoft.com/office/drawing/2014/main" id="{A854C138-2A4E-CA43-6CF6-64143AEE1038}"/>
              </a:ext>
            </a:extLst>
          </p:cNvPr>
          <p:cNvSpPr/>
          <p:nvPr/>
        </p:nvSpPr>
        <p:spPr>
          <a:xfrm>
            <a:off x="-985885" y="7518212"/>
            <a:ext cx="4133170" cy="3086100"/>
          </a:xfrm>
          <a:custGeom>
            <a:avLst/>
            <a:gdLst/>
            <a:ahLst/>
            <a:cxnLst/>
            <a:rect l="l" t="t" r="r" b="b"/>
            <a:pathLst>
              <a:path w="4133170" h="3086100">
                <a:moveTo>
                  <a:pt x="0" y="0"/>
                </a:moveTo>
                <a:lnTo>
                  <a:pt x="4133169" y="0"/>
                </a:lnTo>
                <a:lnTo>
                  <a:pt x="4133169" y="3086100"/>
                </a:lnTo>
                <a:lnTo>
                  <a:pt x="0" y="30861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922456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Scale>
                                      <p:cBhvr>
                                        <p:cTn id="2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9"/>
                                        </p:tgtEl>
                                        <p:attrNameLst>
                                          <p:attrName>ppt_x</p:attrName>
                                          <p:attrName>ppt_y</p:attrName>
                                        </p:attrNameLst>
                                      </p:cBhvr>
                                    </p:animMotion>
                                    <p:animEffect transition="in" filter="fade">
                                      <p:cBhvr>
                                        <p:cTn id="2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 xmlns:a16="http://schemas.microsoft.com/office/drawing/2014/main" id="{1A82F0F4-491E-391A-B510-A48E3B12FA8B}"/>
              </a:ext>
            </a:extLst>
          </p:cNvPr>
          <p:cNvGrpSpPr/>
          <p:nvPr/>
        </p:nvGrpSpPr>
        <p:grpSpPr>
          <a:xfrm>
            <a:off x="914400" y="-2628900"/>
            <a:ext cx="10776678" cy="8706979"/>
            <a:chOff x="914400" y="-2628900"/>
            <a:chExt cx="10776678" cy="8706979"/>
          </a:xfrm>
        </p:grpSpPr>
        <p:sp>
          <p:nvSpPr>
            <p:cNvPr id="3" name="Freeform 9">
              <a:extLst>
                <a:ext uri="{FF2B5EF4-FFF2-40B4-BE49-F238E27FC236}">
                  <a16:creationId xmlns="" xmlns:a16="http://schemas.microsoft.com/office/drawing/2014/main" id="{340899CF-00FD-8B6C-2836-E65F0FE64734}"/>
                </a:ext>
              </a:extLst>
            </p:cNvPr>
            <p:cNvSpPr/>
            <p:nvPr/>
          </p:nvSpPr>
          <p:spPr>
            <a:xfrm>
              <a:off x="914400" y="-2628900"/>
              <a:ext cx="10776678" cy="8706979"/>
            </a:xfrm>
            <a:custGeom>
              <a:avLst/>
              <a:gdLst/>
              <a:ahLst/>
              <a:cxnLst/>
              <a:rect l="l" t="t" r="r" b="b"/>
              <a:pathLst>
                <a:path w="1672349" h="1855588">
                  <a:moveTo>
                    <a:pt x="0" y="0"/>
                  </a:moveTo>
                  <a:lnTo>
                    <a:pt x="1672349" y="0"/>
                  </a:lnTo>
                  <a:lnTo>
                    <a:pt x="1672349" y="1855588"/>
                  </a:lnTo>
                  <a:lnTo>
                    <a:pt x="0" y="18555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DCF8CB35-EC4B-CEB7-C5BE-F95108B9C634}"/>
                </a:ext>
              </a:extLst>
            </p:cNvPr>
            <p:cNvSpPr txBox="1"/>
            <p:nvPr/>
          </p:nvSpPr>
          <p:spPr>
            <a:xfrm>
              <a:off x="2239218" y="1692947"/>
              <a:ext cx="8614859"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AllRoundGothic" panose="020B0703020202020104" pitchFamily="34" charset="0"/>
                  <a:ea typeface="+mn-ea"/>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AllRoundGothic" panose="020B0703020202020104" pitchFamily="34" charset="0"/>
                  <a:ea typeface="+mn-ea"/>
                  <a:cs typeface="+mn-cs"/>
                </a:rPr>
                <a:t>Rút ra bài học</a:t>
              </a:r>
            </a:p>
          </p:txBody>
        </p:sp>
      </p:grpSp>
    </p:spTree>
    <p:extLst>
      <p:ext uri="{BB962C8B-B14F-4D97-AF65-F5344CB8AC3E}">
        <p14:creationId xmlns:p14="http://schemas.microsoft.com/office/powerpoint/2010/main" val="4182468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 xmlns:a16="http://schemas.microsoft.com/office/drawing/2014/main" id="{3BD88F4D-9EF4-BEB0-6054-DBF2C018CB2C}"/>
              </a:ext>
            </a:extLst>
          </p:cNvPr>
          <p:cNvGrpSpPr/>
          <p:nvPr/>
        </p:nvGrpSpPr>
        <p:grpSpPr>
          <a:xfrm>
            <a:off x="-457200" y="-1965325"/>
            <a:ext cx="9982199" cy="5565774"/>
            <a:chOff x="-457200" y="-1965325"/>
            <a:chExt cx="16625810" cy="8191500"/>
          </a:xfrm>
        </p:grpSpPr>
        <p:sp>
          <p:nvSpPr>
            <p:cNvPr id="7" name="Freeform 2">
              <a:extLst>
                <a:ext uri="{FF2B5EF4-FFF2-40B4-BE49-F238E27FC236}">
                  <a16:creationId xmlns="" xmlns:a16="http://schemas.microsoft.com/office/drawing/2014/main" id="{11A8218C-BE5E-E194-2EB3-1CB08ACB8A2C}"/>
                </a:ext>
              </a:extLst>
            </p:cNvPr>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87A9D35E-3163-5978-5502-001AB3FDE390}"/>
                </a:ext>
              </a:extLst>
            </p:cNvPr>
            <p:cNvSpPr txBox="1"/>
            <p:nvPr/>
          </p:nvSpPr>
          <p:spPr>
            <a:xfrm>
              <a:off x="1537100" y="2893712"/>
              <a:ext cx="9008693" cy="27404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rPr>
                <a:t>Bài học</a:t>
              </a:r>
            </a:p>
          </p:txBody>
        </p:sp>
      </p:grpSp>
      <p:pic>
        <p:nvPicPr>
          <p:cNvPr id="4" name="Picture 3" descr="A screenshot of a computer&#10;&#10;Description automatically generated">
            <a:extLst>
              <a:ext uri="{FF2B5EF4-FFF2-40B4-BE49-F238E27FC236}">
                <a16:creationId xmlns="" xmlns:a16="http://schemas.microsoft.com/office/drawing/2014/main" id="{7F6FDC76-400A-C8B3-D819-221B58B27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028" y="3739999"/>
            <a:ext cx="14427941" cy="5893103"/>
          </a:xfrm>
          <a:prstGeom prst="rect">
            <a:avLst/>
          </a:prstGeom>
        </p:spPr>
      </p:pic>
    </p:spTree>
    <p:extLst>
      <p:ext uri="{BB962C8B-B14F-4D97-AF65-F5344CB8AC3E}">
        <p14:creationId xmlns:p14="http://schemas.microsoft.com/office/powerpoint/2010/main" val="1023045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 xmlns:a16="http://schemas.microsoft.com/office/drawing/2014/main" id="{3BD88F4D-9EF4-BEB0-6054-DBF2C018CB2C}"/>
              </a:ext>
            </a:extLst>
          </p:cNvPr>
          <p:cNvGrpSpPr/>
          <p:nvPr/>
        </p:nvGrpSpPr>
        <p:grpSpPr>
          <a:xfrm>
            <a:off x="-533400" y="-2095500"/>
            <a:ext cx="16625810" cy="8191500"/>
            <a:chOff x="-457200" y="-1965325"/>
            <a:chExt cx="16625810" cy="8191500"/>
          </a:xfrm>
        </p:grpSpPr>
        <p:sp>
          <p:nvSpPr>
            <p:cNvPr id="7" name="Freeform 2">
              <a:extLst>
                <a:ext uri="{FF2B5EF4-FFF2-40B4-BE49-F238E27FC236}">
                  <a16:creationId xmlns="" xmlns:a16="http://schemas.microsoft.com/office/drawing/2014/main" id="{11A8218C-BE5E-E194-2EB3-1CB08ACB8A2C}"/>
                </a:ext>
              </a:extLst>
            </p:cNvPr>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87A9D35E-3163-5978-5502-001AB3FDE390}"/>
                </a:ext>
              </a:extLst>
            </p:cNvPr>
            <p:cNvSpPr txBox="1"/>
            <p:nvPr/>
          </p:nvSpPr>
          <p:spPr>
            <a:xfrm>
              <a:off x="1537099" y="2893711"/>
              <a:ext cx="96119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rPr>
                <a:t>Luyện tập</a:t>
              </a:r>
            </a:p>
          </p:txBody>
        </p:sp>
      </p:grpSp>
    </p:spTree>
    <p:extLst>
      <p:ext uri="{BB962C8B-B14F-4D97-AF65-F5344CB8AC3E}">
        <p14:creationId xmlns:p14="http://schemas.microsoft.com/office/powerpoint/2010/main" val="30493680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1FA2ED3D-B2D6-40AC-C988-00A7E36DCA11}"/>
              </a:ext>
            </a:extLst>
          </p:cNvPr>
          <p:cNvSpPr txBox="1"/>
          <p:nvPr/>
        </p:nvSpPr>
        <p:spPr>
          <a:xfrm>
            <a:off x="1028700" y="604233"/>
            <a:ext cx="159258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a:ea typeface="+mn-ea"/>
                <a:cs typeface="+mn-cs"/>
              </a:rPr>
              <a:t>Câu 1 trang 36 SGK Tiếng Việt lớp 4 Tập 1: Trình tự miêu tả trong bài văn sau có gì khác bài văn Cây si?</a:t>
            </a:r>
          </a:p>
        </p:txBody>
      </p:sp>
      <p:sp>
        <p:nvSpPr>
          <p:cNvPr id="4" name="TextBox 3">
            <a:extLst>
              <a:ext uri="{FF2B5EF4-FFF2-40B4-BE49-F238E27FC236}">
                <a16:creationId xmlns="" xmlns:a16="http://schemas.microsoft.com/office/drawing/2014/main" id="{5997EA08-4384-D6EF-90A8-252520A57AAE}"/>
              </a:ext>
            </a:extLst>
          </p:cNvPr>
          <p:cNvSpPr txBox="1"/>
          <p:nvPr/>
        </p:nvSpPr>
        <p:spPr>
          <a:xfrm>
            <a:off x="741981" y="1900268"/>
            <a:ext cx="16268700" cy="8094524"/>
          </a:xfrm>
          <a:prstGeom prst="rect">
            <a:avLst/>
          </a:prstGeom>
          <a:noFill/>
        </p:spPr>
        <p:txBody>
          <a:bodyPr wrap="square">
            <a:spAutoFit/>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Cây bàng</a:t>
            </a:r>
          </a:p>
          <a:p>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smtClean="0">
                <a:latin typeface="Calibri" panose="020F0502020204030204" pitchFamily="34" charset="0"/>
                <a:ea typeface="Calibri" panose="020F0502020204030204" pitchFamily="34" charset="0"/>
                <a:cs typeface="Calibri" panose="020F0502020204030204" pitchFamily="34" charset="0"/>
              </a:rPr>
              <a:t>Đối </a:t>
            </a:r>
            <a:r>
              <a:rPr lang="vi-VN" sz="3200" dirty="0">
                <a:latin typeface="Calibri" panose="020F0502020204030204" pitchFamily="34" charset="0"/>
                <a:ea typeface="Calibri" panose="020F0502020204030204" pitchFamily="34" charset="0"/>
                <a:cs typeface="Calibri" panose="020F0502020204030204" pitchFamily="34" charset="0"/>
              </a:rPr>
              <a:t>với Thuỷ, cây bàng này thật thân thiết. Mùa hè, hết tầng lá nọ đến tầng lá kia che kín không cho một tia nắng nhỏ </a:t>
            </a:r>
            <a:r>
              <a:rPr lang="vi-VN" sz="3200" dirty="0" smtClean="0">
                <a:latin typeface="Calibri" panose="020F0502020204030204" pitchFamily="34" charset="0"/>
                <a:ea typeface="Calibri" panose="020F0502020204030204" pitchFamily="34" charset="0"/>
                <a:cs typeface="Calibri" panose="020F0502020204030204" pitchFamily="34" charset="0"/>
              </a:rPr>
              <a:t>r</a:t>
            </a:r>
            <a:r>
              <a:rPr lang="en-US" sz="3200" dirty="0" err="1" smtClean="0">
                <a:latin typeface="Calibri" panose="020F0502020204030204" pitchFamily="34" charset="0"/>
                <a:ea typeface="Calibri" panose="020F0502020204030204" pitchFamily="34" charset="0"/>
                <a:cs typeface="Calibri" panose="020F0502020204030204" pitchFamily="34" charset="0"/>
              </a:rPr>
              <a:t>ơi</a:t>
            </a:r>
            <a:r>
              <a:rPr lang="vi-VN"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a:latin typeface="Calibri" panose="020F0502020204030204" pitchFamily="34" charset="0"/>
                <a:ea typeface="Calibri" panose="020F0502020204030204" pitchFamily="34" charset="0"/>
                <a:cs typeface="Calibri" panose="020F0502020204030204" pitchFamily="34" charset="0"/>
              </a:rPr>
              <a:t>được xuống đất. Những cái lá to của nó toàn một màu xanh ngắt, màu xanh mát mẻ biết bao nhiêu!</a:t>
            </a:r>
          </a:p>
          <a:p>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smtClean="0">
                <a:latin typeface="Calibri" panose="020F0502020204030204" pitchFamily="34" charset="0"/>
                <a:ea typeface="Calibri" panose="020F0502020204030204" pitchFamily="34" charset="0"/>
                <a:cs typeface="Calibri" panose="020F0502020204030204" pitchFamily="34" charset="0"/>
              </a:rPr>
              <a:t>Sang </a:t>
            </a:r>
            <a:r>
              <a:rPr lang="vi-VN" sz="3200" dirty="0">
                <a:latin typeface="Calibri" panose="020F0502020204030204" pitchFamily="34" charset="0"/>
                <a:ea typeface="Calibri" panose="020F0502020204030204" pitchFamily="34" charset="0"/>
                <a:cs typeface="Calibri" panose="020F0502020204030204" pitchFamily="34" charset="0"/>
              </a:rPr>
              <a:t>cuối thu, lá của nó ngả màu vàng tía, cái màu </a:t>
            </a:r>
            <a:r>
              <a:rPr lang="en-US" sz="3200" dirty="0" smtClean="0">
                <a:latin typeface="Calibri" panose="020F0502020204030204" pitchFamily="34" charset="0"/>
                <a:ea typeface="Calibri" panose="020F0502020204030204" pitchFamily="34" charset="0"/>
                <a:cs typeface="Calibri" panose="020F0502020204030204" pitchFamily="34" charset="0"/>
              </a:rPr>
              <a:t>t</a:t>
            </a:r>
            <a:r>
              <a:rPr lang="vi-VN" sz="3200" dirty="0" smtClean="0">
                <a:latin typeface="Calibri" panose="020F0502020204030204" pitchFamily="34" charset="0"/>
                <a:ea typeface="Calibri" panose="020F0502020204030204" pitchFamily="34" charset="0"/>
                <a:cs typeface="Calibri" panose="020F0502020204030204" pitchFamily="34" charset="0"/>
              </a:rPr>
              <a:t>ía </a:t>
            </a:r>
            <a:r>
              <a:rPr lang="vi-VN" sz="3200" dirty="0">
                <a:latin typeface="Calibri" panose="020F0502020204030204" pitchFamily="34" charset="0"/>
                <a:ea typeface="Calibri" panose="020F0502020204030204" pitchFamily="34" charset="0"/>
                <a:cs typeface="Calibri" panose="020F0502020204030204" pitchFamily="34" charset="0"/>
              </a:rPr>
              <a:t>kì diệu ấy không thể thấy ở bất cứ một cây nào khác, càng nhìn càng thấy đẹp. </a:t>
            </a:r>
            <a:r>
              <a:rPr lang="en-US" sz="3200" dirty="0" err="1" smtClean="0">
                <a:latin typeface="Calibri" panose="020F0502020204030204" pitchFamily="34" charset="0"/>
                <a:ea typeface="Calibri" panose="020F0502020204030204" pitchFamily="34" charset="0"/>
                <a:cs typeface="Calibri" panose="020F0502020204030204" pitchFamily="34" charset="0"/>
              </a:rPr>
              <a:t>Đố</a:t>
            </a:r>
            <a:r>
              <a:rPr lang="vi-VN"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a:latin typeface="Calibri" panose="020F0502020204030204" pitchFamily="34" charset="0"/>
                <a:ea typeface="Calibri" panose="020F0502020204030204" pitchFamily="34" charset="0"/>
                <a:cs typeface="Calibri" panose="020F0502020204030204" pitchFamily="34" charset="0"/>
              </a:rPr>
              <a:t>anh hoạ sĩ nào pha được đúng cái màu </a:t>
            </a:r>
            <a:r>
              <a:rPr lang="en-US" sz="3200" dirty="0" smtClean="0">
                <a:latin typeface="Calibri" panose="020F0502020204030204" pitchFamily="34" charset="0"/>
                <a:ea typeface="Calibri" panose="020F0502020204030204" pitchFamily="34" charset="0"/>
                <a:cs typeface="Calibri" panose="020F0502020204030204" pitchFamily="34" charset="0"/>
              </a:rPr>
              <a:t>t</a:t>
            </a:r>
            <a:r>
              <a:rPr lang="vi-VN" sz="3200" dirty="0" smtClean="0">
                <a:latin typeface="Calibri" panose="020F0502020204030204" pitchFamily="34" charset="0"/>
                <a:ea typeface="Calibri" panose="020F0502020204030204" pitchFamily="34" charset="0"/>
                <a:cs typeface="Calibri" panose="020F0502020204030204" pitchFamily="34" charset="0"/>
              </a:rPr>
              <a:t>ía </a:t>
            </a:r>
            <a:r>
              <a:rPr lang="vi-VN" sz="3200" dirty="0">
                <a:latin typeface="Calibri" panose="020F0502020204030204" pitchFamily="34" charset="0"/>
                <a:ea typeface="Calibri" panose="020F0502020204030204" pitchFamily="34" charset="0"/>
                <a:cs typeface="Calibri" panose="020F0502020204030204" pitchFamily="34" charset="0"/>
              </a:rPr>
              <a:t>ấy của lá bàng cuối thu!</a:t>
            </a:r>
          </a:p>
          <a:p>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smtClean="0">
                <a:latin typeface="Calibri" panose="020F0502020204030204" pitchFamily="34" charset="0"/>
                <a:ea typeface="Calibri" panose="020F0502020204030204" pitchFamily="34" charset="0"/>
                <a:cs typeface="Calibri" panose="020F0502020204030204" pitchFamily="34" charset="0"/>
              </a:rPr>
              <a:t>Qua </a:t>
            </a:r>
            <a:r>
              <a:rPr lang="vi-VN" sz="3200" dirty="0">
                <a:latin typeface="Calibri" panose="020F0502020204030204" pitchFamily="34" charset="0"/>
                <a:ea typeface="Calibri" panose="020F0502020204030204" pitchFamily="34" charset="0"/>
                <a:cs typeface="Calibri" panose="020F0502020204030204" pitchFamily="34" charset="0"/>
              </a:rPr>
              <a:t>mùa đông, cây </a:t>
            </a:r>
            <a:r>
              <a:rPr lang="vi-VN" sz="3200" dirty="0" smtClean="0">
                <a:latin typeface="Calibri" panose="020F0502020204030204" pitchFamily="34" charset="0"/>
                <a:ea typeface="Calibri" panose="020F0502020204030204" pitchFamily="34" charset="0"/>
                <a:cs typeface="Calibri" panose="020F0502020204030204" pitchFamily="34" charset="0"/>
              </a:rPr>
              <a:t>b</a:t>
            </a:r>
            <a:r>
              <a:rPr lang="en-US" sz="3200" dirty="0">
                <a:latin typeface="Calibri" panose="020F0502020204030204" pitchFamily="34" charset="0"/>
                <a:ea typeface="Calibri" panose="020F0502020204030204" pitchFamily="34" charset="0"/>
                <a:cs typeface="Calibri" panose="020F0502020204030204" pitchFamily="34" charset="0"/>
              </a:rPr>
              <a:t>à</a:t>
            </a:r>
            <a:r>
              <a:rPr lang="vi-VN" sz="3200" dirty="0" smtClean="0">
                <a:latin typeface="Calibri" panose="020F0502020204030204" pitchFamily="34" charset="0"/>
                <a:ea typeface="Calibri" panose="020F0502020204030204" pitchFamily="34" charset="0"/>
                <a:cs typeface="Calibri" panose="020F0502020204030204" pitchFamily="34" charset="0"/>
              </a:rPr>
              <a:t>ng </a:t>
            </a:r>
            <a:r>
              <a:rPr lang="vi-VN" sz="3200" dirty="0">
                <a:latin typeface="Calibri" panose="020F0502020204030204" pitchFamily="34" charset="0"/>
                <a:ea typeface="Calibri" panose="020F0502020204030204" pitchFamily="34" charset="0"/>
                <a:cs typeface="Calibri" panose="020F0502020204030204" pitchFamily="34" charset="0"/>
              </a:rPr>
              <a:t>trụi không còn một lá, cành như khô lại, in trên nền trời đục. Trong những ngày rét nhất, đám </a:t>
            </a:r>
            <a:r>
              <a:rPr lang="vi-VN" sz="3200" dirty="0" smtClean="0">
                <a:latin typeface="Calibri" panose="020F0502020204030204" pitchFamily="34" charset="0"/>
                <a:ea typeface="Calibri" panose="020F0502020204030204" pitchFamily="34" charset="0"/>
                <a:cs typeface="Calibri" panose="020F0502020204030204" pitchFamily="34" charset="0"/>
              </a:rPr>
              <a:t>c</a:t>
            </a:r>
            <a:r>
              <a:rPr lang="en-US" sz="3200" dirty="0">
                <a:latin typeface="Calibri" panose="020F0502020204030204" pitchFamily="34" charset="0"/>
                <a:ea typeface="Calibri" panose="020F0502020204030204" pitchFamily="34" charset="0"/>
                <a:cs typeface="Calibri" panose="020F0502020204030204" pitchFamily="34" charset="0"/>
              </a:rPr>
              <a:t>à</a:t>
            </a:r>
            <a:r>
              <a:rPr lang="vi-VN" sz="3200" dirty="0" smtClean="0">
                <a:latin typeface="Calibri" panose="020F0502020204030204" pitchFamily="34" charset="0"/>
                <a:ea typeface="Calibri" panose="020F0502020204030204" pitchFamily="34" charset="0"/>
                <a:cs typeface="Calibri" panose="020F0502020204030204" pitchFamily="34" charset="0"/>
              </a:rPr>
              <a:t>nh </a:t>
            </a:r>
            <a:r>
              <a:rPr lang="vi-VN" sz="3200" dirty="0">
                <a:latin typeface="Calibri" panose="020F0502020204030204" pitchFamily="34" charset="0"/>
                <a:ea typeface="Calibri" panose="020F0502020204030204" pitchFamily="34" charset="0"/>
                <a:cs typeface="Calibri" panose="020F0502020204030204" pitchFamily="34" charset="0"/>
              </a:rPr>
              <a:t>trơ trụi đó như cố co mình lại để chịu cho được cái rét buốt của mùa đông. Thuỳ và các bạn thấy thương xót trong lòng, những </a:t>
            </a:r>
            <a:r>
              <a:rPr lang="vi-VN" sz="3200" dirty="0" smtClean="0">
                <a:latin typeface="Calibri" panose="020F0502020204030204" pitchFamily="34" charset="0"/>
                <a:ea typeface="Calibri" panose="020F0502020204030204" pitchFamily="34" charset="0"/>
                <a:cs typeface="Calibri" panose="020F0502020204030204" pitchFamily="34" charset="0"/>
              </a:rPr>
              <a:t>c</a:t>
            </a:r>
            <a:r>
              <a:rPr lang="en-US" sz="3200" dirty="0">
                <a:latin typeface="Calibri" panose="020F0502020204030204" pitchFamily="34" charset="0"/>
                <a:ea typeface="Calibri" panose="020F0502020204030204" pitchFamily="34" charset="0"/>
                <a:cs typeface="Calibri" panose="020F0502020204030204" pitchFamily="34" charset="0"/>
              </a:rPr>
              <a:t>à</a:t>
            </a:r>
            <a:r>
              <a:rPr lang="vi-VN" sz="3200" dirty="0" smtClean="0">
                <a:latin typeface="Calibri" panose="020F0502020204030204" pitchFamily="34" charset="0"/>
                <a:ea typeface="Calibri" panose="020F0502020204030204" pitchFamily="34" charset="0"/>
                <a:cs typeface="Calibri" panose="020F0502020204030204" pitchFamily="34" charset="0"/>
              </a:rPr>
              <a:t>nh </a:t>
            </a:r>
            <a:r>
              <a:rPr lang="vi-VN" sz="3200" dirty="0">
                <a:latin typeface="Calibri" panose="020F0502020204030204" pitchFamily="34" charset="0"/>
                <a:ea typeface="Calibri" panose="020F0502020204030204" pitchFamily="34" charset="0"/>
                <a:cs typeface="Calibri" panose="020F0502020204030204" pitchFamily="34" charset="0"/>
              </a:rPr>
              <a:t>trụi hết lá kia trơ trơ ngoài trời chắc là rét lắm!</a:t>
            </a:r>
          </a:p>
          <a:p>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smtClean="0">
                <a:latin typeface="Calibri" panose="020F0502020204030204" pitchFamily="34" charset="0"/>
                <a:ea typeface="Calibri" panose="020F0502020204030204" pitchFamily="34" charset="0"/>
                <a:cs typeface="Calibri" panose="020F0502020204030204" pitchFamily="34" charset="0"/>
              </a:rPr>
              <a:t>Cho </a:t>
            </a:r>
            <a:r>
              <a:rPr lang="vi-VN" sz="3200" dirty="0">
                <a:latin typeface="Calibri" panose="020F0502020204030204" pitchFamily="34" charset="0"/>
                <a:ea typeface="Calibri" panose="020F0502020204030204" pitchFamily="34" charset="0"/>
                <a:cs typeface="Calibri" panose="020F0502020204030204" pitchFamily="34" charset="0"/>
              </a:rPr>
              <a:t>tới mùa xuân, chỉ một đêm thôi, chồi xanh li ti đã điểm kín cành to, cảnh nhỏ. Rồi từng ngày, từng ngày, những chồi xanh ấy lớn nhanh như thổi, mỗi ngày một khác, mỗi lúc một khác nữa kia. Mùa xuân của cây bàng cũng như tuổi thơ của nó vậy.</a:t>
            </a:r>
          </a:p>
          <a:p>
            <a:endParaRPr lang="vi-VN" sz="3200" dirty="0">
              <a:latin typeface="Calibri" panose="020F0502020204030204" pitchFamily="34" charset="0"/>
              <a:ea typeface="Calibri" panose="020F0502020204030204" pitchFamily="34" charset="0"/>
              <a:cs typeface="Calibri" panose="020F0502020204030204" pitchFamily="34" charset="0"/>
            </a:endParaRPr>
          </a:p>
          <a:p>
            <a:pPr algn="r"/>
            <a:r>
              <a:rPr lang="vi-VN" sz="3200" dirty="0">
                <a:latin typeface="Calibri" panose="020F0502020204030204" pitchFamily="34" charset="0"/>
                <a:ea typeface="Calibri" panose="020F0502020204030204" pitchFamily="34" charset="0"/>
                <a:cs typeface="Calibri" panose="020F0502020204030204" pitchFamily="34" charset="0"/>
              </a:rPr>
              <a:t>Theo </a:t>
            </a:r>
            <a:r>
              <a:rPr lang="vi-VN" sz="3200" dirty="0" smtClean="0">
                <a:latin typeface="Calibri" panose="020F0502020204030204" pitchFamily="34" charset="0"/>
                <a:ea typeface="Calibri" panose="020F0502020204030204" pitchFamily="34" charset="0"/>
                <a:cs typeface="Calibri" panose="020F0502020204030204" pitchFamily="34" charset="0"/>
              </a:rPr>
              <a:t>Đ</a:t>
            </a:r>
            <a:r>
              <a:rPr lang="en-US" sz="3200" dirty="0">
                <a:latin typeface="Calibri" panose="020F0502020204030204" pitchFamily="34" charset="0"/>
                <a:ea typeface="Calibri" panose="020F0502020204030204" pitchFamily="34" charset="0"/>
                <a:cs typeface="Calibri" panose="020F0502020204030204" pitchFamily="34" charset="0"/>
              </a:rPr>
              <a:t>À</a:t>
            </a:r>
            <a:r>
              <a:rPr lang="vi-VN" sz="3200" dirty="0" smtClean="0">
                <a:latin typeface="Calibri" panose="020F0502020204030204" pitchFamily="34" charset="0"/>
                <a:ea typeface="Calibri" panose="020F0502020204030204" pitchFamily="34" charset="0"/>
                <a:cs typeface="Calibri" panose="020F0502020204030204" pitchFamily="34" charset="0"/>
              </a:rPr>
              <a:t>O </a:t>
            </a:r>
            <a:r>
              <a:rPr lang="vi-VN" sz="3200" dirty="0">
                <a:latin typeface="Calibri" panose="020F0502020204030204" pitchFamily="34" charset="0"/>
                <a:ea typeface="Calibri" panose="020F0502020204030204" pitchFamily="34" charset="0"/>
                <a:cs typeface="Calibri" panose="020F0502020204030204" pitchFamily="34" charset="0"/>
              </a:rPr>
              <a:t>VŨ</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757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399" y="913973"/>
            <a:ext cx="17221200" cy="83534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1FA2ED3D-B2D6-40AC-C988-00A7E36DCA11}"/>
              </a:ext>
            </a:extLst>
          </p:cNvPr>
          <p:cNvSpPr txBox="1"/>
          <p:nvPr/>
        </p:nvSpPr>
        <p:spPr>
          <a:xfrm>
            <a:off x="1359330" y="933976"/>
            <a:ext cx="15925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a:ea typeface="+mn-ea"/>
                <a:cs typeface="+mn-cs"/>
              </a:rPr>
              <a:t>Trả lời</a:t>
            </a:r>
          </a:p>
        </p:txBody>
      </p:sp>
      <p:sp>
        <p:nvSpPr>
          <p:cNvPr id="8" name="TextBox 7">
            <a:extLst>
              <a:ext uri="{FF2B5EF4-FFF2-40B4-BE49-F238E27FC236}">
                <a16:creationId xmlns="" xmlns:a16="http://schemas.microsoft.com/office/drawing/2014/main" id="{AFD6472C-6340-7AA7-49EA-1670408B88DA}"/>
              </a:ext>
            </a:extLst>
          </p:cNvPr>
          <p:cNvSpPr txBox="1"/>
          <p:nvPr/>
        </p:nvSpPr>
        <p:spPr>
          <a:xfrm>
            <a:off x="1028699" y="2346089"/>
            <a:ext cx="16230600" cy="5489195"/>
          </a:xfrm>
          <a:prstGeom prst="rect">
            <a:avLst/>
          </a:prstGeom>
          <a:noFill/>
        </p:spPr>
        <p:txBody>
          <a:bodyPr wrap="square">
            <a:spAutoFit/>
          </a:bodyPr>
          <a:lstStyle/>
          <a:p>
            <a:pPr marL="0" marR="0" algn="just">
              <a:lnSpc>
                <a:spcPct val="150000"/>
              </a:lnSpc>
              <a:spcBef>
                <a:spcPts val="240"/>
              </a:spcBef>
              <a:spcAft>
                <a:spcPts val="240"/>
              </a:spcAft>
            </a:pPr>
            <a:r>
              <a:rPr lang="vi-VN" sz="6000" b="1" i="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Cây si được miêu tả theo trình tự: đặc điểm chung của cây – rễ cây – lá cây – ích lợi của cây; </a:t>
            </a:r>
            <a:r>
              <a:rPr lang="vi-VN" sz="6000" b="1" i="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cây bàng được miêu tả theo trình tự thời gian (các mùa trong năm).</a:t>
            </a:r>
            <a:endParaRPr lang="en-US" sz="5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2359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399" y="913973"/>
            <a:ext cx="17221200" cy="83534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1FA2ED3D-B2D6-40AC-C988-00A7E36DCA11}"/>
              </a:ext>
            </a:extLst>
          </p:cNvPr>
          <p:cNvSpPr txBox="1"/>
          <p:nvPr/>
        </p:nvSpPr>
        <p:spPr>
          <a:xfrm>
            <a:off x="7442224" y="1204460"/>
            <a:ext cx="15925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a:ea typeface="+mn-ea"/>
                <a:cs typeface="+mn-cs"/>
              </a:rPr>
              <a:t>DẶN DÒ</a:t>
            </a:r>
          </a:p>
        </p:txBody>
      </p:sp>
      <p:sp>
        <p:nvSpPr>
          <p:cNvPr id="8" name="TextBox 7">
            <a:extLst>
              <a:ext uri="{FF2B5EF4-FFF2-40B4-BE49-F238E27FC236}">
                <a16:creationId xmlns="" xmlns:a16="http://schemas.microsoft.com/office/drawing/2014/main" id="{AFD6472C-6340-7AA7-49EA-1670408B88DA}"/>
              </a:ext>
            </a:extLst>
          </p:cNvPr>
          <p:cNvSpPr txBox="1"/>
          <p:nvPr/>
        </p:nvSpPr>
        <p:spPr>
          <a:xfrm>
            <a:off x="1028699" y="2849866"/>
            <a:ext cx="16230600" cy="3353097"/>
          </a:xfrm>
          <a:prstGeom prst="rect">
            <a:avLst/>
          </a:prstGeom>
          <a:noFill/>
        </p:spPr>
        <p:txBody>
          <a:bodyPr wrap="square">
            <a:spAutoFit/>
          </a:bodyPr>
          <a:lstStyle/>
          <a:p>
            <a:pPr marL="0" marR="0" algn="just">
              <a:lnSpc>
                <a:spcPct val="150000"/>
              </a:lnSpc>
              <a:spcBef>
                <a:spcPts val="240"/>
              </a:spcBef>
              <a:spcAft>
                <a:spcPts val="240"/>
              </a:spcAft>
            </a:pPr>
            <a:r>
              <a:rPr lang="vi-VN" sz="4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Chuẩn bị nội dung cho tiết học Bài viết 2: Quan sát cây cối.</a:t>
            </a:r>
          </a:p>
          <a:p>
            <a:pPr marL="0" marR="0" algn="just">
              <a:lnSpc>
                <a:spcPct val="150000"/>
              </a:lnSpc>
              <a:spcBef>
                <a:spcPts val="240"/>
              </a:spcBef>
              <a:spcAft>
                <a:spcPts val="240"/>
              </a:spcAft>
            </a:pPr>
            <a:r>
              <a:rPr lang="vi-VN" sz="4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Chuẩn bị tranh/ ảnh về một cây hoa (hoặc cây ăn quả, cây bóng mát, cây lương thực, cây cảnh) để thực hành quan sát.</a:t>
            </a:r>
          </a:p>
        </p:txBody>
      </p:sp>
    </p:spTree>
    <p:extLst>
      <p:ext uri="{BB962C8B-B14F-4D97-AF65-F5344CB8AC3E}">
        <p14:creationId xmlns:p14="http://schemas.microsoft.com/office/powerpoint/2010/main" val="1951393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 xmlns:a16="http://schemas.microsoft.com/office/drawing/2014/main" id="{3BD88F4D-9EF4-BEB0-6054-DBF2C018CB2C}"/>
              </a:ext>
            </a:extLst>
          </p:cNvPr>
          <p:cNvGrpSpPr/>
          <p:nvPr/>
        </p:nvGrpSpPr>
        <p:grpSpPr>
          <a:xfrm>
            <a:off x="0" y="-1965325"/>
            <a:ext cx="16625810" cy="8191500"/>
            <a:chOff x="-457200" y="-1965325"/>
            <a:chExt cx="16625810" cy="8191500"/>
          </a:xfrm>
        </p:grpSpPr>
        <p:sp>
          <p:nvSpPr>
            <p:cNvPr id="7" name="Freeform 2">
              <a:extLst>
                <a:ext uri="{FF2B5EF4-FFF2-40B4-BE49-F238E27FC236}">
                  <a16:creationId xmlns="" xmlns:a16="http://schemas.microsoft.com/office/drawing/2014/main" id="{11A8218C-BE5E-E194-2EB3-1CB08ACB8A2C}"/>
                </a:ext>
              </a:extLst>
            </p:cNvPr>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87A9D35E-3163-5978-5502-001AB3FDE390}"/>
                </a:ext>
              </a:extLst>
            </p:cNvPr>
            <p:cNvSpPr txBox="1"/>
            <p:nvPr/>
          </p:nvSpPr>
          <p:spPr>
            <a:xfrm>
              <a:off x="1905000" y="2783424"/>
              <a:ext cx="9017212"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600">
                  <a:solidFill>
                    <a:prstClr val="white"/>
                  </a:solidFill>
                  <a:effectLst>
                    <a:outerShdw blurRad="38100" dist="38100" dir="2700000" algn="tl">
                      <a:srgbClr val="000000">
                        <a:alpha val="43137"/>
                      </a:srgbClr>
                    </a:outerShdw>
                  </a:effectLst>
                  <a:latin typeface="NVN Hopeitissed" panose="02000500000000000000" pitchFamily="2" charset="0"/>
                </a:rPr>
                <a:t>Tạm biệt!</a:t>
              </a:r>
              <a:endParaRPr kumimoji="0" lang="en-US" sz="16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endParaRPr>
            </a:p>
          </p:txBody>
        </p:sp>
      </p:grpSp>
    </p:spTree>
    <p:extLst>
      <p:ext uri="{BB962C8B-B14F-4D97-AF65-F5344CB8AC3E}">
        <p14:creationId xmlns:p14="http://schemas.microsoft.com/office/powerpoint/2010/main" val="204279274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endParaRPr lang="en-US"/>
          </a:p>
        </p:txBody>
      </p:sp>
      <p:grpSp>
        <p:nvGrpSpPr>
          <p:cNvPr id="9" name="Group 8">
            <a:extLst>
              <a:ext uri="{FF2B5EF4-FFF2-40B4-BE49-F238E27FC236}">
                <a16:creationId xmlns="" xmlns:a16="http://schemas.microsoft.com/office/drawing/2014/main" id="{3BD88F4D-9EF4-BEB0-6054-DBF2C018CB2C}"/>
              </a:ext>
            </a:extLst>
          </p:cNvPr>
          <p:cNvGrpSpPr/>
          <p:nvPr/>
        </p:nvGrpSpPr>
        <p:grpSpPr>
          <a:xfrm>
            <a:off x="-457200" y="-1965325"/>
            <a:ext cx="16625810" cy="8191500"/>
            <a:chOff x="-457200" y="-1965325"/>
            <a:chExt cx="16625810" cy="8191500"/>
          </a:xfrm>
        </p:grpSpPr>
        <p:sp>
          <p:nvSpPr>
            <p:cNvPr id="7" name="Freeform 2">
              <a:extLst>
                <a:ext uri="{FF2B5EF4-FFF2-40B4-BE49-F238E27FC236}">
                  <a16:creationId xmlns="" xmlns:a16="http://schemas.microsoft.com/office/drawing/2014/main" id="{11A8218C-BE5E-E194-2EB3-1CB08ACB8A2C}"/>
                </a:ext>
              </a:extLst>
            </p:cNvPr>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87A9D35E-3163-5978-5502-001AB3FDE390}"/>
                </a:ext>
              </a:extLst>
            </p:cNvPr>
            <p:cNvSpPr txBox="1"/>
            <p:nvPr/>
          </p:nvSpPr>
          <p:spPr>
            <a:xfrm>
              <a:off x="1537099" y="2893711"/>
              <a:ext cx="10019089" cy="2646878"/>
            </a:xfrm>
            <a:prstGeom prst="rect">
              <a:avLst/>
            </a:prstGeom>
            <a:noFill/>
          </p:spPr>
          <p:txBody>
            <a:bodyPr wrap="none" rtlCol="0">
              <a:spAutoFit/>
            </a:bodyPr>
            <a:lstStyle/>
            <a:p>
              <a:r>
                <a:rPr lang="en-US" sz="16600">
                  <a:solidFill>
                    <a:schemeClr val="bg1"/>
                  </a:solidFill>
                  <a:effectLst>
                    <a:outerShdw blurRad="38100" dist="38100" dir="2700000" algn="tl">
                      <a:srgbClr val="000000">
                        <a:alpha val="43137"/>
                      </a:srgbClr>
                    </a:outerShdw>
                  </a:effectLst>
                  <a:latin typeface="NVN Hopeitissed" panose="02000500000000000000" pitchFamily="2" charset="0"/>
                </a:rPr>
                <a:t>Khởi động</a:t>
              </a:r>
            </a:p>
          </p:txBody>
        </p:sp>
      </p:grpSp>
    </p:spTree>
    <p:extLst>
      <p:ext uri="{BB962C8B-B14F-4D97-AF65-F5344CB8AC3E}">
        <p14:creationId xmlns:p14="http://schemas.microsoft.com/office/powerpoint/2010/main" val="3401830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F4292E-66CB-74D8-2003-1F79D6EF3165}"/>
              </a:ext>
            </a:extLst>
          </p:cNvPr>
          <p:cNvSpPr>
            <a:spLocks noGrp="1"/>
          </p:cNvSpPr>
          <p:nvPr>
            <p:ph type="title"/>
          </p:nvPr>
        </p:nvSpPr>
        <p:spPr/>
        <p:txBody>
          <a:bodyPr/>
          <a:lstStyle/>
          <a:p>
            <a:endParaRPr lang="en-US"/>
          </a:p>
        </p:txBody>
      </p:sp>
      <p:pic>
        <p:nvPicPr>
          <p:cNvPr id="4" name="Đi học - Nhạc Thiếu Nhi Hay Nhất - Voi TV">
            <a:hlinkClick r:id="" action="ppaction://media"/>
            <a:extLst>
              <a:ext uri="{FF2B5EF4-FFF2-40B4-BE49-F238E27FC236}">
                <a16:creationId xmlns="" xmlns:a16="http://schemas.microsoft.com/office/drawing/2014/main" id="{4B53CB85-1D3D-51F7-C0B0-9DDD754FF9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831" y="-5812"/>
            <a:ext cx="18296726" cy="10292812"/>
          </a:xfrm>
        </p:spPr>
      </p:pic>
    </p:spTree>
    <p:extLst>
      <p:ext uri="{BB962C8B-B14F-4D97-AF65-F5344CB8AC3E}">
        <p14:creationId xmlns:p14="http://schemas.microsoft.com/office/powerpoint/2010/main" val="24951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 xmlns:a16="http://schemas.microsoft.com/office/drawing/2014/main" id="{3BD88F4D-9EF4-BEB0-6054-DBF2C018CB2C}"/>
              </a:ext>
            </a:extLst>
          </p:cNvPr>
          <p:cNvGrpSpPr/>
          <p:nvPr/>
        </p:nvGrpSpPr>
        <p:grpSpPr>
          <a:xfrm>
            <a:off x="-533400" y="-2095500"/>
            <a:ext cx="16625810" cy="8191500"/>
            <a:chOff x="-457200" y="-1965325"/>
            <a:chExt cx="16625810" cy="8191500"/>
          </a:xfrm>
        </p:grpSpPr>
        <p:sp>
          <p:nvSpPr>
            <p:cNvPr id="7" name="Freeform 2">
              <a:extLst>
                <a:ext uri="{FF2B5EF4-FFF2-40B4-BE49-F238E27FC236}">
                  <a16:creationId xmlns="" xmlns:a16="http://schemas.microsoft.com/office/drawing/2014/main" id="{11A8218C-BE5E-E194-2EB3-1CB08ACB8A2C}"/>
                </a:ext>
              </a:extLst>
            </p:cNvPr>
            <p:cNvSpPr/>
            <p:nvPr/>
          </p:nvSpPr>
          <p:spPr>
            <a:xfrm>
              <a:off x="-457200" y="-1965325"/>
              <a:ext cx="16625810" cy="8191500"/>
            </a:xfrm>
            <a:custGeom>
              <a:avLst/>
              <a:gdLst/>
              <a:ahLst/>
              <a:cxnLst/>
              <a:rect l="l" t="t" r="r" b="b"/>
              <a:pathLst>
                <a:path w="7315200" h="3392424">
                  <a:moveTo>
                    <a:pt x="0" y="0"/>
                  </a:moveTo>
                  <a:lnTo>
                    <a:pt x="7315200" y="0"/>
                  </a:lnTo>
                  <a:lnTo>
                    <a:pt x="7315200" y="3392424"/>
                  </a:lnTo>
                  <a:lnTo>
                    <a:pt x="0" y="3392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 xmlns:a16="http://schemas.microsoft.com/office/drawing/2014/main" id="{87A9D35E-3163-5978-5502-001AB3FDE390}"/>
                </a:ext>
              </a:extLst>
            </p:cNvPr>
            <p:cNvSpPr txBox="1"/>
            <p:nvPr/>
          </p:nvSpPr>
          <p:spPr>
            <a:xfrm>
              <a:off x="1537099" y="2893711"/>
              <a:ext cx="10192214"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VN Hopeitissed" panose="02000500000000000000" pitchFamily="2" charset="0"/>
                  <a:ea typeface="+mn-ea"/>
                  <a:cs typeface="+mn-cs"/>
                </a:rPr>
                <a:t>Khám phá</a:t>
              </a:r>
            </a:p>
          </p:txBody>
        </p:sp>
      </p:grpSp>
    </p:spTree>
    <p:extLst>
      <p:ext uri="{BB962C8B-B14F-4D97-AF65-F5344CB8AC3E}">
        <p14:creationId xmlns:p14="http://schemas.microsoft.com/office/powerpoint/2010/main" val="4091798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 xmlns:a16="http://schemas.microsoft.com/office/drawing/2014/main" id="{1A82F0F4-491E-391A-B510-A48E3B12FA8B}"/>
              </a:ext>
            </a:extLst>
          </p:cNvPr>
          <p:cNvGrpSpPr/>
          <p:nvPr/>
        </p:nvGrpSpPr>
        <p:grpSpPr>
          <a:xfrm>
            <a:off x="914400" y="-2628900"/>
            <a:ext cx="10776678" cy="8706979"/>
            <a:chOff x="914400" y="-2628900"/>
            <a:chExt cx="10776678" cy="8706979"/>
          </a:xfrm>
        </p:grpSpPr>
        <p:sp>
          <p:nvSpPr>
            <p:cNvPr id="3" name="Freeform 9">
              <a:extLst>
                <a:ext uri="{FF2B5EF4-FFF2-40B4-BE49-F238E27FC236}">
                  <a16:creationId xmlns="" xmlns:a16="http://schemas.microsoft.com/office/drawing/2014/main" id="{340899CF-00FD-8B6C-2836-E65F0FE64734}"/>
                </a:ext>
              </a:extLst>
            </p:cNvPr>
            <p:cNvSpPr/>
            <p:nvPr/>
          </p:nvSpPr>
          <p:spPr>
            <a:xfrm>
              <a:off x="914400" y="-2628900"/>
              <a:ext cx="10776678" cy="8706979"/>
            </a:xfrm>
            <a:custGeom>
              <a:avLst/>
              <a:gdLst/>
              <a:ahLst/>
              <a:cxnLst/>
              <a:rect l="l" t="t" r="r" b="b"/>
              <a:pathLst>
                <a:path w="1672349" h="1855588">
                  <a:moveTo>
                    <a:pt x="0" y="0"/>
                  </a:moveTo>
                  <a:lnTo>
                    <a:pt x="1672349" y="0"/>
                  </a:lnTo>
                  <a:lnTo>
                    <a:pt x="1672349" y="1855588"/>
                  </a:lnTo>
                  <a:lnTo>
                    <a:pt x="0" y="18555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 xmlns:a16="http://schemas.microsoft.com/office/drawing/2014/main" id="{DCF8CB35-EC4B-CEB7-C5BE-F95108B9C634}"/>
                </a:ext>
              </a:extLst>
            </p:cNvPr>
            <p:cNvSpPr txBox="1"/>
            <p:nvPr/>
          </p:nvSpPr>
          <p:spPr>
            <a:xfrm>
              <a:off x="2866790" y="1692947"/>
              <a:ext cx="7359708" cy="3046988"/>
            </a:xfrm>
            <a:prstGeom prst="rect">
              <a:avLst/>
            </a:prstGeom>
            <a:noFill/>
          </p:spPr>
          <p:txBody>
            <a:bodyPr wrap="none" rtlCol="0">
              <a:spAutoFit/>
            </a:bodyPr>
            <a:lstStyle/>
            <a:p>
              <a:pPr algn="ctr"/>
              <a:r>
                <a:rPr lang="en-US" sz="9600">
                  <a:solidFill>
                    <a:schemeClr val="bg1"/>
                  </a:solidFill>
                  <a:effectLst>
                    <a:outerShdw blurRad="38100" dist="38100" dir="2700000" algn="tl">
                      <a:srgbClr val="000000">
                        <a:alpha val="43137"/>
                      </a:srgbClr>
                    </a:outerShdw>
                  </a:effectLst>
                  <a:latin typeface="#9Slide03 AllRoundGothic" panose="020B0703020202020104" pitchFamily="34" charset="0"/>
                </a:rPr>
                <a:t>Hoạt động 1</a:t>
              </a:r>
            </a:p>
            <a:p>
              <a:pPr algn="ctr"/>
              <a:r>
                <a:rPr lang="en-US" sz="9600">
                  <a:solidFill>
                    <a:schemeClr val="bg1"/>
                  </a:solidFill>
                  <a:effectLst>
                    <a:outerShdw blurRad="38100" dist="38100" dir="2700000" algn="tl">
                      <a:srgbClr val="000000">
                        <a:alpha val="43137"/>
                      </a:srgbClr>
                    </a:outerShdw>
                  </a:effectLst>
                  <a:latin typeface="#9Slide03 AllRoundGothic" panose="020B0703020202020104" pitchFamily="34" charset="0"/>
                </a:rPr>
                <a:t>Nhận xét</a:t>
              </a:r>
            </a:p>
          </p:txBody>
        </p:sp>
      </p:grpSp>
    </p:spTree>
    <p:extLst>
      <p:ext uri="{BB962C8B-B14F-4D97-AF65-F5344CB8AC3E}">
        <p14:creationId xmlns:p14="http://schemas.microsoft.com/office/powerpoint/2010/main" val="3777014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1FA2ED3D-B2D6-40AC-C988-00A7E36DCA11}"/>
              </a:ext>
            </a:extLst>
          </p:cNvPr>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sp>
        <p:nvSpPr>
          <p:cNvPr id="12" name="TextBox 11">
            <a:extLst>
              <a:ext uri="{FF2B5EF4-FFF2-40B4-BE49-F238E27FC236}">
                <a16:creationId xmlns="" xmlns:a16="http://schemas.microsoft.com/office/drawing/2014/main" id="{DB766945-2FAA-87B6-B1BC-122BAC7C6298}"/>
              </a:ext>
            </a:extLst>
          </p:cNvPr>
          <p:cNvSpPr txBox="1"/>
          <p:nvPr/>
        </p:nvSpPr>
        <p:spPr>
          <a:xfrm>
            <a:off x="1166057" y="1346188"/>
            <a:ext cx="15773400" cy="8956298"/>
          </a:xfrm>
          <a:prstGeom prst="rect">
            <a:avLst/>
          </a:prstGeom>
          <a:noFill/>
        </p:spPr>
        <p:txBody>
          <a:bodyPr wrap="square">
            <a:spAutoFit/>
          </a:bodyPr>
          <a:lstStyle/>
          <a:p>
            <a:pPr algn="ctr"/>
            <a:r>
              <a:rPr lang="vi-VN"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Cây si</a:t>
            </a:r>
            <a:endPar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Cây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bao giờ cũng già hơn những cây khác, từ cây si cổ thụ bên giếng đầu làng đến cây si bé tí trong hòn non bộ của ông.</a:t>
            </a:r>
          </a:p>
          <a:p>
            <a:pPr algn="just"/>
            <a:r>
              <a:rPr lang="en-US"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Rễ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làm thành bộ “râu” độc đáo của si. Bộ râu si rất rậm và dài. Những ngày sắp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m</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ư</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hoặc sau mưa, cây si lại càng già thêm vì râu cứ trắng ra. Cây si khác cây đa là những chòm râu ấy không thành những thân phụ, mà bao giờ cũng vẫn chỉ là bộ râu loà xoà. Còn cây đa, đến một ngày nào đó, có những râu sẽ ăn xuống đất, </a:t>
            </a:r>
            <a:r>
              <a:rPr lang="en-US" sz="3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lớ</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lên, thành thân cây: một cây đa có khi có đến năm, sáu gốc.</a:t>
            </a:r>
          </a:p>
          <a:p>
            <a:pPr algn="just"/>
            <a:r>
              <a:rPr lang="en-US"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Lá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tuy nhỏ nhưng nhiều nên bao giờ cũng cho bóng mát. Bước vào dưới bóng một cây si, sờ vào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en-US" sz="3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ừ</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ng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chòm râu, ta cảm thấy mát rượi và quên ngay cái nắng gay gắt ngoài đường. Cây si không bao giờ rụng lá hàng loạt như cây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à</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ng</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cây sấu, cây xà cừ, cây xoan. Cây si già hơn những cây khác vì chòm râu nhưng cũng luôn trẻ hơn những cây khác vì xanh lá quanh năm.</a:t>
            </a:r>
          </a:p>
          <a:p>
            <a:pPr algn="just"/>
            <a:r>
              <a:rPr lang="en-US"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Lá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tặng con người bóng mát, còn chòm râu thì để trẻ ngắm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ngh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í</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mà nhớ đến ông nội, ông ngoại của mình, những người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gi</a:t>
            </a:r>
            <a:r>
              <a:rPr lang="en-US" sz="3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à</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luôn yêu quý các em.</a:t>
            </a:r>
          </a:p>
          <a:p>
            <a:pPr algn="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Ă</a:t>
            </a:r>
            <a:r>
              <a:rPr lang="vi-VN" sz="3600" b="0" i="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NG </a:t>
            </a: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SƠN</a:t>
            </a:r>
          </a:p>
        </p:txBody>
      </p:sp>
    </p:spTree>
    <p:extLst>
      <p:ext uri="{BB962C8B-B14F-4D97-AF65-F5344CB8AC3E}">
        <p14:creationId xmlns:p14="http://schemas.microsoft.com/office/powerpoint/2010/main" val="1783929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1FA2ED3D-B2D6-40AC-C988-00A7E36DCA11}"/>
              </a:ext>
            </a:extLst>
          </p:cNvPr>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grpSp>
        <p:nvGrpSpPr>
          <p:cNvPr id="13" name="Group 12">
            <a:extLst>
              <a:ext uri="{FF2B5EF4-FFF2-40B4-BE49-F238E27FC236}">
                <a16:creationId xmlns="" xmlns:a16="http://schemas.microsoft.com/office/drawing/2014/main" id="{B087360B-BFE6-D145-53BF-999A68C672E2}"/>
              </a:ext>
            </a:extLst>
          </p:cNvPr>
          <p:cNvGrpSpPr/>
          <p:nvPr/>
        </p:nvGrpSpPr>
        <p:grpSpPr>
          <a:xfrm>
            <a:off x="1143000" y="2462161"/>
            <a:ext cx="9906000" cy="1995540"/>
            <a:chOff x="1143000" y="2462160"/>
            <a:chExt cx="9906000" cy="2147939"/>
          </a:xfrm>
        </p:grpSpPr>
        <p:grpSp>
          <p:nvGrpSpPr>
            <p:cNvPr id="8" name="Group 7">
              <a:extLst>
                <a:ext uri="{FF2B5EF4-FFF2-40B4-BE49-F238E27FC236}">
                  <a16:creationId xmlns="" xmlns:a16="http://schemas.microsoft.com/office/drawing/2014/main" id="{89CC8EFA-555A-DDC4-1282-558AE3945D76}"/>
                </a:ext>
              </a:extLst>
            </p:cNvPr>
            <p:cNvGrpSpPr/>
            <p:nvPr/>
          </p:nvGrpSpPr>
          <p:grpSpPr>
            <a:xfrm>
              <a:off x="1143000" y="2462160"/>
              <a:ext cx="9906000" cy="2147939"/>
              <a:chOff x="1143000" y="2462161"/>
              <a:chExt cx="9829800" cy="1569660"/>
            </a:xfrm>
          </p:grpSpPr>
          <p:sp>
            <p:nvSpPr>
              <p:cNvPr id="3" name="Rectangle: Rounded Corners 2">
                <a:extLst>
                  <a:ext uri="{FF2B5EF4-FFF2-40B4-BE49-F238E27FC236}">
                    <a16:creationId xmlns="" xmlns:a16="http://schemas.microsoft.com/office/drawing/2014/main" id="{850E0C89-2879-C3AD-E895-28EFD85EE1B3}"/>
                  </a:ext>
                </a:extLst>
              </p:cNvPr>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E3B2591E-81FE-9098-1B7D-44B60B5E43D5}"/>
                  </a:ext>
                </a:extLst>
              </p:cNvPr>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A5DE48A7-F0E3-FD26-2697-99B90B5A5871}"/>
                </a:ext>
              </a:extLst>
            </p:cNvPr>
            <p:cNvSpPr txBox="1"/>
            <p:nvPr/>
          </p:nvSpPr>
          <p:spPr>
            <a:xfrm>
              <a:off x="1537015" y="2703676"/>
              <a:ext cx="9144000" cy="1569660"/>
            </a:xfrm>
            <a:prstGeom prst="rect">
              <a:avLst/>
            </a:prstGeom>
            <a:noFill/>
          </p:spPr>
          <p:txBody>
            <a:bodyPr wrap="square">
              <a:spAutoFit/>
            </a:bodyPr>
            <a:lstStyle/>
            <a:p>
              <a:r>
                <a:rPr lang="en-US" sz="4800" b="1"/>
                <a:t>a) Bài văn có mấy đoạn? Nêu nội dung của từng đoạn</a:t>
              </a:r>
            </a:p>
          </p:txBody>
        </p:sp>
      </p:grpSp>
      <p:grpSp>
        <p:nvGrpSpPr>
          <p:cNvPr id="21" name="Group 20">
            <a:extLst>
              <a:ext uri="{FF2B5EF4-FFF2-40B4-BE49-F238E27FC236}">
                <a16:creationId xmlns="" xmlns:a16="http://schemas.microsoft.com/office/drawing/2014/main" id="{259E2D1B-003D-2B30-1D2B-9B3C705D72CC}"/>
              </a:ext>
            </a:extLst>
          </p:cNvPr>
          <p:cNvGrpSpPr/>
          <p:nvPr/>
        </p:nvGrpSpPr>
        <p:grpSpPr>
          <a:xfrm>
            <a:off x="1159790" y="5492320"/>
            <a:ext cx="9906000" cy="1995540"/>
            <a:chOff x="1159790" y="5492320"/>
            <a:chExt cx="9906000" cy="1995540"/>
          </a:xfrm>
        </p:grpSpPr>
        <p:grpSp>
          <p:nvGrpSpPr>
            <p:cNvPr id="14" name="Group 13">
              <a:extLst>
                <a:ext uri="{FF2B5EF4-FFF2-40B4-BE49-F238E27FC236}">
                  <a16:creationId xmlns="" xmlns:a16="http://schemas.microsoft.com/office/drawing/2014/main" id="{97EDEA97-0984-F34D-FDB4-6062899AD96A}"/>
                </a:ext>
              </a:extLst>
            </p:cNvPr>
            <p:cNvGrpSpPr/>
            <p:nvPr/>
          </p:nvGrpSpPr>
          <p:grpSpPr>
            <a:xfrm>
              <a:off x="1159790" y="5492320"/>
              <a:ext cx="9906000" cy="1995540"/>
              <a:chOff x="1143000" y="2462160"/>
              <a:chExt cx="9906000" cy="2147939"/>
            </a:xfrm>
          </p:grpSpPr>
          <p:grpSp>
            <p:nvGrpSpPr>
              <p:cNvPr id="15" name="Group 14">
                <a:extLst>
                  <a:ext uri="{FF2B5EF4-FFF2-40B4-BE49-F238E27FC236}">
                    <a16:creationId xmlns="" xmlns:a16="http://schemas.microsoft.com/office/drawing/2014/main" id="{52BF67A0-1A85-6B43-3822-850B39BF3F01}"/>
                  </a:ext>
                </a:extLst>
              </p:cNvPr>
              <p:cNvGrpSpPr/>
              <p:nvPr/>
            </p:nvGrpSpPr>
            <p:grpSpPr>
              <a:xfrm>
                <a:off x="1143000" y="2462160"/>
                <a:ext cx="9906000" cy="2147939"/>
                <a:chOff x="1143000" y="2462161"/>
                <a:chExt cx="9829800" cy="1569660"/>
              </a:xfrm>
            </p:grpSpPr>
            <p:sp>
              <p:nvSpPr>
                <p:cNvPr id="17" name="Rectangle: Rounded Corners 16">
                  <a:extLst>
                    <a:ext uri="{FF2B5EF4-FFF2-40B4-BE49-F238E27FC236}">
                      <a16:creationId xmlns="" xmlns:a16="http://schemas.microsoft.com/office/drawing/2014/main" id="{9B0E27F7-A9D8-E690-0869-A842A69A625F}"/>
                    </a:ext>
                  </a:extLst>
                </p:cNvPr>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9AEDAE94-5F07-8D5E-42E6-B6FFB89D5FE3}"/>
                    </a:ext>
                  </a:extLst>
                </p:cNvPr>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672C478C-4D7F-76FD-8EB6-F27E3C2E5BD5}"/>
                  </a:ext>
                </a:extLst>
              </p:cNvPr>
              <p:cNvSpPr txBox="1"/>
              <p:nvPr/>
            </p:nvSpPr>
            <p:spPr>
              <a:xfrm>
                <a:off x="1537015" y="2703676"/>
                <a:ext cx="9144000" cy="894460"/>
              </a:xfrm>
              <a:prstGeom prst="rect">
                <a:avLst/>
              </a:prstGeom>
              <a:noFill/>
            </p:spPr>
            <p:txBody>
              <a:bodyPr wrap="square">
                <a:spAutoFit/>
              </a:bodyPr>
              <a:lstStyle/>
              <a:p>
                <a:endParaRPr lang="en-US" sz="4800" b="1"/>
              </a:p>
            </p:txBody>
          </p:sp>
        </p:grpSp>
        <p:sp>
          <p:nvSpPr>
            <p:cNvPr id="20" name="TextBox 19">
              <a:extLst>
                <a:ext uri="{FF2B5EF4-FFF2-40B4-BE49-F238E27FC236}">
                  <a16:creationId xmlns="" xmlns:a16="http://schemas.microsoft.com/office/drawing/2014/main" id="{B6283C8A-DC23-5B91-5559-F9416DCDCDC3}"/>
                </a:ext>
              </a:extLst>
            </p:cNvPr>
            <p:cNvSpPr txBox="1"/>
            <p:nvPr/>
          </p:nvSpPr>
          <p:spPr>
            <a:xfrm>
              <a:off x="1484155" y="5646599"/>
              <a:ext cx="9144000" cy="1754326"/>
            </a:xfrm>
            <a:prstGeom prst="rect">
              <a:avLst/>
            </a:prstGeom>
            <a:noFill/>
          </p:spPr>
          <p:txBody>
            <a:bodyPr wrap="square">
              <a:spAutoFit/>
            </a:bodyPr>
            <a:lstStyle/>
            <a:p>
              <a:r>
                <a:rPr lang="vi-VN" sz="5400" b="1">
                  <a:latin typeface="Calibri" panose="020F0502020204030204" pitchFamily="34" charset="0"/>
                  <a:ea typeface="Calibri" panose="020F0502020204030204" pitchFamily="34" charset="0"/>
                  <a:cs typeface="Calibri" panose="020F0502020204030204" pitchFamily="34" charset="0"/>
                </a:rPr>
                <a:t>b) Cây si được miêu tả theo trình tự nào?</a:t>
              </a:r>
              <a:endParaRPr lang="en-US" sz="5400" b="1">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 xmlns:a16="http://schemas.microsoft.com/office/drawing/2014/main" id="{678E7500-F5B2-3DCA-491B-8E4E0501FCA6}"/>
              </a:ext>
            </a:extLst>
          </p:cNvPr>
          <p:cNvGrpSpPr/>
          <p:nvPr/>
        </p:nvGrpSpPr>
        <p:grpSpPr>
          <a:xfrm>
            <a:off x="11402499" y="1688269"/>
            <a:ext cx="6033104" cy="5074803"/>
            <a:chOff x="11402499" y="1688269"/>
            <a:chExt cx="6033104" cy="5074803"/>
          </a:xfrm>
        </p:grpSpPr>
        <p:sp>
          <p:nvSpPr>
            <p:cNvPr id="22" name="Freeform 12">
              <a:extLst>
                <a:ext uri="{FF2B5EF4-FFF2-40B4-BE49-F238E27FC236}">
                  <a16:creationId xmlns="" xmlns:a16="http://schemas.microsoft.com/office/drawing/2014/main" id="{67E26754-7870-0009-2873-F34BAEEBCECE}"/>
                </a:ext>
              </a:extLst>
            </p:cNvPr>
            <p:cNvSpPr/>
            <p:nvPr/>
          </p:nvSpPr>
          <p:spPr>
            <a:xfrm>
              <a:off x="11402499" y="1688269"/>
              <a:ext cx="6033104" cy="5074803"/>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3" name="TextBox 22">
              <a:extLst>
                <a:ext uri="{FF2B5EF4-FFF2-40B4-BE49-F238E27FC236}">
                  <a16:creationId xmlns="" xmlns:a16="http://schemas.microsoft.com/office/drawing/2014/main" id="{62618B14-A61C-9F1C-2C6D-529BBD664E86}"/>
                </a:ext>
              </a:extLst>
            </p:cNvPr>
            <p:cNvSpPr txBox="1"/>
            <p:nvPr/>
          </p:nvSpPr>
          <p:spPr>
            <a:xfrm>
              <a:off x="11689790" y="4624419"/>
              <a:ext cx="5114055" cy="1938992"/>
            </a:xfrm>
            <a:prstGeom prst="rect">
              <a:avLst/>
            </a:prstGeom>
            <a:noFill/>
          </p:spPr>
          <p:txBody>
            <a:bodyPr wrap="square" rtlCol="0">
              <a:spAutoFit/>
            </a:bodyPr>
            <a:lstStyle/>
            <a:p>
              <a:pPr algn="ctr"/>
              <a:r>
                <a:rPr lang="en-US" sz="6000">
                  <a:solidFill>
                    <a:srgbClr val="F07CB3"/>
                  </a:solidFill>
                  <a:latin typeface="Coiny" panose="02000903060500060000" pitchFamily="2" charset="0"/>
                </a:rPr>
                <a:t>Thảo luận nhóm đôi</a:t>
              </a:r>
            </a:p>
          </p:txBody>
        </p:sp>
      </p:grpSp>
      <p:grpSp>
        <p:nvGrpSpPr>
          <p:cNvPr id="25" name="Group 24">
            <a:extLst>
              <a:ext uri="{FF2B5EF4-FFF2-40B4-BE49-F238E27FC236}">
                <a16:creationId xmlns="" xmlns:a16="http://schemas.microsoft.com/office/drawing/2014/main" id="{C3993C82-74CE-5F36-A8CD-83A2366F3E46}"/>
              </a:ext>
            </a:extLst>
          </p:cNvPr>
          <p:cNvGrpSpPr/>
          <p:nvPr/>
        </p:nvGrpSpPr>
        <p:grpSpPr>
          <a:xfrm>
            <a:off x="11454796" y="1696684"/>
            <a:ext cx="6033104" cy="5074803"/>
            <a:chOff x="11402499" y="1688269"/>
            <a:chExt cx="6033104" cy="5074803"/>
          </a:xfrm>
        </p:grpSpPr>
        <p:sp>
          <p:nvSpPr>
            <p:cNvPr id="26" name="Freeform 12">
              <a:extLst>
                <a:ext uri="{FF2B5EF4-FFF2-40B4-BE49-F238E27FC236}">
                  <a16:creationId xmlns="" xmlns:a16="http://schemas.microsoft.com/office/drawing/2014/main" id="{EA1C58A6-0CE5-AFE5-9DF6-2D995F992F31}"/>
                </a:ext>
              </a:extLst>
            </p:cNvPr>
            <p:cNvSpPr/>
            <p:nvPr/>
          </p:nvSpPr>
          <p:spPr>
            <a:xfrm>
              <a:off x="11402499" y="1688269"/>
              <a:ext cx="6033104" cy="5074803"/>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 xmlns:a16="http://schemas.microsoft.com/office/drawing/2014/main" id="{7A2E8C2D-5300-3EA7-69C7-2DDC914BC945}"/>
                </a:ext>
              </a:extLst>
            </p:cNvPr>
            <p:cNvSpPr txBox="1"/>
            <p:nvPr/>
          </p:nvSpPr>
          <p:spPr>
            <a:xfrm>
              <a:off x="11689790" y="4624419"/>
              <a:ext cx="5114055" cy="1938992"/>
            </a:xfrm>
            <a:prstGeom prst="rect">
              <a:avLst/>
            </a:prstGeom>
            <a:noFill/>
          </p:spPr>
          <p:txBody>
            <a:bodyPr wrap="square" rtlCol="0">
              <a:spAutoFit/>
            </a:bodyPr>
            <a:lstStyle/>
            <a:p>
              <a:pPr algn="ctr"/>
              <a:r>
                <a:rPr lang="en-US" sz="6000">
                  <a:solidFill>
                    <a:srgbClr val="F07CB3"/>
                  </a:solidFill>
                  <a:latin typeface="Coiny" panose="02000903060500060000" pitchFamily="2" charset="0"/>
                </a:rPr>
                <a:t>Trình bày</a:t>
              </a:r>
            </a:p>
            <a:p>
              <a:pPr algn="ctr"/>
              <a:r>
                <a:rPr lang="en-US" sz="6000">
                  <a:solidFill>
                    <a:srgbClr val="F07CB3"/>
                  </a:solidFill>
                  <a:latin typeface="Coiny" panose="02000903060500060000" pitchFamily="2" charset="0"/>
                </a:rPr>
                <a:t>trước lớp</a:t>
              </a:r>
            </a:p>
          </p:txBody>
        </p:sp>
      </p:grpSp>
    </p:spTree>
    <p:extLst>
      <p:ext uri="{BB962C8B-B14F-4D97-AF65-F5344CB8AC3E}">
        <p14:creationId xmlns:p14="http://schemas.microsoft.com/office/powerpoint/2010/main" val="2511587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1FA2ED3D-B2D6-40AC-C988-00A7E36DCA11}"/>
              </a:ext>
            </a:extLst>
          </p:cNvPr>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grpSp>
        <p:nvGrpSpPr>
          <p:cNvPr id="13" name="Group 12">
            <a:extLst>
              <a:ext uri="{FF2B5EF4-FFF2-40B4-BE49-F238E27FC236}">
                <a16:creationId xmlns="" xmlns:a16="http://schemas.microsoft.com/office/drawing/2014/main" id="{B087360B-BFE6-D145-53BF-999A68C672E2}"/>
              </a:ext>
            </a:extLst>
          </p:cNvPr>
          <p:cNvGrpSpPr/>
          <p:nvPr/>
        </p:nvGrpSpPr>
        <p:grpSpPr>
          <a:xfrm>
            <a:off x="1295400" y="1867667"/>
            <a:ext cx="9906000" cy="1995540"/>
            <a:chOff x="1143000" y="2462160"/>
            <a:chExt cx="9906000" cy="2147939"/>
          </a:xfrm>
        </p:grpSpPr>
        <p:grpSp>
          <p:nvGrpSpPr>
            <p:cNvPr id="8" name="Group 7">
              <a:extLst>
                <a:ext uri="{FF2B5EF4-FFF2-40B4-BE49-F238E27FC236}">
                  <a16:creationId xmlns="" xmlns:a16="http://schemas.microsoft.com/office/drawing/2014/main" id="{89CC8EFA-555A-DDC4-1282-558AE3945D76}"/>
                </a:ext>
              </a:extLst>
            </p:cNvPr>
            <p:cNvGrpSpPr/>
            <p:nvPr/>
          </p:nvGrpSpPr>
          <p:grpSpPr>
            <a:xfrm>
              <a:off x="1143000" y="2462160"/>
              <a:ext cx="9906000" cy="2147939"/>
              <a:chOff x="1143000" y="2462161"/>
              <a:chExt cx="9829800" cy="1569660"/>
            </a:xfrm>
          </p:grpSpPr>
          <p:sp>
            <p:nvSpPr>
              <p:cNvPr id="3" name="Rectangle: Rounded Corners 2">
                <a:extLst>
                  <a:ext uri="{FF2B5EF4-FFF2-40B4-BE49-F238E27FC236}">
                    <a16:creationId xmlns="" xmlns:a16="http://schemas.microsoft.com/office/drawing/2014/main" id="{850E0C89-2879-C3AD-E895-28EFD85EE1B3}"/>
                  </a:ext>
                </a:extLst>
              </p:cNvPr>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E3B2591E-81FE-9098-1B7D-44B60B5E43D5}"/>
                  </a:ext>
                </a:extLst>
              </p:cNvPr>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A5DE48A7-F0E3-FD26-2697-99B90B5A5871}"/>
                </a:ext>
              </a:extLst>
            </p:cNvPr>
            <p:cNvSpPr txBox="1"/>
            <p:nvPr/>
          </p:nvSpPr>
          <p:spPr>
            <a:xfrm>
              <a:off x="1537015" y="2703676"/>
              <a:ext cx="9144000" cy="1569660"/>
            </a:xfrm>
            <a:prstGeom prst="rect">
              <a:avLst/>
            </a:prstGeom>
            <a:noFill/>
          </p:spPr>
          <p:txBody>
            <a:bodyPr wrap="square">
              <a:spAutoFit/>
            </a:bodyPr>
            <a:lstStyle/>
            <a:p>
              <a:r>
                <a:rPr lang="en-US" sz="4800" b="1"/>
                <a:t>a) Bài văn có mấy đoạn? Nêu nội dung của từng đoạn</a:t>
              </a:r>
            </a:p>
          </p:txBody>
        </p:sp>
      </p:grpSp>
      <p:pic>
        <p:nvPicPr>
          <p:cNvPr id="28" name="Picture 3">
            <a:extLst>
              <a:ext uri="{FF2B5EF4-FFF2-40B4-BE49-F238E27FC236}">
                <a16:creationId xmlns="" xmlns:a16="http://schemas.microsoft.com/office/drawing/2014/main" id="{C63B1E14-4C87-5A36-088C-9D451BDB56EC}"/>
              </a:ext>
            </a:extLst>
          </p:cNvPr>
          <p:cNvPicPr>
            <a:picLocks noChangeAspect="1"/>
          </p:cNvPicPr>
          <p:nvPr/>
        </p:nvPicPr>
        <p:blipFill>
          <a:blip r:embed="rId5"/>
          <a:srcRect/>
          <a:stretch>
            <a:fillRect/>
          </a:stretch>
        </p:blipFill>
        <p:spPr>
          <a:xfrm>
            <a:off x="14662166" y="5524500"/>
            <a:ext cx="3124675" cy="6172199"/>
          </a:xfrm>
          <a:prstGeom prst="rect">
            <a:avLst/>
          </a:prstGeom>
        </p:spPr>
      </p:pic>
      <p:sp>
        <p:nvSpPr>
          <p:cNvPr id="29" name="Rectangle: Rounded Corners 28">
            <a:extLst>
              <a:ext uri="{FF2B5EF4-FFF2-40B4-BE49-F238E27FC236}">
                <a16:creationId xmlns="" xmlns:a16="http://schemas.microsoft.com/office/drawing/2014/main" id="{BD8B24DE-ADA9-45BB-61BA-857B60A941C2}"/>
              </a:ext>
            </a:extLst>
          </p:cNvPr>
          <p:cNvSpPr/>
          <p:nvPr/>
        </p:nvSpPr>
        <p:spPr>
          <a:xfrm>
            <a:off x="1066154" y="4766270"/>
            <a:ext cx="13130293"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l: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Giới thiệu đặc điểm chung của cây si</a:t>
            </a:r>
            <a:endParaRPr lang="en-US" sz="4000">
              <a:solidFill>
                <a:srgbClr val="FF3300"/>
              </a:solidFill>
            </a:endParaRPr>
          </a:p>
        </p:txBody>
      </p:sp>
      <p:sp>
        <p:nvSpPr>
          <p:cNvPr id="31" name="TextBox 30">
            <a:extLst>
              <a:ext uri="{FF2B5EF4-FFF2-40B4-BE49-F238E27FC236}">
                <a16:creationId xmlns="" xmlns:a16="http://schemas.microsoft.com/office/drawing/2014/main" id="{1D7FF14A-07D4-7653-D2C1-2BC4000A57FF}"/>
              </a:ext>
            </a:extLst>
          </p:cNvPr>
          <p:cNvSpPr txBox="1"/>
          <p:nvPr/>
        </p:nvSpPr>
        <p:spPr>
          <a:xfrm>
            <a:off x="1028700" y="3677225"/>
            <a:ext cx="16992600" cy="1085810"/>
          </a:xfrm>
          <a:prstGeom prst="rect">
            <a:avLst/>
          </a:prstGeom>
          <a:noFill/>
        </p:spPr>
        <p:txBody>
          <a:bodyPr wrap="square">
            <a:spAutoFit/>
          </a:bodyPr>
          <a:lstStyle/>
          <a:p>
            <a:pPr marL="0" marR="0" algn="just">
              <a:lnSpc>
                <a:spcPct val="150000"/>
              </a:lnSpc>
              <a:spcBef>
                <a:spcPts val="240"/>
              </a:spcBef>
              <a:spcAft>
                <a:spcPts val="240"/>
              </a:spcAft>
            </a:pPr>
            <a:r>
              <a:rPr lang="vi-VN" sz="48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văn có 4 đoạn. Nội dung của từng đoạn:</a:t>
            </a:r>
            <a:endParaRPr lang="en-US" sz="44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Rounded Corners 31">
            <a:extLst>
              <a:ext uri="{FF2B5EF4-FFF2-40B4-BE49-F238E27FC236}">
                <a16:creationId xmlns="" xmlns:a16="http://schemas.microsoft.com/office/drawing/2014/main" id="{F2F22ECF-B5B7-CF95-6E4D-3C217E87B1C3}"/>
              </a:ext>
            </a:extLst>
          </p:cNvPr>
          <p:cNvSpPr/>
          <p:nvPr/>
        </p:nvSpPr>
        <p:spPr>
          <a:xfrm>
            <a:off x="1066154" y="6216612"/>
            <a:ext cx="13159338"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2: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Miêu tả rễ cây si.</a:t>
            </a:r>
            <a:endParaRPr lang="en-US" sz="4000">
              <a:solidFill>
                <a:srgbClr val="FF3300"/>
              </a:solidFill>
            </a:endParaRPr>
          </a:p>
        </p:txBody>
      </p:sp>
      <p:sp>
        <p:nvSpPr>
          <p:cNvPr id="33" name="Rectangle: Rounded Corners 32">
            <a:extLst>
              <a:ext uri="{FF2B5EF4-FFF2-40B4-BE49-F238E27FC236}">
                <a16:creationId xmlns="" xmlns:a16="http://schemas.microsoft.com/office/drawing/2014/main" id="{74F589BF-97BE-C45C-82A7-8E0E8E97D044}"/>
              </a:ext>
            </a:extLst>
          </p:cNvPr>
          <p:cNvSpPr/>
          <p:nvPr/>
        </p:nvSpPr>
        <p:spPr>
          <a:xfrm>
            <a:off x="1039079" y="7562850"/>
            <a:ext cx="13159338"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3: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Miêu tả lá cây si.</a:t>
            </a:r>
            <a:endParaRPr lang="en-US" sz="4000">
              <a:solidFill>
                <a:srgbClr val="FF3300"/>
              </a:solidFill>
            </a:endParaRPr>
          </a:p>
        </p:txBody>
      </p:sp>
      <p:sp>
        <p:nvSpPr>
          <p:cNvPr id="34" name="Rectangle: Rounded Corners 33">
            <a:extLst>
              <a:ext uri="{FF2B5EF4-FFF2-40B4-BE49-F238E27FC236}">
                <a16:creationId xmlns="" xmlns:a16="http://schemas.microsoft.com/office/drawing/2014/main" id="{D90BDDB8-EF9C-A9B2-0EA0-5008D28734C9}"/>
              </a:ext>
            </a:extLst>
          </p:cNvPr>
          <p:cNvSpPr/>
          <p:nvPr/>
        </p:nvSpPr>
        <p:spPr>
          <a:xfrm>
            <a:off x="1033913" y="8906828"/>
            <a:ext cx="13159338" cy="10858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Đoạn 4: </a:t>
            </a:r>
            <a:r>
              <a:rPr lang="vi-VN" sz="4000" i="1">
                <a:solidFill>
                  <a:srgbClr val="FF3300"/>
                </a:solidFill>
                <a:effectLst/>
                <a:latin typeface="Calibri" panose="020F0502020204030204" pitchFamily="34" charset="0"/>
                <a:ea typeface="Calibri" panose="020F0502020204030204" pitchFamily="34" charset="0"/>
                <a:cs typeface="Times New Roman" panose="02020603050405020304" pitchFamily="18" charset="0"/>
              </a:rPr>
              <a:t>Nêu cảm nghĩ về cây si.</a:t>
            </a:r>
            <a:endParaRPr lang="en-US" sz="4000">
              <a:solidFill>
                <a:srgbClr val="FF3300"/>
              </a:solidFill>
            </a:endParaRPr>
          </a:p>
        </p:txBody>
      </p:sp>
    </p:spTree>
    <p:extLst>
      <p:ext uri="{BB962C8B-B14F-4D97-AF65-F5344CB8AC3E}">
        <p14:creationId xmlns:p14="http://schemas.microsoft.com/office/powerpoint/2010/main" val="188277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7F40F8-0F01-9A84-EC76-D86B3DBAF835}"/>
              </a:ext>
            </a:extLst>
          </p:cNvPr>
          <p:cNvSpPr>
            <a:spLocks noGrp="1"/>
          </p:cNvSpPr>
          <p:nvPr>
            <p:ph type="ctrTitle"/>
          </p:nvPr>
        </p:nvSpPr>
        <p:spPr/>
        <p:txBody>
          <a:bodyPr/>
          <a:lstStyle/>
          <a:p>
            <a:endParaRPr lang="en-US"/>
          </a:p>
        </p:txBody>
      </p:sp>
      <p:pic>
        <p:nvPicPr>
          <p:cNvPr id="5" name="Picture 4" descr="A cartoon of a forest with a stream&#10;&#10;Description automatically generated">
            <a:extLst>
              <a:ext uri="{FF2B5EF4-FFF2-40B4-BE49-F238E27FC236}">
                <a16:creationId xmlns="" xmlns:a16="http://schemas.microsoft.com/office/drawing/2014/main" id="{9EED1FF9-6F90-07F0-FAEB-543590612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6"/>
            <a:ext cx="18287999" cy="10312185"/>
          </a:xfrm>
          <a:prstGeom prst="rect">
            <a:avLst/>
          </a:prstGeom>
        </p:spPr>
      </p:pic>
      <p:sp>
        <p:nvSpPr>
          <p:cNvPr id="6" name="Freeform 26">
            <a:extLst>
              <a:ext uri="{FF2B5EF4-FFF2-40B4-BE49-F238E27FC236}">
                <a16:creationId xmlns="" xmlns:a16="http://schemas.microsoft.com/office/drawing/2014/main" id="{20344138-ADBB-E7FC-2BE6-43933AAD7ED8}"/>
              </a:ext>
            </a:extLst>
          </p:cNvPr>
          <p:cNvSpPr/>
          <p:nvPr/>
        </p:nvSpPr>
        <p:spPr>
          <a:xfrm>
            <a:off x="6611128" y="647700"/>
            <a:ext cx="11612387" cy="6591300"/>
          </a:xfrm>
          <a:custGeom>
            <a:avLst/>
            <a:gdLst/>
            <a:ahLst/>
            <a:cxnLst/>
            <a:rect l="l" t="t" r="r" b="b"/>
            <a:pathLst>
              <a:path w="1219376" h="668625">
                <a:moveTo>
                  <a:pt x="0" y="0"/>
                </a:moveTo>
                <a:lnTo>
                  <a:pt x="1219377" y="0"/>
                </a:lnTo>
                <a:lnTo>
                  <a:pt x="1219377" y="668625"/>
                </a:lnTo>
                <a:lnTo>
                  <a:pt x="0" y="6686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A7A71A3B-208D-F73C-C40F-AD57B98A4FA9}"/>
              </a:ext>
            </a:extLst>
          </p:cNvPr>
          <p:cNvSpPr/>
          <p:nvPr/>
        </p:nvSpPr>
        <p:spPr>
          <a:xfrm>
            <a:off x="533400" y="323850"/>
            <a:ext cx="17221200" cy="98488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1FA2ED3D-B2D6-40AC-C988-00A7E36DCA11}"/>
              </a:ext>
            </a:extLst>
          </p:cNvPr>
          <p:cNvSpPr txBox="1"/>
          <p:nvPr/>
        </p:nvSpPr>
        <p:spPr>
          <a:xfrm>
            <a:off x="1295400" y="398840"/>
            <a:ext cx="15925800" cy="1569660"/>
          </a:xfrm>
          <a:prstGeom prst="rect">
            <a:avLst/>
          </a:prstGeom>
          <a:noFill/>
        </p:spPr>
        <p:txBody>
          <a:bodyPr wrap="square">
            <a:spAutoFit/>
          </a:bodyPr>
          <a:lstStyle/>
          <a:p>
            <a:r>
              <a:rPr lang="en-US" sz="4800" b="1">
                <a:solidFill>
                  <a:srgbClr val="FF0000"/>
                </a:solidFill>
              </a:rPr>
              <a:t>Câu 1 trang 35 SGK Tiếng Việt lớp 4 Tập 1: Đọc bài văn sau và trả lời câu hỏi:</a:t>
            </a:r>
          </a:p>
        </p:txBody>
      </p:sp>
      <p:pic>
        <p:nvPicPr>
          <p:cNvPr id="28" name="Picture 3">
            <a:extLst>
              <a:ext uri="{FF2B5EF4-FFF2-40B4-BE49-F238E27FC236}">
                <a16:creationId xmlns="" xmlns:a16="http://schemas.microsoft.com/office/drawing/2014/main" id="{C63B1E14-4C87-5A36-088C-9D451BDB56EC}"/>
              </a:ext>
            </a:extLst>
          </p:cNvPr>
          <p:cNvPicPr>
            <a:picLocks noChangeAspect="1"/>
          </p:cNvPicPr>
          <p:nvPr/>
        </p:nvPicPr>
        <p:blipFill>
          <a:blip r:embed="rId4"/>
          <a:srcRect/>
          <a:stretch>
            <a:fillRect/>
          </a:stretch>
        </p:blipFill>
        <p:spPr>
          <a:xfrm>
            <a:off x="14662166" y="5524500"/>
            <a:ext cx="3124675" cy="6172199"/>
          </a:xfrm>
          <a:prstGeom prst="rect">
            <a:avLst/>
          </a:prstGeom>
        </p:spPr>
      </p:pic>
      <p:grpSp>
        <p:nvGrpSpPr>
          <p:cNvPr id="10" name="Group 9">
            <a:extLst>
              <a:ext uri="{FF2B5EF4-FFF2-40B4-BE49-F238E27FC236}">
                <a16:creationId xmlns="" xmlns:a16="http://schemas.microsoft.com/office/drawing/2014/main" id="{96A07FA0-6679-DB75-B8B7-2FA7B9B1B69D}"/>
              </a:ext>
            </a:extLst>
          </p:cNvPr>
          <p:cNvGrpSpPr/>
          <p:nvPr/>
        </p:nvGrpSpPr>
        <p:grpSpPr>
          <a:xfrm>
            <a:off x="1295400" y="2602680"/>
            <a:ext cx="9906000" cy="1995540"/>
            <a:chOff x="1159790" y="5492320"/>
            <a:chExt cx="9906000" cy="1995540"/>
          </a:xfrm>
        </p:grpSpPr>
        <p:grpSp>
          <p:nvGrpSpPr>
            <p:cNvPr id="12" name="Group 11">
              <a:extLst>
                <a:ext uri="{FF2B5EF4-FFF2-40B4-BE49-F238E27FC236}">
                  <a16:creationId xmlns="" xmlns:a16="http://schemas.microsoft.com/office/drawing/2014/main" id="{C805C496-8E9D-5A66-DD10-470F134E2523}"/>
                </a:ext>
              </a:extLst>
            </p:cNvPr>
            <p:cNvGrpSpPr/>
            <p:nvPr/>
          </p:nvGrpSpPr>
          <p:grpSpPr>
            <a:xfrm>
              <a:off x="1159790" y="5492320"/>
              <a:ext cx="9906000" cy="1995540"/>
              <a:chOff x="1143000" y="2462160"/>
              <a:chExt cx="9906000" cy="2147939"/>
            </a:xfrm>
          </p:grpSpPr>
          <p:grpSp>
            <p:nvGrpSpPr>
              <p:cNvPr id="15" name="Group 14">
                <a:extLst>
                  <a:ext uri="{FF2B5EF4-FFF2-40B4-BE49-F238E27FC236}">
                    <a16:creationId xmlns="" xmlns:a16="http://schemas.microsoft.com/office/drawing/2014/main" id="{2BF5B2ED-983C-B007-1DF4-D9C6058877D3}"/>
                  </a:ext>
                </a:extLst>
              </p:cNvPr>
              <p:cNvGrpSpPr/>
              <p:nvPr/>
            </p:nvGrpSpPr>
            <p:grpSpPr>
              <a:xfrm>
                <a:off x="1143000" y="2462160"/>
                <a:ext cx="9906000" cy="2147939"/>
                <a:chOff x="1143000" y="2462161"/>
                <a:chExt cx="9829800" cy="1569660"/>
              </a:xfrm>
            </p:grpSpPr>
            <p:sp>
              <p:nvSpPr>
                <p:cNvPr id="17" name="Rectangle: Rounded Corners 16">
                  <a:extLst>
                    <a:ext uri="{FF2B5EF4-FFF2-40B4-BE49-F238E27FC236}">
                      <a16:creationId xmlns="" xmlns:a16="http://schemas.microsoft.com/office/drawing/2014/main" id="{B484DDE2-CD65-C1D2-52F1-D8447D7957C9}"/>
                    </a:ext>
                  </a:extLst>
                </p:cNvPr>
                <p:cNvSpPr/>
                <p:nvPr/>
              </p:nvSpPr>
              <p:spPr>
                <a:xfrm>
                  <a:off x="1143000" y="2462161"/>
                  <a:ext cx="9829800" cy="1569660"/>
                </a:xfrm>
                <a:prstGeom prst="roundRect">
                  <a:avLst/>
                </a:prstGeom>
                <a:solidFill>
                  <a:srgbClr val="5AEC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5BB9CDA3-2CCF-5334-592A-56EF43E53CE1}"/>
                    </a:ext>
                  </a:extLst>
                </p:cNvPr>
                <p:cNvSpPr/>
                <p:nvPr/>
              </p:nvSpPr>
              <p:spPr>
                <a:xfrm>
                  <a:off x="1321230" y="2608452"/>
                  <a:ext cx="9499169" cy="12408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95992DA8-9607-8901-073B-43C121276FBC}"/>
                  </a:ext>
                </a:extLst>
              </p:cNvPr>
              <p:cNvSpPr txBox="1"/>
              <p:nvPr/>
            </p:nvSpPr>
            <p:spPr>
              <a:xfrm>
                <a:off x="1537015" y="2703676"/>
                <a:ext cx="9144000" cy="894460"/>
              </a:xfrm>
              <a:prstGeom prst="rect">
                <a:avLst/>
              </a:prstGeom>
              <a:noFill/>
            </p:spPr>
            <p:txBody>
              <a:bodyPr wrap="square">
                <a:spAutoFit/>
              </a:bodyPr>
              <a:lstStyle/>
              <a:p>
                <a:endParaRPr lang="en-US" sz="4800" b="1"/>
              </a:p>
            </p:txBody>
          </p:sp>
        </p:grpSp>
        <p:sp>
          <p:nvSpPr>
            <p:cNvPr id="14" name="TextBox 13">
              <a:extLst>
                <a:ext uri="{FF2B5EF4-FFF2-40B4-BE49-F238E27FC236}">
                  <a16:creationId xmlns="" xmlns:a16="http://schemas.microsoft.com/office/drawing/2014/main" id="{9DB8F767-80E5-6FAD-B930-0BD6B8376699}"/>
                </a:ext>
              </a:extLst>
            </p:cNvPr>
            <p:cNvSpPr txBox="1"/>
            <p:nvPr/>
          </p:nvSpPr>
          <p:spPr>
            <a:xfrm>
              <a:off x="1484155" y="5646599"/>
              <a:ext cx="9144000" cy="1754326"/>
            </a:xfrm>
            <a:prstGeom prst="rect">
              <a:avLst/>
            </a:prstGeom>
            <a:noFill/>
          </p:spPr>
          <p:txBody>
            <a:bodyPr wrap="square">
              <a:spAutoFit/>
            </a:bodyPr>
            <a:lstStyle/>
            <a:p>
              <a:r>
                <a:rPr lang="vi-VN" sz="5400" b="1">
                  <a:latin typeface="Calibri" panose="020F0502020204030204" pitchFamily="34" charset="0"/>
                  <a:ea typeface="Calibri" panose="020F0502020204030204" pitchFamily="34" charset="0"/>
                  <a:cs typeface="Calibri" panose="020F0502020204030204" pitchFamily="34" charset="0"/>
                </a:rPr>
                <a:t>b) Cây si được miêu tả theo trình tự nào?</a:t>
              </a:r>
              <a:endParaRPr lang="en-US" sz="5400" b="1">
                <a:latin typeface="Calibri" panose="020F0502020204030204" pitchFamily="34" charset="0"/>
                <a:ea typeface="Calibri" panose="020F0502020204030204" pitchFamily="34" charset="0"/>
                <a:cs typeface="Calibri" panose="020F0502020204030204" pitchFamily="34" charset="0"/>
              </a:endParaRPr>
            </a:p>
          </p:txBody>
        </p:sp>
      </p:grpSp>
      <p:sp>
        <p:nvSpPr>
          <p:cNvPr id="20" name="TextBox 19">
            <a:extLst>
              <a:ext uri="{FF2B5EF4-FFF2-40B4-BE49-F238E27FC236}">
                <a16:creationId xmlns="" xmlns:a16="http://schemas.microsoft.com/office/drawing/2014/main" id="{4E9B888E-E85A-ECF9-C770-69A440232B75}"/>
              </a:ext>
            </a:extLst>
          </p:cNvPr>
          <p:cNvSpPr txBox="1"/>
          <p:nvPr/>
        </p:nvSpPr>
        <p:spPr>
          <a:xfrm>
            <a:off x="1070679" y="5199377"/>
            <a:ext cx="10381472" cy="2123658"/>
          </a:xfrm>
          <a:prstGeom prst="rect">
            <a:avLst/>
          </a:prstGeom>
          <a:noFill/>
        </p:spPr>
        <p:txBody>
          <a:bodyPr wrap="square">
            <a:spAutoFit/>
          </a:bodyPr>
          <a:lstStyle/>
          <a:p>
            <a:r>
              <a:rPr lang="vi-VN" sz="6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Cây si được miêu tả theo trình tự các bộ phận của cây.</a:t>
            </a:r>
            <a:endParaRPr lang="en-US" sz="8800"/>
          </a:p>
        </p:txBody>
      </p:sp>
    </p:spTree>
    <p:extLst>
      <p:ext uri="{BB962C8B-B14F-4D97-AF65-F5344CB8AC3E}">
        <p14:creationId xmlns:p14="http://schemas.microsoft.com/office/powerpoint/2010/main" val="2304968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915</Words>
  <Application>Microsoft Office PowerPoint</Application>
  <PresentationFormat>Custom</PresentationFormat>
  <Paragraphs>47</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NVN Hopeitissed</vt:lpstr>
      <vt:lpstr>Times New Roman</vt:lpstr>
      <vt:lpstr>Coiny</vt:lpstr>
      <vt:lpstr>Arial</vt:lpstr>
      <vt:lpstr>#9Slide03 AllRoundGothic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 NHI</dc:creator>
  <cp:lastModifiedBy>Admin</cp:lastModifiedBy>
  <cp:revision>5</cp:revision>
  <dcterms:created xsi:type="dcterms:W3CDTF">2006-08-16T00:00:00Z</dcterms:created>
  <dcterms:modified xsi:type="dcterms:W3CDTF">2024-10-08T02:42:02Z</dcterms:modified>
  <dc:identifier>DAFuSsPsSwY</dc:identifier>
</cp:coreProperties>
</file>