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520" r:id="rId2"/>
    <p:sldId id="525" r:id="rId3"/>
    <p:sldId id="263" r:id="rId4"/>
    <p:sldId id="256" r:id="rId5"/>
    <p:sldId id="530" r:id="rId6"/>
    <p:sldId id="258" r:id="rId7"/>
    <p:sldId id="526" r:id="rId8"/>
    <p:sldId id="527" r:id="rId9"/>
    <p:sldId id="529" r:id="rId10"/>
    <p:sldId id="257" r:id="rId11"/>
    <p:sldId id="531" r:id="rId12"/>
    <p:sldId id="532" r:id="rId13"/>
    <p:sldId id="533" r:id="rId14"/>
    <p:sldId id="534" r:id="rId15"/>
    <p:sldId id="535" r:id="rId16"/>
    <p:sldId id="537" r:id="rId17"/>
    <p:sldId id="536" r:id="rId18"/>
    <p:sldId id="538" r:id="rId19"/>
    <p:sldId id="539" r:id="rId20"/>
    <p:sldId id="540" r:id="rId21"/>
    <p:sldId id="541" r:id="rId22"/>
    <p:sldId id="542" r:id="rId23"/>
    <p:sldId id="543" r:id="rId24"/>
    <p:sldId id="544" r:id="rId25"/>
    <p:sldId id="545" r:id="rId26"/>
    <p:sldId id="546" r:id="rId27"/>
    <p:sldId id="547" r:id="rId28"/>
    <p:sldId id="548" r:id="rId29"/>
    <p:sldId id="549" r:id="rId30"/>
    <p:sldId id="550" r:id="rId31"/>
    <p:sldId id="551" r:id="rId32"/>
    <p:sldId id="553" r:id="rId33"/>
    <p:sldId id="554" r:id="rId34"/>
    <p:sldId id="555" r:id="rId35"/>
    <p:sldId id="557" r:id="rId36"/>
    <p:sldId id="556" r:id="rId37"/>
    <p:sldId id="559" r:id="rId38"/>
    <p:sldId id="562" r:id="rId39"/>
    <p:sldId id="560" r:id="rId40"/>
    <p:sldId id="561"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97"/>
    <p:restoredTop sz="94657"/>
  </p:normalViewPr>
  <p:slideViewPr>
    <p:cSldViewPr snapToGrid="0" snapToObjects="1">
      <p:cViewPr>
        <p:scale>
          <a:sx n="50" d="100"/>
          <a:sy n="50" d="100"/>
        </p:scale>
        <p:origin x="1312"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notesMaster" Target="notesMasters/notes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D5299-B7C8-CF46-9299-6F8F88E7DF89}" type="datetimeFigureOut">
              <a:rPr lang="vi-VN" smtClean="0"/>
              <a:t>01/11/2023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020B9-86C1-694C-81AF-034B8DFD1959}" type="slidenum">
              <a:rPr lang="vi-VN" smtClean="0"/>
              <a:t>‹#›</a:t>
            </a:fld>
            <a:endParaRPr lang="vi-VN"/>
          </a:p>
        </p:txBody>
      </p:sp>
    </p:spTree>
    <p:extLst>
      <p:ext uri="{BB962C8B-B14F-4D97-AF65-F5344CB8AC3E}">
        <p14:creationId xmlns:p14="http://schemas.microsoft.com/office/powerpoint/2010/main" val="87832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11</a:t>
            </a:fld>
            <a:endParaRPr lang="vi-VN"/>
          </a:p>
        </p:txBody>
      </p:sp>
    </p:spTree>
    <p:extLst>
      <p:ext uri="{BB962C8B-B14F-4D97-AF65-F5344CB8AC3E}">
        <p14:creationId xmlns:p14="http://schemas.microsoft.com/office/powerpoint/2010/main" val="174519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23</a:t>
            </a:fld>
            <a:endParaRPr lang="vi-VN"/>
          </a:p>
        </p:txBody>
      </p:sp>
    </p:spTree>
    <p:extLst>
      <p:ext uri="{BB962C8B-B14F-4D97-AF65-F5344CB8AC3E}">
        <p14:creationId xmlns:p14="http://schemas.microsoft.com/office/powerpoint/2010/main" val="285063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24</a:t>
            </a:fld>
            <a:endParaRPr lang="vi-VN"/>
          </a:p>
        </p:txBody>
      </p:sp>
    </p:spTree>
    <p:extLst>
      <p:ext uri="{BB962C8B-B14F-4D97-AF65-F5344CB8AC3E}">
        <p14:creationId xmlns:p14="http://schemas.microsoft.com/office/powerpoint/2010/main" val="217495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25</a:t>
            </a:fld>
            <a:endParaRPr lang="vi-VN"/>
          </a:p>
        </p:txBody>
      </p:sp>
    </p:spTree>
    <p:extLst>
      <p:ext uri="{BB962C8B-B14F-4D97-AF65-F5344CB8AC3E}">
        <p14:creationId xmlns:p14="http://schemas.microsoft.com/office/powerpoint/2010/main" val="305307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26</a:t>
            </a:fld>
            <a:endParaRPr lang="vi-VN"/>
          </a:p>
        </p:txBody>
      </p:sp>
    </p:spTree>
    <p:extLst>
      <p:ext uri="{BB962C8B-B14F-4D97-AF65-F5344CB8AC3E}">
        <p14:creationId xmlns:p14="http://schemas.microsoft.com/office/powerpoint/2010/main" val="233236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27</a:t>
            </a:fld>
            <a:endParaRPr lang="vi-VN"/>
          </a:p>
        </p:txBody>
      </p:sp>
    </p:spTree>
    <p:extLst>
      <p:ext uri="{BB962C8B-B14F-4D97-AF65-F5344CB8AC3E}">
        <p14:creationId xmlns:p14="http://schemas.microsoft.com/office/powerpoint/2010/main" val="312553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28</a:t>
            </a:fld>
            <a:endParaRPr lang="vi-VN"/>
          </a:p>
        </p:txBody>
      </p:sp>
    </p:spTree>
    <p:extLst>
      <p:ext uri="{BB962C8B-B14F-4D97-AF65-F5344CB8AC3E}">
        <p14:creationId xmlns:p14="http://schemas.microsoft.com/office/powerpoint/2010/main" val="215541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29</a:t>
            </a:fld>
            <a:endParaRPr lang="vi-VN"/>
          </a:p>
        </p:txBody>
      </p:sp>
    </p:spTree>
    <p:extLst>
      <p:ext uri="{BB962C8B-B14F-4D97-AF65-F5344CB8AC3E}">
        <p14:creationId xmlns:p14="http://schemas.microsoft.com/office/powerpoint/2010/main" val="198037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30</a:t>
            </a:fld>
            <a:endParaRPr lang="vi-VN"/>
          </a:p>
        </p:txBody>
      </p:sp>
    </p:spTree>
    <p:extLst>
      <p:ext uri="{BB962C8B-B14F-4D97-AF65-F5344CB8AC3E}">
        <p14:creationId xmlns:p14="http://schemas.microsoft.com/office/powerpoint/2010/main" val="257354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31</a:t>
            </a:fld>
            <a:endParaRPr lang="vi-VN"/>
          </a:p>
        </p:txBody>
      </p:sp>
    </p:spTree>
    <p:extLst>
      <p:ext uri="{BB962C8B-B14F-4D97-AF65-F5344CB8AC3E}">
        <p14:creationId xmlns:p14="http://schemas.microsoft.com/office/powerpoint/2010/main" val="363399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32</a:t>
            </a:fld>
            <a:endParaRPr lang="vi-VN"/>
          </a:p>
        </p:txBody>
      </p:sp>
    </p:spTree>
    <p:extLst>
      <p:ext uri="{BB962C8B-B14F-4D97-AF65-F5344CB8AC3E}">
        <p14:creationId xmlns:p14="http://schemas.microsoft.com/office/powerpoint/2010/main" val="363988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15</a:t>
            </a:fld>
            <a:endParaRPr lang="vi-VN"/>
          </a:p>
        </p:txBody>
      </p:sp>
    </p:spTree>
    <p:extLst>
      <p:ext uri="{BB962C8B-B14F-4D97-AF65-F5344CB8AC3E}">
        <p14:creationId xmlns:p14="http://schemas.microsoft.com/office/powerpoint/2010/main" val="153345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33</a:t>
            </a:fld>
            <a:endParaRPr lang="vi-VN"/>
          </a:p>
        </p:txBody>
      </p:sp>
    </p:spTree>
    <p:extLst>
      <p:ext uri="{BB962C8B-B14F-4D97-AF65-F5344CB8AC3E}">
        <p14:creationId xmlns:p14="http://schemas.microsoft.com/office/powerpoint/2010/main" val="198650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34</a:t>
            </a:fld>
            <a:endParaRPr lang="vi-VN"/>
          </a:p>
        </p:txBody>
      </p:sp>
    </p:spTree>
    <p:extLst>
      <p:ext uri="{BB962C8B-B14F-4D97-AF65-F5344CB8AC3E}">
        <p14:creationId xmlns:p14="http://schemas.microsoft.com/office/powerpoint/2010/main" val="3971310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35</a:t>
            </a:fld>
            <a:endParaRPr lang="vi-VN"/>
          </a:p>
        </p:txBody>
      </p:sp>
    </p:spTree>
    <p:extLst>
      <p:ext uri="{BB962C8B-B14F-4D97-AF65-F5344CB8AC3E}">
        <p14:creationId xmlns:p14="http://schemas.microsoft.com/office/powerpoint/2010/main" val="263964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36</a:t>
            </a:fld>
            <a:endParaRPr lang="vi-VN"/>
          </a:p>
        </p:txBody>
      </p:sp>
    </p:spTree>
    <p:extLst>
      <p:ext uri="{BB962C8B-B14F-4D97-AF65-F5344CB8AC3E}">
        <p14:creationId xmlns:p14="http://schemas.microsoft.com/office/powerpoint/2010/main" val="272354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37</a:t>
            </a:fld>
            <a:endParaRPr lang="vi-VN"/>
          </a:p>
        </p:txBody>
      </p:sp>
    </p:spTree>
    <p:extLst>
      <p:ext uri="{BB962C8B-B14F-4D97-AF65-F5344CB8AC3E}">
        <p14:creationId xmlns:p14="http://schemas.microsoft.com/office/powerpoint/2010/main" val="171744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39</a:t>
            </a:fld>
            <a:endParaRPr lang="vi-VN"/>
          </a:p>
        </p:txBody>
      </p:sp>
    </p:spTree>
    <p:extLst>
      <p:ext uri="{BB962C8B-B14F-4D97-AF65-F5344CB8AC3E}">
        <p14:creationId xmlns:p14="http://schemas.microsoft.com/office/powerpoint/2010/main" val="122780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16</a:t>
            </a:fld>
            <a:endParaRPr lang="vi-VN"/>
          </a:p>
        </p:txBody>
      </p:sp>
    </p:spTree>
    <p:extLst>
      <p:ext uri="{BB962C8B-B14F-4D97-AF65-F5344CB8AC3E}">
        <p14:creationId xmlns:p14="http://schemas.microsoft.com/office/powerpoint/2010/main" val="166468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17</a:t>
            </a:fld>
            <a:endParaRPr lang="vi-VN"/>
          </a:p>
        </p:txBody>
      </p:sp>
    </p:spTree>
    <p:extLst>
      <p:ext uri="{BB962C8B-B14F-4D97-AF65-F5344CB8AC3E}">
        <p14:creationId xmlns:p14="http://schemas.microsoft.com/office/powerpoint/2010/main" val="121109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18</a:t>
            </a:fld>
            <a:endParaRPr lang="vi-VN"/>
          </a:p>
        </p:txBody>
      </p:sp>
    </p:spTree>
    <p:extLst>
      <p:ext uri="{BB962C8B-B14F-4D97-AF65-F5344CB8AC3E}">
        <p14:creationId xmlns:p14="http://schemas.microsoft.com/office/powerpoint/2010/main" val="347175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19</a:t>
            </a:fld>
            <a:endParaRPr lang="vi-VN"/>
          </a:p>
        </p:txBody>
      </p:sp>
    </p:spTree>
    <p:extLst>
      <p:ext uri="{BB962C8B-B14F-4D97-AF65-F5344CB8AC3E}">
        <p14:creationId xmlns:p14="http://schemas.microsoft.com/office/powerpoint/2010/main" val="250745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20</a:t>
            </a:fld>
            <a:endParaRPr lang="vi-VN"/>
          </a:p>
        </p:txBody>
      </p:sp>
    </p:spTree>
    <p:extLst>
      <p:ext uri="{BB962C8B-B14F-4D97-AF65-F5344CB8AC3E}">
        <p14:creationId xmlns:p14="http://schemas.microsoft.com/office/powerpoint/2010/main" val="266223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21</a:t>
            </a:fld>
            <a:endParaRPr lang="vi-VN"/>
          </a:p>
        </p:txBody>
      </p:sp>
    </p:spTree>
    <p:extLst>
      <p:ext uri="{BB962C8B-B14F-4D97-AF65-F5344CB8AC3E}">
        <p14:creationId xmlns:p14="http://schemas.microsoft.com/office/powerpoint/2010/main" val="365599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55020B9-86C1-694C-81AF-034B8DFD1959}" type="slidenum">
              <a:rPr lang="vi-VN" smtClean="0"/>
              <a:t>22</a:t>
            </a:fld>
            <a:endParaRPr lang="vi-VN"/>
          </a:p>
        </p:txBody>
      </p:sp>
    </p:spTree>
    <p:extLst>
      <p:ext uri="{BB962C8B-B14F-4D97-AF65-F5344CB8AC3E}">
        <p14:creationId xmlns:p14="http://schemas.microsoft.com/office/powerpoint/2010/main" val="365092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D793-F779-604B-A8DE-B2CE09BC7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6D94C89-C659-FA40-81AD-139AD2AC6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820E867-20CD-144A-8766-2B1802DB31BB}"/>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46313521-C565-A644-A830-74FBB078FD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70AA05-2029-6042-9012-E2013A69FD13}"/>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197168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0883-9FE0-B144-BEE5-4AC54DF8265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BA9A0B-4043-3343-9263-779DBB4B2C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868E83-81D6-7E43-AF28-3E54ADA7CA50}"/>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CA31F1C6-9B4C-C44E-AA0B-0E76E541EC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4DD573-4140-7E46-8421-873FC69A25FC}"/>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2626378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72C76-7CAC-8444-8F04-D2CCACD387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409AFEE-55E8-CC47-825C-754CE32386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FF686D-5FC4-284E-B1D6-70C70A2CA30C}"/>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EED6A0C7-92CA-9B4E-A4FB-DA3F5F2895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4133265-FFB5-5144-920B-DA86EEF8D66F}"/>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192484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839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D269-A51E-3A4B-8166-14C53CAADEE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D65A8EE-A61E-284A-AB8A-20B03E3DB5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9A7743-4D20-D742-8CCA-6BCA35AC467E}"/>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15C5B540-F277-1F4B-A43A-0CD59CC3C1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7798A9-288F-9849-B580-5E310F4CAEBD}"/>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2956586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1B9D-FF7C-0D40-B5C6-35FD87435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CE3B2F-A3C2-EA4F-A81D-3BB35305B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13A08-F865-C142-BADE-5A88D2A2F950}"/>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21501C43-2F97-B348-9925-BD07603695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08760-6469-C245-AC28-B7EF821692B2}"/>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429011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B840-530D-D749-8E50-641B2F83D11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E121A7-14E2-9540-AE19-102319A6EB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1393BCE-7AC7-3449-972C-33F1BB9E61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EC756A7-E930-B247-B94B-C2846F73145C}"/>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6" name="Footer Placeholder 5">
            <a:extLst>
              <a:ext uri="{FF2B5EF4-FFF2-40B4-BE49-F238E27FC236}">
                <a16:creationId xmlns:a16="http://schemas.microsoft.com/office/drawing/2014/main" id="{952A951D-E58D-E545-81B7-D157787BFE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3A4D6-39BF-5747-8FCD-5B7742FB8419}"/>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363221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43D0-48AE-574A-A2FF-BC0043F93B6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4A7EA42-3439-3949-888F-F1A45527AE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5A61E3-0621-5148-ADC8-29046C9DF3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FA3BDAD-76CB-D446-AC50-937D570627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A68D6-9DF4-B142-B087-ABD47C539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138D295-AEA1-AC48-B458-B45D5EAC614D}"/>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8" name="Footer Placeholder 7">
            <a:extLst>
              <a:ext uri="{FF2B5EF4-FFF2-40B4-BE49-F238E27FC236}">
                <a16:creationId xmlns:a16="http://schemas.microsoft.com/office/drawing/2014/main" id="{29CB0F35-48B6-4D40-9222-378274CE7FF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82B269D-211A-2047-9378-BFE85F06968C}"/>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237794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3D95-BA68-D746-8896-CFAAD837818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216D121-3873-3249-A115-FBCF71695993}"/>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4" name="Footer Placeholder 3">
            <a:extLst>
              <a:ext uri="{FF2B5EF4-FFF2-40B4-BE49-F238E27FC236}">
                <a16:creationId xmlns:a16="http://schemas.microsoft.com/office/drawing/2014/main" id="{074359CB-DDCE-3541-BC61-3AF8A398FAA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E5D9A80-CFC7-3B41-ADF7-80E0636B19DB}"/>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358567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6DE824-3EF6-6446-97D6-82DF5917D47E}"/>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3" name="Footer Placeholder 2">
            <a:extLst>
              <a:ext uri="{FF2B5EF4-FFF2-40B4-BE49-F238E27FC236}">
                <a16:creationId xmlns:a16="http://schemas.microsoft.com/office/drawing/2014/main" id="{42084043-5CFB-C94C-8839-950D2FEE7A3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31D83A5-D2B8-984E-8C4D-56FCD506040D}"/>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276052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17D6-8D88-A748-B7B7-6639D5BD4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FC1E36B-826D-0844-A76F-B6C45F259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CD6271A-1DEC-4F4A-B7E0-BDA2022B6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38C7D-A8A2-074D-B2F8-8B8DA2CCFA53}"/>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6" name="Footer Placeholder 5">
            <a:extLst>
              <a:ext uri="{FF2B5EF4-FFF2-40B4-BE49-F238E27FC236}">
                <a16:creationId xmlns:a16="http://schemas.microsoft.com/office/drawing/2014/main" id="{CB667961-A5B5-414C-8B7C-C36AFC0AC8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8042DC2-EC4D-9B44-98F4-00BF2F0D1020}"/>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51498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35D31-ECD0-764A-88A8-52B061393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26CC88B-D6D7-334E-8131-559DF38B0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A27076-36CB-3149-A2ED-DFA279919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B0AFD-53AA-8A44-944C-4ECC68B267C6}"/>
              </a:ext>
            </a:extLst>
          </p:cNvPr>
          <p:cNvSpPr>
            <a:spLocks noGrp="1"/>
          </p:cNvSpPr>
          <p:nvPr>
            <p:ph type="dt" sz="half" idx="10"/>
          </p:nvPr>
        </p:nvSpPr>
        <p:spPr/>
        <p:txBody>
          <a:bodyPr/>
          <a:lstStyle/>
          <a:p>
            <a:fld id="{ED933883-6764-5E4A-B633-701C62694771}" type="datetimeFigureOut">
              <a:rPr lang="vi-VN" smtClean="0"/>
              <a:t>01/11/2023</a:t>
            </a:fld>
            <a:endParaRPr lang="vi-VN"/>
          </a:p>
        </p:txBody>
      </p:sp>
      <p:sp>
        <p:nvSpPr>
          <p:cNvPr id="6" name="Footer Placeholder 5">
            <a:extLst>
              <a:ext uri="{FF2B5EF4-FFF2-40B4-BE49-F238E27FC236}">
                <a16:creationId xmlns:a16="http://schemas.microsoft.com/office/drawing/2014/main" id="{238B2FDA-EB18-B742-A049-20E0C0BBF7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5512A48-D40C-EB4F-89B7-90057E928383}"/>
              </a:ext>
            </a:extLst>
          </p:cNvPr>
          <p:cNvSpPr>
            <a:spLocks noGrp="1"/>
          </p:cNvSpPr>
          <p:nvPr>
            <p:ph type="sldNum" sz="quarter" idx="12"/>
          </p:nvPr>
        </p:nvSpPr>
        <p:spPr/>
        <p:txBody>
          <a:bodyPr/>
          <a:lstStyle/>
          <a:p>
            <a:fld id="{CC53601A-2CFB-754F-A6F8-57D2BB7AAEF9}" type="slidenum">
              <a:rPr lang="vi-VN" smtClean="0"/>
              <a:t>‹#›</a:t>
            </a:fld>
            <a:endParaRPr lang="vi-VN"/>
          </a:p>
        </p:txBody>
      </p:sp>
    </p:spTree>
    <p:extLst>
      <p:ext uri="{BB962C8B-B14F-4D97-AF65-F5344CB8AC3E}">
        <p14:creationId xmlns:p14="http://schemas.microsoft.com/office/powerpoint/2010/main" val="124826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ECA530-D92C-E943-B6B9-90028B9CE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BC5C49-9308-F646-A543-C14178D35E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E9F0BD-B3AB-6940-BB06-5CD128964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933883-6764-5E4A-B633-701C62694771}" type="datetimeFigureOut">
              <a:rPr lang="vi-VN" smtClean="0"/>
              <a:t>01/11/2023</a:t>
            </a:fld>
            <a:endParaRPr lang="vi-VN"/>
          </a:p>
        </p:txBody>
      </p:sp>
      <p:sp>
        <p:nvSpPr>
          <p:cNvPr id="5" name="Footer Placeholder 4">
            <a:extLst>
              <a:ext uri="{FF2B5EF4-FFF2-40B4-BE49-F238E27FC236}">
                <a16:creationId xmlns:a16="http://schemas.microsoft.com/office/drawing/2014/main" id="{9EA0A10A-43B8-D649-A647-805FDBB58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A7080FF-5BF9-EB4A-8887-D971B30F8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3601A-2CFB-754F-A6F8-57D2BB7AAEF9}" type="slidenum">
              <a:rPr lang="vi-VN" smtClean="0"/>
              <a:t>‹#›</a:t>
            </a:fld>
            <a:endParaRPr lang="vi-VN"/>
          </a:p>
        </p:txBody>
      </p:sp>
    </p:spTree>
    <p:extLst>
      <p:ext uri="{BB962C8B-B14F-4D97-AF65-F5344CB8AC3E}">
        <p14:creationId xmlns:p14="http://schemas.microsoft.com/office/powerpoint/2010/main" val="188692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 /><Relationship Id="rId2" Type="http://schemas.openxmlformats.org/officeDocument/2006/relationships/image" Target="../media/image1.png"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6.xml"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8" Type="http://schemas.openxmlformats.org/officeDocument/2006/relationships/image" Target="../media/image6.png" /><Relationship Id="rId13" Type="http://schemas.microsoft.com/office/2007/relationships/hdphoto" Target="../media/hdphoto6.wdp" /><Relationship Id="rId18" Type="http://schemas.openxmlformats.org/officeDocument/2006/relationships/image" Target="../media/image11.png" /><Relationship Id="rId26" Type="http://schemas.openxmlformats.org/officeDocument/2006/relationships/image" Target="../media/image15.png" /><Relationship Id="rId3" Type="http://schemas.microsoft.com/office/2007/relationships/hdphoto" Target="../media/hdphoto1.wdp" /><Relationship Id="rId21" Type="http://schemas.microsoft.com/office/2007/relationships/hdphoto" Target="../media/hdphoto10.wdp" /><Relationship Id="rId7" Type="http://schemas.microsoft.com/office/2007/relationships/hdphoto" Target="../media/hdphoto3.wdp" /><Relationship Id="rId12" Type="http://schemas.openxmlformats.org/officeDocument/2006/relationships/image" Target="../media/image8.png" /><Relationship Id="rId17" Type="http://schemas.microsoft.com/office/2007/relationships/hdphoto" Target="../media/hdphoto8.wdp" /><Relationship Id="rId25" Type="http://schemas.microsoft.com/office/2007/relationships/hdphoto" Target="../media/hdphoto12.wdp" /><Relationship Id="rId2" Type="http://schemas.openxmlformats.org/officeDocument/2006/relationships/image" Target="../media/image3.jpeg" /><Relationship Id="rId16" Type="http://schemas.openxmlformats.org/officeDocument/2006/relationships/image" Target="../media/image10.png" /><Relationship Id="rId20" Type="http://schemas.openxmlformats.org/officeDocument/2006/relationships/image" Target="../media/image12.png" /><Relationship Id="rId1" Type="http://schemas.openxmlformats.org/officeDocument/2006/relationships/slideLayout" Target="../slideLayouts/slideLayout1.xml" /><Relationship Id="rId6" Type="http://schemas.openxmlformats.org/officeDocument/2006/relationships/image" Target="../media/image5.png" /><Relationship Id="rId11" Type="http://schemas.microsoft.com/office/2007/relationships/hdphoto" Target="../media/hdphoto5.wdp" /><Relationship Id="rId24" Type="http://schemas.openxmlformats.org/officeDocument/2006/relationships/image" Target="../media/image14.png" /><Relationship Id="rId5" Type="http://schemas.microsoft.com/office/2007/relationships/hdphoto" Target="../media/hdphoto2.wdp" /><Relationship Id="rId15" Type="http://schemas.microsoft.com/office/2007/relationships/hdphoto" Target="../media/hdphoto7.wdp" /><Relationship Id="rId23" Type="http://schemas.microsoft.com/office/2007/relationships/hdphoto" Target="../media/hdphoto11.wdp" /><Relationship Id="rId28" Type="http://schemas.openxmlformats.org/officeDocument/2006/relationships/image" Target="../media/image17.emf" /><Relationship Id="rId10" Type="http://schemas.openxmlformats.org/officeDocument/2006/relationships/image" Target="../media/image7.png" /><Relationship Id="rId19" Type="http://schemas.microsoft.com/office/2007/relationships/hdphoto" Target="../media/hdphoto9.wdp" /><Relationship Id="rId4" Type="http://schemas.openxmlformats.org/officeDocument/2006/relationships/image" Target="../media/image4.png" /><Relationship Id="rId9" Type="http://schemas.microsoft.com/office/2007/relationships/hdphoto" Target="../media/hdphoto4.wdp" /><Relationship Id="rId14" Type="http://schemas.openxmlformats.org/officeDocument/2006/relationships/image" Target="../media/image9.png" /><Relationship Id="rId22" Type="http://schemas.openxmlformats.org/officeDocument/2006/relationships/image" Target="../media/image13.png" /><Relationship Id="rId27" Type="http://schemas.openxmlformats.org/officeDocument/2006/relationships/image" Target="../media/image16.png" /></Relationships>
</file>

<file path=ppt/slides/_rels/slide20.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13.xml"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15.xml"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jpeg" /><Relationship Id="rId1" Type="http://schemas.openxmlformats.org/officeDocument/2006/relationships/slideLayout" Target="../slideLayouts/slideLayout1.xml" /><Relationship Id="rId4" Type="http://schemas.openxmlformats.org/officeDocument/2006/relationships/image" Target="../media/image20.png" /></Relationships>
</file>

<file path=ppt/slides/_rels/slide30.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notesSlide" Target="../notesSlides/notesSlide17.xml"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18.xml"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20.xml"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21.xml"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notesSlide" Target="../notesSlides/notesSlide22.xml"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24.xml"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25.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8" Type="http://schemas.microsoft.com/office/2007/relationships/hdphoto" Target="../media/hdphoto15.wdp" /><Relationship Id="rId13" Type="http://schemas.openxmlformats.org/officeDocument/2006/relationships/image" Target="../media/image26.png" /><Relationship Id="rId18" Type="http://schemas.openxmlformats.org/officeDocument/2006/relationships/slide" Target="slide7.xml" /><Relationship Id="rId26" Type="http://schemas.openxmlformats.org/officeDocument/2006/relationships/image" Target="../media/image30.png" /><Relationship Id="rId39" Type="http://schemas.openxmlformats.org/officeDocument/2006/relationships/image" Target="../media/image35.png" /><Relationship Id="rId3" Type="http://schemas.openxmlformats.org/officeDocument/2006/relationships/image" Target="../media/image21.png" /><Relationship Id="rId21" Type="http://schemas.microsoft.com/office/2007/relationships/hdphoto" Target="../media/hdphoto8.wdp" /><Relationship Id="rId34" Type="http://schemas.openxmlformats.org/officeDocument/2006/relationships/image" Target="../media/image14.png" /><Relationship Id="rId42" Type="http://schemas.microsoft.com/office/2007/relationships/hdphoto" Target="../media/hdphoto24.wdp" /><Relationship Id="rId47" Type="http://schemas.openxmlformats.org/officeDocument/2006/relationships/slide" Target="slide10.xml" /><Relationship Id="rId7" Type="http://schemas.openxmlformats.org/officeDocument/2006/relationships/image" Target="../media/image23.png" /><Relationship Id="rId12" Type="http://schemas.microsoft.com/office/2007/relationships/hdphoto" Target="../media/hdphoto17.wdp" /><Relationship Id="rId17" Type="http://schemas.openxmlformats.org/officeDocument/2006/relationships/image" Target="../media/image27.png" /><Relationship Id="rId25" Type="http://schemas.openxmlformats.org/officeDocument/2006/relationships/slide" Target="slide9.xml" /><Relationship Id="rId33" Type="http://schemas.microsoft.com/office/2007/relationships/hdphoto" Target="../media/hdphoto21.wdp" /><Relationship Id="rId38" Type="http://schemas.microsoft.com/office/2007/relationships/hdphoto" Target="../media/hdphoto22.wdp" /><Relationship Id="rId46" Type="http://schemas.microsoft.com/office/2007/relationships/hdphoto" Target="../media/hdphoto26.wdp" /><Relationship Id="rId2" Type="http://schemas.openxmlformats.org/officeDocument/2006/relationships/image" Target="../media/image18.jpeg" /><Relationship Id="rId16" Type="http://schemas.microsoft.com/office/2007/relationships/hdphoto" Target="../media/hdphoto9.wdp" /><Relationship Id="rId20" Type="http://schemas.openxmlformats.org/officeDocument/2006/relationships/image" Target="../media/image10.png" /><Relationship Id="rId29" Type="http://schemas.microsoft.com/office/2007/relationships/hdphoto" Target="../media/hdphoto11.wdp" /><Relationship Id="rId41" Type="http://schemas.openxmlformats.org/officeDocument/2006/relationships/image" Target="../media/image36.png" /><Relationship Id="rId1" Type="http://schemas.openxmlformats.org/officeDocument/2006/relationships/slideLayout" Target="../slideLayouts/slideLayout1.xml" /><Relationship Id="rId6" Type="http://schemas.microsoft.com/office/2007/relationships/hdphoto" Target="../media/hdphoto14.wdp" /><Relationship Id="rId11" Type="http://schemas.openxmlformats.org/officeDocument/2006/relationships/image" Target="../media/image25.png" /><Relationship Id="rId24" Type="http://schemas.microsoft.com/office/2007/relationships/hdphoto" Target="../media/hdphoto18.wdp" /><Relationship Id="rId32" Type="http://schemas.openxmlformats.org/officeDocument/2006/relationships/image" Target="../media/image32.png" /><Relationship Id="rId37" Type="http://schemas.openxmlformats.org/officeDocument/2006/relationships/image" Target="../media/image34.png" /><Relationship Id="rId40" Type="http://schemas.microsoft.com/office/2007/relationships/hdphoto" Target="../media/hdphoto23.wdp" /><Relationship Id="rId45" Type="http://schemas.openxmlformats.org/officeDocument/2006/relationships/image" Target="../media/image38.png" /><Relationship Id="rId5" Type="http://schemas.openxmlformats.org/officeDocument/2006/relationships/image" Target="../media/image22.png" /><Relationship Id="rId15" Type="http://schemas.openxmlformats.org/officeDocument/2006/relationships/image" Target="../media/image11.png" /><Relationship Id="rId23" Type="http://schemas.openxmlformats.org/officeDocument/2006/relationships/image" Target="../media/image29.png" /><Relationship Id="rId28" Type="http://schemas.openxmlformats.org/officeDocument/2006/relationships/image" Target="../media/image13.png" /><Relationship Id="rId36" Type="http://schemas.openxmlformats.org/officeDocument/2006/relationships/image" Target="../media/image33.png" /><Relationship Id="rId10" Type="http://schemas.microsoft.com/office/2007/relationships/hdphoto" Target="../media/hdphoto16.wdp" /><Relationship Id="rId19" Type="http://schemas.openxmlformats.org/officeDocument/2006/relationships/image" Target="../media/image28.png" /><Relationship Id="rId31" Type="http://schemas.microsoft.com/office/2007/relationships/hdphoto" Target="../media/hdphoto20.wdp" /><Relationship Id="rId44" Type="http://schemas.microsoft.com/office/2007/relationships/hdphoto" Target="../media/hdphoto25.wdp" /><Relationship Id="rId4" Type="http://schemas.microsoft.com/office/2007/relationships/hdphoto" Target="../media/hdphoto13.wdp" /><Relationship Id="rId9" Type="http://schemas.openxmlformats.org/officeDocument/2006/relationships/image" Target="../media/image24.png" /><Relationship Id="rId14" Type="http://schemas.openxmlformats.org/officeDocument/2006/relationships/slide" Target="slide6.xml" /><Relationship Id="rId22" Type="http://schemas.openxmlformats.org/officeDocument/2006/relationships/slide" Target="slide8.xml" /><Relationship Id="rId27" Type="http://schemas.microsoft.com/office/2007/relationships/hdphoto" Target="../media/hdphoto19.wdp" /><Relationship Id="rId30" Type="http://schemas.openxmlformats.org/officeDocument/2006/relationships/image" Target="../media/image31.png" /><Relationship Id="rId35" Type="http://schemas.microsoft.com/office/2007/relationships/hdphoto" Target="../media/hdphoto12.wdp" /><Relationship Id="rId43" Type="http://schemas.openxmlformats.org/officeDocument/2006/relationships/image" Target="../media/image37.png" /><Relationship Id="rId48" Type="http://schemas.openxmlformats.org/officeDocument/2006/relationships/image" Target="../media/image19.png" /></Relationships>
</file>

<file path=ppt/slides/_rels/slide40.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slide" Target="slide4.xml" /><Relationship Id="rId7" Type="http://schemas.microsoft.com/office/2007/relationships/hdphoto" Target="../media/hdphoto28.wdp" /><Relationship Id="rId2" Type="http://schemas.openxmlformats.org/officeDocument/2006/relationships/image" Target="../media/image18.jpeg" /><Relationship Id="rId1" Type="http://schemas.openxmlformats.org/officeDocument/2006/relationships/slideLayout" Target="../slideLayouts/slideLayout1.xml" /><Relationship Id="rId6" Type="http://schemas.microsoft.com/office/2007/relationships/hdphoto" Target="../media/hdphoto27.wdp" /><Relationship Id="rId5" Type="http://schemas.openxmlformats.org/officeDocument/2006/relationships/image" Target="../media/image39.png" /><Relationship Id="rId4" Type="http://schemas.openxmlformats.org/officeDocument/2006/relationships/image" Target="../media/image19.png" /></Relationships>
</file>

<file path=ppt/slides/_rels/slide6.xml.rels><?xml version="1.0" encoding="UTF-8" standalone="yes"?>
<Relationships xmlns="http://schemas.openxmlformats.org/package/2006/relationships"><Relationship Id="rId3" Type="http://schemas.openxmlformats.org/officeDocument/2006/relationships/slide" Target="slide4.xml" /><Relationship Id="rId7" Type="http://schemas.microsoft.com/office/2007/relationships/hdphoto" Target="../media/hdphoto30.wdp" /><Relationship Id="rId2" Type="http://schemas.openxmlformats.org/officeDocument/2006/relationships/image" Target="../media/image18.jpeg" /><Relationship Id="rId1" Type="http://schemas.openxmlformats.org/officeDocument/2006/relationships/slideLayout" Target="../slideLayouts/slideLayout1.xml" /><Relationship Id="rId6" Type="http://schemas.microsoft.com/office/2007/relationships/hdphoto" Target="../media/hdphoto29.wdp" /><Relationship Id="rId5" Type="http://schemas.openxmlformats.org/officeDocument/2006/relationships/image" Target="../media/image39.png" /><Relationship Id="rId4" Type="http://schemas.openxmlformats.org/officeDocument/2006/relationships/image" Target="../media/image19.png" /></Relationships>
</file>

<file path=ppt/slides/_rels/slide7.xml.rels><?xml version="1.0" encoding="UTF-8" standalone="yes"?>
<Relationships xmlns="http://schemas.openxmlformats.org/package/2006/relationships"><Relationship Id="rId3" Type="http://schemas.openxmlformats.org/officeDocument/2006/relationships/slide" Target="slide4.xml" /><Relationship Id="rId7" Type="http://schemas.microsoft.com/office/2007/relationships/hdphoto" Target="../media/hdphoto28.wdp" /><Relationship Id="rId2" Type="http://schemas.openxmlformats.org/officeDocument/2006/relationships/image" Target="../media/image18.jpeg" /><Relationship Id="rId1" Type="http://schemas.openxmlformats.org/officeDocument/2006/relationships/slideLayout" Target="../slideLayouts/slideLayout1.xml" /><Relationship Id="rId6" Type="http://schemas.microsoft.com/office/2007/relationships/hdphoto" Target="../media/hdphoto31.wdp" /><Relationship Id="rId5" Type="http://schemas.openxmlformats.org/officeDocument/2006/relationships/image" Target="../media/image39.png" /><Relationship Id="rId4" Type="http://schemas.openxmlformats.org/officeDocument/2006/relationships/image" Target="../media/image19.png" /></Relationships>
</file>

<file path=ppt/slides/_rels/slide8.xml.rels><?xml version="1.0" encoding="UTF-8" standalone="yes"?>
<Relationships xmlns="http://schemas.openxmlformats.org/package/2006/relationships"><Relationship Id="rId3" Type="http://schemas.openxmlformats.org/officeDocument/2006/relationships/slide" Target="slide4.xml" /><Relationship Id="rId7" Type="http://schemas.microsoft.com/office/2007/relationships/hdphoto" Target="../media/hdphoto33.wdp" /><Relationship Id="rId2" Type="http://schemas.openxmlformats.org/officeDocument/2006/relationships/image" Target="../media/image18.jpeg" /><Relationship Id="rId1" Type="http://schemas.openxmlformats.org/officeDocument/2006/relationships/slideLayout" Target="../slideLayouts/slideLayout1.xml" /><Relationship Id="rId6" Type="http://schemas.microsoft.com/office/2007/relationships/hdphoto" Target="../media/hdphoto32.wdp" /><Relationship Id="rId5" Type="http://schemas.openxmlformats.org/officeDocument/2006/relationships/image" Target="../media/image39.png" /><Relationship Id="rId4" Type="http://schemas.openxmlformats.org/officeDocument/2006/relationships/image" Target="../media/image19.png" /></Relationships>
</file>

<file path=ppt/slides/_rels/slide9.xml.rels><?xml version="1.0" encoding="UTF-8" standalone="yes"?>
<Relationships xmlns="http://schemas.openxmlformats.org/package/2006/relationships"><Relationship Id="rId3" Type="http://schemas.openxmlformats.org/officeDocument/2006/relationships/slide" Target="slide4.xml" /><Relationship Id="rId7" Type="http://schemas.microsoft.com/office/2007/relationships/hdphoto" Target="../media/hdphoto35.wdp" /><Relationship Id="rId2" Type="http://schemas.openxmlformats.org/officeDocument/2006/relationships/image" Target="../media/image18.jpeg" /><Relationship Id="rId1" Type="http://schemas.openxmlformats.org/officeDocument/2006/relationships/slideLayout" Target="../slideLayouts/slideLayout1.xml" /><Relationship Id="rId6" Type="http://schemas.microsoft.com/office/2007/relationships/hdphoto" Target="../media/hdphoto34.wdp" /><Relationship Id="rId5" Type="http://schemas.openxmlformats.org/officeDocument/2006/relationships/image" Target="../media/image39.png" /><Relationship Id="rId4" Type="http://schemas.openxmlformats.org/officeDocument/2006/relationships/image" Target="../media/image19.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438B-B866-4747-A233-CE66DFCC5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69" y="-261750"/>
            <a:ext cx="7796514" cy="7796514"/>
          </a:xfrm>
          <a:prstGeom prst="rect">
            <a:avLst/>
          </a:prstGeom>
        </p:spPr>
      </p:pic>
      <p:pic>
        <p:nvPicPr>
          <p:cNvPr id="2" name="Picture 1">
            <a:extLst>
              <a:ext uri="{FF2B5EF4-FFF2-40B4-BE49-F238E27FC236}">
                <a16:creationId xmlns:a16="http://schemas.microsoft.com/office/drawing/2014/main" id="{13A7269A-3D10-5F49-BBEC-4339E23B9D21}"/>
              </a:ext>
            </a:extLst>
          </p:cNvPr>
          <p:cNvPicPr>
            <a:picLocks noChangeAspect="1"/>
          </p:cNvPicPr>
          <p:nvPr/>
        </p:nvPicPr>
        <p:blipFill>
          <a:blip r:embed="rId3"/>
          <a:stretch>
            <a:fillRect/>
          </a:stretch>
        </p:blipFill>
        <p:spPr>
          <a:xfrm>
            <a:off x="2600826" y="3027795"/>
            <a:ext cx="7086600" cy="1689100"/>
          </a:xfrm>
          <a:prstGeom prst="rect">
            <a:avLst/>
          </a:prstGeom>
        </p:spPr>
      </p:pic>
    </p:spTree>
    <p:extLst>
      <p:ext uri="{BB962C8B-B14F-4D97-AF65-F5344CB8AC3E}">
        <p14:creationId xmlns:p14="http://schemas.microsoft.com/office/powerpoint/2010/main" val="29963524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4D0E-7B4C-DE47-80A9-A93BA19F4E5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0B505105-C353-6B4B-AF20-E1FA3065F57A}"/>
              </a:ext>
            </a:extLst>
          </p:cNvPr>
          <p:cNvSpPr>
            <a:spLocks noGrp="1"/>
          </p:cNvSpPr>
          <p:nvPr>
            <p:ph idx="1"/>
          </p:nvPr>
        </p:nvSpPr>
        <p:spPr/>
        <p:txBody>
          <a:bodyPr/>
          <a:lstStyle/>
          <a:p>
            <a:endParaRPr lang="vi-VN"/>
          </a:p>
        </p:txBody>
      </p:sp>
      <p:pic>
        <p:nvPicPr>
          <p:cNvPr id="2050" name="Picture 2" descr="Trích đoạn “Thị Mầu lên chùa” của Nhà hát Chèo Việt Nam trong chương trình nghệ thuật online “Cháy lên”.">
            <a:extLst>
              <a:ext uri="{FF2B5EF4-FFF2-40B4-BE49-F238E27FC236}">
                <a16:creationId xmlns:a16="http://schemas.microsoft.com/office/drawing/2014/main" id="{73E14BF3-777A-9040-BB93-DB69F1015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9">
            <a:extLst>
              <a:ext uri="{FF2B5EF4-FFF2-40B4-BE49-F238E27FC236}">
                <a16:creationId xmlns:a16="http://schemas.microsoft.com/office/drawing/2014/main" id="{C9F73E87-FD87-FF4A-A6C1-A860045340C6}"/>
              </a:ext>
            </a:extLst>
          </p:cNvPr>
          <p:cNvSpPr/>
          <p:nvPr/>
        </p:nvSpPr>
        <p:spPr>
          <a:xfrm flipH="1">
            <a:off x="0" y="0"/>
            <a:ext cx="12191996" cy="6938963"/>
          </a:xfrm>
          <a:prstGeom prst="rect">
            <a:avLst/>
          </a:prstGeom>
          <a:solidFill>
            <a:srgbClr val="2B433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50000"/>
                </a:schemeClr>
              </a:solidFill>
              <a:latin typeface="Windsor" panose="00000400000000000000" pitchFamily="2" charset="0"/>
              <a:ea typeface="Windsor" panose="00000400000000000000" pitchFamily="2" charset="0"/>
              <a:cs typeface="Windsor" panose="00000400000000000000" pitchFamily="2" charset="0"/>
              <a:sym typeface="字魂36号-正文宋楷" panose="02000000000000000000" pitchFamily="2" charset="-122"/>
            </a:endParaRPr>
          </a:p>
        </p:txBody>
      </p:sp>
      <p:sp>
        <p:nvSpPr>
          <p:cNvPr id="8" name="Rounded Rectangle 7">
            <a:extLst>
              <a:ext uri="{FF2B5EF4-FFF2-40B4-BE49-F238E27FC236}">
                <a16:creationId xmlns:a16="http://schemas.microsoft.com/office/drawing/2014/main" id="{44956077-C917-E547-B31C-3EA3184EFDB1}"/>
              </a:ext>
            </a:extLst>
          </p:cNvPr>
          <p:cNvSpPr/>
          <p:nvPr/>
        </p:nvSpPr>
        <p:spPr>
          <a:xfrm>
            <a:off x="328538" y="365125"/>
            <a:ext cx="6444866" cy="1907179"/>
          </a:xfrm>
          <a:prstGeom prst="roundRect">
            <a:avLst/>
          </a:prstGeom>
          <a:solidFill>
            <a:srgbClr val="FFFFFF">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2400" b="1" dirty="0">
                <a:solidFill>
                  <a:schemeClr val="accent6">
                    <a:lumMod val="50000"/>
                  </a:schemeClr>
                </a:solidFill>
                <a:latin typeface="Calibri" panose="020F0502020204030204" pitchFamily="34" charset="0"/>
                <a:cs typeface="Calibri" panose="020F0502020204030204" pitchFamily="34" charset="0"/>
              </a:rPr>
              <a:t>BÀI 3. KỊCH BẢN CHÈO VÀ TUỒNG</a:t>
            </a:r>
          </a:p>
          <a:p>
            <a:pPr algn="ctr">
              <a:lnSpc>
                <a:spcPct val="150000"/>
              </a:lnSpc>
            </a:pPr>
            <a:endParaRPr lang="en-VN" sz="1050" b="1" dirty="0">
              <a:solidFill>
                <a:schemeClr val="accent6">
                  <a:lumMod val="50000"/>
                </a:schemeClr>
              </a:solidFill>
              <a:latin typeface="Calibri" panose="020F0502020204030204" pitchFamily="34" charset="0"/>
              <a:cs typeface="Calibri" panose="020F0502020204030204" pitchFamily="34" charset="0"/>
            </a:endParaRPr>
          </a:p>
          <a:p>
            <a:pPr algn="ctr"/>
            <a:r>
              <a:rPr lang="en-VN" sz="3600" b="1" dirty="0">
                <a:solidFill>
                  <a:srgbClr val="C00000"/>
                </a:solidFill>
                <a:latin typeface="Calibri" panose="020F0502020204030204" pitchFamily="34" charset="0"/>
                <a:cs typeface="Calibri" panose="020F0502020204030204" pitchFamily="34" charset="0"/>
              </a:rPr>
              <a:t>THỊ MẦU LÊN CHÙA</a:t>
            </a:r>
          </a:p>
          <a:p>
            <a:pPr algn="ctr"/>
            <a:r>
              <a:rPr lang="en-VN" sz="2000" i="1" dirty="0">
                <a:solidFill>
                  <a:schemeClr val="accent6">
                    <a:lumMod val="50000"/>
                  </a:schemeClr>
                </a:solidFill>
                <a:latin typeface="Calibri" panose="020F0502020204030204" pitchFamily="34" charset="0"/>
                <a:cs typeface="Calibri" panose="020F0502020204030204" pitchFamily="34" charset="0"/>
              </a:rPr>
              <a:t>(Trích chèo Quan Âm Thị Kính)</a:t>
            </a:r>
            <a:endParaRPr lang="en-VN" sz="1200" i="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81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601947" y="556263"/>
            <a:ext cx="4043310" cy="855619"/>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3200" b="1" dirty="0">
                <a:solidFill>
                  <a:schemeClr val="bg1"/>
                </a:solidFill>
                <a:latin typeface="Calibri" panose="020F0502020204030204" pitchFamily="34" charset="0"/>
                <a:cs typeface="Calibri" panose="020F0502020204030204" pitchFamily="34" charset="0"/>
              </a:rPr>
              <a:t>NỘI DUNG BÀI HỌC</a:t>
            </a:r>
          </a:p>
          <a:p>
            <a:pPr algn="ctr">
              <a:lnSpc>
                <a:spcPct val="250000"/>
              </a:lnSpc>
            </a:pPr>
            <a:endParaRPr lang="en-VN" sz="1200" b="1" dirty="0">
              <a:solidFill>
                <a:schemeClr val="bg1"/>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FBD0349E-8F23-334E-B3D9-0A4322AF55C9}"/>
              </a:ext>
            </a:extLst>
          </p:cNvPr>
          <p:cNvSpPr/>
          <p:nvPr/>
        </p:nvSpPr>
        <p:spPr>
          <a:xfrm>
            <a:off x="1032122" y="2410259"/>
            <a:ext cx="7506307" cy="38549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AutoNum type="romanUcPeriod"/>
            </a:pPr>
            <a:r>
              <a:rPr lang="en-VN" sz="3200" b="1" dirty="0">
                <a:solidFill>
                  <a:schemeClr val="accent6">
                    <a:lumMod val="50000"/>
                  </a:schemeClr>
                </a:solidFill>
                <a:latin typeface="Calibri" panose="020F0502020204030204" pitchFamily="34" charset="0"/>
                <a:cs typeface="Calibri" panose="020F0502020204030204" pitchFamily="34" charset="0"/>
              </a:rPr>
              <a:t>TÌM HIỂU CHUNG</a:t>
            </a:r>
          </a:p>
          <a:p>
            <a:pPr marL="571500" indent="-571500">
              <a:lnSpc>
                <a:spcPct val="150000"/>
              </a:lnSpc>
              <a:buAutoNum type="romanUcPeriod"/>
            </a:pPr>
            <a:r>
              <a:rPr lang="en-VN" sz="3200" b="1" dirty="0">
                <a:solidFill>
                  <a:schemeClr val="accent6">
                    <a:lumMod val="50000"/>
                  </a:schemeClr>
                </a:solidFill>
                <a:latin typeface="Calibri" panose="020F0502020204030204" pitchFamily="34" charset="0"/>
                <a:cs typeface="Calibri" panose="020F0502020204030204" pitchFamily="34" charset="0"/>
              </a:rPr>
              <a:t>ĐỌC – HIỂU VĂN BẢN</a:t>
            </a:r>
          </a:p>
          <a:p>
            <a:pPr marL="571500" indent="-571500">
              <a:lnSpc>
                <a:spcPct val="150000"/>
              </a:lnSpc>
              <a:buAutoNum type="romanUcPeriod"/>
            </a:pPr>
            <a:r>
              <a:rPr lang="en-VN" sz="3200" b="1" dirty="0">
                <a:solidFill>
                  <a:schemeClr val="accent6">
                    <a:lumMod val="50000"/>
                  </a:schemeClr>
                </a:solidFill>
                <a:latin typeface="Calibri" panose="020F0502020204030204" pitchFamily="34" charset="0"/>
                <a:cs typeface="Calibri" panose="020F0502020204030204" pitchFamily="34" charset="0"/>
              </a:rPr>
              <a:t>TỔNG KẾT</a:t>
            </a:r>
          </a:p>
          <a:p>
            <a:pPr marL="571500" indent="-571500">
              <a:lnSpc>
                <a:spcPct val="150000"/>
              </a:lnSpc>
              <a:buAutoNum type="romanUcPeriod"/>
            </a:pPr>
            <a:r>
              <a:rPr lang="en-VN" sz="3200" b="1" dirty="0">
                <a:solidFill>
                  <a:schemeClr val="accent6">
                    <a:lumMod val="50000"/>
                  </a:schemeClr>
                </a:solidFill>
                <a:latin typeface="Calibri" panose="020F0502020204030204" pitchFamily="34" charset="0"/>
                <a:cs typeface="Calibri" panose="020F0502020204030204" pitchFamily="34" charset="0"/>
              </a:rPr>
              <a:t>LUYỆN TẬP</a:t>
            </a:r>
          </a:p>
          <a:p>
            <a:pPr marL="571500" indent="-571500">
              <a:lnSpc>
                <a:spcPct val="150000"/>
              </a:lnSpc>
              <a:buAutoNum type="romanUcPeriod"/>
            </a:pPr>
            <a:r>
              <a:rPr lang="en-VN" sz="3200" b="1" dirty="0">
                <a:solidFill>
                  <a:schemeClr val="accent6">
                    <a:lumMod val="50000"/>
                  </a:schemeClr>
                </a:solidFill>
                <a:latin typeface="Calibri" panose="020F0502020204030204" pitchFamily="34" charset="0"/>
                <a:cs typeface="Calibri" panose="020F0502020204030204" pitchFamily="34" charset="0"/>
              </a:rPr>
              <a:t>VẬN DỤNG</a:t>
            </a:r>
          </a:p>
          <a:p>
            <a:pPr marL="571500" indent="-571500">
              <a:lnSpc>
                <a:spcPct val="150000"/>
              </a:lnSpc>
              <a:buAutoNum type="romanUcPeriod"/>
            </a:pPr>
            <a:endParaRPr lang="en-VN" sz="3200" b="1" dirty="0">
              <a:solidFill>
                <a:schemeClr val="accent6">
                  <a:lumMod val="50000"/>
                </a:schemeClr>
              </a:solidFill>
              <a:latin typeface="Calibri" panose="020F0502020204030204" pitchFamily="34" charset="0"/>
              <a:cs typeface="Calibri" panose="020F0502020204030204" pitchFamily="34" charset="0"/>
            </a:endParaRPr>
          </a:p>
          <a:p>
            <a:pPr>
              <a:lnSpc>
                <a:spcPct val="150000"/>
              </a:lnSpc>
            </a:pPr>
            <a:endParaRPr lang="en-VN" sz="1200" b="1" dirty="0">
              <a:solidFill>
                <a:schemeClr val="accent6">
                  <a:lumMod val="50000"/>
                </a:schemeClr>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pic>
        <p:nvPicPr>
          <p:cNvPr id="19" name="Picture 2" descr="Trích đoạn “Thị Mầu lên chùa” của Nhà hát Chèo Việt Nam trong chương trình nghệ thuật online “Cháy lên”.">
            <a:extLst>
              <a:ext uri="{FF2B5EF4-FFF2-40B4-BE49-F238E27FC236}">
                <a16:creationId xmlns:a16="http://schemas.microsoft.com/office/drawing/2014/main" id="{468150D4-6DDE-DF49-B8DF-62550C358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24"/>
          <a:stretch/>
        </p:blipFill>
        <p:spPr bwMode="auto">
          <a:xfrm>
            <a:off x="6094296" y="1898030"/>
            <a:ext cx="5634060" cy="31691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 TÌM HIỂU CHUNG</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Vở chèo Quan Âm Thị Kính</a:t>
            </a:r>
          </a:p>
        </p:txBody>
      </p:sp>
      <p:pic>
        <p:nvPicPr>
          <p:cNvPr id="1026" name="Picture 2" descr="Top 6 Tóm tắt vở kịch Quan Âm Thị Kính (Ngữ Văn 7) hay nhất - Toplist.vn">
            <a:extLst>
              <a:ext uri="{FF2B5EF4-FFF2-40B4-BE49-F238E27FC236}">
                <a16:creationId xmlns:a16="http://schemas.microsoft.com/office/drawing/2014/main" id="{363637F2-D989-8B47-AC7E-C91D5ADBB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937" y="2274994"/>
            <a:ext cx="4000967" cy="2345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8C168BB9-50E7-D044-8BE4-02784028255D}"/>
              </a:ext>
            </a:extLst>
          </p:cNvPr>
          <p:cNvSpPr txBox="1"/>
          <p:nvPr/>
        </p:nvSpPr>
        <p:spPr>
          <a:xfrm>
            <a:off x="350667" y="1857027"/>
            <a:ext cx="7362737" cy="4093428"/>
          </a:xfrm>
          <a:prstGeom prst="rect">
            <a:avLst/>
          </a:prstGeom>
          <a:noFill/>
        </p:spPr>
        <p:txBody>
          <a:bodyPr wrap="square">
            <a:spAutoFit/>
          </a:bodyPr>
          <a:lstStyle/>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Thiện Sĩ, con của Sùng Ông, Sùng Bà, kết duyên cùng Thị Kính, con gái của Mãng Ông.</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Một đêm, Thị Kính ngồi khâu, chồng đọc sách rồi ngủ bên cạnh, Thị Kính thấy chồng có sợi râu mọc ngược nên cầm dao toan xén đi. </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Thiện Sĩ giật mình, vội hô hoán lên, cha mẹ chồng chạy vào, đổ cho nàng có ý định giết chồng và đuổi Thị Kinh về nhà bố đẻ.</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80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9" dur="500"/>
                                        <p:tgtEl>
                                          <p:spTgt spid="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34"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 TÌM HIỂU CHUNG</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Vở chèo Quan Âm Thị Kính</a:t>
            </a:r>
          </a:p>
        </p:txBody>
      </p:sp>
      <p:sp>
        <p:nvSpPr>
          <p:cNvPr id="20" name="TextBox 19">
            <a:extLst>
              <a:ext uri="{FF2B5EF4-FFF2-40B4-BE49-F238E27FC236}">
                <a16:creationId xmlns:a16="http://schemas.microsoft.com/office/drawing/2014/main" id="{6C356848-65BA-854F-A1FC-D6873EAB4A59}"/>
              </a:ext>
            </a:extLst>
          </p:cNvPr>
          <p:cNvSpPr txBox="1"/>
          <p:nvPr/>
        </p:nvSpPr>
        <p:spPr>
          <a:xfrm>
            <a:off x="312056" y="1880384"/>
            <a:ext cx="7445595" cy="3293209"/>
          </a:xfrm>
          <a:prstGeom prst="rect">
            <a:avLst/>
          </a:prstGeom>
          <a:noFill/>
        </p:spPr>
        <p:txBody>
          <a:bodyPr wrap="square">
            <a:spAutoFit/>
          </a:bodyPr>
          <a:lstStyle/>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Thị Kính giả trai, vào tu ở chùa Vân Tự, được thấy đặt pháp danh là Kính Tâm. </a:t>
            </a:r>
          </a:p>
          <a:p>
            <a:pPr marL="285750" indent="-285750" algn="just">
              <a:buFont typeface="Courier New" panose="02070309020205020404" pitchFamily="49" charset="0"/>
              <a:buChar char="o"/>
            </a:pP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Thị Mẫu, con gái phú ông vốn lẳng lơ, ve vãn Kính Tâm nhưng không được.</a:t>
            </a:r>
          </a:p>
          <a:p>
            <a:pPr marL="285750" indent="-285750" algn="just">
              <a:buFont typeface="Courier New" panose="02070309020205020404" pitchFamily="49" charset="0"/>
              <a:buChar char="o"/>
            </a:pP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Thị Mầu có thai với Nô – người ở nhà phú ông. Bị làng bắt vạ, Thị đổ cho Tiểu Kinh.</a:t>
            </a:r>
          </a:p>
        </p:txBody>
      </p:sp>
      <p:pic>
        <p:nvPicPr>
          <p:cNvPr id="21" name="Picture 2" descr="Vở chèo cổ “Súy Vân” tái ngộ khán giả thủ... | BAN THỜI SỰ - VOV1">
            <a:extLst>
              <a:ext uri="{FF2B5EF4-FFF2-40B4-BE49-F238E27FC236}">
                <a16:creationId xmlns:a16="http://schemas.microsoft.com/office/drawing/2014/main" id="{86664FF0-8ABC-8840-81D7-13CD0D711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867" y="1849691"/>
            <a:ext cx="3889669" cy="3152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4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 calcmode="lin" valueType="num">
                                      <p:cBhvr>
                                        <p:cTn id="13" dur="5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anim calcmode="lin" valueType="num">
                                      <p:cBhvr>
                                        <p:cTn id="19" dur="5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0">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 TÌM HIỂU CHUNG</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Vở chèo Quan Âm Thị Kính</a:t>
            </a:r>
          </a:p>
        </p:txBody>
      </p:sp>
      <p:sp>
        <p:nvSpPr>
          <p:cNvPr id="20" name="TextBox 19">
            <a:extLst>
              <a:ext uri="{FF2B5EF4-FFF2-40B4-BE49-F238E27FC236}">
                <a16:creationId xmlns:a16="http://schemas.microsoft.com/office/drawing/2014/main" id="{6C356848-65BA-854F-A1FC-D6873EAB4A59}"/>
              </a:ext>
            </a:extLst>
          </p:cNvPr>
          <p:cNvSpPr txBox="1"/>
          <p:nvPr/>
        </p:nvSpPr>
        <p:spPr>
          <a:xfrm>
            <a:off x="347259" y="1441606"/>
            <a:ext cx="7677663" cy="3293209"/>
          </a:xfrm>
          <a:prstGeom prst="rect">
            <a:avLst/>
          </a:prstGeom>
          <a:noFill/>
        </p:spPr>
        <p:txBody>
          <a:bodyPr wrap="square">
            <a:spAutoFit/>
          </a:bodyPr>
          <a:lstStyle/>
          <a:p>
            <a:pPr marL="285750" indent="-285750" algn="just">
              <a:buFont typeface="Courier New" panose="02070309020205020404" pitchFamily="49" charset="0"/>
              <a:buChar char="o"/>
            </a:pP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Kính Tâm bị đuổi ra tam quan. Thị Mầu đem con bỏ cho Kính Tâm. Tiểu Kính hằng ngày đi xin sữa để nuôi con của Thị Mầu. Sau ba năm, Tiểu Kính để lại thư kể rõ sự tỉnh rồi mất. </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vi-VN" sz="2600" dirty="0">
                <a:effectLst/>
                <a:latin typeface="Calibri" panose="020F0502020204030204" pitchFamily="34" charset="0"/>
                <a:ea typeface="Times New Roman" panose="02020603050405020304" pitchFamily="18" charset="0"/>
                <a:cs typeface="Calibri" panose="020F0502020204030204" pitchFamily="34" charset="0"/>
              </a:rPr>
              <a:t>Sư cụ cùng mọi người lập đàn giải oan cho Kính Tâm để nàng được siêu thoát. </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076" name="Picture 4" descr="Lớp SP Ngữ văn K32 - ĐHQN: TRUYỆN THƠ “QUAN ÂM THỊ KÍNH” VÀ NHỮNG GIÁ TRỊ  NGHỆ THUẬT ĐỂ LẠI TRONG NỀN VĂN HỌC NÔM VIỆT NAM">
            <a:extLst>
              <a:ext uri="{FF2B5EF4-FFF2-40B4-BE49-F238E27FC236}">
                <a16:creationId xmlns:a16="http://schemas.microsoft.com/office/drawing/2014/main" id="{5E1FADE3-7D67-7B43-9052-E37914A68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4456" y="2041404"/>
            <a:ext cx="3648000" cy="273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20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in)">
                                      <p:cBhvr>
                                        <p:cTn id="7" dur="2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 calcmode="lin" valueType="num">
                                      <p:cBhvr additive="base">
                                        <p:cTn id="12" dur="500"/>
                                        <p:tgtEl>
                                          <p:spTgt spid="20">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2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0">
                                            <p:txEl>
                                              <p:pRg st="3" end="3"/>
                                            </p:txEl>
                                          </p:spTgt>
                                        </p:tgtEl>
                                        <p:attrNameLst>
                                          <p:attrName>style.visibility</p:attrName>
                                        </p:attrNameLst>
                                      </p:cBhvr>
                                      <p:to>
                                        <p:strVal val="visible"/>
                                      </p:to>
                                    </p:set>
                                    <p:anim calcmode="lin" valueType="num">
                                      <p:cBhvr additive="base">
                                        <p:cTn id="18" dur="500"/>
                                        <p:tgtEl>
                                          <p:spTgt spid="20">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 TÌM HIỂU CHUNG</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2. Đoạn trích “Thị Mầu lên chùa”</a:t>
            </a:r>
          </a:p>
        </p:txBody>
      </p:sp>
      <p:sp>
        <p:nvSpPr>
          <p:cNvPr id="19" name="TextBox 18">
            <a:extLst>
              <a:ext uri="{FF2B5EF4-FFF2-40B4-BE49-F238E27FC236}">
                <a16:creationId xmlns:a16="http://schemas.microsoft.com/office/drawing/2014/main" id="{812DCA4C-CB04-D549-877F-DC5799429611}"/>
              </a:ext>
            </a:extLst>
          </p:cNvPr>
          <p:cNvSpPr txBox="1"/>
          <p:nvPr/>
        </p:nvSpPr>
        <p:spPr>
          <a:xfrm>
            <a:off x="451815" y="1746381"/>
            <a:ext cx="7465701" cy="3693319"/>
          </a:xfrm>
          <a:prstGeom prst="rect">
            <a:avLst/>
          </a:prstGeom>
          <a:noFill/>
        </p:spPr>
        <p:txBody>
          <a:bodyPr wrap="square">
            <a:spAutoFit/>
          </a:bodyPr>
          <a:lstStyle/>
          <a:p>
            <a:pPr marL="457200" indent="-457200" algn="just">
              <a:buFontTx/>
              <a:buChar char="-"/>
            </a:pPr>
            <a:r>
              <a:rPr lang="en-VN"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 trí:</a:t>
            </a:r>
            <a:r>
              <a:rPr lang="en-VN"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 Mầu lên chùa</a:t>
            </a:r>
            <a:r>
              <a:rPr lang="vi-VN"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là một trích đoạn nổi tiếng trong vở chèo </a:t>
            </a:r>
            <a:r>
              <a:rPr lang="vi-VN" sz="2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Quan Âm Thị Kính</a:t>
            </a:r>
            <a:r>
              <a:rPr lang="vi-VN"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 dung:</a:t>
            </a:r>
            <a:r>
              <a:rPr lang="en-VN"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VN" sz="2600" dirty="0">
                <a:effectLst/>
                <a:latin typeface="Calibri" panose="020F0502020204030204" pitchFamily="34" charset="0"/>
                <a:ea typeface="Times New Roman" panose="02020603050405020304" pitchFamily="18" charset="0"/>
                <a:cs typeface="Calibri" panose="020F0502020204030204" pitchFamily="34" charset="0"/>
              </a:rPr>
              <a:t>Văn bản </a:t>
            </a:r>
            <a:r>
              <a:rPr lang="en-VN" sz="2600" i="1" dirty="0">
                <a:effectLst/>
                <a:latin typeface="Calibri" panose="020F0502020204030204" pitchFamily="34" charset="0"/>
                <a:ea typeface="Times New Roman" panose="02020603050405020304" pitchFamily="18" charset="0"/>
                <a:cs typeface="Calibri" panose="020F0502020204030204" pitchFamily="34" charset="0"/>
              </a:rPr>
              <a:t>“Thị Mầu lên chùa”</a:t>
            </a:r>
            <a:r>
              <a:rPr lang="en-VN" sz="2600" dirty="0">
                <a:effectLst/>
                <a:latin typeface="Calibri" panose="020F0502020204030204" pitchFamily="34" charset="0"/>
                <a:ea typeface="Times New Roman" panose="02020603050405020304" pitchFamily="18" charset="0"/>
                <a:cs typeface="Calibri" panose="020F0502020204030204" pitchFamily="34" charset="0"/>
              </a:rPr>
              <a:t> kể về việc Thị Mầu lẳng lơ lên chùa, ve vãn tiểu Kính Tâm. Qua đó cho thấy cá tính của nhân vật Thị Mầu, người con gái lẳng lơ, có cá tính riêng, dám vượt qua khuôn khổ vốn có của Nho Giáo để bày tỏ và thể hiện mình.</a:t>
            </a:r>
            <a:r>
              <a:rPr lang="en-VN" sz="2600" dirty="0">
                <a:effectLst/>
                <a:latin typeface="Calibri" panose="020F0502020204030204" pitchFamily="34" charset="0"/>
                <a:cs typeface="Calibri" panose="020F0502020204030204" pitchFamily="34" charset="0"/>
              </a:rPr>
              <a:t> </a:t>
            </a:r>
            <a:endParaRPr lang="vi-VN" sz="2600" dirty="0">
              <a:latin typeface="Calibri" panose="020F0502020204030204" pitchFamily="34" charset="0"/>
              <a:cs typeface="Calibri" panose="020F0502020204030204" pitchFamily="34" charset="0"/>
            </a:endParaRPr>
          </a:p>
        </p:txBody>
      </p:sp>
      <p:pic>
        <p:nvPicPr>
          <p:cNvPr id="4098" name="Picture 2" descr="Vở chèo &quot;Quan Âm Thị Kính&quot; tham gia Hòa nhạc Hòa giải Thế giới">
            <a:extLst>
              <a:ext uri="{FF2B5EF4-FFF2-40B4-BE49-F238E27FC236}">
                <a16:creationId xmlns:a16="http://schemas.microsoft.com/office/drawing/2014/main" id="{F7205D49-AAC9-1645-9B4D-F3AF89EB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750" y="1293718"/>
            <a:ext cx="3261015" cy="4564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31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graphicFrame>
        <p:nvGraphicFramePr>
          <p:cNvPr id="2" name="Table 2">
            <a:extLst>
              <a:ext uri="{FF2B5EF4-FFF2-40B4-BE49-F238E27FC236}">
                <a16:creationId xmlns:a16="http://schemas.microsoft.com/office/drawing/2014/main" id="{2BAC2B07-1A15-6143-A3C7-875CF2FE094E}"/>
              </a:ext>
            </a:extLst>
          </p:cNvPr>
          <p:cNvGraphicFramePr>
            <a:graphicFrameLocks noGrp="1"/>
          </p:cNvGraphicFramePr>
          <p:nvPr>
            <p:extLst>
              <p:ext uri="{D42A27DB-BD31-4B8C-83A1-F6EECF244321}">
                <p14:modId xmlns:p14="http://schemas.microsoft.com/office/powerpoint/2010/main" val="1672889241"/>
              </p:ext>
            </p:extLst>
          </p:nvPr>
        </p:nvGraphicFramePr>
        <p:xfrm>
          <a:off x="444019" y="1742166"/>
          <a:ext cx="11271057" cy="4480560"/>
        </p:xfrm>
        <a:graphic>
          <a:graphicData uri="http://schemas.openxmlformats.org/drawingml/2006/table">
            <a:tbl>
              <a:tblPr firstRow="1" bandRow="1">
                <a:tableStyleId>{93296810-A885-4BE3-A3E7-6D5BEEA58F35}</a:tableStyleId>
              </a:tblPr>
              <a:tblGrid>
                <a:gridCol w="1468872">
                  <a:extLst>
                    <a:ext uri="{9D8B030D-6E8A-4147-A177-3AD203B41FA5}">
                      <a16:colId xmlns:a16="http://schemas.microsoft.com/office/drawing/2014/main" val="3046503990"/>
                    </a:ext>
                  </a:extLst>
                </a:gridCol>
                <a:gridCol w="9802185">
                  <a:extLst>
                    <a:ext uri="{9D8B030D-6E8A-4147-A177-3AD203B41FA5}">
                      <a16:colId xmlns:a16="http://schemas.microsoft.com/office/drawing/2014/main" val="1939221510"/>
                    </a:ext>
                  </a:extLst>
                </a:gridCol>
              </a:tblGrid>
              <a:tr h="370840">
                <a:tc gridSpan="2">
                  <a:txBody>
                    <a:bodyPr/>
                    <a:lstStyle/>
                    <a:p>
                      <a:pPr algn="ctr"/>
                      <a:r>
                        <a:rPr lang="vi-VN" sz="2000" dirty="0"/>
                        <a:t>THẢO LUẬN NHÓM (5 phút)</a:t>
                      </a:r>
                    </a:p>
                  </a:txBody>
                  <a:tcPr/>
                </a:tc>
                <a:tc hMerge="1">
                  <a:txBody>
                    <a:bodyPr/>
                    <a:lstStyle/>
                    <a:p>
                      <a:endParaRPr lang="vi-VN" dirty="0"/>
                    </a:p>
                  </a:txBody>
                  <a:tcPr/>
                </a:tc>
                <a:extLst>
                  <a:ext uri="{0D108BD9-81ED-4DB2-BD59-A6C34878D82A}">
                    <a16:rowId xmlns:a16="http://schemas.microsoft.com/office/drawing/2014/main" val="4201184695"/>
                  </a:ext>
                </a:extLst>
              </a:tr>
              <a:tr h="370840">
                <a:tc>
                  <a:txBody>
                    <a:bodyPr/>
                    <a:lstStyle/>
                    <a:p>
                      <a:pPr algn="ctr"/>
                      <a:r>
                        <a:rPr lang="vi-VN" sz="2400" b="1" dirty="0">
                          <a:latin typeface="Calibri" panose="020F0502020204030204" pitchFamily="34" charset="0"/>
                          <a:cs typeface="Calibri" panose="020F0502020204030204" pitchFamily="34" charset="0"/>
                        </a:rPr>
                        <a:t>Nhóm 1</a:t>
                      </a:r>
                    </a:p>
                  </a:txBody>
                  <a:tcPr/>
                </a:tc>
                <a:tc>
                  <a:txBody>
                    <a:bodyPr/>
                    <a:lstStyle/>
                    <a:p>
                      <a:r>
                        <a:rPr lang="vi-VN" sz="2200" i="1" kern="1200" dirty="0">
                          <a:solidFill>
                            <a:schemeClr val="dk1"/>
                          </a:solidFill>
                          <a:effectLst/>
                          <a:latin typeface="Calibri" panose="020F0502020204030204" pitchFamily="34" charset="0"/>
                          <a:ea typeface="+mn-ea"/>
                          <a:cs typeface="Calibri" panose="020F0502020204030204" pitchFamily="34" charset="0"/>
                        </a:rPr>
                        <a:t>+ Tìm những chỉ dẫn sân khấu của nhân vật Thị Mầu?</a:t>
                      </a:r>
                      <a:endParaRPr lang="en-VN" sz="2200" kern="1200" dirty="0">
                        <a:solidFill>
                          <a:schemeClr val="dk1"/>
                        </a:solidFill>
                        <a:effectLst/>
                        <a:latin typeface="Calibri" panose="020F0502020204030204" pitchFamily="34" charset="0"/>
                        <a:ea typeface="+mn-ea"/>
                        <a:cs typeface="Calibri" panose="020F0502020204030204" pitchFamily="34" charset="0"/>
                      </a:endParaRPr>
                    </a:p>
                    <a:p>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Qua </a:t>
                      </a:r>
                      <a:r>
                        <a:rPr lang="vi-VN" sz="2200" i="1" kern="1200" dirty="0">
                          <a:solidFill>
                            <a:schemeClr val="dk1"/>
                          </a:solidFill>
                          <a:effectLst/>
                          <a:latin typeface="Calibri" panose="020F0502020204030204" pitchFamily="34" charset="0"/>
                          <a:ea typeface="+mn-ea"/>
                          <a:cs typeface="Calibri" panose="020F0502020204030204" pitchFamily="34" charset="0"/>
                        </a:rPr>
                        <a:t>câu hát xưng danh Thị Mầu đã tự giới thiệu những thông tin gì? </a:t>
                      </a:r>
                      <a:r>
                        <a:rPr lang="en-VN" sz="2200" b="0" i="1" kern="1200" dirty="0">
                          <a:solidFill>
                            <a:schemeClr val="dk1"/>
                          </a:solidFill>
                          <a:effectLst/>
                          <a:latin typeface="Calibri" panose="020F0502020204030204" pitchFamily="34" charset="0"/>
                          <a:ea typeface="+mn-ea"/>
                          <a:cs typeface="Calibri" panose="020F0502020204030204" pitchFamily="34" charset="0"/>
                        </a:rPr>
                        <a:t>Trong lời giới thiệu với chú tiểu, Thị Mầu đặc biệt nhấn mạnh thông tin gì?</a:t>
                      </a:r>
                      <a:endParaRPr lang="en-VN" sz="2200" kern="1200" dirty="0">
                        <a:solidFill>
                          <a:schemeClr val="dk1"/>
                        </a:solidFill>
                        <a:effectLst/>
                        <a:latin typeface="Calibri" panose="020F0502020204030204" pitchFamily="34" charset="0"/>
                        <a:ea typeface="+mn-ea"/>
                        <a:cs typeface="Calibri" panose="020F0502020204030204" pitchFamily="34" charset="0"/>
                      </a:endParaRPr>
                    </a:p>
                    <a:p>
                      <a:r>
                        <a:rPr lang="vi-VN" sz="2200" i="1" kern="1200" dirty="0">
                          <a:solidFill>
                            <a:schemeClr val="dk1"/>
                          </a:solidFill>
                          <a:effectLst/>
                          <a:latin typeface="Calibri" panose="020F0502020204030204" pitchFamily="34" charset="0"/>
                          <a:ea typeface="+mn-ea"/>
                          <a:cs typeface="Calibri" panose="020F0502020204030204" pitchFamily="34" charset="0"/>
                        </a:rPr>
                        <a:t>+ Qua những thông tin giới thiệu ban đầu, em có nhận xét gì về nhân vật Thị Mầu?</a:t>
                      </a:r>
                      <a:endParaRPr lang="en-VN" sz="220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2457792963"/>
                  </a:ext>
                </a:extLst>
              </a:tr>
              <a:tr h="370840">
                <a:tc>
                  <a:txBody>
                    <a:bodyPr/>
                    <a:lstStyle/>
                    <a:p>
                      <a:pPr algn="ctr"/>
                      <a:r>
                        <a:rPr lang="vi-VN" sz="2400" b="1" dirty="0">
                          <a:latin typeface="Calibri" panose="020F0502020204030204" pitchFamily="34" charset="0"/>
                          <a:cs typeface="Calibri" panose="020F0502020204030204" pitchFamily="34" charset="0"/>
                        </a:rPr>
                        <a:t>Nhóm 2</a:t>
                      </a:r>
                    </a:p>
                  </a:txBody>
                  <a:tcPr/>
                </a:tc>
                <a:tc>
                  <a:txBody>
                    <a:bodyPr/>
                    <a:lstStyle/>
                    <a:p>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Thị Mầu lên chùa có gì khác với lệ thường?</a:t>
                      </a:r>
                      <a:endParaRPr lang="en-VN" sz="2200" kern="1200" dirty="0">
                        <a:solidFill>
                          <a:schemeClr val="dk1"/>
                        </a:solidFill>
                        <a:effectLst/>
                        <a:latin typeface="Calibri" panose="020F0502020204030204" pitchFamily="34" charset="0"/>
                        <a:ea typeface="+mn-ea"/>
                        <a:cs typeface="Calibri" panose="020F0502020204030204" pitchFamily="34" charset="0"/>
                      </a:endParaRPr>
                    </a:p>
                    <a:p>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Thị Mầu có quan tâm đến việc vào lễ Phật không?</a:t>
                      </a:r>
                      <a:endParaRPr lang="en-VN" sz="220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2772638659"/>
                  </a:ext>
                </a:extLst>
              </a:tr>
              <a:tr h="370840">
                <a:tc>
                  <a:txBody>
                    <a:bodyPr/>
                    <a:lstStyle/>
                    <a:p>
                      <a:pPr algn="ctr"/>
                      <a:r>
                        <a:rPr lang="vi-VN" sz="2400" b="1" dirty="0">
                          <a:latin typeface="Calibri" panose="020F0502020204030204" pitchFamily="34" charset="0"/>
                          <a:cs typeface="Calibri" panose="020F0502020204030204" pitchFamily="34" charset="0"/>
                        </a:rPr>
                        <a:t>Nhóm 3</a:t>
                      </a:r>
                    </a:p>
                  </a:txBody>
                  <a:tcPr/>
                </a:tc>
                <a:tc>
                  <a:txBody>
                    <a:bodyPr/>
                    <a:lstStyle/>
                    <a:p>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Phép so sánh “Thầy như táo rụng sân đình</a:t>
                      </a:r>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Em như gái rở, đi rình của chua”trong lời của Thị Mầu có gì độc đáo?</a:t>
                      </a:r>
                      <a:endParaRPr lang="en-VN" sz="2200" kern="1200" dirty="0">
                        <a:solidFill>
                          <a:schemeClr val="dk1"/>
                        </a:solidFill>
                        <a:effectLst/>
                        <a:latin typeface="Calibri" panose="020F0502020204030204" pitchFamily="34" charset="0"/>
                        <a:ea typeface="+mn-ea"/>
                        <a:cs typeface="Calibri" panose="020F0502020204030204" pitchFamily="34" charset="0"/>
                      </a:endParaRPr>
                    </a:p>
                    <a:p>
                      <a:r>
                        <a:rPr lang="vi-VN" sz="2200" i="1"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Câu “xinh trúc mọc đầu đình</a:t>
                      </a:r>
                      <a:r>
                        <a:rPr lang="en-VN" sz="2200" i="0" kern="1200" dirty="0">
                          <a:solidFill>
                            <a:schemeClr val="dk1"/>
                          </a:solidFill>
                          <a:effectLst/>
                          <a:latin typeface="Calibri" panose="020F0502020204030204" pitchFamily="34" charset="0"/>
                          <a:ea typeface="+mn-ea"/>
                          <a:cs typeface="Calibri" panose="020F0502020204030204" pitchFamily="34" charset="0"/>
                        </a:rPr>
                        <a:t>/ </a:t>
                      </a:r>
                      <a:r>
                        <a:rPr lang="en-VN" sz="2200" i="1" kern="1200" dirty="0">
                          <a:solidFill>
                            <a:schemeClr val="dk1"/>
                          </a:solidFill>
                          <a:effectLst/>
                          <a:latin typeface="Calibri" panose="020F0502020204030204" pitchFamily="34" charset="0"/>
                          <a:ea typeface="+mn-ea"/>
                          <a:cs typeface="Calibri" panose="020F0502020204030204" pitchFamily="34" charset="0"/>
                        </a:rPr>
                        <a:t>Em xinh em đứng một mình</a:t>
                      </a:r>
                      <a:r>
                        <a:rPr lang="vi-VN" sz="2200" i="1" kern="1200" dirty="0">
                          <a:solidFill>
                            <a:schemeClr val="dk1"/>
                          </a:solidFill>
                          <a:effectLst/>
                          <a:latin typeface="Calibri" panose="020F0502020204030204" pitchFamily="34" charset="0"/>
                          <a:ea typeface="+mn-ea"/>
                          <a:cs typeface="Calibri" panose="020F0502020204030204" pitchFamily="34" charset="0"/>
                        </a:rPr>
                        <a:t>!</a:t>
                      </a:r>
                      <a:r>
                        <a:rPr lang="en-VN" sz="2200" i="1" kern="1200" dirty="0">
                          <a:solidFill>
                            <a:schemeClr val="dk1"/>
                          </a:solidFill>
                          <a:effectLst/>
                          <a:latin typeface="Calibri" panose="020F0502020204030204" pitchFamily="34" charset="0"/>
                          <a:ea typeface="+mn-ea"/>
                          <a:cs typeface="Calibri" panose="020F0502020204030204" pitchFamily="34" charset="0"/>
                        </a:rPr>
                        <a:t>” có gì khác với câu ca dao</a:t>
                      </a:r>
                      <a:r>
                        <a:rPr lang="vi-VN" sz="2200" i="1" kern="1200" dirty="0">
                          <a:solidFill>
                            <a:schemeClr val="dk1"/>
                          </a:solidFill>
                          <a:effectLst/>
                          <a:latin typeface="Calibri" panose="020F0502020204030204" pitchFamily="34" charset="0"/>
                          <a:ea typeface="+mn-ea"/>
                          <a:cs typeface="Calibri" panose="020F0502020204030204" pitchFamily="34" charset="0"/>
                        </a:rPr>
                        <a:t>?</a:t>
                      </a:r>
                      <a:endParaRPr lang="en-VN" sz="220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4038716538"/>
                  </a:ext>
                </a:extLst>
              </a:tr>
              <a:tr h="370840">
                <a:tc>
                  <a:txBody>
                    <a:bodyPr/>
                    <a:lstStyle/>
                    <a:p>
                      <a:pPr algn="ctr"/>
                      <a:r>
                        <a:rPr lang="vi-VN" sz="2400" b="1" dirty="0">
                          <a:latin typeface="Calibri" panose="020F0502020204030204" pitchFamily="34" charset="0"/>
                          <a:cs typeface="Calibri" panose="020F0502020204030204" pitchFamily="34" charset="0"/>
                        </a:rPr>
                        <a:t>Nhóm 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200" i="1" kern="1200" dirty="0">
                          <a:solidFill>
                            <a:schemeClr val="dk1"/>
                          </a:solidFill>
                          <a:effectLst/>
                          <a:latin typeface="Calibri" panose="020F0502020204030204" pitchFamily="34" charset="0"/>
                          <a:ea typeface="+mn-ea"/>
                          <a:cs typeface="Calibri" panose="020F0502020204030204" pitchFamily="34" charset="0"/>
                        </a:rPr>
                        <a:t>+ Thị Mầu đã có những hành động nào? Những hành động đó cho thấy điều gì?</a:t>
                      </a:r>
                      <a:endParaRPr lang="en-VN" sz="2200" kern="1200" dirty="0">
                        <a:solidFill>
                          <a:schemeClr val="dk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10100993"/>
                  </a:ext>
                </a:extLst>
              </a:tr>
            </a:tbl>
          </a:graphicData>
        </a:graphic>
      </p:graphicFrame>
    </p:spTree>
    <p:extLst>
      <p:ext uri="{BB962C8B-B14F-4D97-AF65-F5344CB8AC3E}">
        <p14:creationId xmlns:p14="http://schemas.microsoft.com/office/powerpoint/2010/main" val="9639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pic>
        <p:nvPicPr>
          <p:cNvPr id="5122" name="Picture 2" descr="Lẳng lơ, táo bạo Thị Mầu trong Quan Âm Thị Kính có đáng trách?">
            <a:extLst>
              <a:ext uri="{FF2B5EF4-FFF2-40B4-BE49-F238E27FC236}">
                <a16:creationId xmlns:a16="http://schemas.microsoft.com/office/drawing/2014/main" id="{225FA93D-E6CD-F94C-A18C-B67B86A19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772"/>
          <a:stretch/>
        </p:blipFill>
        <p:spPr bwMode="auto">
          <a:xfrm>
            <a:off x="8290902" y="2273701"/>
            <a:ext cx="3321792" cy="374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6CB92A51-3971-5C48-8B41-B192B8858B93}"/>
              </a:ext>
            </a:extLst>
          </p:cNvPr>
          <p:cNvSpPr txBox="1"/>
          <p:nvPr/>
        </p:nvSpPr>
        <p:spPr>
          <a:xfrm>
            <a:off x="452205" y="1613943"/>
            <a:ext cx="7610059" cy="4308872"/>
          </a:xfrm>
          <a:prstGeom prst="rect">
            <a:avLst/>
          </a:prstGeom>
          <a:noFill/>
        </p:spPr>
        <p:txBody>
          <a:bodyPr wrap="square">
            <a:spAutoFit/>
          </a:bodyPr>
          <a:lstStyle/>
          <a:p>
            <a:pPr algn="just">
              <a:lnSpc>
                <a:spcPct val="150000"/>
              </a:lnSpc>
            </a:pPr>
            <a:r>
              <a:rPr lang="vi-VN" sz="2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Giới thiệu:</a:t>
            </a:r>
            <a:endParaRPr lang="en-VN" sz="2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en-VN" sz="2400" b="1" i="1" dirty="0">
                <a:effectLst/>
                <a:latin typeface="Calibri" panose="020F0502020204030204" pitchFamily="34" charset="0"/>
                <a:ea typeface="Times New Roman" panose="02020603050405020304" pitchFamily="18" charset="0"/>
                <a:cs typeface="Calibri" panose="020F0502020204030204" pitchFamily="34" charset="0"/>
              </a:rPr>
              <a:t>Chỉ dẫn sân khấu:</a:t>
            </a:r>
            <a:r>
              <a:rPr lang="en-VN" sz="2400" dirty="0">
                <a:effectLst/>
                <a:latin typeface="Calibri" panose="020F0502020204030204" pitchFamily="34" charset="0"/>
                <a:ea typeface="Times New Roman" panose="02020603050405020304" pitchFamily="18" charset="0"/>
                <a:cs typeface="Calibri" panose="020F0502020204030204" pitchFamily="34" charset="0"/>
              </a:rPr>
              <a:t> </a:t>
            </a:r>
            <a:r>
              <a:rPr lang="en-VN" sz="2400" i="1" dirty="0">
                <a:effectLst/>
                <a:latin typeface="Calibri" panose="020F0502020204030204" pitchFamily="34" charset="0"/>
                <a:ea typeface="Times New Roman" panose="02020603050405020304" pitchFamily="18" charset="0"/>
                <a:cs typeface="Calibri" panose="020F0502020204030204" pitchFamily="34" charset="0"/>
              </a:rPr>
              <a:t>(Thị Mầu: ra nói; đế; hát; xưng danh; đế; đế; đế; đê; hát ghẹo tiểu; nói; Tiểu Kính bỏ chạy; nấp; xông ra, nắm tay tiểu kính; Tiểu Kính bỏ chạy; đế; hát; hạ)</a:t>
            </a:r>
          </a:p>
          <a:p>
            <a:pPr marL="342900" indent="-342900" algn="just">
              <a:buFontTx/>
              <a:buChar char="-"/>
            </a:pP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en-VN" sz="2400" dirty="0">
                <a:effectLst/>
                <a:latin typeface="Calibri" panose="020F0502020204030204" pitchFamily="34" charset="0"/>
                <a:ea typeface="Times New Roman" panose="02020603050405020304" pitchFamily="18" charset="0"/>
                <a:cs typeface="Calibri" panose="020F0502020204030204" pitchFamily="34" charset="0"/>
              </a:rPr>
              <a:t>Tác dụng: Giúp người đọc hiểu đựơc nghĩa của các từ mới, giúp người đọc hiểu được cách thức, cũng như trình tự trình diễn của các nhân vật, từ đó theo dõi và hiểu được nội dung toàn bộ vở chèo.</a:t>
            </a:r>
          </a:p>
          <a:p>
            <a:pPr algn="just"/>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029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 calcmode="lin" valueType="num">
                                      <p:cBhvr additive="base">
                                        <p:cTn id="18" dur="500"/>
                                        <p:tgtEl>
                                          <p:spTgt spid="20">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4"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pic>
        <p:nvPicPr>
          <p:cNvPr id="5122" name="Picture 2" descr="Lẳng lơ, táo bạo Thị Mầu trong Quan Âm Thị Kính có đáng trách?">
            <a:extLst>
              <a:ext uri="{FF2B5EF4-FFF2-40B4-BE49-F238E27FC236}">
                <a16:creationId xmlns:a16="http://schemas.microsoft.com/office/drawing/2014/main" id="{225FA93D-E6CD-F94C-A18C-B67B86A19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772"/>
          <a:stretch/>
        </p:blipFill>
        <p:spPr bwMode="auto">
          <a:xfrm>
            <a:off x="8290902" y="2273701"/>
            <a:ext cx="3321792" cy="374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6CB92A51-3971-5C48-8B41-B192B8858B93}"/>
              </a:ext>
            </a:extLst>
          </p:cNvPr>
          <p:cNvSpPr txBox="1"/>
          <p:nvPr/>
        </p:nvSpPr>
        <p:spPr>
          <a:xfrm>
            <a:off x="452205" y="1613943"/>
            <a:ext cx="7610059" cy="1000274"/>
          </a:xfrm>
          <a:prstGeom prst="rect">
            <a:avLst/>
          </a:prstGeom>
          <a:noFill/>
        </p:spPr>
        <p:txBody>
          <a:bodyPr wrap="square">
            <a:spAutoFit/>
          </a:bodyPr>
          <a:lstStyle/>
          <a:p>
            <a:pPr algn="just">
              <a:lnSpc>
                <a:spcPct val="150000"/>
              </a:lnSpc>
            </a:pPr>
            <a:r>
              <a:rPr lang="vi-VN" sz="2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Giới thiệu:</a:t>
            </a:r>
            <a:endParaRPr lang="en-VN" sz="2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CCB595E0-C5D7-874A-B281-815A4612F707}"/>
              </a:ext>
            </a:extLst>
          </p:cNvPr>
          <p:cNvSpPr txBox="1"/>
          <p:nvPr/>
        </p:nvSpPr>
        <p:spPr>
          <a:xfrm>
            <a:off x="417002" y="2212971"/>
            <a:ext cx="7356903" cy="3031086"/>
          </a:xfrm>
          <a:prstGeom prst="rect">
            <a:avLst/>
          </a:prstGeom>
          <a:noFill/>
        </p:spPr>
        <p:txBody>
          <a:bodyPr wrap="square">
            <a:spAutoFit/>
          </a:bodyPr>
          <a:lstStyle/>
          <a:p>
            <a:pPr algn="just">
              <a:lnSpc>
                <a:spcPct val="150000"/>
              </a:lnSpc>
            </a:pPr>
            <a:r>
              <a:rPr lang="en-VN" sz="2600" dirty="0">
                <a:effectLst/>
                <a:latin typeface="Calibri" panose="020F0502020204030204" pitchFamily="34" charset="0"/>
                <a:ea typeface="Times New Roman" panose="02020603050405020304" pitchFamily="18" charset="0"/>
                <a:cs typeface="Calibri" panose="020F0502020204030204" pitchFamily="34" charset="0"/>
              </a:rPr>
              <a:t>- Qua </a:t>
            </a:r>
            <a:r>
              <a:rPr lang="vi-VN" sz="2600" dirty="0">
                <a:effectLst/>
                <a:latin typeface="Calibri" panose="020F0502020204030204" pitchFamily="34" charset="0"/>
                <a:ea typeface="Times New Roman" panose="02020603050405020304" pitchFamily="18" charset="0"/>
                <a:cs typeface="Calibri" panose="020F0502020204030204" pitchFamily="34" charset="0"/>
              </a:rPr>
              <a:t>câu hát xưng danh – cô Mầu tự giới thiệu:</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r>
              <a:rPr lang="vi-VN" sz="2600" i="1" dirty="0">
                <a:effectLst/>
                <a:latin typeface="Times New Roman" panose="02020603050405020304" pitchFamily="18" charset="0"/>
                <a:ea typeface="Times New Roman" panose="02020603050405020304" pitchFamily="18" charset="0"/>
                <a:cs typeface="Times New Roman" panose="02020603050405020304" pitchFamily="18" charset="0"/>
              </a:rPr>
              <a:t>“Tôi Thị Mầu con gái phú ông</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2600" i="1" dirty="0">
                <a:effectLst/>
                <a:latin typeface="Times New Roman" panose="02020603050405020304" pitchFamily="18" charset="0"/>
                <a:ea typeface="Times New Roman" panose="02020603050405020304" pitchFamily="18" charset="0"/>
                <a:cs typeface="Times New Roman" panose="02020603050405020304" pitchFamily="18" charset="0"/>
              </a:rPr>
              <a:t>Thầy mẹ tôi tôn kính một lòng”</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600" dirty="0">
                <a:effectLst/>
                <a:latin typeface="Calibri" panose="020F0502020204030204" pitchFamily="34" charset="0"/>
                <a:ea typeface="Times New Roman" panose="02020603050405020304" pitchFamily="18" charset="0"/>
                <a:cs typeface="Calibri" panose="020F0502020204030204" pitchFamily="34" charset="0"/>
              </a:rPr>
              <a:t>+ </a:t>
            </a:r>
            <a:r>
              <a:rPr lang="en-VN" sz="2600" dirty="0">
                <a:effectLst/>
                <a:latin typeface="Calibri" panose="020F0502020204030204" pitchFamily="34" charset="0"/>
                <a:ea typeface="Times New Roman" panose="02020603050405020304" pitchFamily="18" charset="0"/>
                <a:cs typeface="Calibri" panose="020F0502020204030204" pitchFamily="34" charset="0"/>
              </a:rPr>
              <a:t>Thị Mầu con gái phú ông.</a:t>
            </a:r>
          </a:p>
          <a:p>
            <a:pPr algn="just">
              <a:lnSpc>
                <a:spcPct val="150000"/>
              </a:lnSpc>
            </a:pPr>
            <a:r>
              <a:rPr lang="vi-VN" sz="2600" dirty="0">
                <a:effectLst/>
                <a:latin typeface="Calibri" panose="020F0502020204030204" pitchFamily="34" charset="0"/>
                <a:ea typeface="Times New Roman" panose="02020603050405020304" pitchFamily="18" charset="0"/>
                <a:cs typeface="Calibri" panose="020F0502020204030204" pitchFamily="34" charset="0"/>
              </a:rPr>
              <a:t>+ Là một cô con gái hiếu thuận với cha mẹ.</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623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 calcmode="lin" valueType="num">
                                      <p:cBhvr>
                                        <p:cTn id="15"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9">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19">
                                            <p:txEl>
                                              <p:pRg st="1" end="1"/>
                                            </p:txEl>
                                          </p:spTgt>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p:cTn id="21"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19">
                                            <p:txEl>
                                              <p:pRg st="2" end="2"/>
                                            </p:txEl>
                                          </p:spTgt>
                                        </p:tgtEl>
                                        <p:attrNameLst>
                                          <p:attrName>style.rotation</p:attrName>
                                        </p:attrNameLst>
                                      </p:cBhvr>
                                      <p:tavLst>
                                        <p:tav tm="0">
                                          <p:val>
                                            <p:fltVal val="360"/>
                                          </p:val>
                                        </p:tav>
                                        <p:tav tm="100000">
                                          <p:val>
                                            <p:fltVal val="0"/>
                                          </p:val>
                                        </p:tav>
                                      </p:tavLst>
                                    </p:anim>
                                    <p:animEffect transition="in" filter="fade">
                                      <p:cBhvr>
                                        <p:cTn id="24" dur="500"/>
                                        <p:tgtEl>
                                          <p:spTgt spid="1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 calcmode="lin" valueType="num">
                                      <p:cBhvr>
                                        <p:cTn id="29"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9">
                                            <p:txEl>
                                              <p:pRg st="3" end="3"/>
                                            </p:txEl>
                                          </p:spTgt>
                                        </p:tgtEl>
                                        <p:attrNameLst>
                                          <p:attrName>ppt_h</p:attrName>
                                        </p:attrNameLst>
                                      </p:cBhvr>
                                      <p:tavLst>
                                        <p:tav tm="0">
                                          <p:val>
                                            <p:fltVal val="0"/>
                                          </p:val>
                                        </p:tav>
                                        <p:tav tm="100000">
                                          <p:val>
                                            <p:strVal val="#ppt_h"/>
                                          </p:val>
                                        </p:tav>
                                      </p:tavLst>
                                    </p:anim>
                                    <p:anim calcmode="lin" valueType="num">
                                      <p:cBhvr>
                                        <p:cTn id="31" dur="500" fill="hold"/>
                                        <p:tgtEl>
                                          <p:spTgt spid="19">
                                            <p:txEl>
                                              <p:pRg st="3" end="3"/>
                                            </p:txEl>
                                          </p:spTgt>
                                        </p:tgtEl>
                                        <p:attrNameLst>
                                          <p:attrName>style.rotation</p:attrName>
                                        </p:attrNameLst>
                                      </p:cBhvr>
                                      <p:tavLst>
                                        <p:tav tm="0">
                                          <p:val>
                                            <p:fltVal val="360"/>
                                          </p:val>
                                        </p:tav>
                                        <p:tav tm="100000">
                                          <p:val>
                                            <p:fltVal val="0"/>
                                          </p:val>
                                        </p:tav>
                                      </p:tavLst>
                                    </p:anim>
                                    <p:animEffect transition="in" filter="fade">
                                      <p:cBhvr>
                                        <p:cTn id="32" dur="500"/>
                                        <p:tgtEl>
                                          <p:spTgt spid="1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 calcmode="lin" valueType="num">
                                      <p:cBhvr>
                                        <p:cTn id="37"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9">
                                            <p:txEl>
                                              <p:pRg st="4" end="4"/>
                                            </p:txEl>
                                          </p:spTgt>
                                        </p:tgtEl>
                                        <p:attrNameLst>
                                          <p:attrName>ppt_h</p:attrName>
                                        </p:attrNameLst>
                                      </p:cBhvr>
                                      <p:tavLst>
                                        <p:tav tm="0">
                                          <p:val>
                                            <p:fltVal val="0"/>
                                          </p:val>
                                        </p:tav>
                                        <p:tav tm="100000">
                                          <p:val>
                                            <p:strVal val="#ppt_h"/>
                                          </p:val>
                                        </p:tav>
                                      </p:tavLst>
                                    </p:anim>
                                    <p:anim calcmode="lin" valueType="num">
                                      <p:cBhvr>
                                        <p:cTn id="39" dur="500" fill="hold"/>
                                        <p:tgtEl>
                                          <p:spTgt spid="19">
                                            <p:txEl>
                                              <p:pRg st="4" end="4"/>
                                            </p:txEl>
                                          </p:spTgt>
                                        </p:tgtEl>
                                        <p:attrNameLst>
                                          <p:attrName>style.rotation</p:attrName>
                                        </p:attrNameLst>
                                      </p:cBhvr>
                                      <p:tavLst>
                                        <p:tav tm="0">
                                          <p:val>
                                            <p:fltVal val="360"/>
                                          </p:val>
                                        </p:tav>
                                        <p:tav tm="100000">
                                          <p:val>
                                            <p:fltVal val="0"/>
                                          </p:val>
                                        </p:tav>
                                      </p:tavLst>
                                    </p:anim>
                                    <p:animEffect transition="in" filter="fade">
                                      <p:cBhvr>
                                        <p:cTn id="40"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pic>
        <p:nvPicPr>
          <p:cNvPr id="5122" name="Picture 2" descr="Lẳng lơ, táo bạo Thị Mầu trong Quan Âm Thị Kính có đáng trách?">
            <a:extLst>
              <a:ext uri="{FF2B5EF4-FFF2-40B4-BE49-F238E27FC236}">
                <a16:creationId xmlns:a16="http://schemas.microsoft.com/office/drawing/2014/main" id="{225FA93D-E6CD-F94C-A18C-B67B86A19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772"/>
          <a:stretch/>
        </p:blipFill>
        <p:spPr bwMode="auto">
          <a:xfrm>
            <a:off x="8290902" y="2273701"/>
            <a:ext cx="3321792" cy="374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6CB92A51-3971-5C48-8B41-B192B8858B93}"/>
              </a:ext>
            </a:extLst>
          </p:cNvPr>
          <p:cNvSpPr txBox="1"/>
          <p:nvPr/>
        </p:nvSpPr>
        <p:spPr>
          <a:xfrm>
            <a:off x="452205" y="1613943"/>
            <a:ext cx="7610059" cy="1000274"/>
          </a:xfrm>
          <a:prstGeom prst="rect">
            <a:avLst/>
          </a:prstGeom>
          <a:noFill/>
        </p:spPr>
        <p:txBody>
          <a:bodyPr wrap="square">
            <a:spAutoFit/>
          </a:bodyPr>
          <a:lstStyle/>
          <a:p>
            <a:pPr algn="just">
              <a:lnSpc>
                <a:spcPct val="150000"/>
              </a:lnSpc>
            </a:pPr>
            <a:r>
              <a:rPr lang="vi-VN" sz="2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Giới thiệu:</a:t>
            </a:r>
            <a:endParaRPr lang="en-VN" sz="2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25475B3B-3992-F24C-A7A7-925168953946}"/>
              </a:ext>
            </a:extLst>
          </p:cNvPr>
          <p:cNvSpPr txBox="1"/>
          <p:nvPr/>
        </p:nvSpPr>
        <p:spPr>
          <a:xfrm>
            <a:off x="452205" y="2309221"/>
            <a:ext cx="7572732" cy="3621376"/>
          </a:xfrm>
          <a:prstGeom prst="rect">
            <a:avLst/>
          </a:prstGeom>
          <a:noFill/>
        </p:spPr>
        <p:txBody>
          <a:bodyPr wrap="square">
            <a:spAutoFit/>
          </a:bodyPr>
          <a:lstStyle/>
          <a:p>
            <a:pPr>
              <a:lnSpc>
                <a:spcPct val="150000"/>
              </a:lnSpc>
            </a:pPr>
            <a:r>
              <a:rPr lang="vi-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Ngoại hình: </a:t>
            </a:r>
            <a:r>
              <a:rPr lang="en-VN" sz="2600" i="1" dirty="0">
                <a:effectLst/>
                <a:latin typeface="Times New Roman" panose="02020603050405020304" pitchFamily="18" charset="0"/>
                <a:ea typeface="Times New Roman" panose="02020603050405020304" pitchFamily="18" charset="0"/>
              </a:rPr>
              <a:t>“Trúc xinh trúc mọc sân đình</a:t>
            </a:r>
            <a:r>
              <a:rPr lang="vi-VN" sz="2600" i="1" dirty="0">
                <a:effectLst/>
                <a:latin typeface="Times New Roman" panose="02020603050405020304" pitchFamily="18" charset="0"/>
                <a:ea typeface="Times New Roman" panose="02020603050405020304" pitchFamily="18" charset="0"/>
              </a:rPr>
              <a:t>/ </a:t>
            </a:r>
            <a:r>
              <a:rPr lang="en-VN" sz="2600" i="1" dirty="0">
                <a:effectLst/>
                <a:latin typeface="Times New Roman" panose="02020603050405020304" pitchFamily="18" charset="0"/>
                <a:ea typeface="Times New Roman" panose="02020603050405020304" pitchFamily="18" charset="0"/>
              </a:rPr>
              <a:t>Em xinh em đứng một mình chẳng xinh.” </a:t>
            </a:r>
            <a:endParaRPr lang="en-VN" sz="2600" dirty="0">
              <a:effectLst/>
              <a:latin typeface="Times New Roman" panose="02020603050405020304" pitchFamily="18" charset="0"/>
              <a:ea typeface="Times New Roman" panose="02020603050405020304" pitchFamily="18" charset="0"/>
            </a:endParaRPr>
          </a:p>
          <a:p>
            <a:pPr marL="457200" indent="-457200">
              <a:lnSpc>
                <a:spcPct val="150000"/>
              </a:lnSpc>
              <a:buFont typeface="Symbol" pitchFamily="2" charset="2"/>
              <a:buChar char="Þ"/>
            </a:pPr>
            <a:r>
              <a:rPr lang="vi-VN" sz="26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Tự nhận thức được vẻ đẹp của mình.</a:t>
            </a:r>
            <a:endParaRPr lang="en-VN" sz="26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Tuổi tác: </a:t>
            </a:r>
            <a:r>
              <a:rPr lang="en-VN" sz="2600" i="1" dirty="0">
                <a:effectLst/>
                <a:latin typeface="Times New Roman" panose="02020603050405020304" pitchFamily="18" charset="0"/>
                <a:ea typeface="Times New Roman" panose="02020603050405020304" pitchFamily="18" charset="0"/>
              </a:rPr>
              <a:t>“Tuổi vừa đôi tám, chưa chồng đấy thầy tiểu ơi!/ Chưa chồng đây nhá!”.</a:t>
            </a:r>
            <a:endParaRPr lang="en-VN" sz="2600" dirty="0">
              <a:effectLst/>
              <a:latin typeface="Times New Roman" panose="02020603050405020304" pitchFamily="18" charset="0"/>
              <a:ea typeface="Times New Roman" panose="02020603050405020304" pitchFamily="18" charset="0"/>
            </a:endParaRPr>
          </a:p>
          <a:p>
            <a:pPr marL="457200" indent="-457200">
              <a:lnSpc>
                <a:spcPct val="150000"/>
              </a:lnSpc>
              <a:buFont typeface="Symbol" pitchFamily="2" charset="2"/>
              <a:buChar char="Þ"/>
            </a:pPr>
            <a:r>
              <a:rPr lang="vi-VN" sz="26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Nhấn mạnh việc chưa chồng.</a:t>
            </a:r>
          </a:p>
        </p:txBody>
      </p:sp>
    </p:spTree>
    <p:extLst>
      <p:ext uri="{BB962C8B-B14F-4D97-AF65-F5344CB8AC3E}">
        <p14:creationId xmlns:p14="http://schemas.microsoft.com/office/powerpoint/2010/main" val="35165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 calcmode="lin" valueType="num">
                                      <p:cBhvr>
                                        <p:cTn id="13"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p:cTn id="19"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 calcmode="lin" valueType="num">
                                      <p:cBhvr>
                                        <p:cTn id="25" dur="5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587402" y="-2564757"/>
            <a:ext cx="11418837" cy="101479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262909" y="4868032"/>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22CA5A3-9A9A-DD4B-88A2-E2AB8C408E39}"/>
              </a:ext>
            </a:extLst>
          </p:cNvPr>
          <p:cNvPicPr>
            <a:picLocks noChangeAspect="1"/>
          </p:cNvPicPr>
          <p:nvPr/>
        </p:nvPicPr>
        <p:blipFill>
          <a:blip r:embed="rId27"/>
          <a:stretch>
            <a:fillRect/>
          </a:stretch>
        </p:blipFill>
        <p:spPr>
          <a:xfrm>
            <a:off x="4486901" y="-370216"/>
            <a:ext cx="4654602" cy="4654602"/>
          </a:xfrm>
          <a:prstGeom prst="rect">
            <a:avLst/>
          </a:prstGeom>
        </p:spPr>
      </p:pic>
      <p:pic>
        <p:nvPicPr>
          <p:cNvPr id="3" name="Picture 2">
            <a:extLst>
              <a:ext uri="{FF2B5EF4-FFF2-40B4-BE49-F238E27FC236}">
                <a16:creationId xmlns:a16="http://schemas.microsoft.com/office/drawing/2014/main" id="{D9BD096F-7391-DE43-BE6E-13D7CF5A9436}"/>
              </a:ext>
            </a:extLst>
          </p:cNvPr>
          <p:cNvPicPr>
            <a:picLocks noChangeAspect="1"/>
          </p:cNvPicPr>
          <p:nvPr/>
        </p:nvPicPr>
        <p:blipFill>
          <a:blip r:embed="rId28"/>
          <a:stretch>
            <a:fillRect/>
          </a:stretch>
        </p:blipFill>
        <p:spPr>
          <a:xfrm>
            <a:off x="5241596" y="1719625"/>
            <a:ext cx="3187700" cy="18415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972696"/>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pic>
        <p:nvPicPr>
          <p:cNvPr id="5122" name="Picture 2" descr="Lẳng lơ, táo bạo Thị Mầu trong Quan Âm Thị Kính có đáng trách?">
            <a:extLst>
              <a:ext uri="{FF2B5EF4-FFF2-40B4-BE49-F238E27FC236}">
                <a16:creationId xmlns:a16="http://schemas.microsoft.com/office/drawing/2014/main" id="{225FA93D-E6CD-F94C-A18C-B67B86A19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772"/>
          <a:stretch/>
        </p:blipFill>
        <p:spPr bwMode="auto">
          <a:xfrm>
            <a:off x="8290902" y="2273701"/>
            <a:ext cx="3321792" cy="374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6CB92A51-3971-5C48-8B41-B192B8858B93}"/>
              </a:ext>
            </a:extLst>
          </p:cNvPr>
          <p:cNvSpPr txBox="1"/>
          <p:nvPr/>
        </p:nvSpPr>
        <p:spPr>
          <a:xfrm>
            <a:off x="452205" y="1613943"/>
            <a:ext cx="7610059" cy="1000274"/>
          </a:xfrm>
          <a:prstGeom prst="rect">
            <a:avLst/>
          </a:prstGeom>
          <a:noFill/>
        </p:spPr>
        <p:txBody>
          <a:bodyPr wrap="square">
            <a:spAutoFit/>
          </a:bodyPr>
          <a:lstStyle/>
          <a:p>
            <a:pPr algn="just">
              <a:lnSpc>
                <a:spcPct val="150000"/>
              </a:lnSpc>
            </a:pPr>
            <a:r>
              <a:rPr lang="vi-VN" sz="2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Giới thiệu:</a:t>
            </a:r>
            <a:endParaRPr lang="en-VN" sz="2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CCB02EAF-DA96-E947-BE5B-4EE2E9AB6438}"/>
              </a:ext>
            </a:extLst>
          </p:cNvPr>
          <p:cNvSpPr txBox="1"/>
          <p:nvPr/>
        </p:nvSpPr>
        <p:spPr>
          <a:xfrm>
            <a:off x="963677" y="3013976"/>
            <a:ext cx="6587114" cy="1318181"/>
          </a:xfrm>
          <a:prstGeom prst="rect">
            <a:avLst/>
          </a:prstGeom>
          <a:noFill/>
        </p:spPr>
        <p:txBody>
          <a:bodyPr wrap="square">
            <a:spAutoFit/>
          </a:bodyPr>
          <a:lstStyle/>
          <a:p>
            <a:pPr marL="342900" indent="-342900" algn="just">
              <a:lnSpc>
                <a:spcPct val="150000"/>
              </a:lnSpc>
              <a:buFont typeface="Symbol" pitchFamily="2" charset="2"/>
              <a:buChar char="Þ"/>
            </a:pPr>
            <a:r>
              <a:rPr lang="vi-VN" sz="2800" b="1" i="1" dirty="0">
                <a:effectLst/>
                <a:latin typeface="Calibri" panose="020F0502020204030204" pitchFamily="34" charset="0"/>
                <a:ea typeface="Times New Roman" panose="02020603050405020304" pitchFamily="18" charset="0"/>
                <a:cs typeface="Calibri" panose="020F0502020204030204" pitchFamily="34" charset="0"/>
              </a:rPr>
              <a:t>Thị Mầu là một cô gái xinh đẹp, cá tính nhưng có chút phóng khoáng</a:t>
            </a:r>
            <a:r>
              <a:rPr lang="vi-VN" sz="2800" b="1" i="1" dirty="0">
                <a:latin typeface="Calibri" panose="020F0502020204030204" pitchFamily="34" charset="0"/>
                <a:ea typeface="Times New Roman" panose="02020603050405020304" pitchFamily="18" charset="0"/>
                <a:cs typeface="Calibri" panose="020F0502020204030204" pitchFamily="34" charset="0"/>
              </a:rPr>
              <a:t>, lẳng lơ.</a:t>
            </a:r>
            <a:endParaRPr lang="vi-VN" sz="2800" b="1" i="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397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F60AD999-AF6B-C747-86B7-33FBE16505D5}"/>
              </a:ext>
            </a:extLst>
          </p:cNvPr>
          <p:cNvSpPr txBox="1"/>
          <p:nvPr/>
        </p:nvSpPr>
        <p:spPr>
          <a:xfrm>
            <a:off x="350666" y="2350390"/>
            <a:ext cx="7066833" cy="3257174"/>
          </a:xfrm>
          <a:prstGeom prst="rect">
            <a:avLst/>
          </a:prstGeom>
          <a:noFill/>
        </p:spPr>
        <p:txBody>
          <a:bodyPr wrap="square">
            <a:spAutoFit/>
          </a:bodyPr>
          <a:lstStyle/>
          <a:p>
            <a:pPr marL="457200" indent="-457200" algn="just">
              <a:lnSpc>
                <a:spcPct val="150000"/>
              </a:lnSpc>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Thị Mầu lên chùa khác với lệ thường là: Người ta lên chùa vào mười tư, rằm; còn Thị Mầu lên chùa mười ba.</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lnSpc>
                <a:spcPct val="150000"/>
              </a:lnSpc>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 Thị Mầu lên</a:t>
            </a:r>
            <a:r>
              <a:rPr lang="vi-VN" sz="2800" dirty="0">
                <a:effectLst/>
                <a:latin typeface="Calibri" panose="020F0502020204030204" pitchFamily="34" charset="0"/>
                <a:ea typeface="Times New Roman" panose="02020603050405020304" pitchFamily="18" charset="0"/>
                <a:cs typeface="Calibri" panose="020F0502020204030204" pitchFamily="34" charset="0"/>
              </a:rPr>
              <a:t> chùa nhưng </a:t>
            </a:r>
            <a:r>
              <a:rPr lang="en-VN" sz="2800" dirty="0">
                <a:effectLst/>
                <a:latin typeface="Calibri" panose="020F0502020204030204" pitchFamily="34" charset="0"/>
                <a:ea typeface="Times New Roman" panose="02020603050405020304" pitchFamily="18" charset="0"/>
                <a:cs typeface="Calibri" panose="020F0502020204030204" pitchFamily="34" charset="0"/>
              </a:rPr>
              <a:t>không quan tâm đến việc vào lễ Phật.</a:t>
            </a:r>
          </a:p>
        </p:txBody>
      </p:sp>
      <p:pic>
        <p:nvPicPr>
          <p:cNvPr id="1026" name="Picture 2" descr="Nhà hát chèo Hà Nội: Múa rối nước cùng trích đoạn Thị Màu lên chùa">
            <a:extLst>
              <a:ext uri="{FF2B5EF4-FFF2-40B4-BE49-F238E27FC236}">
                <a16:creationId xmlns:a16="http://schemas.microsoft.com/office/drawing/2014/main" id="{46667416-81F7-8F47-AD93-AC6E33ED5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4022"/>
          <a:stretch/>
        </p:blipFill>
        <p:spPr bwMode="auto">
          <a:xfrm>
            <a:off x="7664678" y="2397255"/>
            <a:ext cx="3984124" cy="3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095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3"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246535"/>
            <a:ext cx="7467053" cy="3031086"/>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600" dirty="0">
                <a:effectLst/>
                <a:latin typeface="Calibri" panose="020F0502020204030204" pitchFamily="34" charset="0"/>
                <a:ea typeface="Times New Roman" panose="02020603050405020304" pitchFamily="18" charset="0"/>
                <a:cs typeface="Calibri" panose="020F0502020204030204" pitchFamily="34" charset="0"/>
              </a:rPr>
              <a:t>- </a:t>
            </a:r>
            <a:r>
              <a:rPr lang="en-VN" sz="2600" dirty="0">
                <a:effectLst/>
                <a:latin typeface="Calibri" panose="020F0502020204030204" pitchFamily="34" charset="0"/>
                <a:ea typeface="Times New Roman" panose="02020603050405020304" pitchFamily="18" charset="0"/>
                <a:cs typeface="Calibri" panose="020F0502020204030204" pitchFamily="34" charset="0"/>
              </a:rPr>
              <a:t> Ngôn ngữ thể hiện Thị Mầu </a:t>
            </a:r>
            <a:r>
              <a:rPr lang="vi-VN" sz="2600" dirty="0">
                <a:effectLst/>
                <a:latin typeface="Calibri" panose="020F0502020204030204" pitchFamily="34" charset="0"/>
                <a:ea typeface="Times New Roman" panose="02020603050405020304" pitchFamily="18" charset="0"/>
                <a:cs typeface="Calibri" panose="020F0502020204030204" pitchFamily="34" charset="0"/>
              </a:rPr>
              <a:t>là </a:t>
            </a:r>
            <a:r>
              <a:rPr lang="en-VN" sz="2600" dirty="0">
                <a:effectLst/>
                <a:latin typeface="Calibri" panose="020F0502020204030204" pitchFamily="34" charset="0"/>
                <a:ea typeface="Times New Roman" panose="02020603050405020304" pitchFamily="18" charset="0"/>
                <a:cs typeface="Calibri" panose="020F0502020204030204" pitchFamily="34" charset="0"/>
              </a:rPr>
              <a:t>người lẳng lơ, thấy chú tiểu đẹp thì mê, mà mê thì ghẹo, mà ghẹo thì ghẹo tới nơi tới chốn. Thị mầu ghẹo tiểu được diễn tả bằng chính hai điệu hát </a:t>
            </a:r>
            <a:r>
              <a:rPr lang="en-VN" sz="2600" i="1" dirty="0">
                <a:effectLst/>
                <a:latin typeface="Calibri" panose="020F0502020204030204" pitchFamily="34" charset="0"/>
                <a:ea typeface="Times New Roman" panose="02020603050405020304" pitchFamily="18" charset="0"/>
                <a:cs typeface="Calibri" panose="020F0502020204030204" pitchFamily="34" charset="0"/>
              </a:rPr>
              <a:t>“Cấm giá” và “Bình thảo”.</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2" name="Picture 2" descr="Nhà hát chèo Hà Nội: Múa rối nước cùng trích đoạn Thị Màu lên chùa">
            <a:extLst>
              <a:ext uri="{FF2B5EF4-FFF2-40B4-BE49-F238E27FC236}">
                <a16:creationId xmlns:a16="http://schemas.microsoft.com/office/drawing/2014/main" id="{86C7D64F-931C-024C-85F0-39D6F9A5A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4022"/>
          <a:stretch/>
        </p:blipFill>
        <p:spPr bwMode="auto">
          <a:xfrm>
            <a:off x="8150274" y="2397255"/>
            <a:ext cx="3498527" cy="312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48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 calcmode="lin" valueType="num">
                                      <p:cBhvr additive="base">
                                        <p:cTn id="18"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6879155" cy="1230593"/>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600" i="1" dirty="0">
                <a:effectLst/>
                <a:latin typeface="Calibri" panose="020F0502020204030204" pitchFamily="34" charset="0"/>
                <a:ea typeface="Times New Roman" panose="02020603050405020304" pitchFamily="18" charset="0"/>
                <a:cs typeface="Calibri" panose="020F0502020204030204" pitchFamily="34" charset="0"/>
              </a:rPr>
              <a:t>- Lời hát “</a:t>
            </a:r>
            <a:r>
              <a:rPr lang="en-VN" sz="2600" i="1" dirty="0">
                <a:latin typeface="Calibri" panose="020F0502020204030204" pitchFamily="34" charset="0"/>
                <a:ea typeface="Times New Roman" panose="02020603050405020304" pitchFamily="18" charset="0"/>
                <a:cs typeface="Calibri" panose="020F0502020204030204" pitchFamily="34" charset="0"/>
              </a:rPr>
              <a:t>c</a:t>
            </a:r>
            <a:r>
              <a:rPr lang="en-VN" sz="2600" i="1" dirty="0">
                <a:effectLst/>
                <a:latin typeface="Calibri" panose="020F0502020204030204" pitchFamily="34" charset="0"/>
                <a:ea typeface="Times New Roman" panose="02020603050405020304" pitchFamily="18" charset="0"/>
                <a:cs typeface="Calibri" panose="020F0502020204030204" pitchFamily="34" charset="0"/>
              </a:rPr>
              <a:t>ấm giá”:</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C3A3B52B-7864-6E4B-9B29-CF32949D041F}"/>
              </a:ext>
            </a:extLst>
          </p:cNvPr>
          <p:cNvSpPr txBox="1"/>
          <p:nvPr/>
        </p:nvSpPr>
        <p:spPr>
          <a:xfrm>
            <a:off x="1441187" y="3400516"/>
            <a:ext cx="5942556" cy="1820948"/>
          </a:xfrm>
          <a:prstGeom prst="rect">
            <a:avLst/>
          </a:prstGeom>
          <a:noFill/>
        </p:spPr>
        <p:txBody>
          <a:bodyPr wrap="square">
            <a:spAutoFit/>
          </a:bodyPr>
          <a:lstStyle/>
          <a:p>
            <a:pPr algn="just">
              <a:lnSpc>
                <a:spcPct val="150000"/>
              </a:lnSpc>
            </a:pPr>
            <a:r>
              <a:rPr lang="en-VN" sz="2600" i="1" dirty="0">
                <a:effectLst/>
                <a:latin typeface="Times New Roman" panose="02020603050405020304" pitchFamily="18" charset="0"/>
                <a:ea typeface="Times New Roman" panose="02020603050405020304" pitchFamily="18" charset="0"/>
              </a:rPr>
              <a:t>“Tôi lên chùa thấy tiểu mười ba</a:t>
            </a:r>
            <a:endParaRPr lang="en-VN" sz="2600" dirty="0">
              <a:effectLst/>
              <a:latin typeface="Times New Roman" panose="02020603050405020304" pitchFamily="18" charset="0"/>
              <a:ea typeface="Times New Roman" panose="02020603050405020304" pitchFamily="18" charset="0"/>
            </a:endParaRPr>
          </a:p>
          <a:p>
            <a:pPr algn="just">
              <a:lnSpc>
                <a:spcPct val="150000"/>
              </a:lnSpc>
            </a:pPr>
            <a:r>
              <a:rPr lang="en-VN" sz="2600" i="1" dirty="0">
                <a:effectLst/>
                <a:latin typeface="Times New Roman" panose="02020603050405020304" pitchFamily="18" charset="0"/>
                <a:ea typeface="Times New Roman" panose="02020603050405020304" pitchFamily="18" charset="0"/>
              </a:rPr>
              <a:t>Thấy sư mười bốn vãi già mười lăm</a:t>
            </a:r>
            <a:endParaRPr lang="en-VN" sz="2600" dirty="0">
              <a:effectLst/>
              <a:latin typeface="Times New Roman" panose="02020603050405020304" pitchFamily="18" charset="0"/>
              <a:ea typeface="Times New Roman" panose="02020603050405020304" pitchFamily="18" charset="0"/>
            </a:endParaRPr>
          </a:p>
          <a:p>
            <a:pPr algn="just">
              <a:lnSpc>
                <a:spcPct val="150000"/>
              </a:lnSpc>
            </a:pPr>
            <a:r>
              <a:rPr lang="en-VN" sz="2600" i="1" dirty="0">
                <a:effectLst/>
                <a:latin typeface="Times New Roman" panose="02020603050405020304" pitchFamily="18" charset="0"/>
                <a:ea typeface="Times New Roman" panose="02020603050405020304" pitchFamily="18" charset="0"/>
              </a:rPr>
              <a:t>Tôi muốn cho một tháng đôi rằm”</a:t>
            </a:r>
            <a:endParaRPr lang="en-VN" sz="26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32FFFA05-B8D6-3748-9B05-FE883EBD81CC}"/>
              </a:ext>
            </a:extLst>
          </p:cNvPr>
          <p:cNvSpPr txBox="1"/>
          <p:nvPr/>
        </p:nvSpPr>
        <p:spPr>
          <a:xfrm>
            <a:off x="350667" y="5141465"/>
            <a:ext cx="8266390" cy="671851"/>
          </a:xfrm>
          <a:prstGeom prst="rect">
            <a:avLst/>
          </a:prstGeom>
          <a:noFill/>
        </p:spPr>
        <p:txBody>
          <a:bodyPr wrap="square">
            <a:spAutoFit/>
          </a:bodyPr>
          <a:lstStyle/>
          <a:p>
            <a:pPr marL="285750" indent="-285750">
              <a:lnSpc>
                <a:spcPct val="150000"/>
              </a:lnSpc>
              <a:buFont typeface="Symbol" pitchFamily="2" charset="2"/>
              <a:buChar char="Þ"/>
            </a:pPr>
            <a:r>
              <a:rPr lang="en-VN" sz="2800" b="1" i="1" dirty="0">
                <a:effectLst/>
                <a:latin typeface="Calibri" panose="020F0502020204030204" pitchFamily="34" charset="0"/>
                <a:ea typeface="Times New Roman" panose="02020603050405020304" pitchFamily="18" charset="0"/>
                <a:cs typeface="Calibri" panose="020F0502020204030204" pitchFamily="34" charset="0"/>
              </a:rPr>
              <a:t>Thị Mầu mới ve vãn nên câu thơ còn e ấp, tế nhị.</a:t>
            </a:r>
          </a:p>
        </p:txBody>
      </p:sp>
      <p:pic>
        <p:nvPicPr>
          <p:cNvPr id="24" name="Picture 2" descr="Nhà hát chèo Hà Nội: Múa rối nước cùng trích đoạn Thị Màu lên chùa">
            <a:extLst>
              <a:ext uri="{FF2B5EF4-FFF2-40B4-BE49-F238E27FC236}">
                <a16:creationId xmlns:a16="http://schemas.microsoft.com/office/drawing/2014/main" id="{33B5D114-A5E7-FD46-82EC-1B53E766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4022"/>
          <a:stretch/>
        </p:blipFill>
        <p:spPr bwMode="auto">
          <a:xfrm>
            <a:off x="8150274" y="2397255"/>
            <a:ext cx="3498527" cy="312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p:cTn id="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19">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p:cTn id="15"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1">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1">
                                            <p:txEl>
                                              <p:pRg st="0" end="0"/>
                                            </p:txEl>
                                          </p:spTgt>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p:cTn id="21"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1">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21">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21">
                                            <p:txEl>
                                              <p:pRg st="1" end="1"/>
                                            </p:txEl>
                                          </p:spTgt>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 calcmode="lin" valueType="num">
                                      <p:cBhvr>
                                        <p:cTn id="27"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21">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4293483"/>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600" dirty="0"/>
              <a:t>“Bình thảo” khi mà sự ve vãn bên ngoài không có kết quả, khi mà Thị Mầu đã bốc lửa, Thị Mầu muốn đốt cháy với chú tiểu thì lời ca trong điệu hát không còn e ấp nữa:</a:t>
            </a:r>
          </a:p>
          <a:p>
            <a:pPr algn="just"/>
            <a:r>
              <a:rPr lang="en-VN" sz="2600" i="1" dirty="0">
                <a:latin typeface="Times New Roman" panose="02020603050405020304" pitchFamily="18" charset="0"/>
                <a:cs typeface="Times New Roman" panose="02020603050405020304" pitchFamily="18" charset="0"/>
              </a:rPr>
              <a:t>		“Người đâu ở chùa này</a:t>
            </a:r>
            <a:endParaRPr lang="en-VN" sz="2600" dirty="0">
              <a:latin typeface="Times New Roman" panose="02020603050405020304" pitchFamily="18" charset="0"/>
              <a:cs typeface="Times New Roman" panose="02020603050405020304" pitchFamily="18" charset="0"/>
            </a:endParaRPr>
          </a:p>
          <a:p>
            <a:pPr algn="just"/>
            <a:r>
              <a:rPr lang="en-VN" sz="2600" i="1" dirty="0">
                <a:latin typeface="Times New Roman" panose="02020603050405020304" pitchFamily="18" charset="0"/>
                <a:cs typeface="Times New Roman" panose="02020603050405020304" pitchFamily="18" charset="0"/>
              </a:rPr>
              <a:t>		Cổ cao ba ngấn, lông mày nét ngang</a:t>
            </a:r>
            <a:endParaRPr lang="en-VN" sz="2600" dirty="0">
              <a:latin typeface="Times New Roman" panose="02020603050405020304" pitchFamily="18" charset="0"/>
              <a:cs typeface="Times New Roman" panose="02020603050405020304" pitchFamily="18" charset="0"/>
            </a:endParaRPr>
          </a:p>
          <a:p>
            <a:pPr algn="just"/>
            <a:r>
              <a:rPr lang="en-VN" sz="2600" i="1" dirty="0">
                <a:latin typeface="Times New Roman" panose="02020603050405020304" pitchFamily="18" charset="0"/>
                <a:cs typeface="Times New Roman" panose="02020603050405020304" pitchFamily="18" charset="0"/>
              </a:rPr>
              <a:t>		Ấy mấy thầy tiểu ơi”</a:t>
            </a:r>
            <a:endParaRPr lang="en-VN" sz="2600" dirty="0">
              <a:latin typeface="Times New Roman" panose="02020603050405020304" pitchFamily="18" charset="0"/>
              <a:cs typeface="Times New Roman" panose="02020603050405020304" pitchFamily="18" charset="0"/>
            </a:endParaRPr>
          </a:p>
          <a:p>
            <a:pPr marL="457200" indent="-457200" algn="just">
              <a:buFont typeface="Symbol" pitchFamily="2" charset="2"/>
              <a:buChar char="Þ"/>
            </a:pPr>
            <a:r>
              <a:rPr lang="en-VN" sz="2600" b="1" i="1" dirty="0">
                <a:solidFill>
                  <a:srgbClr val="0070C0"/>
                </a:solidFill>
              </a:rPr>
              <a:t>Có thể thấy Thị Mầu ham mê cái đẹp, háo sắc, lẳng lơ.</a:t>
            </a:r>
          </a:p>
        </p:txBody>
      </p:sp>
      <p:pic>
        <p:nvPicPr>
          <p:cNvPr id="24" name="Picture 2" descr="Nhà hát chèo Hà Nội: Múa rối nước cùng trích đoạn Thị Màu lên chùa">
            <a:extLst>
              <a:ext uri="{FF2B5EF4-FFF2-40B4-BE49-F238E27FC236}">
                <a16:creationId xmlns:a16="http://schemas.microsoft.com/office/drawing/2014/main" id="{33B5D114-A5E7-FD46-82EC-1B53E766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4022"/>
          <a:stretch/>
        </p:blipFill>
        <p:spPr bwMode="auto">
          <a:xfrm>
            <a:off x="8150274" y="2397255"/>
            <a:ext cx="3498527" cy="312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621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p:cTn id="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p:cTn id="13"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9">
                                            <p:txEl>
                                              <p:pRg st="2" end="2"/>
                                            </p:txEl>
                                          </p:spTgt>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 calcmode="lin" valueType="num">
                                      <p:cBhvr>
                                        <p:cTn id="17"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9">
                                            <p:txEl>
                                              <p:pRg st="3" end="3"/>
                                            </p:txEl>
                                          </p:spTgt>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 calcmode="lin" valueType="num">
                                      <p:cBhvr>
                                        <p:cTn id="21"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fade">
                                      <p:cBhvr>
                                        <p:cTn id="27" dur="1000"/>
                                        <p:tgtEl>
                                          <p:spTgt spid="19">
                                            <p:txEl>
                                              <p:pRg st="5" end="5"/>
                                            </p:txEl>
                                          </p:spTgt>
                                        </p:tgtEl>
                                      </p:cBhvr>
                                    </p:animEffect>
                                    <p:anim calcmode="lin" valueType="num">
                                      <p:cBhvr>
                                        <p:cTn id="28"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9">
                                            <p:txEl>
                                              <p:pRg st="5" end="5"/>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9">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4293483"/>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a:p>
            <a:pPr algn="just"/>
            <a:r>
              <a:rPr lang="vi-VN" sz="2600" dirty="0"/>
              <a:t>- </a:t>
            </a:r>
            <a:r>
              <a:rPr lang="en-VN" sz="2600" dirty="0"/>
              <a:t>Lối nói ví von so sánh thể hiện khát khao yêu đương của Thị Mầu:</a:t>
            </a:r>
          </a:p>
          <a:p>
            <a:pPr algn="ctr"/>
            <a:r>
              <a:rPr lang="en-VN" sz="2600" i="1" dirty="0">
                <a:latin typeface="Times New Roman" panose="02020603050405020304" pitchFamily="18" charset="0"/>
                <a:cs typeface="Times New Roman" panose="02020603050405020304" pitchFamily="18" charset="0"/>
              </a:rPr>
              <a:t>“Thầy như táo rụng sân đình</a:t>
            </a:r>
            <a:endParaRPr lang="en-VN" sz="2600" dirty="0">
              <a:latin typeface="Times New Roman" panose="02020603050405020304" pitchFamily="18" charset="0"/>
              <a:cs typeface="Times New Roman" panose="02020603050405020304" pitchFamily="18" charset="0"/>
            </a:endParaRPr>
          </a:p>
          <a:p>
            <a:pPr algn="ctr"/>
            <a:r>
              <a:rPr lang="en-VN" sz="2600" i="1" dirty="0">
                <a:latin typeface="Times New Roman" panose="02020603050405020304" pitchFamily="18" charset="0"/>
                <a:cs typeface="Times New Roman" panose="02020603050405020304" pitchFamily="18" charset="0"/>
              </a:rPr>
              <a:t>Em như gái rở, đi rình của chua”</a:t>
            </a:r>
            <a:endParaRPr lang="en-VN" sz="2600" dirty="0">
              <a:latin typeface="Times New Roman" panose="02020603050405020304" pitchFamily="18" charset="0"/>
              <a:cs typeface="Times New Roman" panose="02020603050405020304" pitchFamily="18" charset="0"/>
            </a:endParaRPr>
          </a:p>
          <a:p>
            <a:pPr algn="just"/>
            <a:r>
              <a:rPr lang="en-VN" sz="2600" dirty="0"/>
              <a:t>+ Cây táo mọc ở sân đình thường cao, sau mùa xuân chín rụng. Vì ít được chăm sóc lại già cỗi nên táo vừa chua, vừa chát.</a:t>
            </a:r>
          </a:p>
          <a:p>
            <a:pPr algn="just"/>
            <a:r>
              <a:rPr lang="en-VN" sz="2600" dirty="0"/>
              <a:t>+ Còn người phụ nữ nghén, người đời gọi là gái rở, thường thèm của chua, thèm đến xót lòng.</a:t>
            </a:r>
          </a:p>
        </p:txBody>
      </p:sp>
      <p:pic>
        <p:nvPicPr>
          <p:cNvPr id="5122" name="Picture 2" descr="Thúy Mùi và những “cuộc chơi” - Tuổi Trẻ Online">
            <a:extLst>
              <a:ext uri="{FF2B5EF4-FFF2-40B4-BE49-F238E27FC236}">
                <a16:creationId xmlns:a16="http://schemas.microsoft.com/office/drawing/2014/main" id="{BD279562-8743-844A-B3AB-E3BB891BF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512" y="2287312"/>
            <a:ext cx="3777546" cy="26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206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p:cTn id="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p:cTn id="13"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9">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 calcmode="lin" valueType="num">
                                      <p:cBhvr>
                                        <p:cTn id="17"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circle(in)">
                                      <p:cBhvr>
                                        <p:cTn id="23" dur="20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9">
                                            <p:txEl>
                                              <p:pRg st="4" end="4"/>
                                            </p:txEl>
                                          </p:spTgt>
                                        </p:tgtEl>
                                        <p:attrNameLst>
                                          <p:attrName>style.visibility</p:attrName>
                                        </p:attrNameLst>
                                      </p:cBhvr>
                                      <p:to>
                                        <p:strVal val="visible"/>
                                      </p:to>
                                    </p:set>
                                    <p:anim calcmode="lin" valueType="num">
                                      <p:cBhvr>
                                        <p:cTn id="28"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9">
                                            <p:txEl>
                                              <p:pRg st="5" end="5"/>
                                            </p:txEl>
                                          </p:spTgt>
                                        </p:tgtEl>
                                        <p:attrNameLst>
                                          <p:attrName>style.visibility</p:attrName>
                                        </p:attrNameLst>
                                      </p:cBhvr>
                                      <p:to>
                                        <p:strVal val="visible"/>
                                      </p:to>
                                    </p:set>
                                    <p:anim calcmode="lin" valueType="num">
                                      <p:cBhvr>
                                        <p:cTn id="34" dur="500" fill="hold"/>
                                        <p:tgtEl>
                                          <p:spTgt spid="19">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2292935"/>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a:p>
            <a:pPr algn="just"/>
            <a:r>
              <a:rPr lang="vi-VN" sz="2600" dirty="0"/>
              <a:t>- </a:t>
            </a:r>
            <a:r>
              <a:rPr lang="en-VN" sz="2600" dirty="0"/>
              <a:t>Lối nói ví von so sánh thể hiện khát khao yêu đương của Thị Mầu:</a:t>
            </a:r>
          </a:p>
          <a:p>
            <a:pPr algn="ctr"/>
            <a:r>
              <a:rPr lang="en-VN" sz="2600" i="1" dirty="0">
                <a:latin typeface="Times New Roman" panose="02020603050405020304" pitchFamily="18" charset="0"/>
                <a:cs typeface="Times New Roman" panose="02020603050405020304" pitchFamily="18" charset="0"/>
              </a:rPr>
              <a:t>“Thầy như táo rụng sân đình</a:t>
            </a:r>
            <a:endParaRPr lang="en-VN" sz="2600" dirty="0">
              <a:latin typeface="Times New Roman" panose="02020603050405020304" pitchFamily="18" charset="0"/>
              <a:cs typeface="Times New Roman" panose="02020603050405020304" pitchFamily="18" charset="0"/>
            </a:endParaRPr>
          </a:p>
          <a:p>
            <a:pPr algn="ctr"/>
            <a:r>
              <a:rPr lang="en-VN" sz="2600" i="1" dirty="0">
                <a:latin typeface="Times New Roman" panose="02020603050405020304" pitchFamily="18" charset="0"/>
                <a:cs typeface="Times New Roman" panose="02020603050405020304" pitchFamily="18" charset="0"/>
              </a:rPr>
              <a:t>Em như gái rở, đi rình của chua”</a:t>
            </a:r>
            <a:endParaRPr lang="en-VN" sz="2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03C303-2015-F74C-B7AD-D3D184788B3B}"/>
              </a:ext>
            </a:extLst>
          </p:cNvPr>
          <p:cNvSpPr txBox="1"/>
          <p:nvPr/>
        </p:nvSpPr>
        <p:spPr>
          <a:xfrm>
            <a:off x="552595" y="5153055"/>
            <a:ext cx="11048200" cy="1292662"/>
          </a:xfrm>
          <a:prstGeom prst="rect">
            <a:avLst/>
          </a:prstGeom>
          <a:noFill/>
        </p:spPr>
        <p:txBody>
          <a:bodyPr wrap="square">
            <a:spAutoFit/>
          </a:bodyPr>
          <a:lstStyle/>
          <a:p>
            <a:pPr algn="just"/>
            <a:r>
              <a:rPr lang="en-VN" sz="26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Người đàn bà ăn dở mà gặp quả táo, hơn nữa lại là rụng mà rụng ở sân đình thì nỗi khát khao thèm muốn càng tăng thêm gấp bội. Nhặt quả táo lên chắc người con gái ăn dở ấy phải nhai nuốt ngấu nghiến.</a:t>
            </a:r>
          </a:p>
        </p:txBody>
      </p:sp>
      <p:pic>
        <p:nvPicPr>
          <p:cNvPr id="22" name="Picture 2" descr="Thúy Mùi và những “cuộc chơi” - Tuổi Trẻ Online">
            <a:extLst>
              <a:ext uri="{FF2B5EF4-FFF2-40B4-BE49-F238E27FC236}">
                <a16:creationId xmlns:a16="http://schemas.microsoft.com/office/drawing/2014/main" id="{1AD566D5-41AE-DF4E-A516-85603495D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512" y="2287312"/>
            <a:ext cx="3777546" cy="26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20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2292935"/>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a:p>
            <a:pPr algn="just"/>
            <a:r>
              <a:rPr lang="vi-VN" sz="2600" dirty="0"/>
              <a:t>- </a:t>
            </a:r>
            <a:r>
              <a:rPr lang="en-VN" sz="2600" dirty="0"/>
              <a:t>Lối nói ví von so sánh thể hiện khát khao yêu đương của Thị Mầu:</a:t>
            </a:r>
          </a:p>
          <a:p>
            <a:pPr algn="ctr"/>
            <a:r>
              <a:rPr lang="en-VN" sz="2600" i="1" dirty="0">
                <a:latin typeface="Times New Roman" panose="02020603050405020304" pitchFamily="18" charset="0"/>
                <a:cs typeface="Times New Roman" panose="02020603050405020304" pitchFamily="18" charset="0"/>
              </a:rPr>
              <a:t>“Thầy như táo rụng sân đình</a:t>
            </a:r>
            <a:endParaRPr lang="en-VN" sz="2600" dirty="0">
              <a:latin typeface="Times New Roman" panose="02020603050405020304" pitchFamily="18" charset="0"/>
              <a:cs typeface="Times New Roman" panose="02020603050405020304" pitchFamily="18" charset="0"/>
            </a:endParaRPr>
          </a:p>
          <a:p>
            <a:pPr algn="ctr"/>
            <a:r>
              <a:rPr lang="en-VN" sz="2600" i="1" dirty="0">
                <a:latin typeface="Times New Roman" panose="02020603050405020304" pitchFamily="18" charset="0"/>
                <a:cs typeface="Times New Roman" panose="02020603050405020304" pitchFamily="18" charset="0"/>
              </a:rPr>
              <a:t>Em như gái rở, đi rình của chua”</a:t>
            </a:r>
            <a:endParaRPr lang="en-VN" sz="2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03C303-2015-F74C-B7AD-D3D184788B3B}"/>
              </a:ext>
            </a:extLst>
          </p:cNvPr>
          <p:cNvSpPr txBox="1"/>
          <p:nvPr/>
        </p:nvSpPr>
        <p:spPr>
          <a:xfrm>
            <a:off x="562448" y="5213453"/>
            <a:ext cx="11063696" cy="892552"/>
          </a:xfrm>
          <a:prstGeom prst="rect">
            <a:avLst/>
          </a:prstGeom>
          <a:noFill/>
        </p:spPr>
        <p:txBody>
          <a:bodyPr wrap="square">
            <a:spAutoFit/>
          </a:bodyPr>
          <a:lstStyle/>
          <a:p>
            <a:pPr algn="just"/>
            <a:r>
              <a:rPr lang="en-VN" sz="26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Việc Thị Mầu ví mình như gái rở, ví tiểu Kính như táo rụng sân đình thì hình ảnh vừa thật vừa rõ nét mà vừa dễ hiểu cho người xem.</a:t>
            </a:r>
          </a:p>
        </p:txBody>
      </p:sp>
      <p:pic>
        <p:nvPicPr>
          <p:cNvPr id="22" name="Picture 2" descr="Thúy Mùi và những “cuộc chơi” - Tuổi Trẻ Online">
            <a:extLst>
              <a:ext uri="{FF2B5EF4-FFF2-40B4-BE49-F238E27FC236}">
                <a16:creationId xmlns:a16="http://schemas.microsoft.com/office/drawing/2014/main" id="{1AD566D5-41AE-DF4E-A516-85603495D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512" y="2287312"/>
            <a:ext cx="3777546" cy="26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62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630429"/>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p:txBody>
      </p:sp>
      <p:sp>
        <p:nvSpPr>
          <p:cNvPr id="23" name="TextBox 22">
            <a:extLst>
              <a:ext uri="{FF2B5EF4-FFF2-40B4-BE49-F238E27FC236}">
                <a16:creationId xmlns:a16="http://schemas.microsoft.com/office/drawing/2014/main" id="{FD035172-9452-0F43-A458-800CC203FF06}"/>
              </a:ext>
            </a:extLst>
          </p:cNvPr>
          <p:cNvSpPr txBox="1"/>
          <p:nvPr/>
        </p:nvSpPr>
        <p:spPr>
          <a:xfrm>
            <a:off x="396692" y="2931210"/>
            <a:ext cx="7588894" cy="2893100"/>
          </a:xfrm>
          <a:prstGeom prst="rect">
            <a:avLst/>
          </a:prstGeom>
          <a:noFill/>
        </p:spPr>
        <p:txBody>
          <a:bodyPr wrap="square">
            <a:spAutoFit/>
          </a:bodyPr>
          <a:lstStyle/>
          <a:p>
            <a:pPr marL="457200" indent="-457200" algn="just">
              <a:buFontTx/>
              <a:buChar char="-"/>
            </a:pPr>
            <a:r>
              <a:rPr lang="en-VN" sz="2600" dirty="0">
                <a:effectLst/>
                <a:latin typeface="Calibri" panose="020F0502020204030204" pitchFamily="34" charset="0"/>
                <a:ea typeface="Times New Roman" panose="02020603050405020304" pitchFamily="18" charset="0"/>
                <a:cs typeface="Calibri" panose="020F0502020204030204" pitchFamily="34" charset="0"/>
              </a:rPr>
              <a:t>Tiếng gọi </a:t>
            </a:r>
            <a:r>
              <a:rPr lang="vi-VN" sz="2600" i="1" dirty="0">
                <a:effectLst/>
                <a:latin typeface="Calibri" panose="020F0502020204030204" pitchFamily="34" charset="0"/>
                <a:ea typeface="Times New Roman" panose="02020603050405020304" pitchFamily="18" charset="0"/>
                <a:cs typeface="Calibri" panose="020F0502020204030204" pitchFamily="34" charset="0"/>
              </a:rPr>
              <a:t>“</a:t>
            </a:r>
            <a:r>
              <a:rPr lang="en-VN" sz="2600" i="1" dirty="0">
                <a:effectLst/>
                <a:latin typeface="Calibri" panose="020F0502020204030204" pitchFamily="34" charset="0"/>
                <a:ea typeface="Times New Roman" panose="02020603050405020304" pitchFamily="18" charset="0"/>
                <a:cs typeface="Calibri" panose="020F0502020204030204" pitchFamily="34" charset="0"/>
              </a:rPr>
              <a:t>thầy tiểu ơi!</a:t>
            </a:r>
            <a:r>
              <a:rPr lang="vi-VN" sz="2600" i="1" dirty="0">
                <a:effectLst/>
                <a:latin typeface="Calibri" panose="020F0502020204030204" pitchFamily="34" charset="0"/>
                <a:ea typeface="Times New Roman" panose="02020603050405020304" pitchFamily="18" charset="0"/>
                <a:cs typeface="Calibri" panose="020F0502020204030204" pitchFamily="34" charset="0"/>
              </a:rPr>
              <a:t>”</a:t>
            </a:r>
            <a:r>
              <a:rPr lang="en-VN" sz="2600" dirty="0">
                <a:effectLst/>
                <a:latin typeface="Calibri" panose="020F0502020204030204" pitchFamily="34" charset="0"/>
                <a:ea typeface="Times New Roman" panose="02020603050405020304" pitchFamily="18" charset="0"/>
                <a:cs typeface="Calibri" panose="020F0502020204030204" pitchFamily="34" charset="0"/>
              </a:rPr>
              <a:t> lặp lại nhiều lần trong việc biểu lộ nỗi lòng</a:t>
            </a:r>
            <a:r>
              <a:rPr lang="vi-VN" sz="2600" dirty="0">
                <a:effectLst/>
                <a:latin typeface="Calibri" panose="020F0502020204030204" pitchFamily="34" charset="0"/>
                <a:ea typeface="Times New Roman" panose="02020603050405020304" pitchFamily="18" charset="0"/>
                <a:cs typeface="Calibri" panose="020F0502020204030204" pitchFamily="34" charset="0"/>
              </a:rPr>
              <a:t>. </a:t>
            </a:r>
          </a:p>
          <a:p>
            <a:pPr algn="just"/>
            <a:endParaRPr lang="vi-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 typeface="Symbol" pitchFamily="2" charset="2"/>
              <a:buChar char="Þ"/>
            </a:pPr>
            <a:r>
              <a:rPr lang="en-VN" sz="2600" dirty="0">
                <a:effectLst/>
                <a:latin typeface="Calibri" panose="020F0502020204030204" pitchFamily="34" charset="0"/>
                <a:ea typeface="Times New Roman" panose="02020603050405020304" pitchFamily="18" charset="0"/>
                <a:cs typeface="Calibri" panose="020F0502020204030204" pitchFamily="34" charset="0"/>
              </a:rPr>
              <a:t>Qua đó, ta thấy được sự khát khao có được hạnh phúc, tình yêu chân thành. Những câu hát trong phần này tập trung thể hiện nỗi lòng, khát khao hạn</a:t>
            </a:r>
            <a:r>
              <a:rPr lang="vi-VN" sz="2600" dirty="0">
                <a:effectLst/>
                <a:latin typeface="Calibri" panose="020F0502020204030204" pitchFamily="34" charset="0"/>
                <a:ea typeface="Times New Roman" panose="02020603050405020304" pitchFamily="18" charset="0"/>
                <a:cs typeface="Calibri" panose="020F0502020204030204" pitchFamily="34" charset="0"/>
              </a:rPr>
              <a:t>h</a:t>
            </a:r>
            <a:r>
              <a:rPr lang="en-VN" sz="2600" dirty="0">
                <a:effectLst/>
                <a:latin typeface="Calibri" panose="020F0502020204030204" pitchFamily="34" charset="0"/>
                <a:ea typeface="Times New Roman" panose="02020603050405020304" pitchFamily="18" charset="0"/>
                <a:cs typeface="Calibri" panose="020F0502020204030204" pitchFamily="34" charset="0"/>
              </a:rPr>
              <a:t> phúc của Thị Mầu nhưng lại bị chú tiểu ngó lơ.</a:t>
            </a:r>
          </a:p>
        </p:txBody>
      </p:sp>
      <p:pic>
        <p:nvPicPr>
          <p:cNvPr id="8194" name="Picture 2" descr="Hướng đi nào cho nghệ thuật truyền thống? - Báo Công an Nhân dân điện tử">
            <a:extLst>
              <a:ext uri="{FF2B5EF4-FFF2-40B4-BE49-F238E27FC236}">
                <a16:creationId xmlns:a16="http://schemas.microsoft.com/office/drawing/2014/main" id="{48E7F5AD-B630-1E46-9B42-2D65D7F27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534" y="3038560"/>
            <a:ext cx="3571200" cy="267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85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3">
                                            <p:txEl>
                                              <p:pRg st="2" end="2"/>
                                            </p:txEl>
                                          </p:spTgt>
                                        </p:tgtEl>
                                        <p:attrNameLst>
                                          <p:attrName>style.visibility</p:attrName>
                                        </p:attrNameLst>
                                      </p:cBhvr>
                                      <p:to>
                                        <p:strVal val="visible"/>
                                      </p:to>
                                    </p:set>
                                    <p:anim calcmode="lin" valueType="num">
                                      <p:cBhvr>
                                        <p:cTn id="18"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3">
                                            <p:txEl>
                                              <p:pRg st="2" end="2"/>
                                            </p:txEl>
                                          </p:spTgt>
                                        </p:tgtEl>
                                        <p:attrNameLst>
                                          <p:attrName>ppt_h</p:attrName>
                                        </p:attrNameLst>
                                      </p:cBhvr>
                                      <p:tavLst>
                                        <p:tav tm="0">
                                          <p:val>
                                            <p:fltVal val="0"/>
                                          </p:val>
                                        </p:tav>
                                        <p:tav tm="100000">
                                          <p:val>
                                            <p:strVal val="#ppt_h"/>
                                          </p:val>
                                        </p:tav>
                                      </p:tavLst>
                                    </p:anim>
                                    <p:anim calcmode="lin" valueType="num">
                                      <p:cBhvr>
                                        <p:cTn id="20" dur="500" fill="hold"/>
                                        <p:tgtEl>
                                          <p:spTgt spid="23">
                                            <p:txEl>
                                              <p:pRg st="2" end="2"/>
                                            </p:txEl>
                                          </p:spTgt>
                                        </p:tgtEl>
                                        <p:attrNameLst>
                                          <p:attrName>style.rotation</p:attrName>
                                        </p:attrNameLst>
                                      </p:cBhvr>
                                      <p:tavLst>
                                        <p:tav tm="0">
                                          <p:val>
                                            <p:fltVal val="360"/>
                                          </p:val>
                                        </p:tav>
                                        <p:tav tm="100000">
                                          <p:val>
                                            <p:fltVal val="0"/>
                                          </p:val>
                                        </p:tav>
                                      </p:tavLst>
                                    </p:anim>
                                    <p:animEffect transition="in" filter="fade">
                                      <p:cBhvr>
                                        <p:cTn id="21"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630429"/>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p:txBody>
      </p:sp>
      <p:sp>
        <p:nvSpPr>
          <p:cNvPr id="21" name="TextBox 20">
            <a:extLst>
              <a:ext uri="{FF2B5EF4-FFF2-40B4-BE49-F238E27FC236}">
                <a16:creationId xmlns:a16="http://schemas.microsoft.com/office/drawing/2014/main" id="{A11945B1-3C38-9742-B04A-9492F8744AF8}"/>
              </a:ext>
            </a:extLst>
          </p:cNvPr>
          <p:cNvSpPr txBox="1"/>
          <p:nvPr/>
        </p:nvSpPr>
        <p:spPr>
          <a:xfrm>
            <a:off x="489529" y="2735846"/>
            <a:ext cx="7929874" cy="3621441"/>
          </a:xfrm>
          <a:prstGeom prst="rect">
            <a:avLst/>
          </a:prstGeom>
          <a:noFill/>
        </p:spPr>
        <p:txBody>
          <a:bodyPr wrap="square">
            <a:spAutoFit/>
          </a:bodyPr>
          <a:lstStyle/>
          <a:p>
            <a:pPr algn="just">
              <a:lnSpc>
                <a:spcPct val="150000"/>
              </a:lnSpc>
            </a:pPr>
            <a:r>
              <a:rPr lang="vi-VN" sz="2600" b="1" i="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en-VN" sz="2600" b="1" i="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Câu ca dao:</a:t>
            </a:r>
          </a:p>
          <a:p>
            <a:pPr algn="ctr">
              <a:lnSpc>
                <a:spcPct val="150000"/>
              </a:lnSpc>
            </a:pPr>
            <a:r>
              <a:rPr lang="en-VN" sz="2600" i="1" dirty="0">
                <a:effectLst/>
                <a:latin typeface="Times New Roman" panose="02020603050405020304" pitchFamily="18" charset="0"/>
                <a:ea typeface="Times New Roman" panose="02020603050405020304" pitchFamily="18" charset="0"/>
              </a:rPr>
              <a:t>“Trúc xinh trúc mọc đầu đình</a:t>
            </a:r>
            <a:endParaRPr lang="en-VN" sz="2600" dirty="0">
              <a:effectLst/>
              <a:latin typeface="Times New Roman" panose="02020603050405020304" pitchFamily="18" charset="0"/>
              <a:ea typeface="Times New Roman" panose="02020603050405020304" pitchFamily="18" charset="0"/>
            </a:endParaRPr>
          </a:p>
          <a:p>
            <a:pPr algn="ctr">
              <a:lnSpc>
                <a:spcPct val="150000"/>
              </a:lnSpc>
            </a:pPr>
            <a:r>
              <a:rPr lang="en-VN" sz="2600" i="1" dirty="0">
                <a:effectLst/>
                <a:latin typeface="Times New Roman" panose="02020603050405020304" pitchFamily="18" charset="0"/>
                <a:ea typeface="Times New Roman" panose="02020603050405020304" pitchFamily="18" charset="0"/>
              </a:rPr>
              <a:t>Em xinh em đứng một mình cũng xinh.”</a:t>
            </a:r>
            <a:endParaRPr lang="en-VN" sz="2600" dirty="0">
              <a:effectLst/>
              <a:latin typeface="Times New Roman" panose="02020603050405020304" pitchFamily="18" charset="0"/>
              <a:ea typeface="Times New Roman" panose="02020603050405020304" pitchFamily="18" charset="0"/>
            </a:endParaRPr>
          </a:p>
          <a:p>
            <a:pPr algn="just">
              <a:lnSpc>
                <a:spcPct val="150000"/>
              </a:lnSpc>
            </a:pPr>
            <a:r>
              <a:rPr lang="vi-VN" sz="2600" b="1" i="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en-VN" sz="2600" b="1" i="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Trong vở chèo Thị Mầu lên chùa:</a:t>
            </a:r>
          </a:p>
          <a:p>
            <a:pPr algn="ctr">
              <a:lnSpc>
                <a:spcPct val="150000"/>
              </a:lnSpc>
            </a:pPr>
            <a:r>
              <a:rPr lang="en-VN" sz="2600" i="1" dirty="0">
                <a:effectLst/>
                <a:latin typeface="Times New Roman" panose="02020603050405020304" pitchFamily="18" charset="0"/>
                <a:ea typeface="Times New Roman" panose="02020603050405020304" pitchFamily="18" charset="0"/>
              </a:rPr>
              <a:t>“Trúc xinh trúc mọc sân đình</a:t>
            </a:r>
            <a:endParaRPr lang="en-VN" sz="2600" dirty="0">
              <a:effectLst/>
              <a:latin typeface="Times New Roman" panose="02020603050405020304" pitchFamily="18" charset="0"/>
              <a:ea typeface="Times New Roman" panose="02020603050405020304" pitchFamily="18" charset="0"/>
            </a:endParaRPr>
          </a:p>
          <a:p>
            <a:pPr algn="ctr">
              <a:lnSpc>
                <a:spcPct val="150000"/>
              </a:lnSpc>
            </a:pPr>
            <a:r>
              <a:rPr lang="en-VN" sz="2600" i="1" dirty="0">
                <a:effectLst/>
                <a:latin typeface="Times New Roman" panose="02020603050405020304" pitchFamily="18" charset="0"/>
                <a:ea typeface="Times New Roman" panose="02020603050405020304" pitchFamily="18" charset="0"/>
              </a:rPr>
              <a:t>Em xinh em đứng một mình chẳng xinh.”</a:t>
            </a:r>
            <a:endParaRPr lang="en-VN" sz="2600" dirty="0">
              <a:effectLst/>
              <a:latin typeface="Times New Roman" panose="02020603050405020304" pitchFamily="18" charset="0"/>
              <a:ea typeface="Times New Roman" panose="02020603050405020304" pitchFamily="18" charset="0"/>
            </a:endParaRPr>
          </a:p>
        </p:txBody>
      </p:sp>
      <p:sp>
        <p:nvSpPr>
          <p:cNvPr id="3" name="Rounded Rectangular Callout 2">
            <a:extLst>
              <a:ext uri="{FF2B5EF4-FFF2-40B4-BE49-F238E27FC236}">
                <a16:creationId xmlns:a16="http://schemas.microsoft.com/office/drawing/2014/main" id="{C941B356-3157-C648-86B4-37C77A638298}"/>
              </a:ext>
            </a:extLst>
          </p:cNvPr>
          <p:cNvSpPr/>
          <p:nvPr/>
        </p:nvSpPr>
        <p:spPr>
          <a:xfrm>
            <a:off x="6881248" y="2342042"/>
            <a:ext cx="4995289" cy="1521772"/>
          </a:xfrm>
          <a:prstGeom prst="wedgeRoundRectCallout">
            <a:avLst>
              <a:gd name="adj1" fmla="val -49081"/>
              <a:gd name="adj2" fmla="val 65555"/>
              <a:gd name="adj3" fmla="val 16667"/>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VN" sz="2400" dirty="0"/>
              <a:t>So sánh hình dáng cây trúc với người phụ nữa Việt Nam trẻ trung, mong manh và xinh đẹp cho dù đứng ở đâu, dù ở góc độ nào vẫn xinh.</a:t>
            </a:r>
          </a:p>
        </p:txBody>
      </p:sp>
      <p:sp>
        <p:nvSpPr>
          <p:cNvPr id="22" name="Rounded Rectangular Callout 21">
            <a:extLst>
              <a:ext uri="{FF2B5EF4-FFF2-40B4-BE49-F238E27FC236}">
                <a16:creationId xmlns:a16="http://schemas.microsoft.com/office/drawing/2014/main" id="{EEC78B29-3144-B549-A9FB-3F4DD090A539}"/>
              </a:ext>
            </a:extLst>
          </p:cNvPr>
          <p:cNvSpPr/>
          <p:nvPr/>
        </p:nvSpPr>
        <p:spPr>
          <a:xfrm>
            <a:off x="7049146" y="4439999"/>
            <a:ext cx="4995289" cy="1960721"/>
          </a:xfrm>
          <a:prstGeom prst="wedgeRoundRectCallout">
            <a:avLst>
              <a:gd name="adj1" fmla="val -45668"/>
              <a:gd name="adj2" fmla="val 63640"/>
              <a:gd name="adj3" fmla="val 16667"/>
            </a:avLst>
          </a:prstGeom>
          <a:solidFill>
            <a:schemeClr val="accent2">
              <a:lumMod val="20000"/>
              <a:lumOff val="80000"/>
            </a:schemeClr>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VN" sz="2400" dirty="0"/>
              <a:t>Trong vở chèo thì nó được biến tấu đi, nhằm ghẹo chú tiểu, ẩn ý người phụ nữ xinh đẹp cần phải có đôi có cặp mới xinh, còn đứng một mình sẽ không xinh.</a:t>
            </a:r>
          </a:p>
        </p:txBody>
      </p:sp>
    </p:spTree>
    <p:extLst>
      <p:ext uri="{BB962C8B-B14F-4D97-AF65-F5344CB8AC3E}">
        <p14:creationId xmlns:p14="http://schemas.microsoft.com/office/powerpoint/2010/main" val="30294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 calcmode="lin" valueType="num">
                                      <p:cBhvr>
                                        <p:cTn id="11"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1">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 calcmode="lin" valueType="num">
                                      <p:cBhvr>
                                        <p:cTn id="15"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 calcmode="lin" valueType="num">
                                      <p:cBhvr>
                                        <p:cTn id="27" dur="5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1">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21">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21">
                                            <p:txEl>
                                              <p:pRg st="3" end="3"/>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anim calcmode="lin" valueType="num">
                                      <p:cBhvr>
                                        <p:cTn id="33" dur="5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1">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21">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21">
                                            <p:txEl>
                                              <p:pRg st="4" end="4"/>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21">
                                            <p:txEl>
                                              <p:pRg st="5" end="5"/>
                                            </p:txEl>
                                          </p:spTgt>
                                        </p:tgtEl>
                                        <p:attrNameLst>
                                          <p:attrName>style.visibility</p:attrName>
                                        </p:attrNameLst>
                                      </p:cBhvr>
                                      <p:to>
                                        <p:strVal val="visible"/>
                                      </p:to>
                                    </p:set>
                                    <p:anim calcmode="lin" valueType="num">
                                      <p:cBhvr>
                                        <p:cTn id="39" dur="500" fill="hold"/>
                                        <p:tgtEl>
                                          <p:spTgt spid="21">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21">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21">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2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245C17-901F-A642-A0F7-3865D8C8022D}"/>
              </a:ext>
            </a:extLst>
          </p:cNvPr>
          <p:cNvPicPr>
            <a:picLocks noChangeAspect="1"/>
          </p:cNvPicPr>
          <p:nvPr/>
        </p:nvPicPr>
        <p:blipFill rotWithShape="1">
          <a:blip r:embed="rId4"/>
          <a:srcRect l="-1715" t="11646" r="1715" b="-3901"/>
          <a:stretch/>
        </p:blipFill>
        <p:spPr>
          <a:xfrm>
            <a:off x="1885105" y="-132992"/>
            <a:ext cx="7571492" cy="6985000"/>
          </a:xfrm>
          <a:prstGeom prst="rect">
            <a:avLst/>
          </a:prstGeom>
        </p:spPr>
      </p:pic>
      <p:sp>
        <p:nvSpPr>
          <p:cNvPr id="9" name="TextBox 8">
            <a:extLst>
              <a:ext uri="{FF2B5EF4-FFF2-40B4-BE49-F238E27FC236}">
                <a16:creationId xmlns:a16="http://schemas.microsoft.com/office/drawing/2014/main" id="{6CC9B4E0-AA59-C049-994C-56321387BEDE}"/>
              </a:ext>
            </a:extLst>
          </p:cNvPr>
          <p:cNvSpPr txBox="1"/>
          <p:nvPr/>
        </p:nvSpPr>
        <p:spPr>
          <a:xfrm>
            <a:off x="3026314" y="2756506"/>
            <a:ext cx="5723791" cy="1569660"/>
          </a:xfrm>
          <a:prstGeom prst="rect">
            <a:avLst/>
          </a:prstGeom>
          <a:noFill/>
        </p:spPr>
        <p:txBody>
          <a:bodyPr wrap="square" rtlCol="0">
            <a:spAutoFit/>
          </a:bodyPr>
          <a:lstStyle/>
          <a:p>
            <a:pPr algn="ctr"/>
            <a:r>
              <a:rPr lang="en-US" sz="3200" b="1" dirty="0" err="1">
                <a:solidFill>
                  <a:srgbClr val="FFFFFF"/>
                </a:solidFill>
                <a:latin typeface="Calibri" panose="020F0502020204030204" pitchFamily="34" charset="0"/>
                <a:cs typeface="Calibri" panose="020F0502020204030204" pitchFamily="34" charset="0"/>
              </a:rPr>
              <a:t>Trả</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lời</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đúng</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các</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câu</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hỏi</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để</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giúp</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các</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chú</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khỉ</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ngăn</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chặn</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hành</a:t>
            </a:r>
            <a:r>
              <a:rPr lang="en-US" sz="3200" b="1" dirty="0">
                <a:solidFill>
                  <a:srgbClr val="FFFFFF"/>
                </a:solidFill>
                <a:latin typeface="Calibri" panose="020F0502020204030204" pitchFamily="34" charset="0"/>
                <a:cs typeface="Calibri" panose="020F0502020204030204" pitchFamily="34" charset="0"/>
              </a:rPr>
              <a:t> vi </a:t>
            </a:r>
            <a:r>
              <a:rPr lang="en-US" sz="3200" b="1" dirty="0" err="1">
                <a:solidFill>
                  <a:srgbClr val="FFFFFF"/>
                </a:solidFill>
                <a:latin typeface="Calibri" panose="020F0502020204030204" pitchFamily="34" charset="0"/>
                <a:cs typeface="Calibri" panose="020F0502020204030204" pitchFamily="34" charset="0"/>
              </a:rPr>
              <a:t>phá</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rừng</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của</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nhóm</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lâm</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tặc</a:t>
            </a:r>
            <a:r>
              <a:rPr lang="en-US" sz="3200" b="1" dirty="0">
                <a:solidFill>
                  <a:srgbClr val="FFFFFF"/>
                </a:solidFill>
                <a:latin typeface="Calibri" panose="020F0502020204030204" pitchFamily="34" charset="0"/>
                <a:cs typeface="Calibri" panose="020F0502020204030204" pitchFamily="34" charset="0"/>
              </a:rPr>
              <a:t> </a:t>
            </a:r>
            <a:r>
              <a:rPr lang="en-US" sz="3200" b="1" dirty="0" err="1">
                <a:solidFill>
                  <a:srgbClr val="FFFFFF"/>
                </a:solidFill>
                <a:latin typeface="Calibri" panose="020F0502020204030204" pitchFamily="34" charset="0"/>
                <a:cs typeface="Calibri" panose="020F0502020204030204" pitchFamily="34" charset="0"/>
              </a:rPr>
              <a:t>nhé</a:t>
            </a:r>
            <a:r>
              <a:rPr lang="en-US" sz="3200" b="1" dirty="0">
                <a:solidFill>
                  <a:srgbClr val="FFFFFF"/>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630429"/>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Ngôn ngữ: </a:t>
            </a:r>
          </a:p>
        </p:txBody>
      </p:sp>
      <p:pic>
        <p:nvPicPr>
          <p:cNvPr id="9218" name="Picture 2" descr="Traditional theatre's performance marks World Reconciliation Day">
            <a:extLst>
              <a:ext uri="{FF2B5EF4-FFF2-40B4-BE49-F238E27FC236}">
                <a16:creationId xmlns:a16="http://schemas.microsoft.com/office/drawing/2014/main" id="{64978B98-9571-0A4F-83E2-C1A2F29CF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074" y="2154798"/>
            <a:ext cx="3107916" cy="4350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7A34A80F-CB7B-B341-9DFA-4D33EFCBFEF1}"/>
              </a:ext>
            </a:extLst>
          </p:cNvPr>
          <p:cNvSpPr txBox="1"/>
          <p:nvPr/>
        </p:nvSpPr>
        <p:spPr>
          <a:xfrm>
            <a:off x="850548" y="3448662"/>
            <a:ext cx="7135036" cy="1938992"/>
          </a:xfrm>
          <a:prstGeom prst="rect">
            <a:avLst/>
          </a:prstGeom>
          <a:noFill/>
        </p:spPr>
        <p:txBody>
          <a:bodyPr wrap="square">
            <a:spAutoFit/>
          </a:bodyPr>
          <a:lstStyle/>
          <a:p>
            <a:pPr marL="285750" indent="-285750" algn="just">
              <a:buFont typeface="Symbol" pitchFamily="2" charset="2"/>
              <a:buChar char="Þ"/>
            </a:pPr>
            <a:r>
              <a:rPr lang="en-VN" sz="2400" b="1" i="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Qua ngôn ngữ, ta thấy Thị Mầu là người con gái có cá tính riêng, dám vượt qua khuôn khổ vốn có của Nho Giáo để bày tỏ và thể hiện mình, Thị Mầu như đại diện cho bao nỗi khát vọng của người phụ nữ xưa. </a:t>
            </a:r>
          </a:p>
        </p:txBody>
      </p:sp>
    </p:spTree>
    <p:extLst>
      <p:ext uri="{BB962C8B-B14F-4D97-AF65-F5344CB8AC3E}">
        <p14:creationId xmlns:p14="http://schemas.microsoft.com/office/powerpoint/2010/main" val="3854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35EB5BE0-7C2D-2744-A380-C5302F047A3C}"/>
              </a:ext>
            </a:extLst>
          </p:cNvPr>
          <p:cNvSpPr txBox="1"/>
          <p:nvPr/>
        </p:nvSpPr>
        <p:spPr>
          <a:xfrm>
            <a:off x="436043" y="2153547"/>
            <a:ext cx="7521699" cy="630429"/>
          </a:xfrm>
          <a:prstGeom prst="rect">
            <a:avLst/>
          </a:prstGeom>
          <a:noFill/>
        </p:spPr>
        <p:txBody>
          <a:bodyPr wrap="square">
            <a:spAutoFit/>
          </a:bodyPr>
          <a:lstStyle/>
          <a:p>
            <a:pPr algn="just">
              <a:lnSpc>
                <a:spcPct val="150000"/>
              </a:lnSpc>
            </a:pPr>
            <a:r>
              <a:rPr lang="en-VN" sz="2600" b="1" i="1" dirty="0">
                <a:latin typeface="Calibri" panose="020F0502020204030204" pitchFamily="34" charset="0"/>
                <a:ea typeface="Times New Roman" panose="02020603050405020304" pitchFamily="18" charset="0"/>
                <a:cs typeface="Calibri" panose="020F0502020204030204" pitchFamily="34" charset="0"/>
              </a:rPr>
              <a:t>*</a:t>
            </a:r>
            <a:r>
              <a:rPr lang="en-VN" sz="2600" b="1" i="1" dirty="0">
                <a:effectLst/>
                <a:latin typeface="Calibri" panose="020F0502020204030204" pitchFamily="34" charset="0"/>
                <a:ea typeface="Times New Roman" panose="02020603050405020304" pitchFamily="18" charset="0"/>
                <a:cs typeface="Calibri" panose="020F0502020204030204" pitchFamily="34" charset="0"/>
              </a:rPr>
              <a:t> Hành động: </a:t>
            </a:r>
          </a:p>
        </p:txBody>
      </p:sp>
      <p:sp>
        <p:nvSpPr>
          <p:cNvPr id="21" name="TextBox 20">
            <a:extLst>
              <a:ext uri="{FF2B5EF4-FFF2-40B4-BE49-F238E27FC236}">
                <a16:creationId xmlns:a16="http://schemas.microsoft.com/office/drawing/2014/main" id="{B098FC00-92F8-044C-B6BC-94CA1E350660}"/>
              </a:ext>
            </a:extLst>
          </p:cNvPr>
          <p:cNvSpPr txBox="1"/>
          <p:nvPr/>
        </p:nvSpPr>
        <p:spPr>
          <a:xfrm>
            <a:off x="436042" y="2864275"/>
            <a:ext cx="7588894" cy="3293209"/>
          </a:xfrm>
          <a:prstGeom prst="rect">
            <a:avLst/>
          </a:prstGeom>
          <a:noFill/>
        </p:spPr>
        <p:txBody>
          <a:bodyPr wrap="square">
            <a:spAutoFit/>
          </a:bodyPr>
          <a:lstStyle/>
          <a:p>
            <a:pPr marL="285750" indent="-285750" algn="just">
              <a:buFontTx/>
              <a:buChar char="-"/>
            </a:pPr>
            <a:r>
              <a:rPr lang="en-VN" sz="2600" b="1" i="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Hành động: </a:t>
            </a:r>
            <a:r>
              <a:rPr lang="en-VN" sz="2600" dirty="0">
                <a:effectLst/>
                <a:latin typeface="Calibri" panose="020F0502020204030204" pitchFamily="34" charset="0"/>
                <a:ea typeface="Times New Roman" panose="02020603050405020304" pitchFamily="18" charset="0"/>
                <a:cs typeface="Calibri" panose="020F0502020204030204" pitchFamily="34" charset="0"/>
              </a:rPr>
              <a:t>nắm tay Tiểu Kính, đòi quét chùa thay cho Tiểu Kính, lại còn mời mọc.</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Symbol" pitchFamily="2" charset="2"/>
              <a:buChar char="Þ"/>
            </a:pPr>
            <a:r>
              <a:rPr lang="en-VN" sz="2600" dirty="0">
                <a:effectLst/>
                <a:latin typeface="Calibri" panose="020F0502020204030204" pitchFamily="34" charset="0"/>
                <a:ea typeface="Times New Roman" panose="02020603050405020304" pitchFamily="18" charset="0"/>
                <a:cs typeface="Calibri" panose="020F0502020204030204" pitchFamily="34" charset="0"/>
              </a:rPr>
              <a:t>Ta thấy được sự khát khao của Thị Mầu một cách táo bạo, mãnh liệt, quyết tâm, không e thẹn, ngại ngùng. Tuy </a:t>
            </a:r>
            <a:r>
              <a:rPr lang="vi-VN" sz="2600" dirty="0">
                <a:effectLst/>
                <a:latin typeface="Calibri" panose="020F0502020204030204" pitchFamily="34" charset="0"/>
                <a:ea typeface="Times New Roman" panose="02020603050405020304" pitchFamily="18" charset="0"/>
                <a:cs typeface="Calibri" panose="020F0502020204030204" pitchFamily="34" charset="0"/>
              </a:rPr>
              <a:t>Nhiên </a:t>
            </a:r>
            <a:r>
              <a:rPr lang="en-VN" sz="2600" dirty="0">
                <a:effectLst/>
                <a:latin typeface="Calibri" panose="020F0502020204030204" pitchFamily="34" charset="0"/>
                <a:ea typeface="Times New Roman" panose="02020603050405020304" pitchFamily="18" charset="0"/>
                <a:cs typeface="Calibri" panose="020F0502020204030204" pitchFamily="34" charset="0"/>
              </a:rPr>
              <a:t>những hành động của Mầu trong chùa là điều không nên làm nhưng bởi sự hối thúc, khao khát của tình yêu mà lí trí bị lu mờ.</a:t>
            </a:r>
          </a:p>
        </p:txBody>
      </p:sp>
      <p:pic>
        <p:nvPicPr>
          <p:cNvPr id="11266" name="Picture 2" descr="Bài Thị Mầu lên chùa SGK 10 trang 77, 78, 79, 80, 81 - Sách mới Văn Cánh  diều">
            <a:extLst>
              <a:ext uri="{FF2B5EF4-FFF2-40B4-BE49-F238E27FC236}">
                <a16:creationId xmlns:a16="http://schemas.microsoft.com/office/drawing/2014/main" id="{12411846-0C7B-1946-8514-46B1C0C04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873" y="2537098"/>
            <a:ext cx="3384266" cy="372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77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p:cTn id="13"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 calcmode="lin" valueType="num">
                                      <p:cBhvr additive="base">
                                        <p:cTn id="19" dur="500"/>
                                        <p:tgtEl>
                                          <p:spTgt spid="11266"/>
                                        </p:tgtEl>
                                        <p:attrNameLst>
                                          <p:attrName>ppt_y</p:attrName>
                                        </p:attrNameLst>
                                      </p:cBhvr>
                                      <p:tavLst>
                                        <p:tav tm="0">
                                          <p:val>
                                            <p:strVal val="#ppt_y+#ppt_h*1.125000"/>
                                          </p:val>
                                        </p:tav>
                                        <p:tav tm="100000">
                                          <p:val>
                                            <p:strVal val="#ppt_y"/>
                                          </p:val>
                                        </p:tav>
                                      </p:tavLst>
                                    </p:anim>
                                    <p:animEffect transition="in" filter="wipe(up)">
                                      <p:cBhvr>
                                        <p:cTn id="20" dur="500"/>
                                        <p:tgtEl>
                                          <p:spTgt spid="1126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5"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Nhân vật Thị Mầu</a:t>
            </a:r>
          </a:p>
        </p:txBody>
      </p:sp>
      <p:sp>
        <p:nvSpPr>
          <p:cNvPr id="20" name="TextBox 19">
            <a:extLst>
              <a:ext uri="{FF2B5EF4-FFF2-40B4-BE49-F238E27FC236}">
                <a16:creationId xmlns:a16="http://schemas.microsoft.com/office/drawing/2014/main" id="{6CB92A51-3971-5C48-8B41-B192B8858B93}"/>
              </a:ext>
            </a:extLst>
          </p:cNvPr>
          <p:cNvSpPr txBox="1"/>
          <p:nvPr/>
        </p:nvSpPr>
        <p:spPr>
          <a:xfrm>
            <a:off x="559235" y="1644547"/>
            <a:ext cx="9871663" cy="892552"/>
          </a:xfrm>
          <a:prstGeom prst="rect">
            <a:avLst/>
          </a:prstGeom>
          <a:noFill/>
        </p:spPr>
        <p:txBody>
          <a:bodyPr wrap="square">
            <a:spAutoFit/>
          </a:bodyPr>
          <a:lstStyle/>
          <a:p>
            <a:pPr algn="just"/>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Thị Mầu - cô gái khát khao yêu đương, hạnh phúc lứa đôi</a:t>
            </a:r>
            <a:endParaRPr lang="en-VN" sz="2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266" name="Picture 2" descr="Bài Thị Mầu lên chùa SGK 10 trang 77, 78, 79, 80, 81 - Sách mới Văn Cánh  diều">
            <a:extLst>
              <a:ext uri="{FF2B5EF4-FFF2-40B4-BE49-F238E27FC236}">
                <a16:creationId xmlns:a16="http://schemas.microsoft.com/office/drawing/2014/main" id="{12411846-0C7B-1946-8514-46B1C0C04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873" y="2537098"/>
            <a:ext cx="3384266" cy="372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6CE8D485-0024-8F4E-BE03-22A6DDFEBAAC}"/>
              </a:ext>
            </a:extLst>
          </p:cNvPr>
          <p:cNvSpPr txBox="1"/>
          <p:nvPr/>
        </p:nvSpPr>
        <p:spPr>
          <a:xfrm>
            <a:off x="555828" y="2433118"/>
            <a:ext cx="7254100" cy="3093154"/>
          </a:xfrm>
          <a:prstGeom prst="rect">
            <a:avLst/>
          </a:prstGeom>
          <a:noFill/>
        </p:spPr>
        <p:txBody>
          <a:bodyPr wrap="square">
            <a:spAutoFit/>
          </a:bodyPr>
          <a:lstStyle/>
          <a:p>
            <a:pPr algn="just">
              <a:lnSpc>
                <a:spcPct val="150000"/>
              </a:lnSpc>
            </a:pPr>
            <a:r>
              <a:rPr lang="vi-VN" sz="2600" dirty="0">
                <a:effectLst/>
                <a:latin typeface="Calibri" panose="020F0502020204030204" pitchFamily="34" charset="0"/>
                <a:ea typeface="Times New Roman" panose="02020603050405020304" pitchFamily="18" charset="0"/>
                <a:cs typeface="Calibri" panose="020F0502020204030204" pitchFamily="34" charset="0"/>
              </a:rPr>
              <a:t> </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Symbol" pitchFamily="2" charset="2"/>
              <a:buChar char="Þ"/>
            </a:pPr>
            <a:r>
              <a:rPr lang="en-VN" sz="2600" i="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Nhân vật Thị Mầu trong chèo cổ biểu hiện cho một phẩm chất khác của người phụ nữ Việt Nam đó là khát khao yêu đương. Đây là quyền cơ bản của người phụ nữ nói riêng và con người nói chung. Khi lớn lên phải được tự do tìm hiểu, yêu đương và phải lấy người mình yêu. </a:t>
            </a:r>
          </a:p>
        </p:txBody>
      </p:sp>
    </p:spTree>
    <p:extLst>
      <p:ext uri="{BB962C8B-B14F-4D97-AF65-F5344CB8AC3E}">
        <p14:creationId xmlns:p14="http://schemas.microsoft.com/office/powerpoint/2010/main" val="412838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2. Nhân vật Tiểu Kính</a:t>
            </a:r>
          </a:p>
        </p:txBody>
      </p:sp>
      <p:sp>
        <p:nvSpPr>
          <p:cNvPr id="19" name="TextBox 18">
            <a:extLst>
              <a:ext uri="{FF2B5EF4-FFF2-40B4-BE49-F238E27FC236}">
                <a16:creationId xmlns:a16="http://schemas.microsoft.com/office/drawing/2014/main" id="{11CBA9EA-9059-AC49-90B3-5E99D758DF00}"/>
              </a:ext>
            </a:extLst>
          </p:cNvPr>
          <p:cNvSpPr txBox="1"/>
          <p:nvPr/>
        </p:nvSpPr>
        <p:spPr>
          <a:xfrm>
            <a:off x="424749" y="1497066"/>
            <a:ext cx="7787355" cy="4831579"/>
          </a:xfrm>
          <a:prstGeom prst="rect">
            <a:avLst/>
          </a:prstGeom>
          <a:noFill/>
        </p:spPr>
        <p:txBody>
          <a:bodyPr wrap="square">
            <a:spAutoFit/>
          </a:bodyPr>
          <a:lstStyle/>
          <a:p>
            <a:pPr marL="457200" indent="-457200">
              <a:lnSpc>
                <a:spcPct val="150000"/>
              </a:lnSpc>
              <a:buFontTx/>
              <a:buChar char="-"/>
            </a:pPr>
            <a:r>
              <a:rPr lang="en-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Chỉ</a:t>
            </a:r>
            <a:r>
              <a:rPr lang="vi-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dẫn nhân vật </a:t>
            </a:r>
            <a:r>
              <a:rPr lang="en-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Tiểu Kính: </a:t>
            </a:r>
            <a:r>
              <a:rPr lang="en-VN" sz="2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tụng kinh</a:t>
            </a:r>
            <a:r>
              <a:rPr lang="vi-VN" sz="2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r>
              <a:rPr lang="en-VN" sz="2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ra, nói</a:t>
            </a:r>
            <a:r>
              <a:rPr lang="vi-VN" sz="2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t>
            </a: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lnSpc>
                <a:spcPct val="150000"/>
              </a:lnSpc>
              <a:buFontTx/>
              <a:buChar char="-"/>
            </a:pPr>
            <a:r>
              <a:rPr lang="vi-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Ngoại hình: </a:t>
            </a:r>
            <a:r>
              <a:rPr lang="vi-VN" sz="2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được bộ lộ qua lời miêu tả của Thị Mầu: </a:t>
            </a:r>
            <a:r>
              <a:rPr lang="en-VN" sz="2600" i="1" dirty="0">
                <a:effectLst/>
                <a:latin typeface="Times New Roman" panose="02020603050405020304" pitchFamily="18" charset="0"/>
                <a:ea typeface="Times New Roman" panose="02020603050405020304" pitchFamily="18" charset="0"/>
                <a:cs typeface="Times New Roman" panose="02020603050405020304" pitchFamily="18" charset="0"/>
              </a:rPr>
              <a:t>Đẹp như sao băng/ Cổ cao ba ngấn, lông mày nét ngang</a:t>
            </a:r>
            <a:r>
              <a:rPr lang="vi-VN"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vi-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Ngôn ngữ: </a:t>
            </a:r>
            <a:r>
              <a:rPr lang="vi-VN" sz="2600" dirty="0">
                <a:effectLst/>
                <a:latin typeface="Calibri" panose="020F0502020204030204" pitchFamily="34" charset="0"/>
                <a:ea typeface="Times New Roman" panose="02020603050405020304" pitchFamily="18" charset="0"/>
                <a:cs typeface="Calibri" panose="020F0502020204030204" pitchFamily="34" charset="0"/>
              </a:rPr>
              <a:t>l</a:t>
            </a:r>
            <a:r>
              <a:rPr lang="en-VN" sz="2600" dirty="0">
                <a:effectLst/>
                <a:latin typeface="Calibri" panose="020F0502020204030204" pitchFamily="34" charset="0"/>
                <a:ea typeface="Times New Roman" panose="02020603050405020304" pitchFamily="18" charset="0"/>
                <a:cs typeface="Calibri" panose="020F0502020204030204" pitchFamily="34" charset="0"/>
              </a:rPr>
              <a:t>úc nào cũng tụng kinh </a:t>
            </a:r>
            <a:r>
              <a:rPr lang="en-VN" sz="2600" i="1" dirty="0">
                <a:effectLst/>
                <a:latin typeface="Times New Roman" panose="02020603050405020304" pitchFamily="18" charset="0"/>
                <a:ea typeface="Times New Roman" panose="02020603050405020304" pitchFamily="18" charset="0"/>
                <a:cs typeface="Times New Roman" panose="02020603050405020304" pitchFamily="18" charset="0"/>
              </a:rPr>
              <a:t>“Niệm Nam mô A Di Đà Phật!”.</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vi-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a:t>
            </a:r>
            <a:r>
              <a:rPr lang="en-VN" sz="26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ành động </a:t>
            </a:r>
            <a:r>
              <a:rPr lang="en-VN" sz="2600" dirty="0">
                <a:effectLst/>
                <a:latin typeface="Calibri" panose="020F0502020204030204" pitchFamily="34" charset="0"/>
                <a:ea typeface="Times New Roman" panose="02020603050405020304" pitchFamily="18" charset="0"/>
                <a:cs typeface="Calibri" panose="020F0502020204030204" pitchFamily="34" charset="0"/>
              </a:rPr>
              <a:t>của Tiểu Kính: Giữ khoảng cách, tìm cách từ chối, lẩn tránh</a:t>
            </a:r>
            <a:r>
              <a:rPr lang="vi-VN" sz="2600" dirty="0">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338" name="Picture 2" descr="Vở chèo cổ “Súy Vân” tái ngộ khán giả thủ... | BAN THỜI SỰ - VOV1">
            <a:extLst>
              <a:ext uri="{FF2B5EF4-FFF2-40B4-BE49-F238E27FC236}">
                <a16:creationId xmlns:a16="http://schemas.microsoft.com/office/drawing/2014/main" id="{36CF208B-93A2-CE44-8534-F9AED6F04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91" t="34080"/>
          <a:stretch/>
        </p:blipFill>
        <p:spPr bwMode="auto">
          <a:xfrm>
            <a:off x="8340128" y="1456823"/>
            <a:ext cx="3376588" cy="3951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additive="base">
                                        <p:cTn id="13" dur="500" fill="hold"/>
                                        <p:tgtEl>
                                          <p:spTgt spid="14338"/>
                                        </p:tgtEl>
                                        <p:attrNameLst>
                                          <p:attrName>ppt_x</p:attrName>
                                        </p:attrNameLst>
                                      </p:cBhvr>
                                      <p:tavLst>
                                        <p:tav tm="0">
                                          <p:val>
                                            <p:strVal val="#ppt_x"/>
                                          </p:val>
                                        </p:tav>
                                        <p:tav tm="100000">
                                          <p:val>
                                            <p:strVal val="#ppt_x"/>
                                          </p:val>
                                        </p:tav>
                                      </p:tavLst>
                                    </p:anim>
                                    <p:anim calcmode="lin" valueType="num">
                                      <p:cBhvr additive="base">
                                        <p:cTn id="1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9" dur="500"/>
                                        <p:tgtEl>
                                          <p:spTgt spid="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 ĐỌC – HIỂU VĂN BẢN</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2. Nhân vật Tiểu Kính</a:t>
            </a:r>
          </a:p>
        </p:txBody>
      </p:sp>
      <p:sp>
        <p:nvSpPr>
          <p:cNvPr id="19" name="TextBox 18">
            <a:extLst>
              <a:ext uri="{FF2B5EF4-FFF2-40B4-BE49-F238E27FC236}">
                <a16:creationId xmlns:a16="http://schemas.microsoft.com/office/drawing/2014/main" id="{11CBA9EA-9059-AC49-90B3-5E99D758DF00}"/>
              </a:ext>
            </a:extLst>
          </p:cNvPr>
          <p:cNvSpPr txBox="1"/>
          <p:nvPr/>
        </p:nvSpPr>
        <p:spPr>
          <a:xfrm>
            <a:off x="740338" y="2542401"/>
            <a:ext cx="7158126" cy="1815882"/>
          </a:xfrm>
          <a:prstGeom prst="rect">
            <a:avLst/>
          </a:prstGeom>
          <a:noFill/>
        </p:spPr>
        <p:txBody>
          <a:bodyPr wrap="square">
            <a:spAutoFit/>
          </a:bodyPr>
          <a:lstStyle/>
          <a:p>
            <a:pPr marL="285750" indent="-285750" algn="just">
              <a:buFont typeface="Symbol" pitchFamily="2" charset="2"/>
              <a:buChar char="Þ"/>
            </a:pPr>
            <a:r>
              <a:rPr lang="en-VN" sz="2800" b="1" i="1" dirty="0">
                <a:solidFill>
                  <a:schemeClr val="accent2">
                    <a:lumMod val="50000"/>
                  </a:schemeClr>
                </a:solidFill>
                <a:latin typeface="Calibri" panose="020F0502020204030204" pitchFamily="34" charset="0"/>
                <a:cs typeface="Calibri" panose="020F0502020204030204" pitchFamily="34" charset="0"/>
              </a:rPr>
              <a:t>Qua ngôn ngữ và hành động của nhân vật Tiểu Kính</a:t>
            </a:r>
            <a:r>
              <a:rPr lang="vi-VN" sz="2800" b="1" i="1" dirty="0">
                <a:solidFill>
                  <a:schemeClr val="accent2">
                    <a:lumMod val="50000"/>
                  </a:schemeClr>
                </a:solidFill>
                <a:latin typeface="Calibri" panose="020F0502020204030204" pitchFamily="34" charset="0"/>
                <a:cs typeface="Calibri" panose="020F0502020204030204" pitchFamily="34" charset="0"/>
              </a:rPr>
              <a:t> mang vẻ đẹp của người phụ nữ truyền thống, </a:t>
            </a:r>
            <a:r>
              <a:rPr lang="en-VN" sz="2800" b="1" i="1" dirty="0">
                <a:solidFill>
                  <a:schemeClr val="accent2">
                    <a:lumMod val="50000"/>
                  </a:schemeClr>
                </a:solidFill>
                <a:latin typeface="Calibri" panose="020F0502020204030204" pitchFamily="34" charset="0"/>
                <a:cs typeface="Calibri" panose="020F0502020204030204" pitchFamily="34" charset="0"/>
              </a:rPr>
              <a:t>là một người hiểu lễ nghi, trọng phép tắc và kính Phật. </a:t>
            </a:r>
          </a:p>
        </p:txBody>
      </p:sp>
      <p:pic>
        <p:nvPicPr>
          <p:cNvPr id="14338" name="Picture 2" descr="Vở chèo cổ “Súy Vân” tái ngộ khán giả thủ... | BAN THỜI SỰ - VOV1">
            <a:extLst>
              <a:ext uri="{FF2B5EF4-FFF2-40B4-BE49-F238E27FC236}">
                <a16:creationId xmlns:a16="http://schemas.microsoft.com/office/drawing/2014/main" id="{36CF208B-93A2-CE44-8534-F9AED6F04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91" t="34080"/>
          <a:stretch/>
        </p:blipFill>
        <p:spPr bwMode="auto">
          <a:xfrm>
            <a:off x="8340128" y="1456823"/>
            <a:ext cx="3376588" cy="3951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195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III. TỔNG KẾT</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1. Nội dung</a:t>
            </a:r>
          </a:p>
        </p:txBody>
      </p:sp>
      <p:sp>
        <p:nvSpPr>
          <p:cNvPr id="20" name="TextBox 19">
            <a:extLst>
              <a:ext uri="{FF2B5EF4-FFF2-40B4-BE49-F238E27FC236}">
                <a16:creationId xmlns:a16="http://schemas.microsoft.com/office/drawing/2014/main" id="{F15F5DE7-81BF-B941-A5B0-79717BC23B06}"/>
              </a:ext>
            </a:extLst>
          </p:cNvPr>
          <p:cNvSpPr txBox="1"/>
          <p:nvPr/>
        </p:nvSpPr>
        <p:spPr>
          <a:xfrm>
            <a:off x="3434161" y="1855256"/>
            <a:ext cx="8198604" cy="3293209"/>
          </a:xfrm>
          <a:prstGeom prst="rect">
            <a:avLst/>
          </a:prstGeom>
          <a:noFill/>
        </p:spPr>
        <p:txBody>
          <a:bodyPr wrap="square">
            <a:spAutoFit/>
          </a:bodyPr>
          <a:lstStyle/>
          <a:p>
            <a:pPr marL="285750" indent="-285750" algn="just">
              <a:buFontTx/>
              <a:buChar char="-"/>
            </a:pPr>
            <a:r>
              <a:rPr lang="en-VN" sz="2600" dirty="0">
                <a:effectLst/>
                <a:latin typeface="Calibri" panose="020F0502020204030204" pitchFamily="34" charset="0"/>
                <a:ea typeface="Times New Roman" panose="02020603050405020304" pitchFamily="18" charset="0"/>
                <a:cs typeface="Calibri" panose="020F0502020204030204" pitchFamily="34" charset="0"/>
              </a:rPr>
              <a:t>Đoạn trích thể hiện thành công hình ảnh Thị Mầu với tính cách lẳng lơ, buông thả, cho thấy đặc trưng của nhân vật này qua lời nói, cử chỉ và hành động đối với tiểu Kính Tâm</a:t>
            </a:r>
            <a:r>
              <a:rPr lang="vi-VN" sz="2600" dirty="0">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Tx/>
              <a:buChar char="-"/>
            </a:pPr>
            <a:r>
              <a:rPr lang="en-VN" sz="2600" dirty="0">
                <a:effectLst/>
                <a:latin typeface="Calibri" panose="020F0502020204030204" pitchFamily="34" charset="0"/>
                <a:ea typeface="Times New Roman" panose="02020603050405020304" pitchFamily="18" charset="0"/>
                <a:cs typeface="Calibri" panose="020F0502020204030204" pitchFamily="34" charset="0"/>
              </a:rPr>
              <a:t>Phần nào cho thấy niềm cảm thông, thương cảm với thân phận người phụ nữ trong xã hội cũ và ngợi ca trân trọng những phẩm chất tốt đẹp của họ</a:t>
            </a:r>
            <a:r>
              <a:rPr lang="vi-VN" sz="2600" dirty="0">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7410" name="Picture 2" descr="Nghệ sĩ Ưu tú Thu Huyền: Một “Thị Mầu” hết lòng với sân khấu Chèo | Văn hóa  xã hội">
            <a:extLst>
              <a:ext uri="{FF2B5EF4-FFF2-40B4-BE49-F238E27FC236}">
                <a16:creationId xmlns:a16="http://schemas.microsoft.com/office/drawing/2014/main" id="{D97B045F-F2FB-A54C-9C83-00349579A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5" y="1851327"/>
            <a:ext cx="2581895" cy="3258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circle(in)">
                                      <p:cBhvr>
                                        <p:cTn id="20" dur="2000"/>
                                        <p:tgtEl>
                                          <p:spTgt spid="174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5" dur="500"/>
                                        <p:tgtEl>
                                          <p:spTgt spid="2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III. TỔNG KẾT</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DD876362-DEEA-AA46-9A55-80B2152C1B19}"/>
              </a:ext>
            </a:extLst>
          </p:cNvPr>
          <p:cNvSpPr txBox="1"/>
          <p:nvPr/>
        </p:nvSpPr>
        <p:spPr>
          <a:xfrm>
            <a:off x="559235" y="825215"/>
            <a:ext cx="6098344" cy="671851"/>
          </a:xfrm>
          <a:prstGeom prst="rect">
            <a:avLst/>
          </a:prstGeom>
          <a:noFill/>
        </p:spPr>
        <p:txBody>
          <a:bodyPr wrap="square">
            <a:spAutoFit/>
          </a:bodyPr>
          <a:lstStyle/>
          <a:p>
            <a:pPr>
              <a:lnSpc>
                <a:spcPct val="150000"/>
              </a:lnSpc>
            </a:pPr>
            <a:r>
              <a:rPr lang="en-VN" sz="2800" b="1" i="1" dirty="0">
                <a:solidFill>
                  <a:srgbClr val="C00000"/>
                </a:solidFill>
                <a:latin typeface="Calibri" panose="020F0502020204030204" pitchFamily="34" charset="0"/>
                <a:cs typeface="Calibri" panose="020F0502020204030204" pitchFamily="34" charset="0"/>
              </a:rPr>
              <a:t>2. Nghệ thuật</a:t>
            </a:r>
          </a:p>
        </p:txBody>
      </p:sp>
      <p:sp>
        <p:nvSpPr>
          <p:cNvPr id="21" name="TextBox 20">
            <a:extLst>
              <a:ext uri="{FF2B5EF4-FFF2-40B4-BE49-F238E27FC236}">
                <a16:creationId xmlns:a16="http://schemas.microsoft.com/office/drawing/2014/main" id="{6B430749-2AEE-6B43-B7C0-D4AED9D5C1E8}"/>
              </a:ext>
            </a:extLst>
          </p:cNvPr>
          <p:cNvSpPr txBox="1"/>
          <p:nvPr/>
        </p:nvSpPr>
        <p:spPr>
          <a:xfrm>
            <a:off x="559234" y="1636095"/>
            <a:ext cx="8507273" cy="1697068"/>
          </a:xfrm>
          <a:prstGeom prst="rect">
            <a:avLst/>
          </a:prstGeom>
          <a:noFill/>
        </p:spPr>
        <p:txBody>
          <a:bodyPr wrap="square">
            <a:spAutoFit/>
          </a:bodyPr>
          <a:lstStyle/>
          <a:p>
            <a:pPr algn="just">
              <a:lnSpc>
                <a:spcPct val="150000"/>
              </a:lnSpc>
            </a:pPr>
            <a:r>
              <a:rPr lang="en-VN" sz="2400" dirty="0">
                <a:effectLst/>
                <a:latin typeface="Calibri" panose="020F0502020204030204" pitchFamily="34" charset="0"/>
                <a:ea typeface="Times New Roman" panose="02020603050405020304" pitchFamily="18" charset="0"/>
                <a:cs typeface="Calibri" panose="020F0502020204030204" pitchFamily="34" charset="0"/>
              </a:rPr>
              <a:t>- Ngôn từ mang những nét đặc trưng của sân khấu chèo</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400" dirty="0">
                <a:effectLst/>
                <a:latin typeface="Calibri" panose="020F0502020204030204" pitchFamily="34" charset="0"/>
                <a:ea typeface="Times New Roman" panose="02020603050405020304" pitchFamily="18" charset="0"/>
                <a:cs typeface="Calibri" panose="020F0502020204030204" pitchFamily="34" charset="0"/>
              </a:rPr>
              <a:t>- Nghệ thuật kịch đặc sắc, tình huống hấp dẫn</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en-VN" sz="2400" dirty="0">
                <a:effectLst/>
                <a:latin typeface="Calibri" panose="020F0502020204030204" pitchFamily="34" charset="0"/>
                <a:ea typeface="Times New Roman" panose="02020603050405020304" pitchFamily="18" charset="0"/>
                <a:cs typeface="Calibri" panose="020F0502020204030204" pitchFamily="34" charset="0"/>
              </a:rPr>
              <a:t>- Từ ngữ dân gian giản dị, mộc mạc.</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386" name="Picture 2" descr="Soạn bài Thị Mầu lên chùa | Ngắn nhất Soạn văn 10 Cánh diều">
            <a:extLst>
              <a:ext uri="{FF2B5EF4-FFF2-40B4-BE49-F238E27FC236}">
                <a16:creationId xmlns:a16="http://schemas.microsoft.com/office/drawing/2014/main" id="{E2FA81DE-616B-8046-8515-8D95C5D1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38" y="2135711"/>
            <a:ext cx="3522619" cy="410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34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randombar(horizontal)">
                                      <p:cBhvr>
                                        <p:cTn id="13" dur="500"/>
                                        <p:tgtEl>
                                          <p:spTgt spid="1638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1">
                                            <p:txEl>
                                              <p:pRg st="0" end="0"/>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 calcmode="lin" valueType="num">
                                      <p:cBhvr additive="base">
                                        <p:cTn id="22"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21">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21">
                                            <p:txEl>
                                              <p:pRg st="2" end="2"/>
                                            </p:txEl>
                                          </p:spTgt>
                                        </p:tgtEl>
                                        <p:attrNameLst>
                                          <p:attrName>style.visibility</p:attrName>
                                        </p:attrNameLst>
                                      </p:cBhvr>
                                      <p:to>
                                        <p:strVal val="visible"/>
                                      </p:to>
                                    </p:set>
                                    <p:anim calcmode="lin" valueType="num">
                                      <p:cBhvr additive="base">
                                        <p:cTn id="26"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VN" sz="2800" b="1" dirty="0">
                <a:solidFill>
                  <a:schemeClr val="bg1"/>
                </a:solidFill>
                <a:latin typeface="Calibri" panose="020F0502020204030204" pitchFamily="34" charset="0"/>
                <a:cs typeface="Calibri" panose="020F0502020204030204" pitchFamily="34" charset="0"/>
              </a:rPr>
              <a:t>IV. LUYỆN TẬP</a:t>
            </a:r>
          </a:p>
          <a:p>
            <a:pPr algn="ctr">
              <a:lnSpc>
                <a:spcPct val="250000"/>
              </a:lnSpc>
            </a:pPr>
            <a:endParaRPr lang="en-VN" sz="1100" b="1" dirty="0">
              <a:solidFill>
                <a:schemeClr val="bg1"/>
              </a:solidFill>
              <a:latin typeface="Calibri" panose="020F0502020204030204" pitchFamily="34" charset="0"/>
              <a:cs typeface="Calibri" panose="020F0502020204030204" pitchFamily="34" charset="0"/>
            </a:endParaRP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pic>
        <p:nvPicPr>
          <p:cNvPr id="19" name="Picture 18">
            <a:extLst>
              <a:ext uri="{FF2B5EF4-FFF2-40B4-BE49-F238E27FC236}">
                <a16:creationId xmlns:a16="http://schemas.microsoft.com/office/drawing/2014/main" id="{6A8D5A02-3864-744E-88E9-1BDF50765013}"/>
              </a:ext>
            </a:extLst>
          </p:cNvPr>
          <p:cNvPicPr>
            <a:picLocks noChangeAspect="1"/>
          </p:cNvPicPr>
          <p:nvPr/>
        </p:nvPicPr>
        <p:blipFill>
          <a:blip r:embed="rId3"/>
          <a:stretch>
            <a:fillRect/>
          </a:stretch>
        </p:blipFill>
        <p:spPr>
          <a:xfrm>
            <a:off x="6439236" y="1280704"/>
            <a:ext cx="5366893" cy="5366893"/>
          </a:xfrm>
          <a:prstGeom prst="rect">
            <a:avLst/>
          </a:prstGeom>
        </p:spPr>
      </p:pic>
      <p:sp>
        <p:nvSpPr>
          <p:cNvPr id="20" name="Rounded Rectangle 19">
            <a:extLst>
              <a:ext uri="{FF2B5EF4-FFF2-40B4-BE49-F238E27FC236}">
                <a16:creationId xmlns:a16="http://schemas.microsoft.com/office/drawing/2014/main" id="{1F1908A9-B8F3-CC46-85D6-6BFAE7730C57}"/>
              </a:ext>
            </a:extLst>
          </p:cNvPr>
          <p:cNvSpPr/>
          <p:nvPr/>
        </p:nvSpPr>
        <p:spPr>
          <a:xfrm>
            <a:off x="585665" y="1280703"/>
            <a:ext cx="7887341" cy="227099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i="1" dirty="0">
                <a:solidFill>
                  <a:schemeClr val="accent2">
                    <a:lumMod val="50000"/>
                  </a:schemeClr>
                </a:solidFill>
              </a:rPr>
              <a:t>Trình</a:t>
            </a:r>
            <a:r>
              <a:rPr lang="vi-VN" sz="2800" i="1" dirty="0">
                <a:solidFill>
                  <a:schemeClr val="accent2">
                    <a:lumMod val="50000"/>
                  </a:schemeClr>
                </a:solidFill>
              </a:rPr>
              <a:t> bày suy nghĩ của em về nhật v</a:t>
            </a:r>
            <a:r>
              <a:rPr lang="en-VN" sz="2800" i="1" dirty="0">
                <a:solidFill>
                  <a:schemeClr val="accent2">
                    <a:lumMod val="50000"/>
                  </a:schemeClr>
                </a:solidFill>
              </a:rPr>
              <a:t>ật</a:t>
            </a:r>
            <a:r>
              <a:rPr lang="vi-VN" sz="2800" i="1" dirty="0">
                <a:solidFill>
                  <a:schemeClr val="accent2">
                    <a:lumMod val="50000"/>
                  </a:schemeClr>
                </a:solidFill>
              </a:rPr>
              <a:t> Thị Mầu qua việc </a:t>
            </a:r>
            <a:r>
              <a:rPr lang="en-VN" sz="2800" i="1" dirty="0">
                <a:solidFill>
                  <a:schemeClr val="accent2">
                    <a:lumMod val="50000"/>
                  </a:schemeClr>
                </a:solidFill>
              </a:rPr>
              <a:t>viết một đoạn văn (khoảng </a:t>
            </a:r>
            <a:r>
              <a:rPr lang="vi-VN" sz="2800" i="1" dirty="0">
                <a:solidFill>
                  <a:schemeClr val="accent2">
                    <a:lumMod val="50000"/>
                  </a:schemeClr>
                </a:solidFill>
              </a:rPr>
              <a:t>8</a:t>
            </a:r>
            <a:r>
              <a:rPr lang="en-VN" sz="2800" i="1" dirty="0">
                <a:solidFill>
                  <a:schemeClr val="accent2">
                    <a:lumMod val="50000"/>
                  </a:schemeClr>
                </a:solidFill>
              </a:rPr>
              <a:t>-</a:t>
            </a:r>
            <a:r>
              <a:rPr lang="vi-VN" sz="2800" i="1" dirty="0">
                <a:solidFill>
                  <a:schemeClr val="accent2">
                    <a:lumMod val="50000"/>
                  </a:schemeClr>
                </a:solidFill>
              </a:rPr>
              <a:t>10</a:t>
            </a:r>
            <a:r>
              <a:rPr lang="en-VN" sz="2800" i="1" dirty="0">
                <a:solidFill>
                  <a:schemeClr val="accent2">
                    <a:lumMod val="50000"/>
                  </a:schemeClr>
                </a:solidFill>
              </a:rPr>
              <a:t> dòng)</a:t>
            </a:r>
            <a:r>
              <a:rPr lang="vi-VN" sz="2800" i="1" dirty="0">
                <a:solidFill>
                  <a:schemeClr val="accent2">
                    <a:lumMod val="50000"/>
                  </a:schemeClr>
                </a:solidFill>
              </a:rPr>
              <a:t> hoặc vẽ một bức tranh.</a:t>
            </a:r>
            <a:endParaRPr lang="en-VN" sz="2800" dirty="0">
              <a:solidFill>
                <a:schemeClr val="accent2">
                  <a:lumMod val="50000"/>
                </a:schemeClr>
              </a:solidFill>
            </a:endParaRPr>
          </a:p>
        </p:txBody>
      </p:sp>
    </p:spTree>
    <p:extLst>
      <p:ext uri="{BB962C8B-B14F-4D97-AF65-F5344CB8AC3E}">
        <p14:creationId xmlns:p14="http://schemas.microsoft.com/office/powerpoint/2010/main" val="11323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ẳng lơ, táo bạo Thị Mầu trong Quan Âm Thị Kính có đáng trách?">
            <a:extLst>
              <a:ext uri="{FF2B5EF4-FFF2-40B4-BE49-F238E27FC236}">
                <a16:creationId xmlns:a16="http://schemas.microsoft.com/office/drawing/2014/main" id="{9491D113-BC69-7243-855C-D3BFC9829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78" y="275741"/>
            <a:ext cx="6519402" cy="4079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utoShape 4">
            <a:extLst>
              <a:ext uri="{FF2B5EF4-FFF2-40B4-BE49-F238E27FC236}">
                <a16:creationId xmlns:a16="http://schemas.microsoft.com/office/drawing/2014/main" id="{F16150C6-DFA5-904F-A52E-E82335F874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486" name="Picture 6" descr="Thị Màu – thơ Anh Ngọc – Hội Nhà Văn Hải Phòng – Văn Hải Phòng – Văn Thơ  Hải Phòng – Văn Học Hải Phòng">
            <a:extLst>
              <a:ext uri="{FF2B5EF4-FFF2-40B4-BE49-F238E27FC236}">
                <a16:creationId xmlns:a16="http://schemas.microsoft.com/office/drawing/2014/main" id="{C736FAD1-941F-B04A-9469-964754C67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732" y="2724067"/>
            <a:ext cx="4791129" cy="3878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73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randombar(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randombar(horizontal)">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9B171D2-6A96-5C40-AE9E-8B51858C7013}"/>
              </a:ext>
            </a:extLst>
          </p:cNvPr>
          <p:cNvSpPr/>
          <p:nvPr/>
        </p:nvSpPr>
        <p:spPr>
          <a:xfrm>
            <a:off x="4135267" y="286009"/>
            <a:ext cx="3889670" cy="589068"/>
          </a:xfrm>
          <a:prstGeom prst="roundRect">
            <a:avLst/>
          </a:prstGeom>
          <a:solidFill>
            <a:schemeClr val="accent6">
              <a:lumMod val="50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t>V. VẬN DỤNG</a:t>
            </a:r>
          </a:p>
        </p:txBody>
      </p:sp>
      <p:grpSp>
        <p:nvGrpSpPr>
          <p:cNvPr id="11" name="组合 35">
            <a:extLst>
              <a:ext uri="{FF2B5EF4-FFF2-40B4-BE49-F238E27FC236}">
                <a16:creationId xmlns:a16="http://schemas.microsoft.com/office/drawing/2014/main" id="{DDAFCBF7-2306-1D43-A863-19B026A02925}"/>
              </a:ext>
            </a:extLst>
          </p:cNvPr>
          <p:cNvGrpSpPr/>
          <p:nvPr/>
        </p:nvGrpSpPr>
        <p:grpSpPr>
          <a:xfrm>
            <a:off x="312057" y="170542"/>
            <a:ext cx="11567886" cy="6516916"/>
            <a:chOff x="2171700" y="1662487"/>
            <a:chExt cx="8346358" cy="3312829"/>
          </a:xfrm>
        </p:grpSpPr>
        <p:cxnSp>
          <p:nvCxnSpPr>
            <p:cNvPr id="12" name="直接连接符 36">
              <a:extLst>
                <a:ext uri="{FF2B5EF4-FFF2-40B4-BE49-F238E27FC236}">
                  <a16:creationId xmlns:a16="http://schemas.microsoft.com/office/drawing/2014/main" id="{4A932BED-E7BA-7245-95EB-5EA9E4BCF0EA}"/>
                </a:ext>
              </a:extLst>
            </p:cNvPr>
            <p:cNvCxnSpPr/>
            <p:nvPr/>
          </p:nvCxnSpPr>
          <p:spPr>
            <a:xfrm>
              <a:off x="2174158" y="16784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3" name="直接连接符 37">
              <a:extLst>
                <a:ext uri="{FF2B5EF4-FFF2-40B4-BE49-F238E27FC236}">
                  <a16:creationId xmlns:a16="http://schemas.microsoft.com/office/drawing/2014/main" id="{620A3B35-D5E4-664B-903F-9339FB38A623}"/>
                </a:ext>
              </a:extLst>
            </p:cNvPr>
            <p:cNvCxnSpPr/>
            <p:nvPr/>
          </p:nvCxnSpPr>
          <p:spPr>
            <a:xfrm>
              <a:off x="21741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直接连接符 38">
              <a:extLst>
                <a:ext uri="{FF2B5EF4-FFF2-40B4-BE49-F238E27FC236}">
                  <a16:creationId xmlns:a16="http://schemas.microsoft.com/office/drawing/2014/main" id="{E7E0D82B-D393-834D-A446-0A59AC729057}"/>
                </a:ext>
              </a:extLst>
            </p:cNvPr>
            <p:cNvCxnSpPr/>
            <p:nvPr/>
          </p:nvCxnSpPr>
          <p:spPr>
            <a:xfrm>
              <a:off x="2171700" y="4955053"/>
              <a:ext cx="8343900" cy="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5" name="直接连接符 39">
              <a:extLst>
                <a:ext uri="{FF2B5EF4-FFF2-40B4-BE49-F238E27FC236}">
                  <a16:creationId xmlns:a16="http://schemas.microsoft.com/office/drawing/2014/main" id="{F99A188E-9547-CE44-867D-DC53576D66B5}"/>
                </a:ext>
              </a:extLst>
            </p:cNvPr>
            <p:cNvCxnSpPr/>
            <p:nvPr/>
          </p:nvCxnSpPr>
          <p:spPr>
            <a:xfrm>
              <a:off x="21717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6" name="直接连接符 40">
              <a:extLst>
                <a:ext uri="{FF2B5EF4-FFF2-40B4-BE49-F238E27FC236}">
                  <a16:creationId xmlns:a16="http://schemas.microsoft.com/office/drawing/2014/main" id="{B07DE7CF-1A76-6440-B764-AFF6A91A05A0}"/>
                </a:ext>
              </a:extLst>
            </p:cNvPr>
            <p:cNvCxnSpPr/>
            <p:nvPr/>
          </p:nvCxnSpPr>
          <p:spPr>
            <a:xfrm>
              <a:off x="10492658" y="1662487"/>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7" name="直接连接符 41">
              <a:extLst>
                <a:ext uri="{FF2B5EF4-FFF2-40B4-BE49-F238E27FC236}">
                  <a16:creationId xmlns:a16="http://schemas.microsoft.com/office/drawing/2014/main" id="{DC0FD4EB-24FE-3A4B-A505-E959B70F1CE7}"/>
                </a:ext>
              </a:extLst>
            </p:cNvPr>
            <p:cNvCxnSpPr/>
            <p:nvPr/>
          </p:nvCxnSpPr>
          <p:spPr>
            <a:xfrm>
              <a:off x="10490200" y="4226016"/>
              <a:ext cx="0" cy="749300"/>
            </a:xfrm>
            <a:prstGeom prst="line">
              <a:avLst/>
            </a:prstGeom>
            <a:ln w="571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pic>
        <p:nvPicPr>
          <p:cNvPr id="19" name="Picture 18">
            <a:extLst>
              <a:ext uri="{FF2B5EF4-FFF2-40B4-BE49-F238E27FC236}">
                <a16:creationId xmlns:a16="http://schemas.microsoft.com/office/drawing/2014/main" id="{6A8D5A02-3864-744E-88E9-1BDF50765013}"/>
              </a:ext>
            </a:extLst>
          </p:cNvPr>
          <p:cNvPicPr>
            <a:picLocks noChangeAspect="1"/>
          </p:cNvPicPr>
          <p:nvPr/>
        </p:nvPicPr>
        <p:blipFill>
          <a:blip r:embed="rId3"/>
          <a:stretch>
            <a:fillRect/>
          </a:stretch>
        </p:blipFill>
        <p:spPr>
          <a:xfrm>
            <a:off x="6439236" y="1280704"/>
            <a:ext cx="5366893" cy="5366893"/>
          </a:xfrm>
          <a:prstGeom prst="rect">
            <a:avLst/>
          </a:prstGeom>
        </p:spPr>
      </p:pic>
      <p:sp>
        <p:nvSpPr>
          <p:cNvPr id="20" name="Rounded Rectangle 19">
            <a:extLst>
              <a:ext uri="{FF2B5EF4-FFF2-40B4-BE49-F238E27FC236}">
                <a16:creationId xmlns:a16="http://schemas.microsoft.com/office/drawing/2014/main" id="{1F1908A9-B8F3-CC46-85D6-6BFAE7730C57}"/>
              </a:ext>
            </a:extLst>
          </p:cNvPr>
          <p:cNvSpPr/>
          <p:nvPr/>
        </p:nvSpPr>
        <p:spPr>
          <a:xfrm>
            <a:off x="1624052" y="1240844"/>
            <a:ext cx="6094104" cy="227099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2">
                    <a:lumMod val="50000"/>
                  </a:schemeClr>
                </a:solidFill>
              </a:rPr>
              <a:t>HS sân khấu hoá trích đoạn chèo </a:t>
            </a:r>
            <a:r>
              <a:rPr lang="vi-VN" sz="2800" i="1" dirty="0">
                <a:solidFill>
                  <a:schemeClr val="accent2">
                    <a:lumMod val="50000"/>
                  </a:schemeClr>
                </a:solidFill>
              </a:rPr>
              <a:t>Thị Mầu lên Chùa.</a:t>
            </a:r>
            <a:endParaRPr lang="en-VN" sz="2800" dirty="0">
              <a:solidFill>
                <a:schemeClr val="accent2">
                  <a:lumMod val="50000"/>
                </a:schemeClr>
              </a:solidFill>
            </a:endParaRPr>
          </a:p>
        </p:txBody>
      </p:sp>
    </p:spTree>
    <p:extLst>
      <p:ext uri="{BB962C8B-B14F-4D97-AF65-F5344CB8AC3E}">
        <p14:creationId xmlns:p14="http://schemas.microsoft.com/office/powerpoint/2010/main" val="10066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4" action="ppaction://hlinksldjump"/>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2" action="ppaction://hlinksldjump"/>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5" action="ppaction://hlinksldjump"/>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5</a:t>
            </a:r>
          </a:p>
        </p:txBody>
      </p:sp>
      <p:pic>
        <p:nvPicPr>
          <p:cNvPr id="44" name="Picture 2" descr="C:\Users\ADMIN\Desktop\Tai nguyen thiet ke tro choi\Bảng gỗ\Picture1 (2).png">
            <a:hlinkClick r:id="rId47" action="ppaction://hlinksldjump"/>
            <a:extLst>
              <a:ext uri="{FF2B5EF4-FFF2-40B4-BE49-F238E27FC236}">
                <a16:creationId xmlns:a16="http://schemas.microsoft.com/office/drawing/2014/main" id="{F18AD853-FEAF-994F-BD66-0F1A2BCBC58A}"/>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758477" y="172390"/>
            <a:ext cx="1181789" cy="58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4D0E-7B4C-DE47-80A9-A93BA19F4E5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0B505105-C353-6B4B-AF20-E1FA3065F57A}"/>
              </a:ext>
            </a:extLst>
          </p:cNvPr>
          <p:cNvSpPr>
            <a:spLocks noGrp="1"/>
          </p:cNvSpPr>
          <p:nvPr>
            <p:ph idx="1"/>
          </p:nvPr>
        </p:nvSpPr>
        <p:spPr/>
        <p:txBody>
          <a:bodyPr/>
          <a:lstStyle/>
          <a:p>
            <a:endParaRPr lang="vi-VN"/>
          </a:p>
        </p:txBody>
      </p:sp>
      <p:pic>
        <p:nvPicPr>
          <p:cNvPr id="2050" name="Picture 2" descr="Trích đoạn “Thị Mầu lên chùa” của Nhà hát Chèo Việt Nam trong chương trình nghệ thuật online “Cháy lên”.">
            <a:extLst>
              <a:ext uri="{FF2B5EF4-FFF2-40B4-BE49-F238E27FC236}">
                <a16:creationId xmlns:a16="http://schemas.microsoft.com/office/drawing/2014/main" id="{73E14BF3-777A-9040-BB93-DB69F1015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9">
            <a:extLst>
              <a:ext uri="{FF2B5EF4-FFF2-40B4-BE49-F238E27FC236}">
                <a16:creationId xmlns:a16="http://schemas.microsoft.com/office/drawing/2014/main" id="{C9F73E87-FD87-FF4A-A6C1-A860045340C6}"/>
              </a:ext>
            </a:extLst>
          </p:cNvPr>
          <p:cNvSpPr/>
          <p:nvPr/>
        </p:nvSpPr>
        <p:spPr>
          <a:xfrm flipH="1">
            <a:off x="0" y="0"/>
            <a:ext cx="12191996" cy="6938963"/>
          </a:xfrm>
          <a:prstGeom prst="rect">
            <a:avLst/>
          </a:prstGeom>
          <a:solidFill>
            <a:srgbClr val="2B433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50000"/>
                </a:schemeClr>
              </a:solidFill>
              <a:latin typeface="Windsor" panose="00000400000000000000" pitchFamily="2" charset="0"/>
              <a:ea typeface="Windsor" panose="00000400000000000000" pitchFamily="2" charset="0"/>
              <a:cs typeface="Windsor" panose="00000400000000000000" pitchFamily="2" charset="0"/>
              <a:sym typeface="字魂36号-正文宋楷" panose="02000000000000000000" pitchFamily="2" charset="-122"/>
            </a:endParaRPr>
          </a:p>
        </p:txBody>
      </p:sp>
      <p:sp>
        <p:nvSpPr>
          <p:cNvPr id="8" name="Rounded Rectangle 7">
            <a:extLst>
              <a:ext uri="{FF2B5EF4-FFF2-40B4-BE49-F238E27FC236}">
                <a16:creationId xmlns:a16="http://schemas.microsoft.com/office/drawing/2014/main" id="{44956077-C917-E547-B31C-3EA3184EFDB1}"/>
              </a:ext>
            </a:extLst>
          </p:cNvPr>
          <p:cNvSpPr/>
          <p:nvPr/>
        </p:nvSpPr>
        <p:spPr>
          <a:xfrm>
            <a:off x="328538" y="365125"/>
            <a:ext cx="6444866" cy="1907179"/>
          </a:xfrm>
          <a:prstGeom prst="roundRect">
            <a:avLst/>
          </a:prstGeom>
          <a:solidFill>
            <a:srgbClr val="FFFFFF">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800" b="1" dirty="0">
                <a:solidFill>
                  <a:schemeClr val="accent6">
                    <a:lumMod val="50000"/>
                  </a:schemeClr>
                </a:solidFill>
                <a:latin typeface="Calibri" panose="020F0502020204030204" pitchFamily="34" charset="0"/>
                <a:cs typeface="Calibri" panose="020F0502020204030204" pitchFamily="34" charset="0"/>
              </a:rPr>
              <a:t>THANK YOU!</a:t>
            </a:r>
            <a:endParaRPr lang="en-VN" sz="2800" i="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15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913" y="5696284"/>
            <a:ext cx="1118375" cy="58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oden Board Theme Image 1 Stock Illustration - Download Image Now - iStock">
            <a:extLst>
              <a:ext uri="{FF2B5EF4-FFF2-40B4-BE49-F238E27FC236}">
                <a16:creationId xmlns:a16="http://schemas.microsoft.com/office/drawing/2014/main" id="{A1A9D321-4AE0-C948-9999-5AE1591B1A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104412" y="128434"/>
            <a:ext cx="7569200" cy="3670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219226-62DD-5D46-B9FF-1C5294BBF0FA}"/>
              </a:ext>
            </a:extLst>
          </p:cNvPr>
          <p:cNvSpPr txBox="1"/>
          <p:nvPr/>
        </p:nvSpPr>
        <p:spPr>
          <a:xfrm>
            <a:off x="3072032" y="1555272"/>
            <a:ext cx="5633960" cy="584775"/>
          </a:xfrm>
          <a:prstGeom prst="rect">
            <a:avLst/>
          </a:prstGeom>
          <a:noFill/>
        </p:spPr>
        <p:txBody>
          <a:bodyPr wrap="square" rtlCol="0">
            <a:spAutoFit/>
          </a:bodyPr>
          <a:lstStyle/>
          <a:p>
            <a:r>
              <a:rPr lang="vi-VN" sz="3200" b="1" dirty="0">
                <a:latin typeface="Calibri" panose="020F0502020204030204" pitchFamily="34" charset="0"/>
                <a:cs typeface="Calibri" panose="020F0502020204030204" pitchFamily="34" charset="0"/>
              </a:rPr>
              <a:t>Câu 1: </a:t>
            </a:r>
            <a:r>
              <a:rPr lang="en-VN" sz="3200" b="1" dirty="0">
                <a:latin typeface="Calibri" panose="020F0502020204030204" pitchFamily="34" charset="0"/>
                <a:cs typeface="Calibri" panose="020F0502020204030204" pitchFamily="34" charset="0"/>
              </a:rPr>
              <a:t>Chèo cổ còn</a:t>
            </a:r>
            <a:r>
              <a:rPr lang="vi-VN" sz="3200" b="1" dirty="0">
                <a:latin typeface="Calibri" panose="020F0502020204030204" pitchFamily="34" charset="0"/>
                <a:cs typeface="Calibri" panose="020F0502020204030204" pitchFamily="34" charset="0"/>
              </a:rPr>
              <a:t> được gọi là?</a:t>
            </a:r>
            <a:endParaRPr lang="en-VN" sz="3200" b="1" dirty="0">
              <a:latin typeface="Calibri" panose="020F0502020204030204" pitchFamily="34" charset="0"/>
              <a:cs typeface="Calibri" panose="020F0502020204030204" pitchFamily="34" charset="0"/>
            </a:endParaRPr>
          </a:p>
        </p:txBody>
      </p:sp>
      <p:pic>
        <p:nvPicPr>
          <p:cNvPr id="17" name="Picture 2" descr="Wooden Board Theme Image 1 Stock Illustration - Download Image Now - iStock">
            <a:extLst>
              <a:ext uri="{FF2B5EF4-FFF2-40B4-BE49-F238E27FC236}">
                <a16:creationId xmlns:a16="http://schemas.microsoft.com/office/drawing/2014/main" id="{D600C1F8-1E7D-E247-86A9-78E89BB95368}"/>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3195466" y="4054168"/>
            <a:ext cx="5510526" cy="24428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51FC2C-E403-284E-80E6-E163E3857B24}"/>
              </a:ext>
            </a:extLst>
          </p:cNvPr>
          <p:cNvSpPr txBox="1"/>
          <p:nvPr/>
        </p:nvSpPr>
        <p:spPr>
          <a:xfrm>
            <a:off x="3603012" y="4718425"/>
            <a:ext cx="4572000" cy="954107"/>
          </a:xfrm>
          <a:prstGeom prst="rect">
            <a:avLst/>
          </a:prstGeom>
          <a:noFill/>
        </p:spPr>
        <p:txBody>
          <a:bodyPr wrap="square" rtlCol="0">
            <a:spAutoFit/>
          </a:bodyPr>
          <a:lstStyle/>
          <a:p>
            <a:pPr algn="ctr"/>
            <a:r>
              <a:rPr lang="vi-VN" sz="2800" b="1" dirty="0">
                <a:solidFill>
                  <a:schemeClr val="bg1"/>
                </a:solidFill>
              </a:rPr>
              <a:t>C</a:t>
            </a:r>
            <a:r>
              <a:rPr lang="en-VN" sz="2800" b="1" dirty="0">
                <a:solidFill>
                  <a:schemeClr val="bg1"/>
                </a:solidFill>
              </a:rPr>
              <a:t>hèo sân đình,</a:t>
            </a:r>
          </a:p>
          <a:p>
            <a:pPr algn="ctr"/>
            <a:r>
              <a:rPr lang="en-VN" sz="2800" b="1" dirty="0">
                <a:solidFill>
                  <a:schemeClr val="bg1"/>
                </a:solidFill>
              </a:rPr>
              <a:t>chèo truyền thống</a:t>
            </a:r>
          </a:p>
        </p:txBody>
      </p:sp>
    </p:spTree>
    <p:extLst>
      <p:ext uri="{BB962C8B-B14F-4D97-AF65-F5344CB8AC3E}">
        <p14:creationId xmlns:p14="http://schemas.microsoft.com/office/powerpoint/2010/main" val="4424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913" y="5696284"/>
            <a:ext cx="1118375" cy="58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oden Board Theme Image 1 Stock Illustration - Download Image Now - iStock">
            <a:extLst>
              <a:ext uri="{FF2B5EF4-FFF2-40B4-BE49-F238E27FC236}">
                <a16:creationId xmlns:a16="http://schemas.microsoft.com/office/drawing/2014/main" id="{A1A9D321-4AE0-C948-9999-5AE1591B1A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104412" y="128434"/>
            <a:ext cx="7569200" cy="3670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219226-62DD-5D46-B9FF-1C5294BBF0FA}"/>
              </a:ext>
            </a:extLst>
          </p:cNvPr>
          <p:cNvSpPr txBox="1"/>
          <p:nvPr/>
        </p:nvSpPr>
        <p:spPr>
          <a:xfrm>
            <a:off x="2942643" y="1486530"/>
            <a:ext cx="6205113" cy="954107"/>
          </a:xfrm>
          <a:prstGeom prst="rect">
            <a:avLst/>
          </a:prstGeom>
          <a:noFill/>
        </p:spPr>
        <p:txBody>
          <a:bodyPr wrap="square" rtlCol="0">
            <a:spAutoFit/>
          </a:bodyPr>
          <a:lstStyle/>
          <a:p>
            <a:r>
              <a:rPr lang="vi-VN" sz="2800" b="1" dirty="0"/>
              <a:t>Câu 2: Chèo phát triển mạnh mẽ </a:t>
            </a:r>
          </a:p>
          <a:p>
            <a:pPr algn="ctr"/>
            <a:r>
              <a:rPr lang="vi-VN" sz="2800" b="1" dirty="0"/>
              <a:t>ở vùng?</a:t>
            </a:r>
            <a:endParaRPr lang="en-VN" sz="2800" b="1" dirty="0"/>
          </a:p>
        </p:txBody>
      </p:sp>
      <p:pic>
        <p:nvPicPr>
          <p:cNvPr id="17" name="Picture 2" descr="Wooden Board Theme Image 1 Stock Illustration - Download Image Now - iStock">
            <a:extLst>
              <a:ext uri="{FF2B5EF4-FFF2-40B4-BE49-F238E27FC236}">
                <a16:creationId xmlns:a16="http://schemas.microsoft.com/office/drawing/2014/main" id="{D600C1F8-1E7D-E247-86A9-78E89BB95368}"/>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3673642" y="4330157"/>
            <a:ext cx="5098395" cy="21595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51FC2C-E403-284E-80E6-E163E3857B24}"/>
              </a:ext>
            </a:extLst>
          </p:cNvPr>
          <p:cNvSpPr txBox="1"/>
          <p:nvPr/>
        </p:nvSpPr>
        <p:spPr>
          <a:xfrm>
            <a:off x="3936839" y="5059335"/>
            <a:ext cx="4572000" cy="584775"/>
          </a:xfrm>
          <a:prstGeom prst="rect">
            <a:avLst/>
          </a:prstGeom>
          <a:noFill/>
        </p:spPr>
        <p:txBody>
          <a:bodyPr wrap="square" rtlCol="0">
            <a:spAutoFit/>
          </a:bodyPr>
          <a:lstStyle/>
          <a:p>
            <a:pPr algn="ctr"/>
            <a:r>
              <a:rPr lang="en-US" sz="3200" b="1" dirty="0" err="1">
                <a:solidFill>
                  <a:schemeClr val="bg1"/>
                </a:solidFill>
                <a:latin typeface="Arial" panose="020B0604020202020204" pitchFamily="34" charset="0"/>
                <a:cs typeface="Arial" panose="020B0604020202020204" pitchFamily="34" charset="0"/>
              </a:rPr>
              <a:t>Đồng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bằng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Bắc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Bộ</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ppt_y</p:attrName>
                                        </p:attrNameLst>
                                      </p:cBhvr>
                                      <p:tavLst>
                                        <p:tav tm="0">
                                          <p:val>
                                            <p:strVal val="#ppt_y+#ppt_h*1.125000"/>
                                          </p:val>
                                        </p:tav>
                                        <p:tav tm="100000">
                                          <p:val>
                                            <p:strVal val="#ppt_y"/>
                                          </p:val>
                                        </p:tav>
                                      </p:tavLst>
                                    </p:anim>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913" y="5696284"/>
            <a:ext cx="1118375" cy="58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oden Board Theme Image 1 Stock Illustration - Download Image Now - iStock">
            <a:extLst>
              <a:ext uri="{FF2B5EF4-FFF2-40B4-BE49-F238E27FC236}">
                <a16:creationId xmlns:a16="http://schemas.microsoft.com/office/drawing/2014/main" id="{A1A9D321-4AE0-C948-9999-5AE1591B1A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104412" y="128434"/>
            <a:ext cx="7569200" cy="3670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219226-62DD-5D46-B9FF-1C5294BBF0FA}"/>
              </a:ext>
            </a:extLst>
          </p:cNvPr>
          <p:cNvSpPr txBox="1"/>
          <p:nvPr/>
        </p:nvSpPr>
        <p:spPr>
          <a:xfrm>
            <a:off x="3133780" y="1424975"/>
            <a:ext cx="5510464" cy="1077218"/>
          </a:xfrm>
          <a:prstGeom prst="rect">
            <a:avLst/>
          </a:prstGeom>
          <a:noFill/>
        </p:spPr>
        <p:txBody>
          <a:bodyPr wrap="square" rtlCol="0">
            <a:spAutoFit/>
          </a:bodyPr>
          <a:lstStyle/>
          <a:p>
            <a:pPr algn="ctr"/>
            <a:r>
              <a:rPr lang="vi-VN" sz="3200" b="1" dirty="0"/>
              <a:t>Câu 3: Chèo là bộ môn nghệ thuật</a:t>
            </a:r>
            <a:r>
              <a:rPr lang="en-VN" sz="3200" b="1" dirty="0"/>
              <a:t> tổng hợp</a:t>
            </a:r>
            <a:r>
              <a:rPr lang="vi-VN" sz="3200" b="1" dirty="0"/>
              <a:t> của?</a:t>
            </a:r>
            <a:endParaRPr lang="en-VN" sz="3200" b="1" dirty="0"/>
          </a:p>
        </p:txBody>
      </p:sp>
      <p:pic>
        <p:nvPicPr>
          <p:cNvPr id="17" name="Picture 2" descr="Wooden Board Theme Image 1 Stock Illustration - Download Image Now - iStock">
            <a:extLst>
              <a:ext uri="{FF2B5EF4-FFF2-40B4-BE49-F238E27FC236}">
                <a16:creationId xmlns:a16="http://schemas.microsoft.com/office/drawing/2014/main" id="{D600C1F8-1E7D-E247-86A9-78E89BB95368}"/>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598821" y="4399434"/>
            <a:ext cx="6657474" cy="21595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51FC2C-E403-284E-80E6-E163E3857B24}"/>
              </a:ext>
            </a:extLst>
          </p:cNvPr>
          <p:cNvSpPr txBox="1"/>
          <p:nvPr/>
        </p:nvSpPr>
        <p:spPr>
          <a:xfrm>
            <a:off x="3642672" y="4399434"/>
            <a:ext cx="5667702" cy="1569660"/>
          </a:xfrm>
          <a:prstGeom prst="rect">
            <a:avLst/>
          </a:prstGeom>
          <a:noFill/>
        </p:spPr>
        <p:txBody>
          <a:bodyPr wrap="square" rtlCol="0">
            <a:spAutoFit/>
          </a:bodyPr>
          <a:lstStyle/>
          <a:p>
            <a:endParaRPr lang="en-VN" sz="3200" b="1" dirty="0">
              <a:solidFill>
                <a:schemeClr val="bg1"/>
              </a:solidFill>
            </a:endParaRPr>
          </a:p>
          <a:p>
            <a:pPr marL="457200" indent="-457200">
              <a:buFontTx/>
              <a:buChar char="-"/>
            </a:pPr>
            <a:r>
              <a:rPr lang="vi-VN" sz="3200" b="1" dirty="0">
                <a:solidFill>
                  <a:schemeClr val="bg1"/>
                </a:solidFill>
              </a:rPr>
              <a:t>Ngôn từ,</a:t>
            </a:r>
            <a:r>
              <a:rPr lang="en-VN" sz="3200" b="1" dirty="0">
                <a:solidFill>
                  <a:schemeClr val="bg1"/>
                </a:solidFill>
              </a:rPr>
              <a:t> âm nhạc và </a:t>
            </a:r>
          </a:p>
          <a:p>
            <a:r>
              <a:rPr lang="en-VN" sz="3200" b="1" dirty="0">
                <a:solidFill>
                  <a:schemeClr val="bg1"/>
                </a:solidFill>
              </a:rPr>
              <a:t>vũ đạo</a:t>
            </a:r>
            <a:r>
              <a:rPr lang="vi-VN" sz="3200" b="1" dirty="0">
                <a:solidFill>
                  <a:schemeClr val="bg1"/>
                </a:solidFill>
              </a:rPr>
              <a:t>…</a:t>
            </a:r>
            <a:endParaRPr lang="en-VN" sz="3200" b="1" dirty="0">
              <a:solidFill>
                <a:schemeClr val="bg1"/>
              </a:solidFill>
            </a:endParaRPr>
          </a:p>
        </p:txBody>
      </p:sp>
    </p:spTree>
    <p:extLst>
      <p:ext uri="{BB962C8B-B14F-4D97-AF65-F5344CB8AC3E}">
        <p14:creationId xmlns:p14="http://schemas.microsoft.com/office/powerpoint/2010/main" val="182329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ppt_y</p:attrName>
                                        </p:attrNameLst>
                                      </p:cBhvr>
                                      <p:tavLst>
                                        <p:tav tm="0">
                                          <p:val>
                                            <p:strVal val="#ppt_y+#ppt_h*1.125000"/>
                                          </p:val>
                                        </p:tav>
                                        <p:tav tm="100000">
                                          <p:val>
                                            <p:strVal val="#ppt_y"/>
                                          </p:val>
                                        </p:tav>
                                      </p:tavLst>
                                    </p:anim>
                                    <p:animEffect transition="in" filter="wipe(up)">
                                      <p:cBhvr>
                                        <p:cTn id="15" dur="500"/>
                                        <p:tgtEl>
                                          <p:spTgt spid="1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913" y="5696284"/>
            <a:ext cx="1118375" cy="58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oden Board Theme Image 1 Stock Illustration - Download Image Now - iStock">
            <a:extLst>
              <a:ext uri="{FF2B5EF4-FFF2-40B4-BE49-F238E27FC236}">
                <a16:creationId xmlns:a16="http://schemas.microsoft.com/office/drawing/2014/main" id="{A1A9D321-4AE0-C948-9999-5AE1591B1A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104412" y="128434"/>
            <a:ext cx="7569200" cy="3670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219226-62DD-5D46-B9FF-1C5294BBF0FA}"/>
              </a:ext>
            </a:extLst>
          </p:cNvPr>
          <p:cNvSpPr txBox="1"/>
          <p:nvPr/>
        </p:nvSpPr>
        <p:spPr>
          <a:xfrm>
            <a:off x="2951817" y="1424975"/>
            <a:ext cx="5566541"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Câu 4: Nội dung của chèo </a:t>
            </a:r>
            <a:r>
              <a:rPr lang="en-VN" sz="3200" b="1" dirty="0">
                <a:latin typeface="Calibri" panose="020F0502020204030204" pitchFamily="34" charset="0"/>
                <a:cs typeface="Calibri" panose="020F0502020204030204" pitchFamily="34" charset="0"/>
              </a:rPr>
              <a:t>thường lấy từ đâu</a:t>
            </a:r>
            <a:r>
              <a:rPr lang="vi-VN" sz="3200" b="1" dirty="0">
                <a:latin typeface="Calibri" panose="020F0502020204030204" pitchFamily="34" charset="0"/>
                <a:cs typeface="Calibri" panose="020F0502020204030204" pitchFamily="34" charset="0"/>
              </a:rPr>
              <a:t>?</a:t>
            </a:r>
            <a:endParaRPr lang="en-VN" sz="3200" b="1" dirty="0">
              <a:latin typeface="Calibri" panose="020F0502020204030204" pitchFamily="34" charset="0"/>
              <a:cs typeface="Calibri" panose="020F0502020204030204" pitchFamily="34" charset="0"/>
            </a:endParaRPr>
          </a:p>
        </p:txBody>
      </p:sp>
      <p:pic>
        <p:nvPicPr>
          <p:cNvPr id="17" name="Picture 2" descr="Wooden Board Theme Image 1 Stock Illustration - Download Image Now - iStock">
            <a:extLst>
              <a:ext uri="{FF2B5EF4-FFF2-40B4-BE49-F238E27FC236}">
                <a16:creationId xmlns:a16="http://schemas.microsoft.com/office/drawing/2014/main" id="{D600C1F8-1E7D-E247-86A9-78E89BB95368}"/>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951817" y="4075977"/>
            <a:ext cx="6186765" cy="25047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51FC2C-E403-284E-80E6-E163E3857B24}"/>
              </a:ext>
            </a:extLst>
          </p:cNvPr>
          <p:cNvSpPr txBox="1"/>
          <p:nvPr/>
        </p:nvSpPr>
        <p:spPr>
          <a:xfrm>
            <a:off x="3759199" y="4789757"/>
            <a:ext cx="4572000" cy="1077218"/>
          </a:xfrm>
          <a:prstGeom prst="rect">
            <a:avLst/>
          </a:prstGeom>
          <a:noFill/>
        </p:spPr>
        <p:txBody>
          <a:bodyPr wrap="square" rtlCol="0">
            <a:spAutoFit/>
          </a:bodyPr>
          <a:lstStyle/>
          <a:p>
            <a:pPr algn="ctr"/>
            <a:r>
              <a:rPr lang="en-VN" sz="3200" b="1" dirty="0">
                <a:solidFill>
                  <a:schemeClr val="bg1"/>
                </a:solidFill>
              </a:rPr>
              <a:t>- </a:t>
            </a:r>
            <a:r>
              <a:rPr lang="vi-VN" sz="3200" b="1" dirty="0">
                <a:solidFill>
                  <a:schemeClr val="bg1"/>
                </a:solidFill>
              </a:rPr>
              <a:t>T</a:t>
            </a:r>
            <a:r>
              <a:rPr lang="en-VN" sz="3200" b="1" dirty="0">
                <a:solidFill>
                  <a:schemeClr val="bg1"/>
                </a:solidFill>
              </a:rPr>
              <a:t>ruyện cổ tích, truyện Nôm, truyện cười…</a:t>
            </a:r>
          </a:p>
        </p:txBody>
      </p:sp>
    </p:spTree>
    <p:extLst>
      <p:ext uri="{BB962C8B-B14F-4D97-AF65-F5344CB8AC3E}">
        <p14:creationId xmlns:p14="http://schemas.microsoft.com/office/powerpoint/2010/main" val="42181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ppt_y</p:attrName>
                                        </p:attrNameLst>
                                      </p:cBhvr>
                                      <p:tavLst>
                                        <p:tav tm="0">
                                          <p:val>
                                            <p:strVal val="#ppt_y+#ppt_h*1.125000"/>
                                          </p:val>
                                        </p:tav>
                                        <p:tav tm="100000">
                                          <p:val>
                                            <p:strVal val="#ppt_y"/>
                                          </p:val>
                                        </p:tav>
                                      </p:tavLst>
                                    </p:anim>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913" y="5696284"/>
            <a:ext cx="1118375" cy="58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ooden Board Theme Image 1 Stock Illustration - Download Image Now - iStock">
            <a:extLst>
              <a:ext uri="{FF2B5EF4-FFF2-40B4-BE49-F238E27FC236}">
                <a16:creationId xmlns:a16="http://schemas.microsoft.com/office/drawing/2014/main" id="{A1A9D321-4AE0-C948-9999-5AE1591B1A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104412" y="478302"/>
            <a:ext cx="7569200" cy="24105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219226-62DD-5D46-B9FF-1C5294BBF0FA}"/>
              </a:ext>
            </a:extLst>
          </p:cNvPr>
          <p:cNvSpPr txBox="1"/>
          <p:nvPr/>
        </p:nvSpPr>
        <p:spPr>
          <a:xfrm>
            <a:off x="3376956" y="1452744"/>
            <a:ext cx="5470358" cy="461665"/>
          </a:xfrm>
          <a:prstGeom prst="rect">
            <a:avLst/>
          </a:prstGeom>
          <a:noFill/>
        </p:spPr>
        <p:txBody>
          <a:bodyPr wrap="square" rtlCol="0">
            <a:spAutoFit/>
          </a:bodyPr>
          <a:lstStyle/>
          <a:p>
            <a:r>
              <a:rPr lang="en-VN" sz="2400" b="1" i="1" dirty="0"/>
              <a:t>Câu</a:t>
            </a:r>
            <a:r>
              <a:rPr lang="vi-VN" sz="2400" b="1" i="1" dirty="0"/>
              <a:t> 5: Nội dung chèo p</a:t>
            </a:r>
            <a:r>
              <a:rPr lang="en-VN" sz="2400" b="1" i="1" dirty="0"/>
              <a:t>hản ánh</a:t>
            </a:r>
            <a:r>
              <a:rPr lang="vi-VN" sz="2400" b="1" i="1" dirty="0"/>
              <a:t>?</a:t>
            </a:r>
            <a:endParaRPr lang="en-VN" sz="2400" b="1" i="1" dirty="0"/>
          </a:p>
        </p:txBody>
      </p:sp>
      <p:pic>
        <p:nvPicPr>
          <p:cNvPr id="17" name="Picture 2" descr="Wooden Board Theme Image 1 Stock Illustration - Download Image Now - iStock">
            <a:extLst>
              <a:ext uri="{FF2B5EF4-FFF2-40B4-BE49-F238E27FC236}">
                <a16:creationId xmlns:a16="http://schemas.microsoft.com/office/drawing/2014/main" id="{D600C1F8-1E7D-E247-86A9-78E89BB95368}"/>
              </a:ext>
            </a:extLst>
          </p:cNvPr>
          <p:cNvPicPr>
            <a:picLocks noChangeAspect="1" noChangeArrowheads="1"/>
          </p:cNvPicPr>
          <p:nvPr/>
        </p:nvPicPr>
        <p:blipFill>
          <a:blip r:embed="rId5">
            <a:extLst>
              <a:ext uri="{BEBA8EAE-BF5A-486C-A8C5-ECC9F3942E4B}">
                <a14:imgProps xmlns:a14="http://schemas.microsoft.com/office/drawing/2010/main">
                  <a14:imgLayer r:embed="rId7">
                    <a14:imgEffect>
                      <a14:backgroundRemoval t="2076" b="97232" l="839" r="98322">
                        <a14:foregroundMark x1="8389" y1="93772" x2="10570" y2="16609"/>
                        <a14:foregroundMark x1="10570" y1="16609" x2="22315" y2="14187"/>
                        <a14:foregroundMark x1="22315" y1="14187" x2="77013" y2="15571"/>
                        <a14:foregroundMark x1="77013" y1="15571" x2="86242" y2="15225"/>
                        <a14:foregroundMark x1="86242" y1="15225" x2="93121" y2="15917"/>
                        <a14:foregroundMark x1="93121" y1="15917" x2="90772" y2="77509"/>
                        <a14:foregroundMark x1="90772" y1="77509" x2="67617" y2="83391"/>
                        <a14:foregroundMark x1="67617" y1="83391" x2="8725" y2="81661"/>
                        <a14:foregroundMark x1="839" y1="16955" x2="24497" y2="13495"/>
                        <a14:foregroundMark x1="25671" y1="12111" x2="32215" y2="9689"/>
                        <a14:foregroundMark x1="32215" y1="9689" x2="34228" y2="9689"/>
                        <a14:foregroundMark x1="7215" y1="13841" x2="8054" y2="5190"/>
                        <a14:foregroundMark x1="39430" y1="11765" x2="41946" y2="3114"/>
                        <a14:foregroundMark x1="7886" y1="97232" x2="8893" y2="92042"/>
                        <a14:foregroundMark x1="91779" y1="94810" x2="96141" y2="84429"/>
                        <a14:foregroundMark x1="96141" y1="84429" x2="97819" y2="83391"/>
                        <a14:foregroundMark x1="94966" y1="16609" x2="98322" y2="16955"/>
                      </a14:backgroundRemoval>
                    </a14:imgEffect>
                  </a14:imgLayer>
                </a14:imgProps>
              </a:ext>
              <a:ext uri="{28A0092B-C50C-407E-A947-70E740481C1C}">
                <a14:useLocalDpi xmlns:a14="http://schemas.microsoft.com/office/drawing/2010/main" val="0"/>
              </a:ext>
            </a:extLst>
          </a:blip>
          <a:srcRect/>
          <a:stretch>
            <a:fillRect/>
          </a:stretch>
        </p:blipFill>
        <p:spPr bwMode="auto">
          <a:xfrm>
            <a:off x="2569177" y="3038622"/>
            <a:ext cx="6952046" cy="38193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51FC2C-E403-284E-80E6-E163E3857B24}"/>
              </a:ext>
            </a:extLst>
          </p:cNvPr>
          <p:cNvSpPr txBox="1"/>
          <p:nvPr/>
        </p:nvSpPr>
        <p:spPr>
          <a:xfrm>
            <a:off x="3310021" y="3429000"/>
            <a:ext cx="5470358" cy="2677656"/>
          </a:xfrm>
          <a:prstGeom prst="rect">
            <a:avLst/>
          </a:prstGeom>
          <a:noFill/>
        </p:spPr>
        <p:txBody>
          <a:bodyPr wrap="square" rtlCol="0">
            <a:spAutoFit/>
          </a:bodyPr>
          <a:lstStyle/>
          <a:p>
            <a:pPr algn="just"/>
            <a:endParaRPr lang="en-VN" sz="2400" b="1" dirty="0">
              <a:solidFill>
                <a:schemeClr val="bg1"/>
              </a:solidFill>
            </a:endParaRPr>
          </a:p>
          <a:p>
            <a:pPr algn="just"/>
            <a:r>
              <a:rPr lang="vi-VN" sz="2400" b="1" dirty="0">
                <a:solidFill>
                  <a:schemeClr val="bg1"/>
                </a:solidFill>
              </a:rPr>
              <a:t>- Đ</a:t>
            </a:r>
            <a:r>
              <a:rPr lang="en-VN" sz="2400" b="1" dirty="0">
                <a:solidFill>
                  <a:schemeClr val="bg1"/>
                </a:solidFill>
              </a:rPr>
              <a:t>ời sống vật chất, tâm hồn, tình cảm của con người trong</a:t>
            </a:r>
            <a:r>
              <a:rPr lang="vi-VN" sz="2400" b="1" dirty="0">
                <a:solidFill>
                  <a:schemeClr val="bg1"/>
                </a:solidFill>
              </a:rPr>
              <a:t> xã hội phong kiến</a:t>
            </a:r>
            <a:r>
              <a:rPr lang="en-VN" sz="2400" b="1" dirty="0">
                <a:solidFill>
                  <a:schemeClr val="bg1"/>
                </a:solidFill>
              </a:rPr>
              <a:t>, ca ngợi những phẩm chất đạo đức tốt đẹp của con người, phê phán những thói hư, tật xấu, thể hiện sâu sắc tinh thần nhân văn.</a:t>
            </a:r>
          </a:p>
        </p:txBody>
      </p:sp>
    </p:spTree>
    <p:extLst>
      <p:ext uri="{BB962C8B-B14F-4D97-AF65-F5344CB8AC3E}">
        <p14:creationId xmlns:p14="http://schemas.microsoft.com/office/powerpoint/2010/main" val="5785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ppt_y</p:attrName>
                                        </p:attrNameLst>
                                      </p:cBhvr>
                                      <p:tavLst>
                                        <p:tav tm="0">
                                          <p:val>
                                            <p:strVal val="#ppt_y+#ppt_h*1.125000"/>
                                          </p:val>
                                        </p:tav>
                                        <p:tav tm="100000">
                                          <p:val>
                                            <p:strVal val="#ppt_y"/>
                                          </p:val>
                                        </p:tav>
                                      </p:tavLst>
                                    </p:anim>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2656</Words>
  <Application>Microsoft Office PowerPoint</Application>
  <PresentationFormat>Màn hình rộng</PresentationFormat>
  <Paragraphs>234</Paragraphs>
  <Slides>40</Slides>
  <Notes>25</Notes>
  <HiddenSlides>0</HiddenSlides>
  <MMClips>0</MMClips>
  <ScaleCrop>false</ScaleCrop>
  <HeadingPairs>
    <vt:vector size="4" baseType="variant">
      <vt:variant>
        <vt:lpstr>Chủ đề</vt:lpstr>
      </vt:variant>
      <vt:variant>
        <vt:i4>1</vt:i4>
      </vt:variant>
      <vt:variant>
        <vt:lpstr>Tiêu đề Bản chiếu</vt:lpstr>
      </vt:variant>
      <vt:variant>
        <vt:i4>40</vt:i4>
      </vt:variant>
    </vt:vector>
  </HeadingPairs>
  <TitlesOfParts>
    <vt:vector size="41"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ĐỖ THỊ BÍCH NGỌC</cp:lastModifiedBy>
  <cp:revision>11</cp:revision>
  <dcterms:created xsi:type="dcterms:W3CDTF">2022-07-19T14:46:01Z</dcterms:created>
  <dcterms:modified xsi:type="dcterms:W3CDTF">2023-11-01T05:42:01Z</dcterms:modified>
</cp:coreProperties>
</file>