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8288000" cy="10287000"/>
  <p:notesSz cx="6858000" cy="9144000"/>
  <p:embeddedFontLst>
    <p:embeddedFont>
      <p:font typeface="Calibri" panose="020F0502020204030204" pitchFamily="34" charset="0"/>
      <p:regular r:id="rId44"/>
      <p:bold r:id="rId45"/>
      <p:italic r:id="rId46"/>
      <p:boldItalic r:id="rId47"/>
    </p:embeddedFont>
    <p:embeddedFont>
      <p:font typeface="Dreaming Outloud Sans" panose="020B0604020202020204" charset="0"/>
      <p:regular r:id="rId48"/>
    </p:embeddedFont>
    <p:embeddedFont>
      <p:font typeface="Sigmar One" panose="020B0604020202020204" charset="0"/>
      <p:regular r:id="rId49"/>
    </p:embeddedFont>
    <p:embeddedFont>
      <p:font typeface="Intro Rust Base Shade" panose="020B0604020202020204" charset="0"/>
      <p:regular r:id="rId50"/>
    </p:embeddedFont>
    <p:embeddedFont>
      <p:font typeface="Cabin" panose="020B0604020202020204" charset="0"/>
      <p:regular r:id="rId51"/>
    </p:embeddedFont>
    <p:embeddedFont>
      <p:font typeface="Muli"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1" d="100"/>
          <a:sy n="71" d="100"/>
        </p:scale>
        <p:origin x="71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BE1ED"/>
        </a:solidFill>
        <a:effectLst/>
      </p:bgPr>
    </p:bg>
    <p:spTree>
      <p:nvGrpSpPr>
        <p:cNvPr id="1" name=""/>
        <p:cNvGrpSpPr/>
        <p:nvPr/>
      </p:nvGrpSpPr>
      <p:grpSpPr>
        <a:xfrm>
          <a:off x="0" y="0"/>
          <a:ext cx="0" cy="0"/>
          <a:chOff x="0" y="0"/>
          <a:chExt cx="0" cy="0"/>
        </a:xfrm>
      </p:grpSpPr>
      <p:grpSp>
        <p:nvGrpSpPr>
          <p:cNvPr id="2" name="Group 2"/>
          <p:cNvGrpSpPr/>
          <p:nvPr/>
        </p:nvGrpSpPr>
        <p:grpSpPr>
          <a:xfrm>
            <a:off x="734966" y="952854"/>
            <a:ext cx="16818068" cy="8381292"/>
            <a:chOff x="0" y="0"/>
            <a:chExt cx="4429450" cy="2207419"/>
          </a:xfrm>
        </p:grpSpPr>
        <p:sp>
          <p:nvSpPr>
            <p:cNvPr id="3" name="Freeform 3"/>
            <p:cNvSpPr/>
            <p:nvPr/>
          </p:nvSpPr>
          <p:spPr>
            <a:xfrm>
              <a:off x="0" y="0"/>
              <a:ext cx="4429450" cy="2207419"/>
            </a:xfrm>
            <a:custGeom>
              <a:avLst/>
              <a:gdLst/>
              <a:ahLst/>
              <a:cxnLst/>
              <a:rect l="l" t="t" r="r" b="b"/>
              <a:pathLst>
                <a:path w="4429450" h="2207419">
                  <a:moveTo>
                    <a:pt x="23477" y="0"/>
                  </a:moveTo>
                  <a:lnTo>
                    <a:pt x="4405973" y="0"/>
                  </a:lnTo>
                  <a:cubicBezTo>
                    <a:pt x="4418939" y="0"/>
                    <a:pt x="4429450" y="10511"/>
                    <a:pt x="4429450" y="23477"/>
                  </a:cubicBezTo>
                  <a:lnTo>
                    <a:pt x="4429450" y="2183942"/>
                  </a:lnTo>
                  <a:cubicBezTo>
                    <a:pt x="4429450" y="2196908"/>
                    <a:pt x="4418939" y="2207419"/>
                    <a:pt x="4405973" y="2207419"/>
                  </a:cubicBezTo>
                  <a:lnTo>
                    <a:pt x="23477" y="2207419"/>
                  </a:lnTo>
                  <a:cubicBezTo>
                    <a:pt x="10511" y="2207419"/>
                    <a:pt x="0" y="2196908"/>
                    <a:pt x="0" y="2183942"/>
                  </a:cubicBezTo>
                  <a:lnTo>
                    <a:pt x="0" y="23477"/>
                  </a:lnTo>
                  <a:cubicBezTo>
                    <a:pt x="0" y="10511"/>
                    <a:pt x="10511" y="0"/>
                    <a:pt x="23477" y="0"/>
                  </a:cubicBezTo>
                  <a:close/>
                </a:path>
              </a:pathLst>
            </a:custGeom>
            <a:solidFill>
              <a:srgbClr val="5D8BA4"/>
            </a:solidFill>
            <a:ln w="47625" cap="rnd">
              <a:solidFill>
                <a:srgbClr val="000000"/>
              </a:solidFill>
              <a:prstDash val="solid"/>
              <a:round/>
            </a:ln>
          </p:spPr>
          <p:txBody>
            <a:bodyPr/>
            <a:lstStyle/>
            <a:p>
              <a:endParaRPr lang="en-US"/>
            </a:p>
          </p:txBody>
        </p:sp>
        <p:sp>
          <p:nvSpPr>
            <p:cNvPr id="4" name="TextBox 4"/>
            <p:cNvSpPr txBox="1"/>
            <p:nvPr/>
          </p:nvSpPr>
          <p:spPr>
            <a:xfrm>
              <a:off x="0" y="-38100"/>
              <a:ext cx="4429450" cy="2245519"/>
            </a:xfrm>
            <a:prstGeom prst="rect">
              <a:avLst/>
            </a:prstGeom>
          </p:spPr>
          <p:txBody>
            <a:bodyPr lIns="50800" tIns="50800" rIns="50800" bIns="50800" rtlCol="0" anchor="ctr"/>
            <a:lstStyle/>
            <a:p>
              <a:pPr algn="ctr">
                <a:lnSpc>
                  <a:spcPts val="2660"/>
                </a:lnSpc>
              </a:pPr>
              <a:endParaRPr/>
            </a:p>
          </p:txBody>
        </p:sp>
      </p:grpSp>
      <p:sp>
        <p:nvSpPr>
          <p:cNvPr id="5" name="Freeform 5"/>
          <p:cNvSpPr/>
          <p:nvPr/>
        </p:nvSpPr>
        <p:spPr>
          <a:xfrm>
            <a:off x="-2184681" y="-2391330"/>
            <a:ext cx="6953910" cy="6536675"/>
          </a:xfrm>
          <a:custGeom>
            <a:avLst/>
            <a:gdLst/>
            <a:ahLst/>
            <a:cxnLst/>
            <a:rect l="l" t="t" r="r" b="b"/>
            <a:pathLst>
              <a:path w="6953910" h="6536675">
                <a:moveTo>
                  <a:pt x="0" y="0"/>
                </a:moveTo>
                <a:lnTo>
                  <a:pt x="6953910" y="0"/>
                </a:lnTo>
                <a:lnTo>
                  <a:pt x="6953910" y="6536675"/>
                </a:lnTo>
                <a:lnTo>
                  <a:pt x="0" y="65366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TextBox 6"/>
          <p:cNvSpPr txBox="1"/>
          <p:nvPr/>
        </p:nvSpPr>
        <p:spPr>
          <a:xfrm>
            <a:off x="1102056" y="3213798"/>
            <a:ext cx="16157244" cy="3733787"/>
          </a:xfrm>
          <a:prstGeom prst="rect">
            <a:avLst/>
          </a:prstGeom>
        </p:spPr>
        <p:txBody>
          <a:bodyPr lIns="0" tIns="0" rIns="0" bIns="0" rtlCol="0" anchor="t">
            <a:spAutoFit/>
          </a:bodyPr>
          <a:lstStyle/>
          <a:p>
            <a:pPr algn="ctr">
              <a:lnSpc>
                <a:spcPts val="12876"/>
              </a:lnSpc>
            </a:pPr>
            <a:r>
              <a:rPr lang="en-US" sz="12501">
                <a:solidFill>
                  <a:srgbClr val="000000"/>
                </a:solidFill>
                <a:latin typeface="Sigmar One"/>
                <a:ea typeface="Sigmar One"/>
                <a:cs typeface="Sigmar One"/>
                <a:sym typeface="Sigmar One"/>
              </a:rPr>
              <a:t>ĐỘT BIẾN </a:t>
            </a:r>
          </a:p>
          <a:p>
            <a:pPr algn="ctr">
              <a:lnSpc>
                <a:spcPts val="19376"/>
              </a:lnSpc>
            </a:pPr>
            <a:r>
              <a:rPr lang="en-US" sz="12501">
                <a:solidFill>
                  <a:srgbClr val="000000"/>
                </a:solidFill>
                <a:latin typeface="Sigmar One"/>
                <a:ea typeface="Sigmar One"/>
                <a:cs typeface="Sigmar One"/>
                <a:sym typeface="Sigmar One"/>
              </a:rPr>
              <a:t>NHIỄM SẮC THỂ</a:t>
            </a:r>
          </a:p>
        </p:txBody>
      </p:sp>
      <p:sp>
        <p:nvSpPr>
          <p:cNvPr id="7" name="Freeform 7"/>
          <p:cNvSpPr/>
          <p:nvPr/>
        </p:nvSpPr>
        <p:spPr>
          <a:xfrm>
            <a:off x="14059119" y="6354011"/>
            <a:ext cx="6771751" cy="6365446"/>
          </a:xfrm>
          <a:custGeom>
            <a:avLst/>
            <a:gdLst/>
            <a:ahLst/>
            <a:cxnLst/>
            <a:rect l="l" t="t" r="r" b="b"/>
            <a:pathLst>
              <a:path w="6771751" h="6365446">
                <a:moveTo>
                  <a:pt x="0" y="0"/>
                </a:moveTo>
                <a:lnTo>
                  <a:pt x="6771751" y="0"/>
                </a:lnTo>
                <a:lnTo>
                  <a:pt x="6771751" y="6365446"/>
                </a:lnTo>
                <a:lnTo>
                  <a:pt x="0" y="6365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TextBox 8"/>
          <p:cNvSpPr txBox="1"/>
          <p:nvPr/>
        </p:nvSpPr>
        <p:spPr>
          <a:xfrm>
            <a:off x="5807936" y="7038998"/>
            <a:ext cx="6525416" cy="629873"/>
          </a:xfrm>
          <a:prstGeom prst="rect">
            <a:avLst/>
          </a:prstGeom>
        </p:spPr>
        <p:txBody>
          <a:bodyPr lIns="0" tIns="0" rIns="0" bIns="0" rtlCol="0" anchor="t">
            <a:spAutoFit/>
          </a:bodyPr>
          <a:lstStyle/>
          <a:p>
            <a:pPr algn="ctr">
              <a:lnSpc>
                <a:spcPts val="5182"/>
              </a:lnSpc>
            </a:pPr>
            <a:r>
              <a:rPr lang="en-US" sz="3701">
                <a:solidFill>
                  <a:srgbClr val="000000"/>
                </a:solidFill>
                <a:latin typeface="Muli"/>
                <a:ea typeface="Muli"/>
                <a:cs typeface="Muli"/>
                <a:sym typeface="Muli"/>
              </a:rPr>
              <a:t>SINH HỌC 12 - CÁNH DIỀU</a:t>
            </a:r>
          </a:p>
        </p:txBody>
      </p:sp>
      <p:sp>
        <p:nvSpPr>
          <p:cNvPr id="9" name="TextBox 9"/>
          <p:cNvSpPr txBox="1"/>
          <p:nvPr/>
        </p:nvSpPr>
        <p:spPr>
          <a:xfrm>
            <a:off x="6694950" y="1764443"/>
            <a:ext cx="4751389" cy="1077880"/>
          </a:xfrm>
          <a:prstGeom prst="rect">
            <a:avLst/>
          </a:prstGeom>
        </p:spPr>
        <p:txBody>
          <a:bodyPr lIns="0" tIns="0" rIns="0" bIns="0" rtlCol="0" anchor="t">
            <a:spAutoFit/>
          </a:bodyPr>
          <a:lstStyle/>
          <a:p>
            <a:pPr algn="ctr">
              <a:lnSpc>
                <a:spcPts val="8120"/>
              </a:lnSpc>
            </a:pPr>
            <a:r>
              <a:rPr lang="en-US" sz="8120">
                <a:solidFill>
                  <a:srgbClr val="FFFFFF"/>
                </a:solidFill>
                <a:latin typeface="Intro Rust Base Shade"/>
                <a:ea typeface="Intro Rust Base Shade"/>
                <a:cs typeface="Intro Rust Base Shade"/>
                <a:sym typeface="Intro Rust Base Shade"/>
              </a:rPr>
              <a:t>BÀI 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2454792" y="192990"/>
            <a:ext cx="14587873" cy="8442206"/>
          </a:xfrm>
          <a:custGeom>
            <a:avLst/>
            <a:gdLst/>
            <a:ahLst/>
            <a:cxnLst/>
            <a:rect l="l" t="t" r="r" b="b"/>
            <a:pathLst>
              <a:path w="14587873" h="8442206">
                <a:moveTo>
                  <a:pt x="0" y="0"/>
                </a:moveTo>
                <a:lnTo>
                  <a:pt x="14587873" y="0"/>
                </a:lnTo>
                <a:lnTo>
                  <a:pt x="14587873" y="8442206"/>
                </a:lnTo>
                <a:lnTo>
                  <a:pt x="0" y="8442206"/>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4036150" y="8855292"/>
            <a:ext cx="11425157" cy="1431708"/>
            <a:chOff x="0" y="0"/>
            <a:chExt cx="3262361" cy="408813"/>
          </a:xfrm>
        </p:grpSpPr>
        <p:sp>
          <p:nvSpPr>
            <p:cNvPr id="4" name="Freeform 4"/>
            <p:cNvSpPr/>
            <p:nvPr/>
          </p:nvSpPr>
          <p:spPr>
            <a:xfrm>
              <a:off x="0" y="0"/>
              <a:ext cx="3262361" cy="408813"/>
            </a:xfrm>
            <a:custGeom>
              <a:avLst/>
              <a:gdLst/>
              <a:ahLst/>
              <a:cxnLst/>
              <a:rect l="l" t="t" r="r" b="b"/>
              <a:pathLst>
                <a:path w="3262361" h="408813">
                  <a:moveTo>
                    <a:pt x="34559" y="0"/>
                  </a:moveTo>
                  <a:lnTo>
                    <a:pt x="3227803" y="0"/>
                  </a:lnTo>
                  <a:cubicBezTo>
                    <a:pt x="3246889" y="0"/>
                    <a:pt x="3262361" y="15472"/>
                    <a:pt x="3262361" y="34559"/>
                  </a:cubicBezTo>
                  <a:lnTo>
                    <a:pt x="3262361" y="374254"/>
                  </a:lnTo>
                  <a:cubicBezTo>
                    <a:pt x="3262361" y="383419"/>
                    <a:pt x="3258720" y="392210"/>
                    <a:pt x="3252239" y="398691"/>
                  </a:cubicBezTo>
                  <a:cubicBezTo>
                    <a:pt x="3245758" y="405172"/>
                    <a:pt x="3236968" y="408813"/>
                    <a:pt x="3227803" y="408813"/>
                  </a:cubicBezTo>
                  <a:lnTo>
                    <a:pt x="34559" y="408813"/>
                  </a:lnTo>
                  <a:cubicBezTo>
                    <a:pt x="25393" y="408813"/>
                    <a:pt x="16603" y="405172"/>
                    <a:pt x="10122" y="398691"/>
                  </a:cubicBezTo>
                  <a:cubicBezTo>
                    <a:pt x="3641" y="392210"/>
                    <a:pt x="0" y="383419"/>
                    <a:pt x="0" y="374254"/>
                  </a:cubicBezTo>
                  <a:lnTo>
                    <a:pt x="0" y="34559"/>
                  </a:lnTo>
                  <a:cubicBezTo>
                    <a:pt x="0" y="25393"/>
                    <a:pt x="3641" y="16603"/>
                    <a:pt x="10122" y="10122"/>
                  </a:cubicBezTo>
                  <a:cubicBezTo>
                    <a:pt x="16603" y="3641"/>
                    <a:pt x="25393" y="0"/>
                    <a:pt x="34559" y="0"/>
                  </a:cubicBezTo>
                  <a:close/>
                </a:path>
              </a:pathLst>
            </a:custGeom>
            <a:solidFill>
              <a:srgbClr val="FFFFFF"/>
            </a:solidFill>
          </p:spPr>
          <p:txBody>
            <a:bodyPr/>
            <a:lstStyle/>
            <a:p>
              <a:endParaRPr lang="en-US"/>
            </a:p>
          </p:txBody>
        </p:sp>
        <p:sp>
          <p:nvSpPr>
            <p:cNvPr id="5" name="TextBox 5"/>
            <p:cNvSpPr txBox="1"/>
            <p:nvPr/>
          </p:nvSpPr>
          <p:spPr>
            <a:xfrm>
              <a:off x="0" y="-76200"/>
              <a:ext cx="3262361" cy="485013"/>
            </a:xfrm>
            <a:prstGeom prst="rect">
              <a:avLst/>
            </a:prstGeom>
          </p:spPr>
          <p:txBody>
            <a:bodyPr lIns="177800" tIns="177800" rIns="177800" bIns="177800" rtlCol="0" anchor="ctr"/>
            <a:lstStyle/>
            <a:p>
              <a:pPr algn="l">
                <a:lnSpc>
                  <a:spcPts val="5319"/>
                </a:lnSpc>
              </a:pPr>
              <a:r>
                <a:rPr lang="en-US" sz="3799">
                  <a:solidFill>
                    <a:srgbClr val="000000"/>
                  </a:solidFill>
                  <a:latin typeface="Muli"/>
                  <a:ea typeface="Muli"/>
                  <a:cs typeface="Muli"/>
                  <a:sym typeface="Muli"/>
                </a:rPr>
                <a:t>Cơ chế đột biến gây hội chứng Klinefelter ở người</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028700" y="615806"/>
            <a:ext cx="3904787" cy="9055388"/>
          </a:xfrm>
          <a:custGeom>
            <a:avLst/>
            <a:gdLst/>
            <a:ahLst/>
            <a:cxnLst/>
            <a:rect l="l" t="t" r="r" b="b"/>
            <a:pathLst>
              <a:path w="3904787" h="9055388">
                <a:moveTo>
                  <a:pt x="0" y="0"/>
                </a:moveTo>
                <a:lnTo>
                  <a:pt x="3904787" y="0"/>
                </a:lnTo>
                <a:lnTo>
                  <a:pt x="3904787" y="9055388"/>
                </a:lnTo>
                <a:lnTo>
                  <a:pt x="0" y="9055388"/>
                </a:lnTo>
                <a:lnTo>
                  <a:pt x="0" y="0"/>
                </a:lnTo>
                <a:close/>
              </a:path>
            </a:pathLst>
          </a:custGeom>
          <a:blipFill>
            <a:blip r:embed="rId2"/>
            <a:stretch>
              <a:fillRect/>
            </a:stretch>
          </a:blipFill>
        </p:spPr>
        <p:txBody>
          <a:bodyPr/>
          <a:lstStyle/>
          <a:p>
            <a:endParaRPr lang="en-US"/>
          </a:p>
        </p:txBody>
      </p:sp>
      <p:pic>
        <p:nvPicPr>
          <p:cNvPr id="3" name="Picture 3"/>
          <p:cNvPicPr>
            <a:picLocks noChangeAspect="1"/>
          </p:cNvPicPr>
          <p:nvPr/>
        </p:nvPicPr>
        <p:blipFill>
          <a:blip r:embed="rId3"/>
          <a:srcRect/>
          <a:stretch>
            <a:fillRect/>
          </a:stretch>
        </p:blipFill>
        <p:spPr>
          <a:xfrm rot="-4147531">
            <a:off x="3816334" y="5463765"/>
            <a:ext cx="3521523" cy="3169371"/>
          </a:xfrm>
          <a:prstGeom prst="rect">
            <a:avLst/>
          </a:prstGeom>
        </p:spPr>
      </p:pic>
      <p:sp>
        <p:nvSpPr>
          <p:cNvPr id="4" name="TextBox 4"/>
          <p:cNvSpPr txBox="1"/>
          <p:nvPr/>
        </p:nvSpPr>
        <p:spPr>
          <a:xfrm>
            <a:off x="5375880" y="866775"/>
            <a:ext cx="11055550" cy="4351599"/>
          </a:xfrm>
          <a:prstGeom prst="rect">
            <a:avLst/>
          </a:prstGeom>
        </p:spPr>
        <p:txBody>
          <a:bodyPr lIns="0" tIns="0" rIns="0" bIns="0" rtlCol="0" anchor="t">
            <a:spAutoFit/>
          </a:bodyPr>
          <a:lstStyle/>
          <a:p>
            <a:pPr algn="ctr">
              <a:lnSpc>
                <a:spcPts val="11623"/>
              </a:lnSpc>
            </a:pPr>
            <a:r>
              <a:rPr lang="en-US" sz="8302">
                <a:solidFill>
                  <a:srgbClr val="FFFFFF"/>
                </a:solidFill>
                <a:latin typeface="Sigmar One"/>
                <a:ea typeface="Sigmar One"/>
                <a:cs typeface="Sigmar One"/>
                <a:sym typeface="Sigmar One"/>
              </a:rPr>
              <a:t>III. ĐỘT BIẾN </a:t>
            </a:r>
          </a:p>
          <a:p>
            <a:pPr algn="ctr">
              <a:lnSpc>
                <a:spcPts val="11623"/>
              </a:lnSpc>
            </a:pPr>
            <a:r>
              <a:rPr lang="en-US" sz="8302">
                <a:solidFill>
                  <a:srgbClr val="FFFFFF"/>
                </a:solidFill>
                <a:latin typeface="Sigmar One"/>
                <a:ea typeface="Sigmar One"/>
                <a:cs typeface="Sigmar One"/>
                <a:sym typeface="Sigmar One"/>
              </a:rPr>
              <a:t>CẤU TRÚC </a:t>
            </a:r>
          </a:p>
          <a:p>
            <a:pPr algn="ctr">
              <a:lnSpc>
                <a:spcPts val="11623"/>
              </a:lnSpc>
            </a:pPr>
            <a:r>
              <a:rPr lang="en-US" sz="8302">
                <a:solidFill>
                  <a:srgbClr val="FFFFFF"/>
                </a:solidFill>
                <a:latin typeface="Sigmar One"/>
                <a:ea typeface="Sigmar One"/>
                <a:cs typeface="Sigmar One"/>
                <a:sym typeface="Sigmar One"/>
              </a:rPr>
              <a:t>NHIỄM SẮC THỂ</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TextBox 2"/>
          <p:cNvSpPr txBox="1"/>
          <p:nvPr/>
        </p:nvSpPr>
        <p:spPr>
          <a:xfrm>
            <a:off x="315031" y="1400110"/>
            <a:ext cx="7750224" cy="727499"/>
          </a:xfrm>
          <a:prstGeom prst="rect">
            <a:avLst/>
          </a:prstGeom>
        </p:spPr>
        <p:txBody>
          <a:bodyPr lIns="0" tIns="0" rIns="0" bIns="0" rtlCol="0" anchor="t">
            <a:spAutoFit/>
          </a:bodyPr>
          <a:lstStyle/>
          <a:p>
            <a:pPr algn="ctr">
              <a:lnSpc>
                <a:spcPts val="5561"/>
              </a:lnSpc>
            </a:pPr>
            <a:r>
              <a:rPr lang="en-US" sz="5399">
                <a:solidFill>
                  <a:srgbClr val="FFFFFF"/>
                </a:solidFill>
                <a:latin typeface="Sigmar One"/>
                <a:ea typeface="Sigmar One"/>
                <a:cs typeface="Sigmar One"/>
                <a:sym typeface="Sigmar One"/>
              </a:rPr>
              <a:t>THẢO LUẬN</a:t>
            </a:r>
          </a:p>
        </p:txBody>
      </p:sp>
      <p:grpSp>
        <p:nvGrpSpPr>
          <p:cNvPr id="3" name="Group 3"/>
          <p:cNvGrpSpPr/>
          <p:nvPr/>
        </p:nvGrpSpPr>
        <p:grpSpPr>
          <a:xfrm>
            <a:off x="7738794" y="205951"/>
            <a:ext cx="9222513" cy="3020567"/>
            <a:chOff x="0" y="0"/>
            <a:chExt cx="2633414" cy="862499"/>
          </a:xfrm>
        </p:grpSpPr>
        <p:sp>
          <p:nvSpPr>
            <p:cNvPr id="4" name="Freeform 4"/>
            <p:cNvSpPr/>
            <p:nvPr/>
          </p:nvSpPr>
          <p:spPr>
            <a:xfrm>
              <a:off x="0" y="0"/>
              <a:ext cx="2633414" cy="862499"/>
            </a:xfrm>
            <a:custGeom>
              <a:avLst/>
              <a:gdLst/>
              <a:ahLst/>
              <a:cxnLst/>
              <a:rect l="l" t="t" r="r" b="b"/>
              <a:pathLst>
                <a:path w="2633414" h="862499">
                  <a:moveTo>
                    <a:pt x="42812" y="0"/>
                  </a:moveTo>
                  <a:lnTo>
                    <a:pt x="2590602" y="0"/>
                  </a:lnTo>
                  <a:cubicBezTo>
                    <a:pt x="2614246" y="0"/>
                    <a:pt x="2633414" y="19168"/>
                    <a:pt x="2633414" y="42812"/>
                  </a:cubicBezTo>
                  <a:lnTo>
                    <a:pt x="2633414" y="819686"/>
                  </a:lnTo>
                  <a:cubicBezTo>
                    <a:pt x="2633414" y="831041"/>
                    <a:pt x="2628903" y="841930"/>
                    <a:pt x="2620874" y="849959"/>
                  </a:cubicBezTo>
                  <a:cubicBezTo>
                    <a:pt x="2612846" y="857988"/>
                    <a:pt x="2601956" y="862499"/>
                    <a:pt x="2590602" y="862499"/>
                  </a:cubicBezTo>
                  <a:lnTo>
                    <a:pt x="42812" y="862499"/>
                  </a:lnTo>
                  <a:cubicBezTo>
                    <a:pt x="31458" y="862499"/>
                    <a:pt x="20568" y="857988"/>
                    <a:pt x="12539" y="849959"/>
                  </a:cubicBezTo>
                  <a:cubicBezTo>
                    <a:pt x="4511" y="841930"/>
                    <a:pt x="0" y="831041"/>
                    <a:pt x="0" y="819686"/>
                  </a:cubicBezTo>
                  <a:lnTo>
                    <a:pt x="0" y="42812"/>
                  </a:lnTo>
                  <a:cubicBezTo>
                    <a:pt x="0" y="31458"/>
                    <a:pt x="4511" y="20568"/>
                    <a:pt x="12539" y="12539"/>
                  </a:cubicBezTo>
                  <a:cubicBezTo>
                    <a:pt x="20568" y="4511"/>
                    <a:pt x="31458" y="0"/>
                    <a:pt x="42812" y="0"/>
                  </a:cubicBezTo>
                  <a:close/>
                </a:path>
              </a:pathLst>
            </a:custGeom>
            <a:solidFill>
              <a:srgbClr val="FFFFFF"/>
            </a:solidFill>
          </p:spPr>
          <p:txBody>
            <a:bodyPr/>
            <a:lstStyle/>
            <a:p>
              <a:endParaRPr lang="en-US"/>
            </a:p>
          </p:txBody>
        </p:sp>
        <p:sp>
          <p:nvSpPr>
            <p:cNvPr id="5" name="TextBox 5"/>
            <p:cNvSpPr txBox="1"/>
            <p:nvPr/>
          </p:nvSpPr>
          <p:spPr>
            <a:xfrm>
              <a:off x="0" y="-76200"/>
              <a:ext cx="2633414" cy="938699"/>
            </a:xfrm>
            <a:prstGeom prst="rect">
              <a:avLst/>
            </a:prstGeom>
          </p:spPr>
          <p:txBody>
            <a:bodyPr lIns="177800" tIns="177800" rIns="177800" bIns="177800" rtlCol="0" anchor="ctr"/>
            <a:lstStyle/>
            <a:p>
              <a:pPr algn="l">
                <a:lnSpc>
                  <a:spcPts val="5319"/>
                </a:lnSpc>
              </a:pPr>
              <a:r>
                <a:rPr lang="en-US" sz="3799">
                  <a:solidFill>
                    <a:srgbClr val="000000"/>
                  </a:solidFill>
                  <a:latin typeface="Muli"/>
                  <a:ea typeface="Muli"/>
                  <a:cs typeface="Muli"/>
                  <a:sym typeface="Muli"/>
                </a:rPr>
                <a:t>1) Quan sát hình 6.5 và nhận xét sự sai khác cấu trúc nhiễm sắc thể trước và sau đột biến.</a:t>
              </a:r>
            </a:p>
          </p:txBody>
        </p:sp>
      </p:grpSp>
      <p:sp>
        <p:nvSpPr>
          <p:cNvPr id="6" name="Freeform 6"/>
          <p:cNvSpPr/>
          <p:nvPr/>
        </p:nvSpPr>
        <p:spPr>
          <a:xfrm>
            <a:off x="1028700" y="3673013"/>
            <a:ext cx="16230600" cy="5585287"/>
          </a:xfrm>
          <a:custGeom>
            <a:avLst/>
            <a:gdLst/>
            <a:ahLst/>
            <a:cxnLst/>
            <a:rect l="l" t="t" r="r" b="b"/>
            <a:pathLst>
              <a:path w="16230600" h="5585287">
                <a:moveTo>
                  <a:pt x="0" y="0"/>
                </a:moveTo>
                <a:lnTo>
                  <a:pt x="16230600" y="0"/>
                </a:lnTo>
                <a:lnTo>
                  <a:pt x="16230600" y="5585287"/>
                </a:lnTo>
                <a:lnTo>
                  <a:pt x="0" y="558528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TextBox 2"/>
          <p:cNvSpPr txBox="1"/>
          <p:nvPr/>
        </p:nvSpPr>
        <p:spPr>
          <a:xfrm>
            <a:off x="315031" y="1400110"/>
            <a:ext cx="7750224" cy="727499"/>
          </a:xfrm>
          <a:prstGeom prst="rect">
            <a:avLst/>
          </a:prstGeom>
        </p:spPr>
        <p:txBody>
          <a:bodyPr lIns="0" tIns="0" rIns="0" bIns="0" rtlCol="0" anchor="t">
            <a:spAutoFit/>
          </a:bodyPr>
          <a:lstStyle/>
          <a:p>
            <a:pPr algn="ctr">
              <a:lnSpc>
                <a:spcPts val="5561"/>
              </a:lnSpc>
            </a:pPr>
            <a:r>
              <a:rPr lang="en-US" sz="5399">
                <a:solidFill>
                  <a:srgbClr val="FFFFFF"/>
                </a:solidFill>
                <a:latin typeface="Sigmar One"/>
                <a:ea typeface="Sigmar One"/>
                <a:cs typeface="Sigmar One"/>
                <a:sym typeface="Sigmar One"/>
              </a:rPr>
              <a:t>THẢO LUẬN</a:t>
            </a:r>
          </a:p>
        </p:txBody>
      </p:sp>
      <p:grpSp>
        <p:nvGrpSpPr>
          <p:cNvPr id="3" name="Group 3"/>
          <p:cNvGrpSpPr/>
          <p:nvPr/>
        </p:nvGrpSpPr>
        <p:grpSpPr>
          <a:xfrm>
            <a:off x="7738794" y="539326"/>
            <a:ext cx="9222513" cy="2353817"/>
            <a:chOff x="0" y="0"/>
            <a:chExt cx="2633414" cy="672113"/>
          </a:xfrm>
        </p:grpSpPr>
        <p:sp>
          <p:nvSpPr>
            <p:cNvPr id="4" name="Freeform 4"/>
            <p:cNvSpPr/>
            <p:nvPr/>
          </p:nvSpPr>
          <p:spPr>
            <a:xfrm>
              <a:off x="0" y="0"/>
              <a:ext cx="2633414" cy="672113"/>
            </a:xfrm>
            <a:custGeom>
              <a:avLst/>
              <a:gdLst/>
              <a:ahLst/>
              <a:cxnLst/>
              <a:rect l="l" t="t" r="r" b="b"/>
              <a:pathLst>
                <a:path w="2633414" h="672113">
                  <a:moveTo>
                    <a:pt x="42812" y="0"/>
                  </a:moveTo>
                  <a:lnTo>
                    <a:pt x="2590602" y="0"/>
                  </a:lnTo>
                  <a:cubicBezTo>
                    <a:pt x="2614246" y="0"/>
                    <a:pt x="2633414" y="19168"/>
                    <a:pt x="2633414" y="42812"/>
                  </a:cubicBezTo>
                  <a:lnTo>
                    <a:pt x="2633414" y="629301"/>
                  </a:lnTo>
                  <a:cubicBezTo>
                    <a:pt x="2633414" y="640656"/>
                    <a:pt x="2628903" y="651545"/>
                    <a:pt x="2620874" y="659574"/>
                  </a:cubicBezTo>
                  <a:cubicBezTo>
                    <a:pt x="2612846" y="667603"/>
                    <a:pt x="2601956" y="672113"/>
                    <a:pt x="2590602" y="672113"/>
                  </a:cubicBezTo>
                  <a:lnTo>
                    <a:pt x="42812" y="672113"/>
                  </a:lnTo>
                  <a:cubicBezTo>
                    <a:pt x="31458" y="672113"/>
                    <a:pt x="20568" y="667603"/>
                    <a:pt x="12539" y="659574"/>
                  </a:cubicBezTo>
                  <a:cubicBezTo>
                    <a:pt x="4511" y="651545"/>
                    <a:pt x="0" y="640656"/>
                    <a:pt x="0" y="629301"/>
                  </a:cubicBezTo>
                  <a:lnTo>
                    <a:pt x="0" y="42812"/>
                  </a:lnTo>
                  <a:cubicBezTo>
                    <a:pt x="0" y="31458"/>
                    <a:pt x="4511" y="20568"/>
                    <a:pt x="12539" y="12539"/>
                  </a:cubicBezTo>
                  <a:cubicBezTo>
                    <a:pt x="20568" y="4511"/>
                    <a:pt x="31458" y="0"/>
                    <a:pt x="42812" y="0"/>
                  </a:cubicBezTo>
                  <a:close/>
                </a:path>
              </a:pathLst>
            </a:custGeom>
            <a:solidFill>
              <a:srgbClr val="FFFFFF"/>
            </a:solidFill>
          </p:spPr>
          <p:txBody>
            <a:bodyPr/>
            <a:lstStyle/>
            <a:p>
              <a:endParaRPr lang="en-US"/>
            </a:p>
          </p:txBody>
        </p:sp>
        <p:sp>
          <p:nvSpPr>
            <p:cNvPr id="5" name="TextBox 5"/>
            <p:cNvSpPr txBox="1"/>
            <p:nvPr/>
          </p:nvSpPr>
          <p:spPr>
            <a:xfrm>
              <a:off x="0" y="-76200"/>
              <a:ext cx="2633414" cy="748313"/>
            </a:xfrm>
            <a:prstGeom prst="rect">
              <a:avLst/>
            </a:prstGeom>
          </p:spPr>
          <p:txBody>
            <a:bodyPr lIns="177800" tIns="177800" rIns="177800" bIns="177800" rtlCol="0" anchor="ctr"/>
            <a:lstStyle/>
            <a:p>
              <a:pPr algn="l">
                <a:lnSpc>
                  <a:spcPts val="5319"/>
                </a:lnSpc>
              </a:pPr>
              <a:r>
                <a:rPr lang="en-US" sz="3799">
                  <a:solidFill>
                    <a:srgbClr val="000000"/>
                  </a:solidFill>
                  <a:latin typeface="Muli"/>
                  <a:ea typeface="Muli"/>
                  <a:cs typeface="Muli"/>
                  <a:sym typeface="Muli"/>
                </a:rPr>
                <a:t>2) Phân biệt các dạng đột biến cấu trúc nhiễm sắc thể.</a:t>
              </a:r>
            </a:p>
          </p:txBody>
        </p:sp>
      </p:grpSp>
      <p:graphicFrame>
        <p:nvGraphicFramePr>
          <p:cNvPr id="6" name="Table 6"/>
          <p:cNvGraphicFramePr>
            <a:graphicFrameLocks noGrp="1"/>
          </p:cNvGraphicFramePr>
          <p:nvPr/>
        </p:nvGraphicFramePr>
        <p:xfrm>
          <a:off x="1600653" y="3332848"/>
          <a:ext cx="13410395" cy="4495800"/>
        </p:xfrm>
        <a:graphic>
          <a:graphicData uri="http://schemas.openxmlformats.org/drawingml/2006/table">
            <a:tbl>
              <a:tblPr/>
              <a:tblGrid>
                <a:gridCol w="2163097">
                  <a:extLst>
                    <a:ext uri="{9D8B030D-6E8A-4147-A177-3AD203B41FA5}">
                      <a16:colId xmlns:a16="http://schemas.microsoft.com/office/drawing/2014/main" val="20000"/>
                    </a:ext>
                  </a:extLst>
                </a:gridCol>
                <a:gridCol w="2163097">
                  <a:extLst>
                    <a:ext uri="{9D8B030D-6E8A-4147-A177-3AD203B41FA5}">
                      <a16:colId xmlns:a16="http://schemas.microsoft.com/office/drawing/2014/main" val="20001"/>
                    </a:ext>
                  </a:extLst>
                </a:gridCol>
                <a:gridCol w="9084201">
                  <a:extLst>
                    <a:ext uri="{9D8B030D-6E8A-4147-A177-3AD203B41FA5}">
                      <a16:colId xmlns:a16="http://schemas.microsoft.com/office/drawing/2014/main" val="20002"/>
                    </a:ext>
                  </a:extLst>
                </a:gridCol>
              </a:tblGrid>
              <a:tr h="749300">
                <a:tc grid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Các dạng</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h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Các dạng</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Đặc điểm</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49300">
                <a:tc grid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Mất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h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Mất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49300">
                <a:tc grid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Lặp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h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Lặp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49300">
                <a:tc grid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Đảo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h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Đảo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49300">
                <a:tc row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Chuyển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tương hỗ</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49300">
                <a:tc v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Chuyển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không tương hỗ</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TextBox 2"/>
          <p:cNvSpPr txBox="1"/>
          <p:nvPr/>
        </p:nvSpPr>
        <p:spPr>
          <a:xfrm>
            <a:off x="315031" y="1400110"/>
            <a:ext cx="7750224" cy="727499"/>
          </a:xfrm>
          <a:prstGeom prst="rect">
            <a:avLst/>
          </a:prstGeom>
        </p:spPr>
        <p:txBody>
          <a:bodyPr lIns="0" tIns="0" rIns="0" bIns="0" rtlCol="0" anchor="t">
            <a:spAutoFit/>
          </a:bodyPr>
          <a:lstStyle/>
          <a:p>
            <a:pPr algn="ctr">
              <a:lnSpc>
                <a:spcPts val="5561"/>
              </a:lnSpc>
            </a:pPr>
            <a:r>
              <a:rPr lang="en-US" sz="5399">
                <a:solidFill>
                  <a:srgbClr val="FFFFFF"/>
                </a:solidFill>
                <a:latin typeface="Sigmar One"/>
                <a:ea typeface="Sigmar One"/>
                <a:cs typeface="Sigmar One"/>
                <a:sym typeface="Sigmar One"/>
              </a:rPr>
              <a:t>THẢO LUẬN</a:t>
            </a:r>
          </a:p>
        </p:txBody>
      </p:sp>
      <p:grpSp>
        <p:nvGrpSpPr>
          <p:cNvPr id="3" name="Group 3"/>
          <p:cNvGrpSpPr/>
          <p:nvPr/>
        </p:nvGrpSpPr>
        <p:grpSpPr>
          <a:xfrm>
            <a:off x="7738794" y="205951"/>
            <a:ext cx="9222513" cy="2353817"/>
            <a:chOff x="0" y="0"/>
            <a:chExt cx="2633414" cy="672113"/>
          </a:xfrm>
        </p:grpSpPr>
        <p:sp>
          <p:nvSpPr>
            <p:cNvPr id="4" name="Freeform 4"/>
            <p:cNvSpPr/>
            <p:nvPr/>
          </p:nvSpPr>
          <p:spPr>
            <a:xfrm>
              <a:off x="0" y="0"/>
              <a:ext cx="2633414" cy="672113"/>
            </a:xfrm>
            <a:custGeom>
              <a:avLst/>
              <a:gdLst/>
              <a:ahLst/>
              <a:cxnLst/>
              <a:rect l="l" t="t" r="r" b="b"/>
              <a:pathLst>
                <a:path w="2633414" h="672113">
                  <a:moveTo>
                    <a:pt x="42812" y="0"/>
                  </a:moveTo>
                  <a:lnTo>
                    <a:pt x="2590602" y="0"/>
                  </a:lnTo>
                  <a:cubicBezTo>
                    <a:pt x="2614246" y="0"/>
                    <a:pt x="2633414" y="19168"/>
                    <a:pt x="2633414" y="42812"/>
                  </a:cubicBezTo>
                  <a:lnTo>
                    <a:pt x="2633414" y="629301"/>
                  </a:lnTo>
                  <a:cubicBezTo>
                    <a:pt x="2633414" y="640656"/>
                    <a:pt x="2628903" y="651545"/>
                    <a:pt x="2620874" y="659574"/>
                  </a:cubicBezTo>
                  <a:cubicBezTo>
                    <a:pt x="2612846" y="667603"/>
                    <a:pt x="2601956" y="672113"/>
                    <a:pt x="2590602" y="672113"/>
                  </a:cubicBezTo>
                  <a:lnTo>
                    <a:pt x="42812" y="672113"/>
                  </a:lnTo>
                  <a:cubicBezTo>
                    <a:pt x="31458" y="672113"/>
                    <a:pt x="20568" y="667603"/>
                    <a:pt x="12539" y="659574"/>
                  </a:cubicBezTo>
                  <a:cubicBezTo>
                    <a:pt x="4511" y="651545"/>
                    <a:pt x="0" y="640656"/>
                    <a:pt x="0" y="629301"/>
                  </a:cubicBezTo>
                  <a:lnTo>
                    <a:pt x="0" y="42812"/>
                  </a:lnTo>
                  <a:cubicBezTo>
                    <a:pt x="0" y="31458"/>
                    <a:pt x="4511" y="20568"/>
                    <a:pt x="12539" y="12539"/>
                  </a:cubicBezTo>
                  <a:cubicBezTo>
                    <a:pt x="20568" y="4511"/>
                    <a:pt x="31458" y="0"/>
                    <a:pt x="42812" y="0"/>
                  </a:cubicBezTo>
                  <a:close/>
                </a:path>
              </a:pathLst>
            </a:custGeom>
            <a:solidFill>
              <a:srgbClr val="FFFFFF"/>
            </a:solidFill>
          </p:spPr>
          <p:txBody>
            <a:bodyPr/>
            <a:lstStyle/>
            <a:p>
              <a:endParaRPr lang="en-US"/>
            </a:p>
          </p:txBody>
        </p:sp>
        <p:sp>
          <p:nvSpPr>
            <p:cNvPr id="5" name="TextBox 5"/>
            <p:cNvSpPr txBox="1"/>
            <p:nvPr/>
          </p:nvSpPr>
          <p:spPr>
            <a:xfrm>
              <a:off x="0" y="-76200"/>
              <a:ext cx="2633414" cy="748313"/>
            </a:xfrm>
            <a:prstGeom prst="rect">
              <a:avLst/>
            </a:prstGeom>
          </p:spPr>
          <p:txBody>
            <a:bodyPr lIns="177800" tIns="177800" rIns="177800" bIns="177800" rtlCol="0" anchor="ctr"/>
            <a:lstStyle/>
            <a:p>
              <a:pPr algn="l">
                <a:lnSpc>
                  <a:spcPts val="5319"/>
                </a:lnSpc>
              </a:pPr>
              <a:r>
                <a:rPr lang="en-US" sz="3799">
                  <a:solidFill>
                    <a:srgbClr val="000000"/>
                  </a:solidFill>
                  <a:latin typeface="Muli"/>
                  <a:ea typeface="Muli"/>
                  <a:cs typeface="Muli"/>
                  <a:sym typeface="Muli"/>
                </a:rPr>
                <a:t>2) Phân biệt các dạng đột biến cấu trúc nhiễm sắc thể.</a:t>
              </a:r>
            </a:p>
          </p:txBody>
        </p:sp>
      </p:grpSp>
      <p:graphicFrame>
        <p:nvGraphicFramePr>
          <p:cNvPr id="6" name="Table 6"/>
          <p:cNvGraphicFramePr>
            <a:graphicFrameLocks noGrp="1"/>
          </p:cNvGraphicFramePr>
          <p:nvPr/>
        </p:nvGraphicFramePr>
        <p:xfrm>
          <a:off x="1828800" y="3130700"/>
          <a:ext cx="13451117" cy="5088467"/>
        </p:xfrm>
        <a:graphic>
          <a:graphicData uri="http://schemas.openxmlformats.org/drawingml/2006/table">
            <a:tbl>
              <a:tblPr/>
              <a:tblGrid>
                <a:gridCol w="2163085">
                  <a:extLst>
                    <a:ext uri="{9D8B030D-6E8A-4147-A177-3AD203B41FA5}">
                      <a16:colId xmlns:a16="http://schemas.microsoft.com/office/drawing/2014/main" val="20000"/>
                    </a:ext>
                  </a:extLst>
                </a:gridCol>
                <a:gridCol w="2163085">
                  <a:extLst>
                    <a:ext uri="{9D8B030D-6E8A-4147-A177-3AD203B41FA5}">
                      <a16:colId xmlns:a16="http://schemas.microsoft.com/office/drawing/2014/main" val="20001"/>
                    </a:ext>
                  </a:extLst>
                </a:gridCol>
                <a:gridCol w="9124947">
                  <a:extLst>
                    <a:ext uri="{9D8B030D-6E8A-4147-A177-3AD203B41FA5}">
                      <a16:colId xmlns:a16="http://schemas.microsoft.com/office/drawing/2014/main" val="20002"/>
                    </a:ext>
                  </a:extLst>
                </a:gridCol>
              </a:tblGrid>
              <a:tr h="748804">
                <a:tc grid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Các dạng</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h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Các dạng</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Đặc điểm</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67932">
                <a:tc grid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Mất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h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Mất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NST bị cắt mất đi 1 đoạn ở đầu</a:t>
                      </a:r>
                    </a:p>
                    <a:p>
                      <a:pPr algn="l">
                        <a:lnSpc>
                          <a:spcPts val="1120"/>
                        </a:lnSpc>
                      </a:pPr>
                      <a:r>
                        <a:rPr lang="en-US" sz="800">
                          <a:solidFill>
                            <a:srgbClr val="000000"/>
                          </a:solidFill>
                          <a:latin typeface="Muli"/>
                          <a:ea typeface="Muli"/>
                          <a:cs typeface="Muli"/>
                          <a:sym typeface="Muli"/>
                        </a:rPr>
                        <a:t>  hoặc ở giữa NST</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67932">
                <a:tc grid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Lặp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h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Lặp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Một đoạn NST được lặp lại một số</a:t>
                      </a:r>
                    </a:p>
                    <a:p>
                      <a:pPr algn="l">
                        <a:lnSpc>
                          <a:spcPts val="1120"/>
                        </a:lnSpc>
                      </a:pPr>
                      <a:r>
                        <a:rPr lang="en-US" sz="800">
                          <a:solidFill>
                            <a:srgbClr val="000000"/>
                          </a:solidFill>
                          <a:latin typeface="Muli"/>
                          <a:ea typeface="Muli"/>
                          <a:cs typeface="Muli"/>
                          <a:sym typeface="Muli"/>
                        </a:rPr>
                        <a:t>  lần trên NST</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67932">
                <a:tc grid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Đảo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h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Đảo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Đoạn NST bị cắt và quay 180o</a:t>
                      </a:r>
                    </a:p>
                    <a:p>
                      <a:pPr algn="l">
                        <a:lnSpc>
                          <a:spcPts val="1120"/>
                        </a:lnSpc>
                      </a:pPr>
                      <a:r>
                        <a:rPr lang="en-US" sz="800">
                          <a:solidFill>
                            <a:srgbClr val="000000"/>
                          </a:solidFill>
                          <a:latin typeface="Muli"/>
                          <a:ea typeface="Muli"/>
                          <a:cs typeface="Muli"/>
                          <a:sym typeface="Muli"/>
                        </a:rPr>
                        <a:t>  và nối lại vị trí cũ, đoạn có thể chứa tâm động hoặc không chứa tâm động.</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67932">
                <a:tc rowSpan="2">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Chuyển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tương hỗ</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2 đoạn của 2 NST khác nhau đứt ra</a:t>
                      </a:r>
                    </a:p>
                    <a:p>
                      <a:pPr algn="l">
                        <a:lnSpc>
                          <a:spcPts val="1120"/>
                        </a:lnSpc>
                      </a:pPr>
                      <a:r>
                        <a:rPr lang="en-US" sz="800">
                          <a:solidFill>
                            <a:srgbClr val="000000"/>
                          </a:solidFill>
                          <a:latin typeface="Muli"/>
                          <a:ea typeface="Muli"/>
                          <a:cs typeface="Muli"/>
                          <a:sym typeface="Muli"/>
                        </a:rPr>
                        <a:t>  đổi chỗ và gắn lại</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67932">
                <a:tc vMerge="1">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Chuyển đoạn</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không tương hỗ</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tc>
                  <a:txBody>
                    <a:bodyPr/>
                    <a:lstStyle/>
                    <a:p>
                      <a:pPr algn="l">
                        <a:lnSpc>
                          <a:spcPts val="1120"/>
                        </a:lnSpc>
                        <a:defRPr/>
                      </a:pPr>
                      <a:endParaRPr lang="en-US" sz="1100"/>
                    </a:p>
                    <a:p>
                      <a:pPr algn="l">
                        <a:lnSpc>
                          <a:spcPts val="1120"/>
                        </a:lnSpc>
                      </a:pPr>
                      <a:r>
                        <a:rPr lang="en-US" sz="800">
                          <a:solidFill>
                            <a:srgbClr val="000000"/>
                          </a:solidFill>
                          <a:latin typeface="Muli"/>
                          <a:ea typeface="Muli"/>
                          <a:cs typeface="Muli"/>
                          <a:sym typeface="Muli"/>
                        </a:rPr>
                        <a:t>  1 đoạn đứt ra và chèn vào giữa</a:t>
                      </a:r>
                    </a:p>
                    <a:p>
                      <a:pPr algn="l">
                        <a:lnSpc>
                          <a:spcPts val="1120"/>
                        </a:lnSpc>
                      </a:pPr>
                      <a:r>
                        <a:rPr lang="en-US" sz="800">
                          <a:solidFill>
                            <a:srgbClr val="000000"/>
                          </a:solidFill>
                          <a:latin typeface="Muli"/>
                          <a:ea typeface="Muli"/>
                          <a:cs typeface="Muli"/>
                          <a:sym typeface="Muli"/>
                        </a:rPr>
                        <a:t>  NST khác</a:t>
                      </a:r>
                    </a:p>
                    <a:p>
                      <a:pPr algn="l">
                        <a:lnSpc>
                          <a:spcPts val="1120"/>
                        </a:lnSpc>
                      </a:pPr>
                      <a:r>
                        <a:rPr lang="en-US" sz="800">
                          <a:solidFill>
                            <a:srgbClr val="000000"/>
                          </a:solidFill>
                          <a:latin typeface="Muli"/>
                          <a:ea typeface="Muli"/>
                          <a:cs typeface="Muli"/>
                          <a:sym typeface="Muli"/>
                        </a:rPr>
                        <a:t>  </a:t>
                      </a:r>
                    </a:p>
                  </a:txBody>
                  <a:tcPr marL="190500" marR="190500" marT="190500" marB="190500" anchor="ctr">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grpSp>
        <p:nvGrpSpPr>
          <p:cNvPr id="2" name="Group 2"/>
          <p:cNvGrpSpPr/>
          <p:nvPr/>
        </p:nvGrpSpPr>
        <p:grpSpPr>
          <a:xfrm>
            <a:off x="1472184" y="2572152"/>
            <a:ext cx="5112156" cy="3687317"/>
            <a:chOff x="0" y="0"/>
            <a:chExt cx="1459735" cy="1052884"/>
          </a:xfrm>
        </p:grpSpPr>
        <p:sp>
          <p:nvSpPr>
            <p:cNvPr id="3" name="Freeform 3"/>
            <p:cNvSpPr/>
            <p:nvPr/>
          </p:nvSpPr>
          <p:spPr>
            <a:xfrm>
              <a:off x="0" y="0"/>
              <a:ext cx="1459735" cy="1052884"/>
            </a:xfrm>
            <a:custGeom>
              <a:avLst/>
              <a:gdLst/>
              <a:ahLst/>
              <a:cxnLst/>
              <a:rect l="l" t="t" r="r" b="b"/>
              <a:pathLst>
                <a:path w="1459735" h="1052884">
                  <a:moveTo>
                    <a:pt x="77235" y="0"/>
                  </a:moveTo>
                  <a:lnTo>
                    <a:pt x="1382500" y="0"/>
                  </a:lnTo>
                  <a:cubicBezTo>
                    <a:pt x="1425155" y="0"/>
                    <a:pt x="1459735" y="34579"/>
                    <a:pt x="1459735" y="77235"/>
                  </a:cubicBezTo>
                  <a:lnTo>
                    <a:pt x="1459735" y="975648"/>
                  </a:lnTo>
                  <a:cubicBezTo>
                    <a:pt x="1459735" y="996133"/>
                    <a:pt x="1451597" y="1015778"/>
                    <a:pt x="1437113" y="1030262"/>
                  </a:cubicBezTo>
                  <a:cubicBezTo>
                    <a:pt x="1422629" y="1044746"/>
                    <a:pt x="1402984" y="1052884"/>
                    <a:pt x="1382500" y="1052884"/>
                  </a:cubicBezTo>
                  <a:lnTo>
                    <a:pt x="77235" y="1052884"/>
                  </a:lnTo>
                  <a:cubicBezTo>
                    <a:pt x="56751" y="1052884"/>
                    <a:pt x="37106" y="1044746"/>
                    <a:pt x="22622" y="1030262"/>
                  </a:cubicBezTo>
                  <a:cubicBezTo>
                    <a:pt x="8137" y="1015778"/>
                    <a:pt x="0" y="996133"/>
                    <a:pt x="0" y="975648"/>
                  </a:cubicBezTo>
                  <a:lnTo>
                    <a:pt x="0" y="77235"/>
                  </a:lnTo>
                  <a:cubicBezTo>
                    <a:pt x="0" y="34579"/>
                    <a:pt x="34579" y="0"/>
                    <a:pt x="77235" y="0"/>
                  </a:cubicBezTo>
                  <a:close/>
                </a:path>
              </a:pathLst>
            </a:custGeom>
            <a:solidFill>
              <a:srgbClr val="FFFFFF"/>
            </a:solidFill>
          </p:spPr>
          <p:txBody>
            <a:bodyPr/>
            <a:lstStyle/>
            <a:p>
              <a:endParaRPr lang="en-US"/>
            </a:p>
          </p:txBody>
        </p:sp>
        <p:sp>
          <p:nvSpPr>
            <p:cNvPr id="4" name="TextBox 4"/>
            <p:cNvSpPr txBox="1"/>
            <p:nvPr/>
          </p:nvSpPr>
          <p:spPr>
            <a:xfrm>
              <a:off x="0" y="-76200"/>
              <a:ext cx="1459735" cy="1129084"/>
            </a:xfrm>
            <a:prstGeom prst="rect">
              <a:avLst/>
            </a:prstGeom>
          </p:spPr>
          <p:txBody>
            <a:bodyPr lIns="177800" tIns="177800" rIns="177800" bIns="177800" rtlCol="0" anchor="ctr"/>
            <a:lstStyle/>
            <a:p>
              <a:pPr algn="l">
                <a:lnSpc>
                  <a:spcPts val="5319"/>
                </a:lnSpc>
              </a:pPr>
              <a:r>
                <a:rPr lang="en-US" sz="3799">
                  <a:solidFill>
                    <a:srgbClr val="000000"/>
                  </a:solidFill>
                  <a:latin typeface="Muli"/>
                  <a:ea typeface="Muli"/>
                  <a:cs typeface="Muli"/>
                  <a:sym typeface="Muli"/>
                </a:rPr>
                <a:t>3) Quan sát hình 6.6 và cho biết cơ chế phát sinh các dạng đột biến cấu trúc nhiễm sắc thể.</a:t>
              </a:r>
            </a:p>
          </p:txBody>
        </p:sp>
      </p:grpSp>
      <p:sp>
        <p:nvSpPr>
          <p:cNvPr id="5" name="Freeform 5"/>
          <p:cNvSpPr/>
          <p:nvPr/>
        </p:nvSpPr>
        <p:spPr>
          <a:xfrm>
            <a:off x="8761113" y="475540"/>
            <a:ext cx="7207523" cy="9335919"/>
          </a:xfrm>
          <a:custGeom>
            <a:avLst/>
            <a:gdLst/>
            <a:ahLst/>
            <a:cxnLst/>
            <a:rect l="l" t="t" r="r" b="b"/>
            <a:pathLst>
              <a:path w="7207523" h="9335919">
                <a:moveTo>
                  <a:pt x="0" y="0"/>
                </a:moveTo>
                <a:lnTo>
                  <a:pt x="7207523" y="0"/>
                </a:lnTo>
                <a:lnTo>
                  <a:pt x="7207523" y="9335920"/>
                </a:lnTo>
                <a:lnTo>
                  <a:pt x="0" y="9335920"/>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15031" y="1400110"/>
            <a:ext cx="7750224" cy="727499"/>
          </a:xfrm>
          <a:prstGeom prst="rect">
            <a:avLst/>
          </a:prstGeom>
        </p:spPr>
        <p:txBody>
          <a:bodyPr lIns="0" tIns="0" rIns="0" bIns="0" rtlCol="0" anchor="t">
            <a:spAutoFit/>
          </a:bodyPr>
          <a:lstStyle/>
          <a:p>
            <a:pPr algn="ctr">
              <a:lnSpc>
                <a:spcPts val="5561"/>
              </a:lnSpc>
            </a:pPr>
            <a:r>
              <a:rPr lang="en-US" sz="5399">
                <a:solidFill>
                  <a:srgbClr val="FFFFFF"/>
                </a:solidFill>
                <a:latin typeface="Sigmar One"/>
                <a:ea typeface="Sigmar One"/>
                <a:cs typeface="Sigmar One"/>
                <a:sym typeface="Sigmar One"/>
              </a:rPr>
              <a:t>THẢO LUẬN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TextBox 2"/>
          <p:cNvSpPr txBox="1"/>
          <p:nvPr/>
        </p:nvSpPr>
        <p:spPr>
          <a:xfrm>
            <a:off x="4879650" y="1494954"/>
            <a:ext cx="8015996" cy="2286154"/>
          </a:xfrm>
          <a:prstGeom prst="rect">
            <a:avLst/>
          </a:prstGeom>
        </p:spPr>
        <p:txBody>
          <a:bodyPr lIns="0" tIns="0" rIns="0" bIns="0" rtlCol="0" anchor="t">
            <a:spAutoFit/>
          </a:bodyPr>
          <a:lstStyle/>
          <a:p>
            <a:pPr algn="ctr">
              <a:lnSpc>
                <a:spcPts val="6093"/>
              </a:lnSpc>
            </a:pPr>
            <a:r>
              <a:rPr lang="en-US" sz="4352">
                <a:solidFill>
                  <a:srgbClr val="FFFFFF"/>
                </a:solidFill>
                <a:latin typeface="Sigmar One"/>
                <a:ea typeface="Sigmar One"/>
                <a:cs typeface="Sigmar One"/>
                <a:sym typeface="Sigmar One"/>
              </a:rPr>
              <a:t>IV. TÁC HẠI VÀ VAI TRÒ CỦA ĐỘT BIẾN NST</a:t>
            </a:r>
          </a:p>
          <a:p>
            <a:pPr algn="ctr">
              <a:lnSpc>
                <a:spcPts val="6093"/>
              </a:lnSpc>
            </a:pPr>
            <a:endParaRPr lang="en-US" sz="4352">
              <a:solidFill>
                <a:srgbClr val="FFFFFF"/>
              </a:solidFill>
              <a:latin typeface="Sigmar One"/>
              <a:ea typeface="Sigmar One"/>
              <a:cs typeface="Sigmar One"/>
              <a:sym typeface="Sigmar One"/>
            </a:endParaRPr>
          </a:p>
        </p:txBody>
      </p:sp>
      <p:sp>
        <p:nvSpPr>
          <p:cNvPr id="3" name="Freeform 3"/>
          <p:cNvSpPr/>
          <p:nvPr/>
        </p:nvSpPr>
        <p:spPr>
          <a:xfrm>
            <a:off x="4005178" y="3444194"/>
            <a:ext cx="9764940" cy="6505892"/>
          </a:xfrm>
          <a:custGeom>
            <a:avLst/>
            <a:gdLst/>
            <a:ahLst/>
            <a:cxnLst/>
            <a:rect l="l" t="t" r="r" b="b"/>
            <a:pathLst>
              <a:path w="9764940" h="6505892">
                <a:moveTo>
                  <a:pt x="0" y="0"/>
                </a:moveTo>
                <a:lnTo>
                  <a:pt x="9764940" y="0"/>
                </a:lnTo>
                <a:lnTo>
                  <a:pt x="9764940" y="6505892"/>
                </a:lnTo>
                <a:lnTo>
                  <a:pt x="0" y="650589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028700" y="2269504"/>
            <a:ext cx="6198815" cy="5747992"/>
          </a:xfrm>
          <a:custGeom>
            <a:avLst/>
            <a:gdLst/>
            <a:ahLst/>
            <a:cxnLst/>
            <a:rect l="l" t="t" r="r" b="b"/>
            <a:pathLst>
              <a:path w="6198815" h="5747992">
                <a:moveTo>
                  <a:pt x="0" y="0"/>
                </a:moveTo>
                <a:lnTo>
                  <a:pt x="6198815" y="0"/>
                </a:lnTo>
                <a:lnTo>
                  <a:pt x="6198815" y="5747992"/>
                </a:lnTo>
                <a:lnTo>
                  <a:pt x="0" y="57479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7227515" y="2174254"/>
            <a:ext cx="9987423" cy="2762186"/>
          </a:xfrm>
          <a:prstGeom prst="rect">
            <a:avLst/>
          </a:prstGeom>
        </p:spPr>
        <p:txBody>
          <a:bodyPr lIns="0" tIns="0" rIns="0" bIns="0" rtlCol="0" anchor="t">
            <a:spAutoFit/>
          </a:bodyPr>
          <a:lstStyle/>
          <a:p>
            <a:pPr algn="ctr">
              <a:lnSpc>
                <a:spcPts val="7353"/>
              </a:lnSpc>
            </a:pPr>
            <a:r>
              <a:rPr lang="en-US" sz="5252">
                <a:solidFill>
                  <a:srgbClr val="FFFFFF"/>
                </a:solidFill>
                <a:latin typeface="Muli"/>
                <a:ea typeface="Muli"/>
                <a:cs typeface="Muli"/>
                <a:sym typeface="Muli"/>
              </a:rPr>
              <a:t>1) Nêu tác hại đột biến của nhiễm sắc thể.</a:t>
            </a:r>
          </a:p>
          <a:p>
            <a:pPr algn="ctr">
              <a:lnSpc>
                <a:spcPts val="7353"/>
              </a:lnSpc>
              <a:spcBef>
                <a:spcPct val="0"/>
              </a:spcBef>
            </a:pPr>
            <a:endParaRPr lang="en-US" sz="5252">
              <a:solidFill>
                <a:srgbClr val="FFFFFF"/>
              </a:solidFill>
              <a:latin typeface="Muli"/>
              <a:ea typeface="Muli"/>
              <a:cs typeface="Muli"/>
              <a:sym typeface="Muli"/>
            </a:endParaRPr>
          </a:p>
        </p:txBody>
      </p:sp>
      <p:sp>
        <p:nvSpPr>
          <p:cNvPr id="4" name="TextBox 4"/>
          <p:cNvSpPr txBox="1"/>
          <p:nvPr/>
        </p:nvSpPr>
        <p:spPr>
          <a:xfrm>
            <a:off x="7685007" y="4644843"/>
            <a:ext cx="9740499" cy="2762249"/>
          </a:xfrm>
          <a:prstGeom prst="rect">
            <a:avLst/>
          </a:prstGeom>
        </p:spPr>
        <p:txBody>
          <a:bodyPr lIns="0" tIns="0" rIns="0" bIns="0" rtlCol="0" anchor="t">
            <a:spAutoFit/>
          </a:bodyPr>
          <a:lstStyle/>
          <a:p>
            <a:pPr algn="ctr">
              <a:lnSpc>
                <a:spcPts val="7350"/>
              </a:lnSpc>
              <a:spcBef>
                <a:spcPct val="0"/>
              </a:spcBef>
            </a:pPr>
            <a:r>
              <a:rPr lang="en-US" sz="5250">
                <a:solidFill>
                  <a:srgbClr val="FFFFFF"/>
                </a:solidFill>
                <a:latin typeface="Muli"/>
                <a:ea typeface="Muli"/>
                <a:cs typeface="Muli"/>
                <a:sym typeface="Muli"/>
              </a:rPr>
              <a:t>2) Đột biến nhiễm sắc thể có vai trò như thế nào đối với tiến hóa và chọn giống?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7216907" y="3984539"/>
            <a:ext cx="5094029" cy="5138996"/>
          </a:xfrm>
          <a:custGeom>
            <a:avLst/>
            <a:gdLst/>
            <a:ahLst/>
            <a:cxnLst/>
            <a:rect l="l" t="t" r="r" b="b"/>
            <a:pathLst>
              <a:path w="5094029" h="5138996">
                <a:moveTo>
                  <a:pt x="0" y="0"/>
                </a:moveTo>
                <a:lnTo>
                  <a:pt x="5094029" y="0"/>
                </a:lnTo>
                <a:lnTo>
                  <a:pt x="5094029" y="5138995"/>
                </a:lnTo>
                <a:lnTo>
                  <a:pt x="0" y="51389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3616225" y="1303540"/>
            <a:ext cx="11055550" cy="3171763"/>
          </a:xfrm>
          <a:prstGeom prst="rect">
            <a:avLst/>
          </a:prstGeom>
        </p:spPr>
        <p:txBody>
          <a:bodyPr lIns="0" tIns="0" rIns="0" bIns="0" rtlCol="0" anchor="t">
            <a:spAutoFit/>
          </a:bodyPr>
          <a:lstStyle/>
          <a:p>
            <a:pPr algn="ctr">
              <a:lnSpc>
                <a:spcPts val="8403"/>
              </a:lnSpc>
            </a:pPr>
            <a:r>
              <a:rPr lang="en-US" sz="6002">
                <a:solidFill>
                  <a:srgbClr val="FFFFFF"/>
                </a:solidFill>
                <a:latin typeface="Sigmar One"/>
                <a:ea typeface="Sigmar One"/>
                <a:cs typeface="Sigmar One"/>
                <a:sym typeface="Sigmar One"/>
              </a:rPr>
              <a:t>V. MỐI QUAN HỆ GIỮA DI TRUYỀN VÀ BIẾN DỊ</a:t>
            </a:r>
          </a:p>
          <a:p>
            <a:pPr algn="ctr">
              <a:lnSpc>
                <a:spcPts val="8403"/>
              </a:lnSpc>
            </a:pPr>
            <a:endParaRPr lang="en-US" sz="6002">
              <a:solidFill>
                <a:srgbClr val="FFFFFF"/>
              </a:solidFill>
              <a:latin typeface="Sigmar One"/>
              <a:ea typeface="Sigmar One"/>
              <a:cs typeface="Sigmar One"/>
              <a:sym typeface="Sigmar On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2974309" y="3203748"/>
            <a:ext cx="10763648" cy="6054552"/>
          </a:xfrm>
          <a:custGeom>
            <a:avLst/>
            <a:gdLst/>
            <a:ahLst/>
            <a:cxnLst/>
            <a:rect l="l" t="t" r="r" b="b"/>
            <a:pathLst>
              <a:path w="10763648" h="6054552">
                <a:moveTo>
                  <a:pt x="0" y="0"/>
                </a:moveTo>
                <a:lnTo>
                  <a:pt x="10763648" y="0"/>
                </a:lnTo>
                <a:lnTo>
                  <a:pt x="10763648" y="6054552"/>
                </a:lnTo>
                <a:lnTo>
                  <a:pt x="0" y="605455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828800" y="1300683"/>
            <a:ext cx="13626099" cy="2320225"/>
          </a:xfrm>
          <a:prstGeom prst="rect">
            <a:avLst/>
          </a:prstGeom>
        </p:spPr>
        <p:txBody>
          <a:bodyPr lIns="0" tIns="0" rIns="0" bIns="0" rtlCol="0" anchor="t">
            <a:spAutoFit/>
          </a:bodyPr>
          <a:lstStyle/>
          <a:p>
            <a:pPr algn="l">
              <a:lnSpc>
                <a:spcPts val="5673"/>
              </a:lnSpc>
            </a:pPr>
            <a:r>
              <a:rPr lang="en-US" sz="4052">
                <a:solidFill>
                  <a:srgbClr val="FFFFFF"/>
                </a:solidFill>
                <a:latin typeface="Muli"/>
                <a:ea typeface="Muli"/>
                <a:cs typeface="Muli"/>
                <a:sym typeface="Muli"/>
              </a:rPr>
              <a:t>Tại sao nói di truyền và biến dị có mối quan hệ mật thiết với nhau và gắn liền với quá trình sinh sản của sinh vật?</a:t>
            </a:r>
          </a:p>
          <a:p>
            <a:pPr algn="ctr">
              <a:lnSpc>
                <a:spcPts val="7353"/>
              </a:lnSpc>
              <a:spcBef>
                <a:spcPct val="0"/>
              </a:spcBef>
            </a:pPr>
            <a:endParaRPr lang="en-US" sz="4052">
              <a:solidFill>
                <a:srgbClr val="FFFFFF"/>
              </a:solidFill>
              <a:latin typeface="Muli"/>
              <a:ea typeface="Muli"/>
              <a:cs typeface="Muli"/>
              <a:sym typeface="Mul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584591" y="3166028"/>
            <a:ext cx="7243460" cy="6885267"/>
          </a:xfrm>
          <a:custGeom>
            <a:avLst/>
            <a:gdLst/>
            <a:ahLst/>
            <a:cxnLst/>
            <a:rect l="l" t="t" r="r" b="b"/>
            <a:pathLst>
              <a:path w="7243460" h="6885267">
                <a:moveTo>
                  <a:pt x="0" y="0"/>
                </a:moveTo>
                <a:lnTo>
                  <a:pt x="7243461" y="0"/>
                </a:lnTo>
                <a:lnTo>
                  <a:pt x="7243461" y="6885268"/>
                </a:lnTo>
                <a:lnTo>
                  <a:pt x="0" y="6885268"/>
                </a:lnTo>
                <a:lnTo>
                  <a:pt x="0" y="0"/>
                </a:lnTo>
                <a:close/>
              </a:path>
            </a:pathLst>
          </a:custGeom>
          <a:blipFill>
            <a:blip r:embed="rId2"/>
            <a:stretch>
              <a:fillRect/>
            </a:stretch>
          </a:blipFill>
        </p:spPr>
        <p:txBody>
          <a:bodyPr/>
          <a:lstStyle/>
          <a:p>
            <a:endParaRPr lang="en-US"/>
          </a:p>
        </p:txBody>
      </p:sp>
      <p:sp>
        <p:nvSpPr>
          <p:cNvPr id="3" name="Freeform 3"/>
          <p:cNvSpPr/>
          <p:nvPr/>
        </p:nvSpPr>
        <p:spPr>
          <a:xfrm>
            <a:off x="8431699" y="3166028"/>
            <a:ext cx="9044168" cy="5767538"/>
          </a:xfrm>
          <a:custGeom>
            <a:avLst/>
            <a:gdLst/>
            <a:ahLst/>
            <a:cxnLst/>
            <a:rect l="l" t="t" r="r" b="b"/>
            <a:pathLst>
              <a:path w="9044168" h="5767538">
                <a:moveTo>
                  <a:pt x="0" y="0"/>
                </a:moveTo>
                <a:lnTo>
                  <a:pt x="9044167" y="0"/>
                </a:lnTo>
                <a:lnTo>
                  <a:pt x="9044167" y="5767538"/>
                </a:lnTo>
                <a:lnTo>
                  <a:pt x="0" y="576753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84591" y="464076"/>
            <a:ext cx="5707884" cy="822037"/>
          </a:xfrm>
          <a:prstGeom prst="rect">
            <a:avLst/>
          </a:prstGeom>
        </p:spPr>
        <p:txBody>
          <a:bodyPr lIns="0" tIns="0" rIns="0" bIns="0" rtlCol="0" anchor="t">
            <a:spAutoFit/>
          </a:bodyPr>
          <a:lstStyle/>
          <a:p>
            <a:pPr algn="ctr">
              <a:lnSpc>
                <a:spcPts val="6264"/>
              </a:lnSpc>
            </a:pPr>
            <a:r>
              <a:rPr lang="en-US" sz="6082">
                <a:solidFill>
                  <a:srgbClr val="FFFFFF"/>
                </a:solidFill>
                <a:latin typeface="Sigmar One"/>
                <a:ea typeface="Sigmar One"/>
                <a:cs typeface="Sigmar One"/>
                <a:sym typeface="Sigmar One"/>
              </a:rPr>
              <a:t>KHỞI ĐỘNG</a:t>
            </a:r>
          </a:p>
        </p:txBody>
      </p:sp>
      <p:sp>
        <p:nvSpPr>
          <p:cNvPr id="5" name="TextBox 5"/>
          <p:cNvSpPr txBox="1"/>
          <p:nvPr/>
        </p:nvSpPr>
        <p:spPr>
          <a:xfrm>
            <a:off x="861263" y="1530787"/>
            <a:ext cx="16614604" cy="1635242"/>
          </a:xfrm>
          <a:prstGeom prst="rect">
            <a:avLst/>
          </a:prstGeom>
        </p:spPr>
        <p:txBody>
          <a:bodyPr lIns="0" tIns="0" rIns="0" bIns="0" rtlCol="0" anchor="t">
            <a:spAutoFit/>
          </a:bodyPr>
          <a:lstStyle/>
          <a:p>
            <a:pPr algn="l">
              <a:lnSpc>
                <a:spcPts val="4368"/>
              </a:lnSpc>
            </a:pPr>
            <a:r>
              <a:rPr lang="en-US" sz="3120">
                <a:solidFill>
                  <a:srgbClr val="FFFFFF"/>
                </a:solidFill>
                <a:latin typeface="Muli"/>
                <a:ea typeface="Muli"/>
                <a:cs typeface="Muli"/>
                <a:sym typeface="Muli"/>
              </a:rPr>
              <a:t>Quan sát hình 6.1 và cho biết bộ nhiễm sắc thể của người mắc hội chứng Turner khác của người bình thường như thế nào. Hãy dự đoán nguyên nhân tạo ra sự khác biệt này.</a:t>
            </a:r>
          </a:p>
          <a:p>
            <a:pPr algn="l">
              <a:lnSpc>
                <a:spcPts val="4368"/>
              </a:lnSpc>
              <a:spcBef>
                <a:spcPct val="0"/>
              </a:spcBef>
            </a:pPr>
            <a:endParaRPr lang="en-US" sz="3120">
              <a:solidFill>
                <a:srgbClr val="FFFFFF"/>
              </a:solidFill>
              <a:latin typeface="Muli"/>
              <a:ea typeface="Muli"/>
              <a:cs typeface="Muli"/>
              <a:sym typeface="Mul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4302418" y="2596537"/>
            <a:ext cx="10630979" cy="7082889"/>
          </a:xfrm>
          <a:custGeom>
            <a:avLst/>
            <a:gdLst/>
            <a:ahLst/>
            <a:cxnLst/>
            <a:rect l="l" t="t" r="r" b="b"/>
            <a:pathLst>
              <a:path w="10630979" h="7082889">
                <a:moveTo>
                  <a:pt x="0" y="0"/>
                </a:moveTo>
                <a:lnTo>
                  <a:pt x="10630979" y="0"/>
                </a:lnTo>
                <a:lnTo>
                  <a:pt x="10630979" y="7082889"/>
                </a:lnTo>
                <a:lnTo>
                  <a:pt x="0" y="708288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616225" y="1303540"/>
            <a:ext cx="11055550" cy="2104963"/>
          </a:xfrm>
          <a:prstGeom prst="rect">
            <a:avLst/>
          </a:prstGeom>
        </p:spPr>
        <p:txBody>
          <a:bodyPr lIns="0" tIns="0" rIns="0" bIns="0" rtlCol="0" anchor="t">
            <a:spAutoFit/>
          </a:bodyPr>
          <a:lstStyle/>
          <a:p>
            <a:pPr algn="ctr">
              <a:lnSpc>
                <a:spcPts val="8403"/>
              </a:lnSpc>
            </a:pPr>
            <a:r>
              <a:rPr lang="en-US" sz="6002">
                <a:solidFill>
                  <a:srgbClr val="FFFFFF"/>
                </a:solidFill>
                <a:latin typeface="Sigmar One"/>
                <a:ea typeface="Sigmar One"/>
                <a:cs typeface="Sigmar One"/>
                <a:sym typeface="Sigmar One"/>
              </a:rPr>
              <a:t>VI. THỰC HÀNH</a:t>
            </a:r>
          </a:p>
          <a:p>
            <a:pPr algn="ctr">
              <a:lnSpc>
                <a:spcPts val="8403"/>
              </a:lnSpc>
            </a:pPr>
            <a:endParaRPr lang="en-US" sz="6002">
              <a:solidFill>
                <a:srgbClr val="FFFFFF"/>
              </a:solidFill>
              <a:latin typeface="Sigmar One"/>
              <a:ea typeface="Sigmar One"/>
              <a:cs typeface="Sigmar One"/>
              <a:sym typeface="Sigmar On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028700" y="2523424"/>
            <a:ext cx="4700783" cy="7273939"/>
          </a:xfrm>
          <a:custGeom>
            <a:avLst/>
            <a:gdLst/>
            <a:ahLst/>
            <a:cxnLst/>
            <a:rect l="l" t="t" r="r" b="b"/>
            <a:pathLst>
              <a:path w="4700783" h="7273939">
                <a:moveTo>
                  <a:pt x="0" y="0"/>
                </a:moveTo>
                <a:lnTo>
                  <a:pt x="4700783" y="0"/>
                </a:lnTo>
                <a:lnTo>
                  <a:pt x="4700783" y="7273939"/>
                </a:lnTo>
                <a:lnTo>
                  <a:pt x="0" y="7273939"/>
                </a:lnTo>
                <a:lnTo>
                  <a:pt x="0" y="0"/>
                </a:lnTo>
                <a:close/>
              </a:path>
            </a:pathLst>
          </a:custGeom>
          <a:blipFill>
            <a:blip r:embed="rId2"/>
            <a:stretch>
              <a:fillRect/>
            </a:stretch>
          </a:blipFill>
        </p:spPr>
        <p:txBody>
          <a:bodyPr/>
          <a:lstStyle/>
          <a:p>
            <a:endParaRPr lang="en-US"/>
          </a:p>
        </p:txBody>
      </p:sp>
      <p:sp>
        <p:nvSpPr>
          <p:cNvPr id="3" name="Freeform 3"/>
          <p:cNvSpPr/>
          <p:nvPr/>
        </p:nvSpPr>
        <p:spPr>
          <a:xfrm>
            <a:off x="7462890" y="2652224"/>
            <a:ext cx="9915311" cy="6606076"/>
          </a:xfrm>
          <a:custGeom>
            <a:avLst/>
            <a:gdLst/>
            <a:ahLst/>
            <a:cxnLst/>
            <a:rect l="l" t="t" r="r" b="b"/>
            <a:pathLst>
              <a:path w="9915311" h="6606076">
                <a:moveTo>
                  <a:pt x="0" y="0"/>
                </a:moveTo>
                <a:lnTo>
                  <a:pt x="9915310" y="0"/>
                </a:lnTo>
                <a:lnTo>
                  <a:pt x="9915310" y="6606076"/>
                </a:lnTo>
                <a:lnTo>
                  <a:pt x="0" y="6606076"/>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798475" y="1234968"/>
            <a:ext cx="15011606" cy="817206"/>
          </a:xfrm>
          <a:prstGeom prst="rect">
            <a:avLst/>
          </a:prstGeom>
        </p:spPr>
        <p:txBody>
          <a:bodyPr lIns="0" tIns="0" rIns="0" bIns="0" rtlCol="0" anchor="t">
            <a:spAutoFit/>
          </a:bodyPr>
          <a:lstStyle/>
          <a:p>
            <a:pPr algn="ctr">
              <a:lnSpc>
                <a:spcPts val="6776"/>
              </a:lnSpc>
              <a:spcBef>
                <a:spcPct val="0"/>
              </a:spcBef>
            </a:pPr>
            <a:r>
              <a:rPr lang="en-US" sz="4840">
                <a:solidFill>
                  <a:srgbClr val="FFFFFF"/>
                </a:solidFill>
                <a:latin typeface="Dreaming Outloud Sans"/>
                <a:ea typeface="Dreaming Outloud Sans"/>
                <a:cs typeface="Dreaming Outloud Sans"/>
                <a:sym typeface="Dreaming Outloud Sans"/>
              </a:rPr>
              <a:t>QUAN SÁT ĐỘT BIẾN NST TRÊN TIÊU BẢN CỐ ĐỊNH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442607" y="1530339"/>
            <a:ext cx="14803039" cy="7488341"/>
          </a:xfrm>
          <a:custGeom>
            <a:avLst/>
            <a:gdLst/>
            <a:ahLst/>
            <a:cxnLst/>
            <a:rect l="l" t="t" r="r" b="b"/>
            <a:pathLst>
              <a:path w="14803039" h="7488341">
                <a:moveTo>
                  <a:pt x="0" y="0"/>
                </a:moveTo>
                <a:lnTo>
                  <a:pt x="14803039" y="0"/>
                </a:lnTo>
                <a:lnTo>
                  <a:pt x="14803039" y="7488341"/>
                </a:lnTo>
                <a:lnTo>
                  <a:pt x="0" y="7488341"/>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2913266" y="1678712"/>
            <a:ext cx="12461467" cy="7736569"/>
          </a:xfrm>
          <a:custGeom>
            <a:avLst/>
            <a:gdLst/>
            <a:ahLst/>
            <a:cxnLst/>
            <a:rect l="l" t="t" r="r" b="b"/>
            <a:pathLst>
              <a:path w="12461467" h="7736569">
                <a:moveTo>
                  <a:pt x="0" y="0"/>
                </a:moveTo>
                <a:lnTo>
                  <a:pt x="12461468" y="0"/>
                </a:lnTo>
                <a:lnTo>
                  <a:pt x="12461468" y="7736570"/>
                </a:lnTo>
                <a:lnTo>
                  <a:pt x="0" y="773657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2498831" y="1028700"/>
            <a:ext cx="11602730" cy="8848125"/>
          </a:xfrm>
          <a:custGeom>
            <a:avLst/>
            <a:gdLst/>
            <a:ahLst/>
            <a:cxnLst/>
            <a:rect l="l" t="t" r="r" b="b"/>
            <a:pathLst>
              <a:path w="11602730" h="8848125">
                <a:moveTo>
                  <a:pt x="0" y="0"/>
                </a:moveTo>
                <a:lnTo>
                  <a:pt x="11602730" y="0"/>
                </a:lnTo>
                <a:lnTo>
                  <a:pt x="11602730" y="8848125"/>
                </a:lnTo>
                <a:lnTo>
                  <a:pt x="0" y="884812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7758116" cy="8613436"/>
          </a:xfrm>
          <a:custGeom>
            <a:avLst/>
            <a:gdLst/>
            <a:ahLst/>
            <a:cxnLst/>
            <a:rect l="l" t="t" r="r" b="b"/>
            <a:pathLst>
              <a:path w="7758116" h="8613436">
                <a:moveTo>
                  <a:pt x="0" y="0"/>
                </a:moveTo>
                <a:lnTo>
                  <a:pt x="7758116" y="0"/>
                </a:lnTo>
                <a:lnTo>
                  <a:pt x="7758116" y="8613436"/>
                </a:lnTo>
                <a:lnTo>
                  <a:pt x="0" y="861343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2471386" y="1387278"/>
            <a:ext cx="12936079" cy="8178822"/>
          </a:xfrm>
          <a:custGeom>
            <a:avLst/>
            <a:gdLst/>
            <a:ahLst/>
            <a:cxnLst/>
            <a:rect l="l" t="t" r="r" b="b"/>
            <a:pathLst>
              <a:path w="12936079" h="8178822">
                <a:moveTo>
                  <a:pt x="0" y="0"/>
                </a:moveTo>
                <a:lnTo>
                  <a:pt x="12936079" y="0"/>
                </a:lnTo>
                <a:lnTo>
                  <a:pt x="12936079" y="8178822"/>
                </a:lnTo>
                <a:lnTo>
                  <a:pt x="0" y="817882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3331280" y="1028700"/>
            <a:ext cx="11160670" cy="8597378"/>
          </a:xfrm>
          <a:custGeom>
            <a:avLst/>
            <a:gdLst/>
            <a:ahLst/>
            <a:cxnLst/>
            <a:rect l="l" t="t" r="r" b="b"/>
            <a:pathLst>
              <a:path w="11160670" h="8597378">
                <a:moveTo>
                  <a:pt x="0" y="0"/>
                </a:moveTo>
                <a:lnTo>
                  <a:pt x="11160670" y="0"/>
                </a:lnTo>
                <a:lnTo>
                  <a:pt x="11160670" y="8597378"/>
                </a:lnTo>
                <a:lnTo>
                  <a:pt x="0" y="859737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3331280" y="1028700"/>
            <a:ext cx="11160670" cy="8597378"/>
          </a:xfrm>
          <a:custGeom>
            <a:avLst/>
            <a:gdLst/>
            <a:ahLst/>
            <a:cxnLst/>
            <a:rect l="l" t="t" r="r" b="b"/>
            <a:pathLst>
              <a:path w="11160670" h="8597378">
                <a:moveTo>
                  <a:pt x="0" y="0"/>
                </a:moveTo>
                <a:lnTo>
                  <a:pt x="11160670" y="0"/>
                </a:lnTo>
                <a:lnTo>
                  <a:pt x="11160670" y="8597378"/>
                </a:lnTo>
                <a:lnTo>
                  <a:pt x="0" y="859737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3734499" y="2133640"/>
            <a:ext cx="10819002" cy="6019719"/>
          </a:xfrm>
          <a:custGeom>
            <a:avLst/>
            <a:gdLst/>
            <a:ahLst/>
            <a:cxnLst/>
            <a:rect l="l" t="t" r="r" b="b"/>
            <a:pathLst>
              <a:path w="10819002" h="6019719">
                <a:moveTo>
                  <a:pt x="0" y="0"/>
                </a:moveTo>
                <a:lnTo>
                  <a:pt x="10819002" y="0"/>
                </a:lnTo>
                <a:lnTo>
                  <a:pt x="10819002" y="6019720"/>
                </a:lnTo>
                <a:lnTo>
                  <a:pt x="0" y="6019720"/>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41784" y="1954675"/>
            <a:ext cx="6873099" cy="6082692"/>
          </a:xfrm>
          <a:custGeom>
            <a:avLst/>
            <a:gdLst/>
            <a:ahLst/>
            <a:cxnLst/>
            <a:rect l="l" t="t" r="r" b="b"/>
            <a:pathLst>
              <a:path w="6873099" h="6082692">
                <a:moveTo>
                  <a:pt x="0" y="0"/>
                </a:moveTo>
                <a:lnTo>
                  <a:pt x="6873099" y="0"/>
                </a:lnTo>
                <a:lnTo>
                  <a:pt x="6873099" y="6082693"/>
                </a:lnTo>
                <a:lnTo>
                  <a:pt x="0" y="608269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979527" y="3159791"/>
            <a:ext cx="11055550" cy="3834069"/>
          </a:xfrm>
          <a:prstGeom prst="rect">
            <a:avLst/>
          </a:prstGeom>
        </p:spPr>
        <p:txBody>
          <a:bodyPr lIns="0" tIns="0" rIns="0" bIns="0" rtlCol="0" anchor="t">
            <a:spAutoFit/>
          </a:bodyPr>
          <a:lstStyle/>
          <a:p>
            <a:pPr algn="ctr">
              <a:lnSpc>
                <a:spcPts val="10223"/>
              </a:lnSpc>
            </a:pPr>
            <a:r>
              <a:rPr lang="en-US" sz="7302">
                <a:solidFill>
                  <a:srgbClr val="FFFFFF"/>
                </a:solidFill>
                <a:latin typeface="Sigmar One"/>
                <a:ea typeface="Sigmar One"/>
                <a:cs typeface="Sigmar One"/>
                <a:sym typeface="Sigmar One"/>
              </a:rPr>
              <a:t>I. KHÁI NIỆM VÀ</a:t>
            </a:r>
          </a:p>
          <a:p>
            <a:pPr algn="ctr">
              <a:lnSpc>
                <a:spcPts val="10223"/>
              </a:lnSpc>
            </a:pPr>
            <a:r>
              <a:rPr lang="en-US" sz="7302">
                <a:solidFill>
                  <a:srgbClr val="FFFFFF"/>
                </a:solidFill>
                <a:latin typeface="Sigmar One"/>
                <a:ea typeface="Sigmar One"/>
                <a:cs typeface="Sigmar One"/>
                <a:sym typeface="Sigmar One"/>
              </a:rPr>
              <a:t>NGUYÊN NHÂN</a:t>
            </a:r>
          </a:p>
          <a:p>
            <a:pPr algn="ctr">
              <a:lnSpc>
                <a:spcPts val="10223"/>
              </a:lnSpc>
            </a:pPr>
            <a:r>
              <a:rPr lang="en-US" sz="7302">
                <a:solidFill>
                  <a:srgbClr val="FFFFFF"/>
                </a:solidFill>
                <a:latin typeface="Sigmar One"/>
                <a:ea typeface="Sigmar One"/>
                <a:cs typeface="Sigmar One"/>
                <a:sym typeface="Sigmar One"/>
              </a:rPr>
              <a:t>ĐỘT BIẾN NST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3350880" y="253686"/>
            <a:ext cx="9759415" cy="9743623"/>
          </a:xfrm>
          <a:custGeom>
            <a:avLst/>
            <a:gdLst/>
            <a:ahLst/>
            <a:cxnLst/>
            <a:rect l="l" t="t" r="r" b="b"/>
            <a:pathLst>
              <a:path w="9759415" h="9743623">
                <a:moveTo>
                  <a:pt x="0" y="0"/>
                </a:moveTo>
                <a:lnTo>
                  <a:pt x="9759415" y="0"/>
                </a:lnTo>
                <a:lnTo>
                  <a:pt x="9759415" y="9743623"/>
                </a:lnTo>
                <a:lnTo>
                  <a:pt x="0" y="9743623"/>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028700" y="264772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stretch>
              <a:fillRect/>
            </a:stretch>
          </a:blipFill>
        </p:spPr>
        <p:txBody>
          <a:bodyPr/>
          <a:lstStyle/>
          <a:p>
            <a:endParaRPr lang="en-US"/>
          </a:p>
        </p:txBody>
      </p:sp>
      <p:sp>
        <p:nvSpPr>
          <p:cNvPr id="3" name="Freeform 3"/>
          <p:cNvSpPr/>
          <p:nvPr/>
        </p:nvSpPr>
        <p:spPr>
          <a:xfrm>
            <a:off x="3086100" y="6762520"/>
            <a:ext cx="3375293" cy="2147530"/>
          </a:xfrm>
          <a:custGeom>
            <a:avLst/>
            <a:gdLst/>
            <a:ahLst/>
            <a:cxnLst/>
            <a:rect l="l" t="t" r="r" b="b"/>
            <a:pathLst>
              <a:path w="3375293" h="2147530">
                <a:moveTo>
                  <a:pt x="0" y="0"/>
                </a:moveTo>
                <a:lnTo>
                  <a:pt x="3375293" y="0"/>
                </a:lnTo>
                <a:lnTo>
                  <a:pt x="3375293" y="2147530"/>
                </a:lnTo>
                <a:lnTo>
                  <a:pt x="0" y="2147530"/>
                </a:lnTo>
                <a:lnTo>
                  <a:pt x="0" y="0"/>
                </a:lnTo>
                <a:close/>
              </a:path>
            </a:pathLst>
          </a:custGeom>
          <a:blipFill>
            <a:blip r:embed="rId3"/>
            <a:stretch>
              <a:fillRect/>
            </a:stretch>
          </a:blipFill>
        </p:spPr>
        <p:txBody>
          <a:bodyPr/>
          <a:lstStyle/>
          <a:p>
            <a:endParaRPr lang="en-US"/>
          </a:p>
        </p:txBody>
      </p:sp>
      <p:sp>
        <p:nvSpPr>
          <p:cNvPr id="4" name="Freeform 4"/>
          <p:cNvSpPr/>
          <p:nvPr/>
        </p:nvSpPr>
        <p:spPr>
          <a:xfrm>
            <a:off x="8730351" y="2753334"/>
            <a:ext cx="2669096" cy="6156716"/>
          </a:xfrm>
          <a:custGeom>
            <a:avLst/>
            <a:gdLst/>
            <a:ahLst/>
            <a:cxnLst/>
            <a:rect l="l" t="t" r="r" b="b"/>
            <a:pathLst>
              <a:path w="2669096" h="6156716">
                <a:moveTo>
                  <a:pt x="0" y="0"/>
                </a:moveTo>
                <a:lnTo>
                  <a:pt x="2669097" y="0"/>
                </a:lnTo>
                <a:lnTo>
                  <a:pt x="2669097" y="6156716"/>
                </a:lnTo>
                <a:lnTo>
                  <a:pt x="0" y="6156716"/>
                </a:lnTo>
                <a:lnTo>
                  <a:pt x="0" y="0"/>
                </a:lnTo>
                <a:close/>
              </a:path>
            </a:pathLst>
          </a:custGeom>
          <a:blipFill>
            <a:blip r:embed="rId4"/>
            <a:stretch>
              <a:fillRect/>
            </a:stretch>
          </a:blipFill>
        </p:spPr>
        <p:txBody>
          <a:bodyPr/>
          <a:lstStyle/>
          <a:p>
            <a:endParaRPr lang="en-US"/>
          </a:p>
        </p:txBody>
      </p:sp>
      <p:sp>
        <p:nvSpPr>
          <p:cNvPr id="5" name="Freeform 5"/>
          <p:cNvSpPr/>
          <p:nvPr/>
        </p:nvSpPr>
        <p:spPr>
          <a:xfrm>
            <a:off x="12199346" y="6242341"/>
            <a:ext cx="5059954" cy="2833574"/>
          </a:xfrm>
          <a:custGeom>
            <a:avLst/>
            <a:gdLst/>
            <a:ahLst/>
            <a:cxnLst/>
            <a:rect l="l" t="t" r="r" b="b"/>
            <a:pathLst>
              <a:path w="5059954" h="2833574">
                <a:moveTo>
                  <a:pt x="0" y="0"/>
                </a:moveTo>
                <a:lnTo>
                  <a:pt x="5059954" y="0"/>
                </a:lnTo>
                <a:lnTo>
                  <a:pt x="5059954" y="2833574"/>
                </a:lnTo>
                <a:lnTo>
                  <a:pt x="0" y="2833574"/>
                </a:lnTo>
                <a:lnTo>
                  <a:pt x="0" y="0"/>
                </a:lnTo>
                <a:close/>
              </a:path>
            </a:pathLst>
          </a:custGeom>
          <a:blipFill>
            <a:blip r:embed="rId5"/>
            <a:stretch>
              <a:fillRect l="-100000"/>
            </a:stretch>
          </a:blipFill>
        </p:spPr>
        <p:txBody>
          <a:bodyPr/>
          <a:lstStyle/>
          <a:p>
            <a:endParaRPr lang="en-US"/>
          </a:p>
        </p:txBody>
      </p:sp>
      <p:sp>
        <p:nvSpPr>
          <p:cNvPr id="6" name="TextBox 6"/>
          <p:cNvSpPr txBox="1"/>
          <p:nvPr/>
        </p:nvSpPr>
        <p:spPr>
          <a:xfrm>
            <a:off x="2150753" y="1319948"/>
            <a:ext cx="15288211" cy="621600"/>
          </a:xfrm>
          <a:prstGeom prst="rect">
            <a:avLst/>
          </a:prstGeom>
        </p:spPr>
        <p:txBody>
          <a:bodyPr lIns="0" tIns="0" rIns="0" bIns="0" rtlCol="0" anchor="t">
            <a:spAutoFit/>
          </a:bodyPr>
          <a:lstStyle/>
          <a:p>
            <a:pPr algn="ctr">
              <a:lnSpc>
                <a:spcPts val="5113"/>
              </a:lnSpc>
              <a:spcBef>
                <a:spcPct val="0"/>
              </a:spcBef>
            </a:pPr>
            <a:r>
              <a:rPr lang="en-US" sz="3652">
                <a:solidFill>
                  <a:srgbClr val="FFFFFF"/>
                </a:solidFill>
                <a:latin typeface="Muli"/>
                <a:ea typeface="Muli"/>
                <a:cs typeface="Muli"/>
                <a:sym typeface="Muli"/>
              </a:rPr>
              <a:t>TÌM HIỂU TÁC HẠI GÂY ĐỘT BIẾN Ở NGƯỜI CỦA MỘT SỐ CHẤT ĐỘC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3165184" y="1705681"/>
            <a:ext cx="11957632" cy="6875638"/>
          </a:xfrm>
          <a:custGeom>
            <a:avLst/>
            <a:gdLst/>
            <a:ahLst/>
            <a:cxnLst/>
            <a:rect l="l" t="t" r="r" b="b"/>
            <a:pathLst>
              <a:path w="11957632" h="6875638">
                <a:moveTo>
                  <a:pt x="0" y="0"/>
                </a:moveTo>
                <a:lnTo>
                  <a:pt x="11957632" y="0"/>
                </a:lnTo>
                <a:lnTo>
                  <a:pt x="11957632" y="6875638"/>
                </a:lnTo>
                <a:lnTo>
                  <a:pt x="0" y="687563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2937882" y="871473"/>
            <a:ext cx="12042002" cy="8038850"/>
          </a:xfrm>
          <a:custGeom>
            <a:avLst/>
            <a:gdLst/>
            <a:ahLst/>
            <a:cxnLst/>
            <a:rect l="l" t="t" r="r" b="b"/>
            <a:pathLst>
              <a:path w="12042002" h="8038850">
                <a:moveTo>
                  <a:pt x="0" y="0"/>
                </a:moveTo>
                <a:lnTo>
                  <a:pt x="12042002" y="0"/>
                </a:lnTo>
                <a:lnTo>
                  <a:pt x="12042002" y="8038850"/>
                </a:lnTo>
                <a:lnTo>
                  <a:pt x="0" y="803885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482804" y="9654328"/>
            <a:ext cx="15322391" cy="318516"/>
          </a:xfrm>
          <a:prstGeom prst="rect">
            <a:avLst/>
          </a:prstGeom>
        </p:spPr>
        <p:txBody>
          <a:bodyPr lIns="0" tIns="0" rIns="0" bIns="0" rtlCol="0" anchor="t">
            <a:spAutoFit/>
          </a:bodyPr>
          <a:lstStyle/>
          <a:p>
            <a:pPr algn="ctr">
              <a:lnSpc>
                <a:spcPts val="2472"/>
              </a:lnSpc>
              <a:spcBef>
                <a:spcPct val="0"/>
              </a:spcBef>
            </a:pPr>
            <a:r>
              <a:rPr lang="en-US" sz="2400">
                <a:solidFill>
                  <a:srgbClr val="000000"/>
                </a:solidFill>
                <a:latin typeface="Cabin"/>
                <a:ea typeface="Cabin"/>
                <a:cs typeface="Cabin"/>
                <a:sym typeface="Cabin"/>
              </a:rPr>
              <a:t>MỸ ĐÃ RẢI LOẠI CHẤT ĐỘC MÀ HÀNG TRĂM NĂM SAU NGƯỜI VIỆT NAM VẪN PHẢI GÁNH CHỊU HẬU QUẢ CỦA NÓ</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3298326" y="1289278"/>
            <a:ext cx="10355665" cy="8263820"/>
          </a:xfrm>
          <a:custGeom>
            <a:avLst/>
            <a:gdLst/>
            <a:ahLst/>
            <a:cxnLst/>
            <a:rect l="l" t="t" r="r" b="b"/>
            <a:pathLst>
              <a:path w="10355665" h="8263820">
                <a:moveTo>
                  <a:pt x="0" y="0"/>
                </a:moveTo>
                <a:lnTo>
                  <a:pt x="10355665" y="0"/>
                </a:lnTo>
                <a:lnTo>
                  <a:pt x="10355665" y="8263821"/>
                </a:lnTo>
                <a:lnTo>
                  <a:pt x="0" y="8263821"/>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028700" y="1695922"/>
            <a:ext cx="8011176" cy="5335443"/>
          </a:xfrm>
          <a:custGeom>
            <a:avLst/>
            <a:gdLst/>
            <a:ahLst/>
            <a:cxnLst/>
            <a:rect l="l" t="t" r="r" b="b"/>
            <a:pathLst>
              <a:path w="8011176" h="5335443">
                <a:moveTo>
                  <a:pt x="0" y="0"/>
                </a:moveTo>
                <a:lnTo>
                  <a:pt x="8011176" y="0"/>
                </a:lnTo>
                <a:lnTo>
                  <a:pt x="8011176" y="5335443"/>
                </a:lnTo>
                <a:lnTo>
                  <a:pt x="0" y="5335443"/>
                </a:lnTo>
                <a:lnTo>
                  <a:pt x="0" y="0"/>
                </a:lnTo>
                <a:close/>
              </a:path>
            </a:pathLst>
          </a:custGeom>
          <a:blipFill>
            <a:blip r:embed="rId2"/>
            <a:stretch>
              <a:fillRect/>
            </a:stretch>
          </a:blipFill>
        </p:spPr>
        <p:txBody>
          <a:bodyPr/>
          <a:lstStyle/>
          <a:p>
            <a:endParaRPr lang="en-US"/>
          </a:p>
        </p:txBody>
      </p:sp>
      <p:sp>
        <p:nvSpPr>
          <p:cNvPr id="3" name="Freeform 3"/>
          <p:cNvSpPr/>
          <p:nvPr/>
        </p:nvSpPr>
        <p:spPr>
          <a:xfrm>
            <a:off x="10048631" y="1695922"/>
            <a:ext cx="7579423" cy="5396549"/>
          </a:xfrm>
          <a:custGeom>
            <a:avLst/>
            <a:gdLst/>
            <a:ahLst/>
            <a:cxnLst/>
            <a:rect l="l" t="t" r="r" b="b"/>
            <a:pathLst>
              <a:path w="7579423" h="5396549">
                <a:moveTo>
                  <a:pt x="0" y="0"/>
                </a:moveTo>
                <a:lnTo>
                  <a:pt x="7579422" y="0"/>
                </a:lnTo>
                <a:lnTo>
                  <a:pt x="7579422" y="5396549"/>
                </a:lnTo>
                <a:lnTo>
                  <a:pt x="0" y="5396549"/>
                </a:lnTo>
                <a:lnTo>
                  <a:pt x="0" y="0"/>
                </a:lnTo>
                <a:close/>
              </a:path>
            </a:pathLst>
          </a:custGeom>
          <a:blipFill>
            <a:blip r:embed="rId3"/>
            <a:stretch>
              <a:fillRect/>
            </a:stretch>
          </a:blipFill>
        </p:spPr>
        <p:txBody>
          <a:bodyPr/>
          <a:lstStyle/>
          <a:p>
            <a:endParaRPr lang="en-US"/>
          </a:p>
        </p:txBody>
      </p:sp>
      <p:sp>
        <p:nvSpPr>
          <p:cNvPr id="4" name="Freeform 4"/>
          <p:cNvSpPr/>
          <p:nvPr/>
        </p:nvSpPr>
        <p:spPr>
          <a:xfrm>
            <a:off x="7818719" y="5544518"/>
            <a:ext cx="6401459" cy="4391401"/>
          </a:xfrm>
          <a:custGeom>
            <a:avLst/>
            <a:gdLst/>
            <a:ahLst/>
            <a:cxnLst/>
            <a:rect l="l" t="t" r="r" b="b"/>
            <a:pathLst>
              <a:path w="6401459" h="4391401">
                <a:moveTo>
                  <a:pt x="0" y="0"/>
                </a:moveTo>
                <a:lnTo>
                  <a:pt x="6401459" y="0"/>
                </a:lnTo>
                <a:lnTo>
                  <a:pt x="6401459" y="4391401"/>
                </a:lnTo>
                <a:lnTo>
                  <a:pt x="0" y="4391401"/>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4808311" y="531024"/>
            <a:ext cx="8236130" cy="8727276"/>
          </a:xfrm>
          <a:custGeom>
            <a:avLst/>
            <a:gdLst/>
            <a:ahLst/>
            <a:cxnLst/>
            <a:rect l="l" t="t" r="r" b="b"/>
            <a:pathLst>
              <a:path w="8236130" h="8727276">
                <a:moveTo>
                  <a:pt x="0" y="0"/>
                </a:moveTo>
                <a:lnTo>
                  <a:pt x="8236131" y="0"/>
                </a:lnTo>
                <a:lnTo>
                  <a:pt x="8236131" y="8727276"/>
                </a:lnTo>
                <a:lnTo>
                  <a:pt x="0" y="872727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0603611" y="489637"/>
            <a:ext cx="6655689" cy="8229600"/>
          </a:xfrm>
          <a:custGeom>
            <a:avLst/>
            <a:gdLst/>
            <a:ahLst/>
            <a:cxnLst/>
            <a:rect l="l" t="t" r="r" b="b"/>
            <a:pathLst>
              <a:path w="6655689" h="8229600">
                <a:moveTo>
                  <a:pt x="0" y="0"/>
                </a:moveTo>
                <a:lnTo>
                  <a:pt x="6655689" y="0"/>
                </a:lnTo>
                <a:lnTo>
                  <a:pt x="6655689" y="8229600"/>
                </a:lnTo>
                <a:lnTo>
                  <a:pt x="0" y="82296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10546" y="4105240"/>
            <a:ext cx="11917075" cy="1131744"/>
          </a:xfrm>
          <a:prstGeom prst="rect">
            <a:avLst/>
          </a:prstGeom>
        </p:spPr>
        <p:txBody>
          <a:bodyPr lIns="0" tIns="0" rIns="0" bIns="0" rtlCol="0" anchor="t">
            <a:spAutoFit/>
          </a:bodyPr>
          <a:lstStyle/>
          <a:p>
            <a:pPr algn="ctr">
              <a:lnSpc>
                <a:spcPts val="8551"/>
              </a:lnSpc>
            </a:pPr>
            <a:r>
              <a:rPr lang="en-US" sz="8302">
                <a:solidFill>
                  <a:srgbClr val="FFFFFF"/>
                </a:solidFill>
                <a:latin typeface="Sigmar One"/>
                <a:ea typeface="Sigmar One"/>
                <a:cs typeface="Sigmar One"/>
                <a:sym typeface="Sigmar One"/>
              </a:rPr>
              <a:t>LUYỆN TẬP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grpSp>
        <p:nvGrpSpPr>
          <p:cNvPr id="2" name="Group 2"/>
          <p:cNvGrpSpPr/>
          <p:nvPr/>
        </p:nvGrpSpPr>
        <p:grpSpPr>
          <a:xfrm>
            <a:off x="1618517" y="175183"/>
            <a:ext cx="15854017" cy="1117243"/>
            <a:chOff x="0" y="0"/>
            <a:chExt cx="4175544" cy="294253"/>
          </a:xfrm>
        </p:grpSpPr>
        <p:sp>
          <p:nvSpPr>
            <p:cNvPr id="3" name="Freeform 3"/>
            <p:cNvSpPr/>
            <p:nvPr/>
          </p:nvSpPr>
          <p:spPr>
            <a:xfrm>
              <a:off x="0" y="0"/>
              <a:ext cx="4175544" cy="294253"/>
            </a:xfrm>
            <a:custGeom>
              <a:avLst/>
              <a:gdLst/>
              <a:ahLst/>
              <a:cxnLst/>
              <a:rect l="l" t="t" r="r" b="b"/>
              <a:pathLst>
                <a:path w="4175544" h="294253">
                  <a:moveTo>
                    <a:pt x="24905" y="0"/>
                  </a:moveTo>
                  <a:lnTo>
                    <a:pt x="4150639" y="0"/>
                  </a:lnTo>
                  <a:cubicBezTo>
                    <a:pt x="4164393" y="0"/>
                    <a:pt x="4175544" y="11150"/>
                    <a:pt x="4175544" y="24905"/>
                  </a:cubicBezTo>
                  <a:lnTo>
                    <a:pt x="4175544" y="269349"/>
                  </a:lnTo>
                  <a:cubicBezTo>
                    <a:pt x="4175544" y="283103"/>
                    <a:pt x="4164393" y="294253"/>
                    <a:pt x="4150639" y="294253"/>
                  </a:cubicBezTo>
                  <a:lnTo>
                    <a:pt x="24905" y="294253"/>
                  </a:lnTo>
                  <a:cubicBezTo>
                    <a:pt x="11150" y="294253"/>
                    <a:pt x="0" y="283103"/>
                    <a:pt x="0" y="269349"/>
                  </a:cubicBezTo>
                  <a:lnTo>
                    <a:pt x="0" y="24905"/>
                  </a:lnTo>
                  <a:cubicBezTo>
                    <a:pt x="0" y="11150"/>
                    <a:pt x="11150" y="0"/>
                    <a:pt x="24905" y="0"/>
                  </a:cubicBezTo>
                  <a:close/>
                </a:path>
              </a:pathLst>
            </a:custGeom>
            <a:solidFill>
              <a:srgbClr val="FFFFFF"/>
            </a:solidFill>
          </p:spPr>
          <p:txBody>
            <a:bodyPr/>
            <a:lstStyle/>
            <a:p>
              <a:endParaRPr lang="en-US"/>
            </a:p>
          </p:txBody>
        </p:sp>
        <p:sp>
          <p:nvSpPr>
            <p:cNvPr id="4" name="TextBox 4"/>
            <p:cNvSpPr txBox="1"/>
            <p:nvPr/>
          </p:nvSpPr>
          <p:spPr>
            <a:xfrm>
              <a:off x="0" y="-57150"/>
              <a:ext cx="4175544" cy="351403"/>
            </a:xfrm>
            <a:prstGeom prst="rect">
              <a:avLst/>
            </a:prstGeom>
          </p:spPr>
          <p:txBody>
            <a:bodyPr lIns="177800" tIns="177800" rIns="177800" bIns="177800" rtlCol="0" anchor="ctr"/>
            <a:lstStyle/>
            <a:p>
              <a:pPr algn="ctr">
                <a:lnSpc>
                  <a:spcPts val="4479"/>
                </a:lnSpc>
              </a:pPr>
              <a:r>
                <a:rPr lang="en-US" sz="3199">
                  <a:solidFill>
                    <a:srgbClr val="000000"/>
                  </a:solidFill>
                  <a:latin typeface="Muli"/>
                  <a:ea typeface="Muli"/>
                  <a:cs typeface="Muli"/>
                  <a:sym typeface="Muli"/>
                </a:rPr>
                <a:t>1) Hãy mô tả và cho biết cơ chế trong hình ảnh minh họa sẽ dẫn đến đột biến nào?</a:t>
              </a:r>
            </a:p>
          </p:txBody>
        </p:sp>
      </p:grpSp>
      <p:sp>
        <p:nvSpPr>
          <p:cNvPr id="5" name="Freeform 5"/>
          <p:cNvSpPr/>
          <p:nvPr/>
        </p:nvSpPr>
        <p:spPr>
          <a:xfrm>
            <a:off x="1618517" y="1157135"/>
            <a:ext cx="15854017" cy="8998226"/>
          </a:xfrm>
          <a:custGeom>
            <a:avLst/>
            <a:gdLst/>
            <a:ahLst/>
            <a:cxnLst/>
            <a:rect l="l" t="t" r="r" b="b"/>
            <a:pathLst>
              <a:path w="15854017" h="8998226">
                <a:moveTo>
                  <a:pt x="0" y="0"/>
                </a:moveTo>
                <a:lnTo>
                  <a:pt x="15854017" y="0"/>
                </a:lnTo>
                <a:lnTo>
                  <a:pt x="15854017" y="8998226"/>
                </a:lnTo>
                <a:lnTo>
                  <a:pt x="0" y="899822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grpSp>
        <p:nvGrpSpPr>
          <p:cNvPr id="2" name="Group 2"/>
          <p:cNvGrpSpPr/>
          <p:nvPr/>
        </p:nvGrpSpPr>
        <p:grpSpPr>
          <a:xfrm>
            <a:off x="787461" y="296799"/>
            <a:ext cx="11979646" cy="1463801"/>
            <a:chOff x="0" y="0"/>
            <a:chExt cx="3155133" cy="385528"/>
          </a:xfrm>
        </p:grpSpPr>
        <p:sp>
          <p:nvSpPr>
            <p:cNvPr id="3" name="Freeform 3"/>
            <p:cNvSpPr/>
            <p:nvPr/>
          </p:nvSpPr>
          <p:spPr>
            <a:xfrm>
              <a:off x="0" y="0"/>
              <a:ext cx="3155133" cy="385528"/>
            </a:xfrm>
            <a:custGeom>
              <a:avLst/>
              <a:gdLst/>
              <a:ahLst/>
              <a:cxnLst/>
              <a:rect l="l" t="t" r="r" b="b"/>
              <a:pathLst>
                <a:path w="3155133" h="385528">
                  <a:moveTo>
                    <a:pt x="32959" y="0"/>
                  </a:moveTo>
                  <a:lnTo>
                    <a:pt x="3122174" y="0"/>
                  </a:lnTo>
                  <a:cubicBezTo>
                    <a:pt x="3140377" y="0"/>
                    <a:pt x="3155133" y="14756"/>
                    <a:pt x="3155133" y="32959"/>
                  </a:cubicBezTo>
                  <a:lnTo>
                    <a:pt x="3155133" y="352569"/>
                  </a:lnTo>
                  <a:cubicBezTo>
                    <a:pt x="3155133" y="370772"/>
                    <a:pt x="3140377" y="385528"/>
                    <a:pt x="3122174" y="385528"/>
                  </a:cubicBezTo>
                  <a:lnTo>
                    <a:pt x="32959" y="385528"/>
                  </a:lnTo>
                  <a:cubicBezTo>
                    <a:pt x="24218" y="385528"/>
                    <a:pt x="15835" y="382055"/>
                    <a:pt x="9653" y="375874"/>
                  </a:cubicBezTo>
                  <a:cubicBezTo>
                    <a:pt x="3472" y="369693"/>
                    <a:pt x="0" y="361310"/>
                    <a:pt x="0" y="352569"/>
                  </a:cubicBezTo>
                  <a:lnTo>
                    <a:pt x="0" y="32959"/>
                  </a:lnTo>
                  <a:cubicBezTo>
                    <a:pt x="0" y="14756"/>
                    <a:pt x="14756" y="0"/>
                    <a:pt x="32959" y="0"/>
                  </a:cubicBezTo>
                  <a:close/>
                </a:path>
              </a:pathLst>
            </a:custGeom>
            <a:solidFill>
              <a:srgbClr val="FFFFFF"/>
            </a:solidFill>
          </p:spPr>
          <p:txBody>
            <a:bodyPr/>
            <a:lstStyle/>
            <a:p>
              <a:endParaRPr lang="en-US"/>
            </a:p>
          </p:txBody>
        </p:sp>
        <p:sp>
          <p:nvSpPr>
            <p:cNvPr id="4" name="TextBox 4"/>
            <p:cNvSpPr txBox="1"/>
            <p:nvPr/>
          </p:nvSpPr>
          <p:spPr>
            <a:xfrm>
              <a:off x="0" y="-57150"/>
              <a:ext cx="3155133" cy="442678"/>
            </a:xfrm>
            <a:prstGeom prst="rect">
              <a:avLst/>
            </a:prstGeom>
          </p:spPr>
          <p:txBody>
            <a:bodyPr lIns="177800" tIns="177800" rIns="177800" bIns="177800" rtlCol="0" anchor="ctr"/>
            <a:lstStyle/>
            <a:p>
              <a:pPr algn="ctr">
                <a:lnSpc>
                  <a:spcPts val="4479"/>
                </a:lnSpc>
              </a:pPr>
              <a:r>
                <a:rPr lang="en-US" sz="3199">
                  <a:solidFill>
                    <a:srgbClr val="000000"/>
                  </a:solidFill>
                  <a:latin typeface="Muli"/>
                  <a:ea typeface="Muli"/>
                  <a:cs typeface="Muli"/>
                  <a:sym typeface="Muli"/>
                </a:rPr>
                <a:t>2) Lấy thêm ví dụ đột biến số lượng nhiễm sắc thể.</a:t>
              </a:r>
            </a:p>
          </p:txBody>
        </p:sp>
      </p:grpSp>
      <p:sp>
        <p:nvSpPr>
          <p:cNvPr id="5" name="Freeform 5"/>
          <p:cNvSpPr/>
          <p:nvPr/>
        </p:nvSpPr>
        <p:spPr>
          <a:xfrm>
            <a:off x="1028700" y="1990177"/>
            <a:ext cx="9598534" cy="3791018"/>
          </a:xfrm>
          <a:custGeom>
            <a:avLst/>
            <a:gdLst/>
            <a:ahLst/>
            <a:cxnLst/>
            <a:rect l="l" t="t" r="r" b="b"/>
            <a:pathLst>
              <a:path w="9598534" h="3791018">
                <a:moveTo>
                  <a:pt x="0" y="0"/>
                </a:moveTo>
                <a:lnTo>
                  <a:pt x="9598534" y="0"/>
                </a:lnTo>
                <a:lnTo>
                  <a:pt x="9598534" y="3791018"/>
                </a:lnTo>
                <a:lnTo>
                  <a:pt x="0" y="3791018"/>
                </a:lnTo>
                <a:lnTo>
                  <a:pt x="0" y="0"/>
                </a:lnTo>
                <a:close/>
              </a:path>
            </a:pathLst>
          </a:custGeom>
          <a:blipFill>
            <a:blip r:embed="rId2"/>
            <a:stretch>
              <a:fillRect/>
            </a:stretch>
          </a:blipFill>
        </p:spPr>
        <p:txBody>
          <a:bodyPr/>
          <a:lstStyle/>
          <a:p>
            <a:endParaRPr lang="en-US"/>
          </a:p>
        </p:txBody>
      </p:sp>
      <p:sp>
        <p:nvSpPr>
          <p:cNvPr id="6" name="Freeform 6"/>
          <p:cNvSpPr/>
          <p:nvPr/>
        </p:nvSpPr>
        <p:spPr>
          <a:xfrm>
            <a:off x="6177725" y="5821904"/>
            <a:ext cx="11221317" cy="3436396"/>
          </a:xfrm>
          <a:custGeom>
            <a:avLst/>
            <a:gdLst/>
            <a:ahLst/>
            <a:cxnLst/>
            <a:rect l="l" t="t" r="r" b="b"/>
            <a:pathLst>
              <a:path w="11221317" h="3436396">
                <a:moveTo>
                  <a:pt x="0" y="0"/>
                </a:moveTo>
                <a:lnTo>
                  <a:pt x="11221317" y="0"/>
                </a:lnTo>
                <a:lnTo>
                  <a:pt x="11221317" y="3436396"/>
                </a:lnTo>
                <a:lnTo>
                  <a:pt x="0" y="343639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grpSp>
        <p:nvGrpSpPr>
          <p:cNvPr id="2" name="Group 2"/>
          <p:cNvGrpSpPr/>
          <p:nvPr/>
        </p:nvGrpSpPr>
        <p:grpSpPr>
          <a:xfrm>
            <a:off x="796849" y="3883155"/>
            <a:ext cx="16462451" cy="5738027"/>
            <a:chOff x="0" y="0"/>
            <a:chExt cx="4700720" cy="1638447"/>
          </a:xfrm>
        </p:grpSpPr>
        <p:sp>
          <p:nvSpPr>
            <p:cNvPr id="3" name="Freeform 3"/>
            <p:cNvSpPr/>
            <p:nvPr/>
          </p:nvSpPr>
          <p:spPr>
            <a:xfrm>
              <a:off x="0" y="0"/>
              <a:ext cx="4700720" cy="1638447"/>
            </a:xfrm>
            <a:custGeom>
              <a:avLst/>
              <a:gdLst/>
              <a:ahLst/>
              <a:cxnLst/>
              <a:rect l="l" t="t" r="r" b="b"/>
              <a:pathLst>
                <a:path w="4700720" h="1638447">
                  <a:moveTo>
                    <a:pt x="23984" y="0"/>
                  </a:moveTo>
                  <a:lnTo>
                    <a:pt x="4676735" y="0"/>
                  </a:lnTo>
                  <a:cubicBezTo>
                    <a:pt x="4689982" y="0"/>
                    <a:pt x="4700720" y="10738"/>
                    <a:pt x="4700720" y="23984"/>
                  </a:cubicBezTo>
                  <a:lnTo>
                    <a:pt x="4700720" y="1614463"/>
                  </a:lnTo>
                  <a:cubicBezTo>
                    <a:pt x="4700720" y="1620824"/>
                    <a:pt x="4698193" y="1626924"/>
                    <a:pt x="4693695" y="1631422"/>
                  </a:cubicBezTo>
                  <a:cubicBezTo>
                    <a:pt x="4689197" y="1635920"/>
                    <a:pt x="4683097" y="1638447"/>
                    <a:pt x="4676735" y="1638447"/>
                  </a:cubicBezTo>
                  <a:lnTo>
                    <a:pt x="23984" y="1638447"/>
                  </a:lnTo>
                  <a:cubicBezTo>
                    <a:pt x="17623" y="1638447"/>
                    <a:pt x="11523" y="1635920"/>
                    <a:pt x="7025" y="1631422"/>
                  </a:cubicBezTo>
                  <a:cubicBezTo>
                    <a:pt x="2527" y="1626924"/>
                    <a:pt x="0" y="1620824"/>
                    <a:pt x="0" y="1614463"/>
                  </a:cubicBezTo>
                  <a:lnTo>
                    <a:pt x="0" y="23984"/>
                  </a:lnTo>
                  <a:cubicBezTo>
                    <a:pt x="0" y="17623"/>
                    <a:pt x="2527" y="11523"/>
                    <a:pt x="7025" y="7025"/>
                  </a:cubicBezTo>
                  <a:cubicBezTo>
                    <a:pt x="11523" y="2527"/>
                    <a:pt x="17623" y="0"/>
                    <a:pt x="23984" y="0"/>
                  </a:cubicBezTo>
                  <a:close/>
                </a:path>
              </a:pathLst>
            </a:custGeom>
            <a:solidFill>
              <a:srgbClr val="FFFFFF"/>
            </a:solidFill>
          </p:spPr>
          <p:txBody>
            <a:bodyPr/>
            <a:lstStyle/>
            <a:p>
              <a:endParaRPr lang="en-US"/>
            </a:p>
          </p:txBody>
        </p:sp>
        <p:sp>
          <p:nvSpPr>
            <p:cNvPr id="4" name="TextBox 4"/>
            <p:cNvSpPr txBox="1"/>
            <p:nvPr/>
          </p:nvSpPr>
          <p:spPr>
            <a:xfrm>
              <a:off x="0" y="-76200"/>
              <a:ext cx="4700720" cy="1714647"/>
            </a:xfrm>
            <a:prstGeom prst="rect">
              <a:avLst/>
            </a:prstGeom>
          </p:spPr>
          <p:txBody>
            <a:bodyPr lIns="177800" tIns="177800" rIns="177800" bIns="177800" rtlCol="0" anchor="ctr"/>
            <a:lstStyle/>
            <a:p>
              <a:pPr algn="ctr">
                <a:lnSpc>
                  <a:spcPts val="5319"/>
                </a:lnSpc>
              </a:pPr>
              <a:endParaRPr/>
            </a:p>
          </p:txBody>
        </p:sp>
      </p:grpSp>
      <p:sp>
        <p:nvSpPr>
          <p:cNvPr id="5" name="Freeform 5"/>
          <p:cNvSpPr/>
          <p:nvPr/>
        </p:nvSpPr>
        <p:spPr>
          <a:xfrm>
            <a:off x="-1931849" y="3567623"/>
            <a:ext cx="21593823" cy="6053559"/>
          </a:xfrm>
          <a:custGeom>
            <a:avLst/>
            <a:gdLst/>
            <a:ahLst/>
            <a:cxnLst/>
            <a:rect l="l" t="t" r="r" b="b"/>
            <a:pathLst>
              <a:path w="21593823" h="6053559">
                <a:moveTo>
                  <a:pt x="0" y="0"/>
                </a:moveTo>
                <a:lnTo>
                  <a:pt x="21593824" y="0"/>
                </a:lnTo>
                <a:lnTo>
                  <a:pt x="21593824" y="6053558"/>
                </a:lnTo>
                <a:lnTo>
                  <a:pt x="0" y="6053558"/>
                </a:lnTo>
                <a:lnTo>
                  <a:pt x="0" y="0"/>
                </a:lnTo>
                <a:close/>
              </a:path>
            </a:pathLst>
          </a:custGeom>
          <a:blipFill>
            <a:blip r:embed="rId2"/>
            <a:stretch>
              <a:fillRect l="-1607" r="-1607" b="-9872"/>
            </a:stretch>
          </a:blipFill>
        </p:spPr>
        <p:txBody>
          <a:bodyPr/>
          <a:lstStyle/>
          <a:p>
            <a:endParaRPr lang="en-US"/>
          </a:p>
        </p:txBody>
      </p:sp>
      <p:sp>
        <p:nvSpPr>
          <p:cNvPr id="6" name="TextBox 6"/>
          <p:cNvSpPr txBox="1"/>
          <p:nvPr/>
        </p:nvSpPr>
        <p:spPr>
          <a:xfrm>
            <a:off x="1406979" y="991866"/>
            <a:ext cx="7737021" cy="2161214"/>
          </a:xfrm>
          <a:prstGeom prst="rect">
            <a:avLst/>
          </a:prstGeom>
        </p:spPr>
        <p:txBody>
          <a:bodyPr lIns="0" tIns="0" rIns="0" bIns="0" rtlCol="0" anchor="t">
            <a:spAutoFit/>
          </a:bodyPr>
          <a:lstStyle/>
          <a:p>
            <a:pPr algn="l">
              <a:lnSpc>
                <a:spcPts val="5798"/>
              </a:lnSpc>
              <a:spcBef>
                <a:spcPct val="0"/>
              </a:spcBef>
            </a:pPr>
            <a:r>
              <a:rPr lang="en-US" sz="4142">
                <a:solidFill>
                  <a:srgbClr val="FFFFFF"/>
                </a:solidFill>
                <a:latin typeface="Muli"/>
                <a:ea typeface="Muli"/>
                <a:cs typeface="Muli"/>
                <a:sym typeface="Muli"/>
              </a:rPr>
              <a:t>Nhận xét về số lượng, cấu trúc nhiễm sắc thể ở hình 6.2b, hình 6.2c so với hình 6.2a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1385384" y="2951334"/>
            <a:ext cx="3917633" cy="4114800"/>
          </a:xfrm>
          <a:custGeom>
            <a:avLst/>
            <a:gdLst/>
            <a:ahLst/>
            <a:cxnLst/>
            <a:rect l="l" t="t" r="r" b="b"/>
            <a:pathLst>
              <a:path w="3917633" h="4114800">
                <a:moveTo>
                  <a:pt x="0" y="0"/>
                </a:moveTo>
                <a:lnTo>
                  <a:pt x="3917633" y="0"/>
                </a:lnTo>
                <a:lnTo>
                  <a:pt x="3917633"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210546" y="4105240"/>
            <a:ext cx="11917075" cy="1131744"/>
          </a:xfrm>
          <a:prstGeom prst="rect">
            <a:avLst/>
          </a:prstGeom>
        </p:spPr>
        <p:txBody>
          <a:bodyPr lIns="0" tIns="0" rIns="0" bIns="0" rtlCol="0" anchor="t">
            <a:spAutoFit/>
          </a:bodyPr>
          <a:lstStyle/>
          <a:p>
            <a:pPr algn="ctr">
              <a:lnSpc>
                <a:spcPts val="8551"/>
              </a:lnSpc>
            </a:pPr>
            <a:r>
              <a:rPr lang="en-US" sz="8302">
                <a:solidFill>
                  <a:srgbClr val="FFFFFF"/>
                </a:solidFill>
                <a:latin typeface="Sigmar One"/>
                <a:ea typeface="Sigmar One"/>
                <a:cs typeface="Sigmar One"/>
                <a:sym typeface="Sigmar One"/>
              </a:rPr>
              <a:t>VẬN DỤNG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393035"/>
            <a:ext cx="11958243" cy="2519360"/>
            <a:chOff x="0" y="0"/>
            <a:chExt cx="3337800" cy="703207"/>
          </a:xfrm>
        </p:grpSpPr>
        <p:sp>
          <p:nvSpPr>
            <p:cNvPr id="3" name="Freeform 3"/>
            <p:cNvSpPr/>
            <p:nvPr/>
          </p:nvSpPr>
          <p:spPr>
            <a:xfrm>
              <a:off x="0" y="0"/>
              <a:ext cx="3337801" cy="703207"/>
            </a:xfrm>
            <a:custGeom>
              <a:avLst/>
              <a:gdLst/>
              <a:ahLst/>
              <a:cxnLst/>
              <a:rect l="l" t="t" r="r" b="b"/>
              <a:pathLst>
                <a:path w="3337801" h="703207">
                  <a:moveTo>
                    <a:pt x="33018" y="0"/>
                  </a:moveTo>
                  <a:lnTo>
                    <a:pt x="3304782" y="0"/>
                  </a:lnTo>
                  <a:cubicBezTo>
                    <a:pt x="3313539" y="0"/>
                    <a:pt x="3321938" y="3479"/>
                    <a:pt x="3328130" y="9671"/>
                  </a:cubicBezTo>
                  <a:cubicBezTo>
                    <a:pt x="3334322" y="15863"/>
                    <a:pt x="3337801" y="24261"/>
                    <a:pt x="3337801" y="33018"/>
                  </a:cubicBezTo>
                  <a:lnTo>
                    <a:pt x="3337801" y="670189"/>
                  </a:lnTo>
                  <a:cubicBezTo>
                    <a:pt x="3337801" y="678946"/>
                    <a:pt x="3334322" y="687344"/>
                    <a:pt x="3328130" y="693536"/>
                  </a:cubicBezTo>
                  <a:cubicBezTo>
                    <a:pt x="3321938" y="699728"/>
                    <a:pt x="3313539" y="703207"/>
                    <a:pt x="3304782" y="703207"/>
                  </a:cubicBezTo>
                  <a:lnTo>
                    <a:pt x="33018" y="703207"/>
                  </a:lnTo>
                  <a:cubicBezTo>
                    <a:pt x="24261" y="703207"/>
                    <a:pt x="15863" y="699728"/>
                    <a:pt x="9671" y="693536"/>
                  </a:cubicBezTo>
                  <a:cubicBezTo>
                    <a:pt x="3479" y="687344"/>
                    <a:pt x="0" y="678946"/>
                    <a:pt x="0" y="670189"/>
                  </a:cubicBezTo>
                  <a:lnTo>
                    <a:pt x="0" y="33018"/>
                  </a:lnTo>
                  <a:cubicBezTo>
                    <a:pt x="0" y="24261"/>
                    <a:pt x="3479" y="15863"/>
                    <a:pt x="9671" y="9671"/>
                  </a:cubicBezTo>
                  <a:cubicBezTo>
                    <a:pt x="15863" y="3479"/>
                    <a:pt x="24261" y="0"/>
                    <a:pt x="33018" y="0"/>
                  </a:cubicBezTo>
                  <a:close/>
                </a:path>
              </a:pathLst>
            </a:custGeom>
            <a:solidFill>
              <a:srgbClr val="FFFFFF"/>
            </a:solidFill>
          </p:spPr>
          <p:txBody>
            <a:bodyPr/>
            <a:lstStyle/>
            <a:p>
              <a:endParaRPr lang="en-US"/>
            </a:p>
          </p:txBody>
        </p:sp>
        <p:sp>
          <p:nvSpPr>
            <p:cNvPr id="4" name="TextBox 4"/>
            <p:cNvSpPr txBox="1"/>
            <p:nvPr/>
          </p:nvSpPr>
          <p:spPr>
            <a:xfrm>
              <a:off x="0" y="-66675"/>
              <a:ext cx="3337800" cy="769882"/>
            </a:xfrm>
            <a:prstGeom prst="rect">
              <a:avLst/>
            </a:prstGeom>
          </p:spPr>
          <p:txBody>
            <a:bodyPr lIns="177800" tIns="177800" rIns="177800" bIns="177800" rtlCol="0" anchor="ctr"/>
            <a:lstStyle/>
            <a:p>
              <a:pPr algn="ctr">
                <a:lnSpc>
                  <a:spcPts val="5039"/>
                </a:lnSpc>
              </a:pPr>
              <a:r>
                <a:rPr lang="en-US" sz="3599">
                  <a:solidFill>
                    <a:srgbClr val="000000"/>
                  </a:solidFill>
                  <a:latin typeface="Muli"/>
                  <a:ea typeface="Muli"/>
                  <a:cs typeface="Muli"/>
                  <a:sym typeface="Muli"/>
                </a:rPr>
                <a:t>2) Giải thích tại sao không sử dụng 2,4-D để diệt cỏ trong sản xuất nông nghiệp.</a:t>
              </a:r>
            </a:p>
          </p:txBody>
        </p:sp>
      </p:grpSp>
      <p:grpSp>
        <p:nvGrpSpPr>
          <p:cNvPr id="5" name="Group 5"/>
          <p:cNvGrpSpPr/>
          <p:nvPr/>
        </p:nvGrpSpPr>
        <p:grpSpPr>
          <a:xfrm>
            <a:off x="1028700" y="1754241"/>
            <a:ext cx="11958243" cy="4354067"/>
            <a:chOff x="0" y="0"/>
            <a:chExt cx="3337800" cy="1215313"/>
          </a:xfrm>
        </p:grpSpPr>
        <p:sp>
          <p:nvSpPr>
            <p:cNvPr id="6" name="Freeform 6"/>
            <p:cNvSpPr/>
            <p:nvPr/>
          </p:nvSpPr>
          <p:spPr>
            <a:xfrm>
              <a:off x="0" y="0"/>
              <a:ext cx="3337801" cy="1215313"/>
            </a:xfrm>
            <a:custGeom>
              <a:avLst/>
              <a:gdLst/>
              <a:ahLst/>
              <a:cxnLst/>
              <a:rect l="l" t="t" r="r" b="b"/>
              <a:pathLst>
                <a:path w="3337801" h="1215313">
                  <a:moveTo>
                    <a:pt x="33018" y="0"/>
                  </a:moveTo>
                  <a:lnTo>
                    <a:pt x="3304782" y="0"/>
                  </a:lnTo>
                  <a:cubicBezTo>
                    <a:pt x="3313539" y="0"/>
                    <a:pt x="3321938" y="3479"/>
                    <a:pt x="3328130" y="9671"/>
                  </a:cubicBezTo>
                  <a:cubicBezTo>
                    <a:pt x="3334322" y="15863"/>
                    <a:pt x="3337801" y="24261"/>
                    <a:pt x="3337801" y="33018"/>
                  </a:cubicBezTo>
                  <a:lnTo>
                    <a:pt x="3337801" y="1182295"/>
                  </a:lnTo>
                  <a:cubicBezTo>
                    <a:pt x="3337801" y="1191052"/>
                    <a:pt x="3334322" y="1199450"/>
                    <a:pt x="3328130" y="1205642"/>
                  </a:cubicBezTo>
                  <a:cubicBezTo>
                    <a:pt x="3321938" y="1211834"/>
                    <a:pt x="3313539" y="1215313"/>
                    <a:pt x="3304782" y="1215313"/>
                  </a:cubicBezTo>
                  <a:lnTo>
                    <a:pt x="33018" y="1215313"/>
                  </a:lnTo>
                  <a:cubicBezTo>
                    <a:pt x="24261" y="1215313"/>
                    <a:pt x="15863" y="1211834"/>
                    <a:pt x="9671" y="1205642"/>
                  </a:cubicBezTo>
                  <a:cubicBezTo>
                    <a:pt x="3479" y="1199450"/>
                    <a:pt x="0" y="1191052"/>
                    <a:pt x="0" y="1182295"/>
                  </a:cubicBezTo>
                  <a:lnTo>
                    <a:pt x="0" y="33018"/>
                  </a:lnTo>
                  <a:cubicBezTo>
                    <a:pt x="0" y="24261"/>
                    <a:pt x="3479" y="15863"/>
                    <a:pt x="9671" y="9671"/>
                  </a:cubicBezTo>
                  <a:cubicBezTo>
                    <a:pt x="15863" y="3479"/>
                    <a:pt x="24261" y="0"/>
                    <a:pt x="33018" y="0"/>
                  </a:cubicBezTo>
                  <a:close/>
                </a:path>
              </a:pathLst>
            </a:custGeom>
            <a:solidFill>
              <a:srgbClr val="FFFFFF"/>
            </a:solidFill>
          </p:spPr>
          <p:txBody>
            <a:bodyPr/>
            <a:lstStyle/>
            <a:p>
              <a:endParaRPr lang="en-US"/>
            </a:p>
          </p:txBody>
        </p:sp>
        <p:sp>
          <p:nvSpPr>
            <p:cNvPr id="7" name="TextBox 7"/>
            <p:cNvSpPr txBox="1"/>
            <p:nvPr/>
          </p:nvSpPr>
          <p:spPr>
            <a:xfrm>
              <a:off x="0" y="-76200"/>
              <a:ext cx="3337800" cy="1291513"/>
            </a:xfrm>
            <a:prstGeom prst="rect">
              <a:avLst/>
            </a:prstGeom>
          </p:spPr>
          <p:txBody>
            <a:bodyPr lIns="177800" tIns="177800" rIns="177800" bIns="177800" rtlCol="0" anchor="ctr"/>
            <a:lstStyle/>
            <a:p>
              <a:pPr algn="ctr">
                <a:lnSpc>
                  <a:spcPts val="5319"/>
                </a:lnSpc>
              </a:pPr>
              <a:r>
                <a:rPr lang="en-US" sz="3799">
                  <a:solidFill>
                    <a:srgbClr val="000000"/>
                  </a:solidFill>
                  <a:latin typeface="Muli"/>
                  <a:ea typeface="Muli"/>
                  <a:cs typeface="Muli"/>
                  <a:sym typeface="Muli"/>
                </a:rPr>
                <a:t>1) Khi so sánh hệ gene người (46 nhiễm sắc thể) và hệ gene một số loài linh trưởng như tinh tinh, vượn,… (48 nhiễm sắc thể), các nhà khoa học nhận thấy NST số 2 ở người gồm 2 đoạn giống với 2 NST khác nhau (2A và 2B) ở các loài trên. Nêu giả thuyết sự hình thành NST số 2 ở người.</a:t>
              </a:r>
            </a:p>
          </p:txBody>
        </p:sp>
      </p:grpSp>
      <p:sp>
        <p:nvSpPr>
          <p:cNvPr id="8" name="Freeform 8"/>
          <p:cNvSpPr/>
          <p:nvPr/>
        </p:nvSpPr>
        <p:spPr>
          <a:xfrm>
            <a:off x="13417640" y="1754241"/>
            <a:ext cx="4134035" cy="6918887"/>
          </a:xfrm>
          <a:custGeom>
            <a:avLst/>
            <a:gdLst/>
            <a:ahLst/>
            <a:cxnLst/>
            <a:rect l="l" t="t" r="r" b="b"/>
            <a:pathLst>
              <a:path w="4134035" h="6918887">
                <a:moveTo>
                  <a:pt x="0" y="0"/>
                </a:moveTo>
                <a:lnTo>
                  <a:pt x="4134035" y="0"/>
                </a:lnTo>
                <a:lnTo>
                  <a:pt x="4134035" y="6918887"/>
                </a:lnTo>
                <a:lnTo>
                  <a:pt x="0" y="691888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TextBox 9"/>
          <p:cNvSpPr txBox="1"/>
          <p:nvPr/>
        </p:nvSpPr>
        <p:spPr>
          <a:xfrm>
            <a:off x="710492" y="622497"/>
            <a:ext cx="11917075" cy="1131744"/>
          </a:xfrm>
          <a:prstGeom prst="rect">
            <a:avLst/>
          </a:prstGeom>
        </p:spPr>
        <p:txBody>
          <a:bodyPr lIns="0" tIns="0" rIns="0" bIns="0" rtlCol="0" anchor="t">
            <a:spAutoFit/>
          </a:bodyPr>
          <a:lstStyle/>
          <a:p>
            <a:pPr algn="ctr">
              <a:lnSpc>
                <a:spcPts val="8551"/>
              </a:lnSpc>
            </a:pPr>
            <a:r>
              <a:rPr lang="en-US" sz="8302">
                <a:solidFill>
                  <a:srgbClr val="FFFFFF"/>
                </a:solidFill>
                <a:latin typeface="Sigmar One"/>
                <a:ea typeface="Sigmar One"/>
                <a:cs typeface="Sigmar One"/>
                <a:sym typeface="Sigmar One"/>
              </a:rPr>
              <a:t>VẬN DỤNG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Freeform 2"/>
          <p:cNvSpPr/>
          <p:nvPr/>
        </p:nvSpPr>
        <p:spPr>
          <a:xfrm>
            <a:off x="1028700" y="2698766"/>
            <a:ext cx="16230600" cy="4889468"/>
          </a:xfrm>
          <a:custGeom>
            <a:avLst/>
            <a:gdLst/>
            <a:ahLst/>
            <a:cxnLst/>
            <a:rect l="l" t="t" r="r" b="b"/>
            <a:pathLst>
              <a:path w="16230600" h="4889468">
                <a:moveTo>
                  <a:pt x="0" y="0"/>
                </a:moveTo>
                <a:lnTo>
                  <a:pt x="16230600" y="0"/>
                </a:lnTo>
                <a:lnTo>
                  <a:pt x="16230600" y="4889468"/>
                </a:lnTo>
                <a:lnTo>
                  <a:pt x="0" y="488946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TextBox 2"/>
          <p:cNvSpPr txBox="1"/>
          <p:nvPr/>
        </p:nvSpPr>
        <p:spPr>
          <a:xfrm>
            <a:off x="5577096" y="2785171"/>
            <a:ext cx="11055550" cy="3098103"/>
          </a:xfrm>
          <a:prstGeom prst="rect">
            <a:avLst/>
          </a:prstGeom>
        </p:spPr>
        <p:txBody>
          <a:bodyPr lIns="0" tIns="0" rIns="0" bIns="0" rtlCol="0" anchor="t">
            <a:spAutoFit/>
          </a:bodyPr>
          <a:lstStyle/>
          <a:p>
            <a:pPr algn="ctr">
              <a:lnSpc>
                <a:spcPts val="8263"/>
              </a:lnSpc>
            </a:pPr>
            <a:r>
              <a:rPr lang="en-US" sz="5902">
                <a:solidFill>
                  <a:srgbClr val="FFFFFF"/>
                </a:solidFill>
                <a:latin typeface="Sigmar One"/>
                <a:ea typeface="Sigmar One"/>
                <a:cs typeface="Sigmar One"/>
                <a:sym typeface="Sigmar One"/>
              </a:rPr>
              <a:t>II.ĐỘT BIẾN </a:t>
            </a:r>
          </a:p>
          <a:p>
            <a:pPr algn="ctr">
              <a:lnSpc>
                <a:spcPts val="8263"/>
              </a:lnSpc>
            </a:pPr>
            <a:r>
              <a:rPr lang="en-US" sz="5902">
                <a:solidFill>
                  <a:srgbClr val="FFFFFF"/>
                </a:solidFill>
                <a:latin typeface="Sigmar One"/>
                <a:ea typeface="Sigmar One"/>
                <a:cs typeface="Sigmar One"/>
                <a:sym typeface="Sigmar One"/>
              </a:rPr>
              <a:t>SỐ LƯỢNG</a:t>
            </a:r>
          </a:p>
          <a:p>
            <a:pPr algn="ctr">
              <a:lnSpc>
                <a:spcPts val="8263"/>
              </a:lnSpc>
            </a:pPr>
            <a:r>
              <a:rPr lang="en-US" sz="5902">
                <a:solidFill>
                  <a:srgbClr val="FFFFFF"/>
                </a:solidFill>
                <a:latin typeface="Sigmar One"/>
                <a:ea typeface="Sigmar One"/>
                <a:cs typeface="Sigmar One"/>
                <a:sym typeface="Sigmar One"/>
              </a:rPr>
              <a:t>NHIỄM SẮC THỂ</a:t>
            </a:r>
          </a:p>
        </p:txBody>
      </p:sp>
      <p:sp>
        <p:nvSpPr>
          <p:cNvPr id="3" name="Freeform 3"/>
          <p:cNvSpPr/>
          <p:nvPr/>
        </p:nvSpPr>
        <p:spPr>
          <a:xfrm>
            <a:off x="1028700" y="1372291"/>
            <a:ext cx="5877923" cy="6028639"/>
          </a:xfrm>
          <a:custGeom>
            <a:avLst/>
            <a:gdLst/>
            <a:ahLst/>
            <a:cxnLst/>
            <a:rect l="l" t="t" r="r" b="b"/>
            <a:pathLst>
              <a:path w="5877923" h="6028639">
                <a:moveTo>
                  <a:pt x="0" y="0"/>
                </a:moveTo>
                <a:lnTo>
                  <a:pt x="5877923" y="0"/>
                </a:lnTo>
                <a:lnTo>
                  <a:pt x="5877923" y="6028638"/>
                </a:lnTo>
                <a:lnTo>
                  <a:pt x="0" y="602863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TextBox 2"/>
          <p:cNvSpPr txBox="1"/>
          <p:nvPr/>
        </p:nvSpPr>
        <p:spPr>
          <a:xfrm>
            <a:off x="415639" y="1123950"/>
            <a:ext cx="7750224" cy="727499"/>
          </a:xfrm>
          <a:prstGeom prst="rect">
            <a:avLst/>
          </a:prstGeom>
        </p:spPr>
        <p:txBody>
          <a:bodyPr lIns="0" tIns="0" rIns="0" bIns="0" rtlCol="0" anchor="t">
            <a:spAutoFit/>
          </a:bodyPr>
          <a:lstStyle/>
          <a:p>
            <a:pPr algn="ctr">
              <a:lnSpc>
                <a:spcPts val="5561"/>
              </a:lnSpc>
            </a:pPr>
            <a:r>
              <a:rPr lang="en-US" sz="5399">
                <a:solidFill>
                  <a:srgbClr val="FFFFFF"/>
                </a:solidFill>
                <a:latin typeface="Sigmar One"/>
                <a:ea typeface="Sigmar One"/>
                <a:cs typeface="Sigmar One"/>
                <a:sym typeface="Sigmar One"/>
              </a:rPr>
              <a:t>THẢO LUẬN</a:t>
            </a:r>
          </a:p>
        </p:txBody>
      </p:sp>
      <p:grpSp>
        <p:nvGrpSpPr>
          <p:cNvPr id="3" name="Group 3"/>
          <p:cNvGrpSpPr/>
          <p:nvPr/>
        </p:nvGrpSpPr>
        <p:grpSpPr>
          <a:xfrm>
            <a:off x="7738794" y="205951"/>
            <a:ext cx="9222513" cy="2362331"/>
            <a:chOff x="0" y="0"/>
            <a:chExt cx="2633414" cy="674544"/>
          </a:xfrm>
        </p:grpSpPr>
        <p:sp>
          <p:nvSpPr>
            <p:cNvPr id="4" name="Freeform 4"/>
            <p:cNvSpPr/>
            <p:nvPr/>
          </p:nvSpPr>
          <p:spPr>
            <a:xfrm>
              <a:off x="0" y="0"/>
              <a:ext cx="2633414" cy="674544"/>
            </a:xfrm>
            <a:custGeom>
              <a:avLst/>
              <a:gdLst/>
              <a:ahLst/>
              <a:cxnLst/>
              <a:rect l="l" t="t" r="r" b="b"/>
              <a:pathLst>
                <a:path w="2633414" h="674544">
                  <a:moveTo>
                    <a:pt x="42812" y="0"/>
                  </a:moveTo>
                  <a:lnTo>
                    <a:pt x="2590602" y="0"/>
                  </a:lnTo>
                  <a:cubicBezTo>
                    <a:pt x="2614246" y="0"/>
                    <a:pt x="2633414" y="19168"/>
                    <a:pt x="2633414" y="42812"/>
                  </a:cubicBezTo>
                  <a:lnTo>
                    <a:pt x="2633414" y="631732"/>
                  </a:lnTo>
                  <a:cubicBezTo>
                    <a:pt x="2633414" y="643087"/>
                    <a:pt x="2628903" y="653976"/>
                    <a:pt x="2620874" y="662005"/>
                  </a:cubicBezTo>
                  <a:cubicBezTo>
                    <a:pt x="2612846" y="670034"/>
                    <a:pt x="2601956" y="674544"/>
                    <a:pt x="2590602" y="674544"/>
                  </a:cubicBezTo>
                  <a:lnTo>
                    <a:pt x="42812" y="674544"/>
                  </a:lnTo>
                  <a:cubicBezTo>
                    <a:pt x="31458" y="674544"/>
                    <a:pt x="20568" y="670034"/>
                    <a:pt x="12539" y="662005"/>
                  </a:cubicBezTo>
                  <a:cubicBezTo>
                    <a:pt x="4511" y="653976"/>
                    <a:pt x="0" y="643087"/>
                    <a:pt x="0" y="631732"/>
                  </a:cubicBezTo>
                  <a:lnTo>
                    <a:pt x="0" y="42812"/>
                  </a:lnTo>
                  <a:cubicBezTo>
                    <a:pt x="0" y="31458"/>
                    <a:pt x="4511" y="20568"/>
                    <a:pt x="12539" y="12539"/>
                  </a:cubicBezTo>
                  <a:cubicBezTo>
                    <a:pt x="20568" y="4511"/>
                    <a:pt x="31458" y="0"/>
                    <a:pt x="42812" y="0"/>
                  </a:cubicBezTo>
                  <a:close/>
                </a:path>
              </a:pathLst>
            </a:custGeom>
            <a:solidFill>
              <a:srgbClr val="FFFFFF"/>
            </a:solidFill>
          </p:spPr>
          <p:txBody>
            <a:bodyPr/>
            <a:lstStyle/>
            <a:p>
              <a:endParaRPr lang="en-US"/>
            </a:p>
          </p:txBody>
        </p:sp>
        <p:sp>
          <p:nvSpPr>
            <p:cNvPr id="5" name="TextBox 5"/>
            <p:cNvSpPr txBox="1"/>
            <p:nvPr/>
          </p:nvSpPr>
          <p:spPr>
            <a:xfrm>
              <a:off x="0" y="-76200"/>
              <a:ext cx="2633414" cy="750744"/>
            </a:xfrm>
            <a:prstGeom prst="rect">
              <a:avLst/>
            </a:prstGeom>
          </p:spPr>
          <p:txBody>
            <a:bodyPr lIns="177800" tIns="177800" rIns="177800" bIns="177800" rtlCol="0" anchor="ctr"/>
            <a:lstStyle/>
            <a:p>
              <a:pPr algn="l">
                <a:lnSpc>
                  <a:spcPts val="5319"/>
                </a:lnSpc>
              </a:pPr>
              <a:r>
                <a:rPr lang="en-US" sz="3799">
                  <a:solidFill>
                    <a:srgbClr val="000000"/>
                  </a:solidFill>
                  <a:latin typeface="Muli"/>
                  <a:ea typeface="Muli"/>
                  <a:cs typeface="Muli"/>
                  <a:sym typeface="Muli"/>
                </a:rPr>
                <a:t>1) Quan sát hình 6.3 và kể tên các dạng đột biến số lượng nhiễm sắc thể</a:t>
              </a:r>
            </a:p>
          </p:txBody>
        </p:sp>
      </p:grpSp>
      <p:sp>
        <p:nvSpPr>
          <p:cNvPr id="6" name="Freeform 6"/>
          <p:cNvSpPr/>
          <p:nvPr/>
        </p:nvSpPr>
        <p:spPr>
          <a:xfrm>
            <a:off x="831283" y="2809908"/>
            <a:ext cx="16772731" cy="7248943"/>
          </a:xfrm>
          <a:custGeom>
            <a:avLst/>
            <a:gdLst/>
            <a:ahLst/>
            <a:cxnLst/>
            <a:rect l="l" t="t" r="r" b="b"/>
            <a:pathLst>
              <a:path w="16772731" h="7248943">
                <a:moveTo>
                  <a:pt x="0" y="0"/>
                </a:moveTo>
                <a:lnTo>
                  <a:pt x="16772731" y="0"/>
                </a:lnTo>
                <a:lnTo>
                  <a:pt x="16772731" y="7248943"/>
                </a:lnTo>
                <a:lnTo>
                  <a:pt x="0" y="7248943"/>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TextBox 2"/>
          <p:cNvSpPr txBox="1"/>
          <p:nvPr/>
        </p:nvSpPr>
        <p:spPr>
          <a:xfrm>
            <a:off x="415639" y="1123950"/>
            <a:ext cx="7750224" cy="727499"/>
          </a:xfrm>
          <a:prstGeom prst="rect">
            <a:avLst/>
          </a:prstGeom>
        </p:spPr>
        <p:txBody>
          <a:bodyPr lIns="0" tIns="0" rIns="0" bIns="0" rtlCol="0" anchor="t">
            <a:spAutoFit/>
          </a:bodyPr>
          <a:lstStyle/>
          <a:p>
            <a:pPr algn="ctr">
              <a:lnSpc>
                <a:spcPts val="5561"/>
              </a:lnSpc>
            </a:pPr>
            <a:r>
              <a:rPr lang="en-US" sz="5399">
                <a:solidFill>
                  <a:srgbClr val="FFFFFF"/>
                </a:solidFill>
                <a:latin typeface="Sigmar One"/>
                <a:ea typeface="Sigmar One"/>
                <a:cs typeface="Sigmar One"/>
                <a:sym typeface="Sigmar One"/>
              </a:rPr>
              <a:t>THẢO LUẬN</a:t>
            </a:r>
          </a:p>
        </p:txBody>
      </p:sp>
      <p:grpSp>
        <p:nvGrpSpPr>
          <p:cNvPr id="3" name="Group 3"/>
          <p:cNvGrpSpPr/>
          <p:nvPr/>
        </p:nvGrpSpPr>
        <p:grpSpPr>
          <a:xfrm>
            <a:off x="7738794" y="535069"/>
            <a:ext cx="9865220" cy="1808987"/>
            <a:chOff x="0" y="0"/>
            <a:chExt cx="2816934" cy="516542"/>
          </a:xfrm>
        </p:grpSpPr>
        <p:sp>
          <p:nvSpPr>
            <p:cNvPr id="4" name="Freeform 4"/>
            <p:cNvSpPr/>
            <p:nvPr/>
          </p:nvSpPr>
          <p:spPr>
            <a:xfrm>
              <a:off x="0" y="0"/>
              <a:ext cx="2816934" cy="516542"/>
            </a:xfrm>
            <a:custGeom>
              <a:avLst/>
              <a:gdLst/>
              <a:ahLst/>
              <a:cxnLst/>
              <a:rect l="l" t="t" r="r" b="b"/>
              <a:pathLst>
                <a:path w="2816934" h="516542">
                  <a:moveTo>
                    <a:pt x="40023" y="0"/>
                  </a:moveTo>
                  <a:lnTo>
                    <a:pt x="2776911" y="0"/>
                  </a:lnTo>
                  <a:cubicBezTo>
                    <a:pt x="2799015" y="0"/>
                    <a:pt x="2816934" y="17919"/>
                    <a:pt x="2816934" y="40023"/>
                  </a:cubicBezTo>
                  <a:lnTo>
                    <a:pt x="2816934" y="476518"/>
                  </a:lnTo>
                  <a:cubicBezTo>
                    <a:pt x="2816934" y="498623"/>
                    <a:pt x="2799015" y="516542"/>
                    <a:pt x="2776911" y="516542"/>
                  </a:cubicBezTo>
                  <a:lnTo>
                    <a:pt x="40023" y="516542"/>
                  </a:lnTo>
                  <a:cubicBezTo>
                    <a:pt x="17919" y="516542"/>
                    <a:pt x="0" y="498623"/>
                    <a:pt x="0" y="476518"/>
                  </a:cubicBezTo>
                  <a:lnTo>
                    <a:pt x="0" y="40023"/>
                  </a:lnTo>
                  <a:cubicBezTo>
                    <a:pt x="0" y="17919"/>
                    <a:pt x="17919" y="0"/>
                    <a:pt x="40023" y="0"/>
                  </a:cubicBezTo>
                  <a:close/>
                </a:path>
              </a:pathLst>
            </a:custGeom>
            <a:solidFill>
              <a:srgbClr val="FFFFFF"/>
            </a:solidFill>
          </p:spPr>
          <p:txBody>
            <a:bodyPr/>
            <a:lstStyle/>
            <a:p>
              <a:endParaRPr lang="en-US"/>
            </a:p>
          </p:txBody>
        </p:sp>
        <p:sp>
          <p:nvSpPr>
            <p:cNvPr id="5" name="TextBox 5"/>
            <p:cNvSpPr txBox="1"/>
            <p:nvPr/>
          </p:nvSpPr>
          <p:spPr>
            <a:xfrm>
              <a:off x="0" y="-76200"/>
              <a:ext cx="2816934" cy="592742"/>
            </a:xfrm>
            <a:prstGeom prst="rect">
              <a:avLst/>
            </a:prstGeom>
          </p:spPr>
          <p:txBody>
            <a:bodyPr lIns="177800" tIns="177800" rIns="177800" bIns="177800" rtlCol="0" anchor="ctr"/>
            <a:lstStyle/>
            <a:p>
              <a:pPr algn="l">
                <a:lnSpc>
                  <a:spcPts val="5319"/>
                </a:lnSpc>
              </a:pPr>
              <a:r>
                <a:rPr lang="en-US" sz="3799">
                  <a:solidFill>
                    <a:srgbClr val="000000"/>
                  </a:solidFill>
                  <a:latin typeface="Muli"/>
                  <a:ea typeface="Muli"/>
                  <a:cs typeface="Muli"/>
                  <a:sym typeface="Muli"/>
                </a:rPr>
                <a:t>2) Quan sát hình 6.4 và mô tả cơ chế hình thành đột biến lệch bội, đột biến đa bội.</a:t>
              </a:r>
            </a:p>
          </p:txBody>
        </p:sp>
      </p:grpSp>
      <p:sp>
        <p:nvSpPr>
          <p:cNvPr id="6" name="Freeform 6"/>
          <p:cNvSpPr/>
          <p:nvPr/>
        </p:nvSpPr>
        <p:spPr>
          <a:xfrm>
            <a:off x="333648" y="2887868"/>
            <a:ext cx="8810352" cy="6894314"/>
          </a:xfrm>
          <a:custGeom>
            <a:avLst/>
            <a:gdLst/>
            <a:ahLst/>
            <a:cxnLst/>
            <a:rect l="l" t="t" r="r" b="b"/>
            <a:pathLst>
              <a:path w="8810352" h="6894314">
                <a:moveTo>
                  <a:pt x="0" y="0"/>
                </a:moveTo>
                <a:lnTo>
                  <a:pt x="8810352" y="0"/>
                </a:lnTo>
                <a:lnTo>
                  <a:pt x="8810352" y="6894314"/>
                </a:lnTo>
                <a:lnTo>
                  <a:pt x="0" y="6894314"/>
                </a:lnTo>
                <a:lnTo>
                  <a:pt x="0" y="0"/>
                </a:lnTo>
                <a:close/>
              </a:path>
            </a:pathLst>
          </a:custGeom>
          <a:blipFill>
            <a:blip r:embed="rId2"/>
            <a:stretch>
              <a:fillRect/>
            </a:stretch>
          </a:blipFill>
        </p:spPr>
        <p:txBody>
          <a:bodyPr/>
          <a:lstStyle/>
          <a:p>
            <a:endParaRPr lang="en-US"/>
          </a:p>
        </p:txBody>
      </p:sp>
      <p:sp>
        <p:nvSpPr>
          <p:cNvPr id="7" name="Freeform 7"/>
          <p:cNvSpPr/>
          <p:nvPr/>
        </p:nvSpPr>
        <p:spPr>
          <a:xfrm>
            <a:off x="9370517" y="2887868"/>
            <a:ext cx="8233497" cy="6894314"/>
          </a:xfrm>
          <a:custGeom>
            <a:avLst/>
            <a:gdLst/>
            <a:ahLst/>
            <a:cxnLst/>
            <a:rect l="l" t="t" r="r" b="b"/>
            <a:pathLst>
              <a:path w="8233497" h="6894314">
                <a:moveTo>
                  <a:pt x="0" y="0"/>
                </a:moveTo>
                <a:lnTo>
                  <a:pt x="8233497" y="0"/>
                </a:lnTo>
                <a:lnTo>
                  <a:pt x="8233497" y="6894314"/>
                </a:lnTo>
                <a:lnTo>
                  <a:pt x="0" y="6894314"/>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sp>
        <p:nvSpPr>
          <p:cNvPr id="2" name="TextBox 2"/>
          <p:cNvSpPr txBox="1"/>
          <p:nvPr/>
        </p:nvSpPr>
        <p:spPr>
          <a:xfrm>
            <a:off x="-1344999" y="2532460"/>
            <a:ext cx="7750224" cy="727499"/>
          </a:xfrm>
          <a:prstGeom prst="rect">
            <a:avLst/>
          </a:prstGeom>
        </p:spPr>
        <p:txBody>
          <a:bodyPr lIns="0" tIns="0" rIns="0" bIns="0" rtlCol="0" anchor="t">
            <a:spAutoFit/>
          </a:bodyPr>
          <a:lstStyle/>
          <a:p>
            <a:pPr algn="ctr">
              <a:lnSpc>
                <a:spcPts val="5561"/>
              </a:lnSpc>
            </a:pPr>
            <a:r>
              <a:rPr lang="en-US" sz="5399">
                <a:solidFill>
                  <a:srgbClr val="FFFFFF"/>
                </a:solidFill>
                <a:latin typeface="Sigmar One"/>
                <a:ea typeface="Sigmar One"/>
                <a:cs typeface="Sigmar One"/>
                <a:sym typeface="Sigmar One"/>
              </a:rPr>
              <a:t>LUYỆN TẬP</a:t>
            </a:r>
          </a:p>
        </p:txBody>
      </p:sp>
      <p:grpSp>
        <p:nvGrpSpPr>
          <p:cNvPr id="3" name="Group 3"/>
          <p:cNvGrpSpPr/>
          <p:nvPr/>
        </p:nvGrpSpPr>
        <p:grpSpPr>
          <a:xfrm>
            <a:off x="439418" y="3977155"/>
            <a:ext cx="4181389" cy="3020567"/>
            <a:chOff x="0" y="0"/>
            <a:chExt cx="1193962" cy="862499"/>
          </a:xfrm>
        </p:grpSpPr>
        <p:sp>
          <p:nvSpPr>
            <p:cNvPr id="4" name="Freeform 4"/>
            <p:cNvSpPr/>
            <p:nvPr/>
          </p:nvSpPr>
          <p:spPr>
            <a:xfrm>
              <a:off x="0" y="0"/>
              <a:ext cx="1193962" cy="862499"/>
            </a:xfrm>
            <a:custGeom>
              <a:avLst/>
              <a:gdLst/>
              <a:ahLst/>
              <a:cxnLst/>
              <a:rect l="l" t="t" r="r" b="b"/>
              <a:pathLst>
                <a:path w="1193962" h="862499">
                  <a:moveTo>
                    <a:pt x="94427" y="0"/>
                  </a:moveTo>
                  <a:lnTo>
                    <a:pt x="1099534" y="0"/>
                  </a:lnTo>
                  <a:cubicBezTo>
                    <a:pt x="1124578" y="0"/>
                    <a:pt x="1148596" y="9949"/>
                    <a:pt x="1166305" y="27657"/>
                  </a:cubicBezTo>
                  <a:cubicBezTo>
                    <a:pt x="1184013" y="45366"/>
                    <a:pt x="1193962" y="69384"/>
                    <a:pt x="1193962" y="94427"/>
                  </a:cubicBezTo>
                  <a:lnTo>
                    <a:pt x="1193962" y="768071"/>
                  </a:lnTo>
                  <a:cubicBezTo>
                    <a:pt x="1193962" y="820222"/>
                    <a:pt x="1151685" y="862499"/>
                    <a:pt x="1099534" y="862499"/>
                  </a:cubicBezTo>
                  <a:lnTo>
                    <a:pt x="94427" y="862499"/>
                  </a:lnTo>
                  <a:cubicBezTo>
                    <a:pt x="69384" y="862499"/>
                    <a:pt x="45366" y="852550"/>
                    <a:pt x="27657" y="834841"/>
                  </a:cubicBezTo>
                  <a:cubicBezTo>
                    <a:pt x="9949" y="817133"/>
                    <a:pt x="0" y="793115"/>
                    <a:pt x="0" y="768071"/>
                  </a:cubicBezTo>
                  <a:lnTo>
                    <a:pt x="0" y="94427"/>
                  </a:lnTo>
                  <a:cubicBezTo>
                    <a:pt x="0" y="69384"/>
                    <a:pt x="9949" y="45366"/>
                    <a:pt x="27657" y="27657"/>
                  </a:cubicBezTo>
                  <a:cubicBezTo>
                    <a:pt x="45366" y="9949"/>
                    <a:pt x="69384" y="0"/>
                    <a:pt x="94427" y="0"/>
                  </a:cubicBezTo>
                  <a:close/>
                </a:path>
              </a:pathLst>
            </a:custGeom>
            <a:solidFill>
              <a:srgbClr val="FFFFFF"/>
            </a:solidFill>
          </p:spPr>
          <p:txBody>
            <a:bodyPr/>
            <a:lstStyle/>
            <a:p>
              <a:endParaRPr lang="en-US"/>
            </a:p>
          </p:txBody>
        </p:sp>
        <p:sp>
          <p:nvSpPr>
            <p:cNvPr id="5" name="TextBox 5"/>
            <p:cNvSpPr txBox="1"/>
            <p:nvPr/>
          </p:nvSpPr>
          <p:spPr>
            <a:xfrm>
              <a:off x="0" y="-76200"/>
              <a:ext cx="1193962" cy="938699"/>
            </a:xfrm>
            <a:prstGeom prst="rect">
              <a:avLst/>
            </a:prstGeom>
          </p:spPr>
          <p:txBody>
            <a:bodyPr lIns="177800" tIns="177800" rIns="177800" bIns="177800" rtlCol="0" anchor="ctr"/>
            <a:lstStyle/>
            <a:p>
              <a:pPr algn="l">
                <a:lnSpc>
                  <a:spcPts val="5319"/>
                </a:lnSpc>
              </a:pPr>
              <a:r>
                <a:rPr lang="en-US" sz="3799">
                  <a:solidFill>
                    <a:srgbClr val="000000"/>
                  </a:solidFill>
                  <a:latin typeface="Muli"/>
                  <a:ea typeface="Muli"/>
                  <a:cs typeface="Muli"/>
                  <a:sym typeface="Muli"/>
                </a:rPr>
                <a:t>Trình bày cơ chế đột biến gây hội chứng Klinefelter ở người</a:t>
              </a:r>
            </a:p>
          </p:txBody>
        </p:sp>
      </p:grpSp>
      <p:sp>
        <p:nvSpPr>
          <p:cNvPr id="6" name="Freeform 6"/>
          <p:cNvSpPr/>
          <p:nvPr/>
        </p:nvSpPr>
        <p:spPr>
          <a:xfrm>
            <a:off x="5208024" y="2241669"/>
            <a:ext cx="12395990" cy="7785717"/>
          </a:xfrm>
          <a:custGeom>
            <a:avLst/>
            <a:gdLst/>
            <a:ahLst/>
            <a:cxnLst/>
            <a:rect l="l" t="t" r="r" b="b"/>
            <a:pathLst>
              <a:path w="12395990" h="7785717">
                <a:moveTo>
                  <a:pt x="0" y="0"/>
                </a:moveTo>
                <a:lnTo>
                  <a:pt x="12395990" y="0"/>
                </a:lnTo>
                <a:lnTo>
                  <a:pt x="12395990" y="7785717"/>
                </a:lnTo>
                <a:lnTo>
                  <a:pt x="0" y="7785717"/>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8BA4"/>
        </a:solidFill>
        <a:effectLst/>
      </p:bgPr>
    </p:bg>
    <p:spTree>
      <p:nvGrpSpPr>
        <p:cNvPr id="1" name=""/>
        <p:cNvGrpSpPr/>
        <p:nvPr/>
      </p:nvGrpSpPr>
      <p:grpSpPr>
        <a:xfrm>
          <a:off x="0" y="0"/>
          <a:ext cx="0" cy="0"/>
          <a:chOff x="0" y="0"/>
          <a:chExt cx="0" cy="0"/>
        </a:xfrm>
      </p:grpSpPr>
      <p:grpSp>
        <p:nvGrpSpPr>
          <p:cNvPr id="2" name="Group 2"/>
          <p:cNvGrpSpPr/>
          <p:nvPr/>
        </p:nvGrpSpPr>
        <p:grpSpPr>
          <a:xfrm>
            <a:off x="439418" y="3977155"/>
            <a:ext cx="4181389" cy="3020567"/>
            <a:chOff x="0" y="0"/>
            <a:chExt cx="1193962" cy="862499"/>
          </a:xfrm>
        </p:grpSpPr>
        <p:sp>
          <p:nvSpPr>
            <p:cNvPr id="3" name="Freeform 3"/>
            <p:cNvSpPr/>
            <p:nvPr/>
          </p:nvSpPr>
          <p:spPr>
            <a:xfrm>
              <a:off x="0" y="0"/>
              <a:ext cx="1193962" cy="862499"/>
            </a:xfrm>
            <a:custGeom>
              <a:avLst/>
              <a:gdLst/>
              <a:ahLst/>
              <a:cxnLst/>
              <a:rect l="l" t="t" r="r" b="b"/>
              <a:pathLst>
                <a:path w="1193962" h="862499">
                  <a:moveTo>
                    <a:pt x="94427" y="0"/>
                  </a:moveTo>
                  <a:lnTo>
                    <a:pt x="1099534" y="0"/>
                  </a:lnTo>
                  <a:cubicBezTo>
                    <a:pt x="1124578" y="0"/>
                    <a:pt x="1148596" y="9949"/>
                    <a:pt x="1166305" y="27657"/>
                  </a:cubicBezTo>
                  <a:cubicBezTo>
                    <a:pt x="1184013" y="45366"/>
                    <a:pt x="1193962" y="69384"/>
                    <a:pt x="1193962" y="94427"/>
                  </a:cubicBezTo>
                  <a:lnTo>
                    <a:pt x="1193962" y="768071"/>
                  </a:lnTo>
                  <a:cubicBezTo>
                    <a:pt x="1193962" y="820222"/>
                    <a:pt x="1151685" y="862499"/>
                    <a:pt x="1099534" y="862499"/>
                  </a:cubicBezTo>
                  <a:lnTo>
                    <a:pt x="94427" y="862499"/>
                  </a:lnTo>
                  <a:cubicBezTo>
                    <a:pt x="69384" y="862499"/>
                    <a:pt x="45366" y="852550"/>
                    <a:pt x="27657" y="834841"/>
                  </a:cubicBezTo>
                  <a:cubicBezTo>
                    <a:pt x="9949" y="817133"/>
                    <a:pt x="0" y="793115"/>
                    <a:pt x="0" y="768071"/>
                  </a:cubicBezTo>
                  <a:lnTo>
                    <a:pt x="0" y="94427"/>
                  </a:lnTo>
                  <a:cubicBezTo>
                    <a:pt x="0" y="69384"/>
                    <a:pt x="9949" y="45366"/>
                    <a:pt x="27657" y="27657"/>
                  </a:cubicBezTo>
                  <a:cubicBezTo>
                    <a:pt x="45366" y="9949"/>
                    <a:pt x="69384" y="0"/>
                    <a:pt x="94427" y="0"/>
                  </a:cubicBezTo>
                  <a:close/>
                </a:path>
              </a:pathLst>
            </a:custGeom>
            <a:solidFill>
              <a:srgbClr val="FFFFFF"/>
            </a:solidFill>
          </p:spPr>
          <p:txBody>
            <a:bodyPr/>
            <a:lstStyle/>
            <a:p>
              <a:endParaRPr lang="en-US"/>
            </a:p>
          </p:txBody>
        </p:sp>
        <p:sp>
          <p:nvSpPr>
            <p:cNvPr id="4" name="TextBox 4"/>
            <p:cNvSpPr txBox="1"/>
            <p:nvPr/>
          </p:nvSpPr>
          <p:spPr>
            <a:xfrm>
              <a:off x="0" y="-76200"/>
              <a:ext cx="1193962" cy="938699"/>
            </a:xfrm>
            <a:prstGeom prst="rect">
              <a:avLst/>
            </a:prstGeom>
          </p:spPr>
          <p:txBody>
            <a:bodyPr lIns="177800" tIns="177800" rIns="177800" bIns="177800" rtlCol="0" anchor="ctr"/>
            <a:lstStyle/>
            <a:p>
              <a:pPr algn="l">
                <a:lnSpc>
                  <a:spcPts val="5319"/>
                </a:lnSpc>
              </a:pPr>
              <a:r>
                <a:rPr lang="en-US" sz="3799">
                  <a:solidFill>
                    <a:srgbClr val="000000"/>
                  </a:solidFill>
                  <a:latin typeface="Muli"/>
                  <a:ea typeface="Muli"/>
                  <a:cs typeface="Muli"/>
                  <a:sym typeface="Muli"/>
                </a:rPr>
                <a:t>Trình bày cơ chế đột biến gây hội chứng Klinefelter ở người</a:t>
              </a:r>
            </a:p>
          </p:txBody>
        </p:sp>
      </p:grpSp>
      <p:sp>
        <p:nvSpPr>
          <p:cNvPr id="5" name="Freeform 5"/>
          <p:cNvSpPr/>
          <p:nvPr/>
        </p:nvSpPr>
        <p:spPr>
          <a:xfrm>
            <a:off x="5441537" y="1807904"/>
            <a:ext cx="12395507" cy="6671193"/>
          </a:xfrm>
          <a:custGeom>
            <a:avLst/>
            <a:gdLst/>
            <a:ahLst/>
            <a:cxnLst/>
            <a:rect l="l" t="t" r="r" b="b"/>
            <a:pathLst>
              <a:path w="12395507" h="6671193">
                <a:moveTo>
                  <a:pt x="0" y="0"/>
                </a:moveTo>
                <a:lnTo>
                  <a:pt x="12395507" y="0"/>
                </a:lnTo>
                <a:lnTo>
                  <a:pt x="12395507" y="6671192"/>
                </a:lnTo>
                <a:lnTo>
                  <a:pt x="0" y="667119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1344999" y="2532460"/>
            <a:ext cx="7750224" cy="727499"/>
          </a:xfrm>
          <a:prstGeom prst="rect">
            <a:avLst/>
          </a:prstGeom>
        </p:spPr>
        <p:txBody>
          <a:bodyPr lIns="0" tIns="0" rIns="0" bIns="0" rtlCol="0" anchor="t">
            <a:spAutoFit/>
          </a:bodyPr>
          <a:lstStyle/>
          <a:p>
            <a:pPr algn="ctr">
              <a:lnSpc>
                <a:spcPts val="5561"/>
              </a:lnSpc>
            </a:pPr>
            <a:r>
              <a:rPr lang="en-US" sz="5399">
                <a:solidFill>
                  <a:srgbClr val="FFFFFF"/>
                </a:solidFill>
                <a:latin typeface="Sigmar One"/>
                <a:ea typeface="Sigmar One"/>
                <a:cs typeface="Sigmar One"/>
                <a:sym typeface="Sigmar One"/>
              </a:rPr>
              <a:t>LUYỆN TẬP</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690</Words>
  <Application>Microsoft Office PowerPoint</Application>
  <PresentationFormat>Custom</PresentationFormat>
  <Paragraphs>117</Paragraphs>
  <Slides>42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Calibri</vt:lpstr>
      <vt:lpstr>Dreaming Outloud Sans</vt:lpstr>
      <vt:lpstr>Sigmar One</vt:lpstr>
      <vt:lpstr>Intro Rust Base Shade</vt:lpstr>
      <vt:lpstr>Arial</vt:lpstr>
      <vt:lpstr>Cabin</vt:lpstr>
      <vt:lpstr>Muli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Chromosomes, DNA and Genes Biology Presentation in a Bold Colorful Style</dc:title>
  <dc:creator>WIN10</dc:creator>
  <cp:lastModifiedBy>Administrator</cp:lastModifiedBy>
  <cp:revision>3</cp:revision>
  <dcterms:created xsi:type="dcterms:W3CDTF">2006-08-16T00:00:00Z</dcterms:created>
  <dcterms:modified xsi:type="dcterms:W3CDTF">2025-04-08T02:40:13Z</dcterms:modified>
  <dc:identifier>DAGM9-OG1RU</dc:identifier>
</cp:coreProperties>
</file>