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8"/>
  </p:notesMasterIdLst>
  <p:sldIdLst>
    <p:sldId id="257" r:id="rId4"/>
    <p:sldId id="258" r:id="rId5"/>
    <p:sldId id="280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4" r:id="rId19"/>
    <p:sldId id="271" r:id="rId20"/>
    <p:sldId id="273" r:id="rId21"/>
    <p:sldId id="275" r:id="rId22"/>
    <p:sldId id="272" r:id="rId23"/>
    <p:sldId id="276" r:id="rId24"/>
    <p:sldId id="277" r:id="rId25"/>
    <p:sldId id="278" r:id="rId26"/>
    <p:sldId id="27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358D1B-5DAA-4BC5-BD25-7BF08081398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5910F-F164-412D-909F-5CFED976C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08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88e4ee22ba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88e4ee22ba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SWOT là viết tắt của 4 từ tiếng Anh: Strengths (thế mạnh), Weakness (điểm yếu), Opportunities (cơ hội) và Threats (thách thức). 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3320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bước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1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“</a:t>
            </a:r>
            <a:r>
              <a:rPr lang="en-US" dirty="0" err="1"/>
              <a:t>Chuyện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Cher Ami”.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lắng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phận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loài</a:t>
            </a:r>
            <a:r>
              <a:rPr lang="en-US" dirty="0"/>
              <a:t> </a:t>
            </a:r>
            <a:r>
              <a:rPr lang="en-US" dirty="0" err="1"/>
              <a:t>chim</a:t>
            </a:r>
            <a:r>
              <a:rPr lang="en-US" dirty="0"/>
              <a:t> </a:t>
            </a:r>
            <a:r>
              <a:rPr lang="en-US" dirty="0" err="1"/>
              <a:t>vỗn</a:t>
            </a:r>
            <a:r>
              <a:rPr lang="en-US" dirty="0"/>
              <a:t> </a:t>
            </a:r>
            <a:r>
              <a:rPr lang="en-US" dirty="0" err="1"/>
              <a:t>dĩ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hòa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, </a:t>
            </a:r>
            <a:r>
              <a:rPr lang="en-US" dirty="0" err="1"/>
              <a:t>được</a:t>
            </a:r>
            <a:r>
              <a:rPr lang="en-US" dirty="0"/>
              <a:t> tung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do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.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bùng</a:t>
            </a:r>
            <a:r>
              <a:rPr lang="en-US" dirty="0"/>
              <a:t> </a:t>
            </a:r>
            <a:r>
              <a:rPr lang="en-US" dirty="0" err="1"/>
              <a:t>nổ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phận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06CE0-C286-40ED-A4A3-5463B9EBE2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273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2A320-0035-4A6B-9BEC-D13E267C6A1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09A22-966B-4AA2-BB3A-FBD2DDDAB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86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2A320-0035-4A6B-9BEC-D13E267C6A1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09A22-966B-4AA2-BB3A-FBD2DDDAB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11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2A320-0035-4A6B-9BEC-D13E267C6A1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09A22-966B-4AA2-BB3A-FBD2DDDAB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822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378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435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58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036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733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344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7121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377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2A320-0035-4A6B-9BEC-D13E267C6A1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09A22-966B-4AA2-BB3A-FBD2DDDAB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644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2707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049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2013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24412-6333-4155-B28A-DE21EC909E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7B8B4B-8B37-4D70-A7A9-7A115C94BE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4F016-627B-4C12-8877-E6C2022C3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4DBA-1107-473C-AEBE-70BA08F29E8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553A2-BA41-4554-88EB-6EC107EC4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647A6-2F4F-43B8-9A36-0973E8FCF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119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5662E-7949-4670-9744-6DF4810E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#9Slide03 Bebas Neue Bold" panose="020B0606020202050201" pitchFamily="34" charset="0"/>
                <a:cs typeface="#9Slide03 Arima Madurai Black" panose="00000A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47C8A3-2EEF-45F1-8470-C4F791D0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606397A-B8EE-4559-8891-0365B0F9D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34364" y="1869897"/>
            <a:ext cx="4819435" cy="433569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070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5662E-7949-4670-9744-6DF4810E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#9Slide03 Bebas Neue Bold" panose="020B0606020202050201" pitchFamily="34" charset="0"/>
                <a:cs typeface="#9Slide03 Arima Madurai Black" panose="00000A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47C8A3-2EEF-45F1-8470-C4F791D0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606397A-B8EE-4559-8891-0365B0F9D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2469" y="1869897"/>
            <a:ext cx="4819435" cy="433569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713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5662E-7949-4670-9744-6DF4810E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#9Slide03 Bebas Neue Bold" panose="020B0606020202050201" pitchFamily="34" charset="0"/>
                <a:cs typeface="#9Slide03 Arima Madurai Black" panose="00000A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47C8A3-2EEF-45F1-8470-C4F791D0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606397A-B8EE-4559-8891-0365B0F9D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34364" y="1869897"/>
            <a:ext cx="4819435" cy="433569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8628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C7A8C-ED8E-4C1A-AAD7-F4991DCC5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03B41-2F9E-4CFA-A757-BF9B9C3F6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010D5-A9CA-470F-B817-AC7FC67D0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4DBA-1107-473C-AEBE-70BA08F29E8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E7A87-3EEC-48DE-82B8-D4C6C6498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E1F1C-C7D3-4699-96F1-1B17A656C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573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CB6FB-F7DD-4248-96E5-682C6D2F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F79F2D-B389-4FAB-9A3C-4F63F99BD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BB477-7A95-46F8-A994-38D4EB28D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4DBA-1107-473C-AEBE-70BA08F29E8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F8A8E-F1CD-4F31-A437-04CC051C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50BBF-556E-408D-9555-1D69BD93D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037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F60B6-F411-48F9-BF8F-64A77D342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E6A2D-8452-4F43-BCDA-05F406C68F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AEE9C6-DEC0-4ADD-8591-32DD3A3A48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68BC82-92AC-4157-B598-0A12E8430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4DBA-1107-473C-AEBE-70BA08F29E8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3E0DB-0864-4F9D-932B-469EB7D38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2A9190-5234-4E6A-91C8-FCB3EDAC4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25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2A320-0035-4A6B-9BEC-D13E267C6A1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09A22-966B-4AA2-BB3A-FBD2DDDAB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123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2CB3-F36F-4099-8606-96910C882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974236-78C4-4015-A496-A4626ED85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842CE-2B33-4039-92C7-FDA315F4F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57ACD1-3970-41DE-AF30-376932920F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10334A-52C3-4370-BDF5-861F603B1E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9888D-7BA2-4A2D-BDC6-793B1B125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4DBA-1107-473C-AEBE-70BA08F29E8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E32ED8-02DF-400C-9E08-5DA2EB01D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7FB66-116D-4FE3-840B-9677FA45B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961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9FA02-C4A3-4DF9-8803-663EABCE5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C972F7-BE8A-4298-B119-4A732D6E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4DBA-1107-473C-AEBE-70BA08F29E8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5D34F4-FD25-4FE5-B153-5796D2046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7E8C3-E497-4DEE-83BD-BDF2ACBD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8922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3ABEC7-25CB-4822-8A07-1314B6553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4DBA-1107-473C-AEBE-70BA08F29E8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732CC9-C55D-4F09-84C4-D51A6C325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4D12BF-6CB0-421B-835A-77E29C5FE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2817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2327C-E21C-497D-80F5-CEFF52215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149E8-95CE-430E-8F51-152B6D70D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730EE1-B13F-47A4-B276-6A4199D13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11606A-7466-4C8D-89F3-1614C96CD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4DBA-1107-473C-AEBE-70BA08F29E8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EE206-E5BA-41B4-9C4A-74062A60C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525AC7-D8FB-4F75-A9C1-76AC3035C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544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C353E-EA35-4A08-9C43-7C717E91D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569C23-8CDD-4060-A266-B7A6C6E3CE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BA496B-198E-466E-A82A-F10573FC6A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CFDE2-760F-4808-A724-A546BA4EE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4DBA-1107-473C-AEBE-70BA08F29E8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CB1173-B154-49AE-BA5E-F8A300024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129501-7490-4D09-835E-629A4BF11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83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4C948-B81A-44DC-90E5-4E18E1805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8ACEC7-0369-4615-9F8B-8F7E91B5F1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B63D9-F24C-4EFD-86FC-951A2CF04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4DBA-1107-473C-AEBE-70BA08F29E8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7D670-8775-418D-A79A-7F8EF14FF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946B0-AE1B-4224-9B04-2A69AE995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8474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2D8346-B3A0-443D-B5F1-01C044F71C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8FE19B-DBE7-4826-8572-B12A28E6A7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D50AB-CB6A-4E54-9346-8B4D5A474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4DBA-1107-473C-AEBE-70BA08F29E8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51229-EE5C-4A8F-A481-F42D029B5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B9F04-3A8B-4D43-A0A8-237CB8B8E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11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2A320-0035-4A6B-9BEC-D13E267C6A1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09A22-966B-4AA2-BB3A-FBD2DDDAB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55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2A320-0035-4A6B-9BEC-D13E267C6A1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09A22-966B-4AA2-BB3A-FBD2DDDAB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06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2A320-0035-4A6B-9BEC-D13E267C6A1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09A22-966B-4AA2-BB3A-FBD2DDDAB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30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2A320-0035-4A6B-9BEC-D13E267C6A1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09A22-966B-4AA2-BB3A-FBD2DDDAB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822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2A320-0035-4A6B-9BEC-D13E267C6A1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09A22-966B-4AA2-BB3A-FBD2DDDAB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51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2A320-0035-4A6B-9BEC-D13E267C6A1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09A22-966B-4AA2-BB3A-FBD2DDDAB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24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472DFF07-8BDA-40C1-87CB-5E8A99A06E8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2A320-0035-4A6B-9BEC-D13E267C6A1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09A22-966B-4AA2-BB3A-FBD2DDDAB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457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D462B38-EC73-486C-B72D-CB247894611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795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1F0B9FE-FE2D-4CA1-96DB-F6F094BB0D2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712F33-AE7B-484C-86A1-00641468D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26379-EB4A-44D1-B9DD-39CE222C27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04DBA-1107-473C-AEBE-70BA08F29E8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B9C5B-000B-4637-A494-9C4EF5998D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64BB8-85AE-4905-B679-00FDEF47BC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39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#9Slide03 Bebas Neue Bold" panose="020B0606020202050201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2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1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4">
            <a:extLst>
              <a:ext uri="{FF2B5EF4-FFF2-40B4-BE49-F238E27FC236}">
                <a16:creationId xmlns:a16="http://schemas.microsoft.com/office/drawing/2014/main" id="{8EF4173F-CC3A-4818-861B-A0641A6E823C}"/>
              </a:ext>
            </a:extLst>
          </p:cNvPr>
          <p:cNvGrpSpPr/>
          <p:nvPr/>
        </p:nvGrpSpPr>
        <p:grpSpPr>
          <a:xfrm>
            <a:off x="0" y="6096000"/>
            <a:ext cx="12192000" cy="765125"/>
            <a:chOff x="0" y="0"/>
            <a:chExt cx="4166870" cy="1052924"/>
          </a:xfrm>
          <a:gradFill>
            <a:gsLst>
              <a:gs pos="0">
                <a:srgbClr val="FFFFFF"/>
              </a:gs>
              <a:gs pos="41000">
                <a:schemeClr val="accent1">
                  <a:lumMod val="45000"/>
                  <a:lumOff val="55000"/>
                </a:schemeClr>
              </a:gs>
              <a:gs pos="67000">
                <a:schemeClr val="accent1">
                  <a:lumMod val="45000"/>
                  <a:lumOff val="55000"/>
                </a:schemeClr>
              </a:gs>
              <a:gs pos="97000">
                <a:srgbClr val="FED63B"/>
              </a:gs>
            </a:gsLst>
            <a:lin ang="5400000" scaled="1"/>
          </a:gra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4798C8C-86C0-40FE-A776-0CCE249BC3CE}"/>
                </a:ext>
              </a:extLst>
            </p:cNvPr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79323FF-7712-4A68-AF56-C3B42A2589ED}"/>
              </a:ext>
            </a:extLst>
          </p:cNvPr>
          <p:cNvSpPr txBox="1"/>
          <p:nvPr/>
        </p:nvSpPr>
        <p:spPr>
          <a:xfrm>
            <a:off x="1" y="354105"/>
            <a:ext cx="11900262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220C"/>
                </a:solidFill>
                <a:effectLst/>
                <a:uLnTx/>
                <a:uFillTx/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BÀI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4220C"/>
                </a:solidFill>
                <a:effectLst/>
                <a:uLnTx/>
                <a:uFillTx/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4220C"/>
              </a:solidFill>
              <a:effectLst/>
              <a:uLnTx/>
              <a:uFillTx/>
              <a:latin typeface="Times New Roman" panose="02020603050405020304" pitchFamily="18" charset="0"/>
              <a:ea typeface="#9Slide02 Tieu de rat dai 01" panose="02000000000000000000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220C"/>
                </a:solidFill>
                <a:effectLst/>
                <a:uLnTx/>
                <a:uFillTx/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4220C"/>
                </a:solidFill>
                <a:effectLst/>
                <a:uLnTx/>
                <a:uFillTx/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220C"/>
                </a:solidFill>
                <a:effectLst/>
                <a:uLnTx/>
                <a:uFillTx/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ÁCH MẠNG CÔNG NGHIỆP THỜI KÌ </a:t>
            </a:r>
            <a:r>
              <a:rPr lang="en-US" sz="3200" b="1" dirty="0">
                <a:solidFill>
                  <a:srgbClr val="14220C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220C"/>
                </a:solidFill>
                <a:effectLst/>
                <a:uLnTx/>
                <a:uFillTx/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ĐẠI</a:t>
            </a:r>
          </a:p>
        </p:txBody>
      </p:sp>
      <p:sp>
        <p:nvSpPr>
          <p:cNvPr id="8" name="Rectangle 7"/>
          <p:cNvSpPr/>
          <p:nvPr/>
        </p:nvSpPr>
        <p:spPr>
          <a:xfrm>
            <a:off x="323053" y="1857908"/>
            <a:ext cx="11652069" cy="21262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tabLst>
                <a:tab pos="1349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1349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1349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1349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1349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49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49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49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49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>
                <a:tab pos="134938" algn="l"/>
              </a:tabLst>
              <a:defRPr/>
            </a:pPr>
            <a:r>
              <a:rPr kumimoji="0" lang="it-IT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 TIÊU</a:t>
            </a:r>
          </a:p>
          <a:p>
            <a:r>
              <a:rPr lang="vi-VN" sz="2600" dirty="0">
                <a:latin typeface="+mj-lt"/>
              </a:rPr>
              <a:t>– Nêu được thành tựu cơ bản của Cách mạng công nghiệp lần thứ nhất.</a:t>
            </a:r>
            <a:endParaRPr lang="en-US" sz="2600" dirty="0">
              <a:latin typeface="+mj-lt"/>
            </a:endParaRPr>
          </a:p>
          <a:p>
            <a:r>
              <a:rPr lang="vi-VN" sz="2600" dirty="0">
                <a:latin typeface="+mj-lt"/>
              </a:rPr>
              <a:t>– Nêu được những thành tựu cơ bản của cuộc Cách mạng công nghiệp lần thứ hai</a:t>
            </a:r>
            <a:endParaRPr lang="en-US" sz="2600" dirty="0">
              <a:latin typeface="+mj-lt"/>
            </a:endParaRPr>
          </a:p>
          <a:p>
            <a:r>
              <a:rPr lang="vi-VN" sz="2600" b="1" dirty="0">
                <a:latin typeface="+mj-lt"/>
              </a:rPr>
              <a:t>– </a:t>
            </a:r>
            <a:r>
              <a:rPr lang="vi-VN" sz="2600" dirty="0">
                <a:latin typeface="+mj-lt"/>
              </a:rPr>
              <a:t>Nêu được ý nghĩa của Cách mạng công nghiệp lần thứ nhất và lần thứ hai đối với sự phát triển kinh tế</a:t>
            </a:r>
            <a:r>
              <a:rPr lang="fr-FR" sz="2600" dirty="0">
                <a:latin typeface="+mj-lt"/>
              </a:rPr>
              <a:t>,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223" y="4419095"/>
            <a:ext cx="2287441" cy="23995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53" y="4458433"/>
            <a:ext cx="3164730" cy="24051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0132" y="4458433"/>
            <a:ext cx="3128930" cy="23602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9314" y="4455928"/>
            <a:ext cx="2856150" cy="226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9533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2C864D-9B13-4C43-9E2A-6CCB0887F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9" y="5968"/>
            <a:ext cx="12217046" cy="919808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83481" y="202674"/>
            <a:ext cx="1063840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50000"/>
              </a:spcBef>
              <a:defRPr/>
            </a:pP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altLang="en-US" sz="26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</a:t>
            </a:r>
            <a:r>
              <a:rPr lang="fr-FR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fr-FR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fr-FR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fr-FR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fr-FR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fr-FR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fr-FR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fr-FR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fr-FR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nghiêp</a:t>
            </a:r>
            <a:r>
              <a:rPr lang="fr-FR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fr-FR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fr-FR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EE68C0-54A0-448B-BB9D-DDF480666C28}"/>
              </a:ext>
            </a:extLst>
          </p:cNvPr>
          <p:cNvSpPr txBox="1"/>
          <p:nvPr/>
        </p:nvSpPr>
        <p:spPr>
          <a:xfrm>
            <a:off x="100147" y="1122482"/>
            <a:ext cx="4955179" cy="3234928"/>
          </a:xfrm>
          <a:prstGeom prst="wedgeRoundRectCallout">
            <a:avLst>
              <a:gd name="adj1" fmla="val -122"/>
              <a:gd name="adj2" fmla="val 60104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THEO BÀN</a:t>
            </a:r>
          </a:p>
          <a:p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73" y="4741817"/>
            <a:ext cx="3762103" cy="19188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9017" y="1122482"/>
            <a:ext cx="6772085" cy="564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1392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A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095962" y="1891623"/>
            <a:ext cx="11096038" cy="1852865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GB"/>
          </a:p>
        </p:txBody>
      </p:sp>
      <p:sp>
        <p:nvSpPr>
          <p:cNvPr id="8" name="AutoShape 8"/>
          <p:cNvSpPr/>
          <p:nvPr/>
        </p:nvSpPr>
        <p:spPr>
          <a:xfrm>
            <a:off x="2169805" y="3335291"/>
            <a:ext cx="10022195" cy="1543842"/>
          </a:xfrm>
          <a:prstGeom prst="rect">
            <a:avLst/>
          </a:prstGeom>
          <a:solidFill>
            <a:srgbClr val="FFFFFF">
              <a:alpha val="27843"/>
            </a:srgbClr>
          </a:solidFill>
        </p:spPr>
        <p:txBody>
          <a:bodyPr/>
          <a:lstStyle/>
          <a:p>
            <a:endParaRPr lang="en-GB"/>
          </a:p>
        </p:txBody>
      </p:sp>
      <p:sp>
        <p:nvSpPr>
          <p:cNvPr id="11" name="AutoShape 11"/>
          <p:cNvSpPr/>
          <p:nvPr/>
        </p:nvSpPr>
        <p:spPr>
          <a:xfrm>
            <a:off x="240001" y="1081324"/>
            <a:ext cx="1929804" cy="5789738"/>
          </a:xfrm>
          <a:prstGeom prst="rect">
            <a:avLst/>
          </a:prstGeom>
          <a:solidFill>
            <a:srgbClr val="E65852"/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-2360" y="-19707"/>
            <a:ext cx="193928" cy="6885411"/>
          </a:xfrm>
          <a:prstGeom prst="rect">
            <a:avLst/>
          </a:prstGeom>
          <a:solidFill>
            <a:srgbClr val="3B7B7B"/>
          </a:solidFill>
        </p:spPr>
        <p:txBody>
          <a:bodyPr/>
          <a:lstStyle/>
          <a:p>
            <a:endParaRPr lang="en-GB"/>
          </a:p>
        </p:txBody>
      </p:sp>
      <p:sp>
        <p:nvSpPr>
          <p:cNvPr id="15" name="TextBox 15"/>
          <p:cNvSpPr txBox="1"/>
          <p:nvPr/>
        </p:nvSpPr>
        <p:spPr>
          <a:xfrm>
            <a:off x="-286342" y="97743"/>
            <a:ext cx="3762755" cy="415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4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91" b="1" i="0" u="none" strike="noStrike" kern="1200" cap="none" spc="0" normalizeH="0" baseline="0" noProof="0" dirty="0">
                <a:ln>
                  <a:noFill/>
                </a:ln>
                <a:solidFill>
                  <a:srgbClr val="44423E"/>
                </a:solidFill>
                <a:effectLst/>
                <a:uLnTx/>
                <a:uFillTx/>
                <a:latin typeface="Yeseva One"/>
                <a:ea typeface="+mn-ea"/>
                <a:cs typeface="+mn-cs"/>
              </a:rPr>
              <a:t>PHIẾU HỌC TẬP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-11896" y="1256120"/>
            <a:ext cx="2362031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16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</a:t>
            </a:r>
            <a:r>
              <a:rPr kumimoji="0" lang="en-US" sz="2800" b="0" i="0" u="none" strike="noStrike" kern="1200" cap="none" spc="167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167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endParaRPr kumimoji="0" lang="en-US" sz="2800" b="0" i="0" u="none" strike="noStrike" kern="1200" cap="none" spc="16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AutoShape 5"/>
          <p:cNvSpPr/>
          <p:nvPr/>
        </p:nvSpPr>
        <p:spPr>
          <a:xfrm>
            <a:off x="240000" y="1877771"/>
            <a:ext cx="2685445" cy="4571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pic>
        <p:nvPicPr>
          <p:cNvPr id="41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399730" y="5460548"/>
            <a:ext cx="1792270" cy="1429547"/>
          </a:xfrm>
          <a:prstGeom prst="rect">
            <a:avLst/>
          </a:prstGeom>
        </p:spPr>
      </p:pic>
      <p:sp>
        <p:nvSpPr>
          <p:cNvPr id="43" name="TextBox 15"/>
          <p:cNvSpPr txBox="1"/>
          <p:nvPr/>
        </p:nvSpPr>
        <p:spPr>
          <a:xfrm>
            <a:off x="2527654" y="473242"/>
            <a:ext cx="9552931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4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4" name="TextBox 17"/>
          <p:cNvSpPr txBox="1"/>
          <p:nvPr/>
        </p:nvSpPr>
        <p:spPr>
          <a:xfrm>
            <a:off x="373483" y="2345158"/>
            <a:ext cx="1644348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167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spc="167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67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kumimoji="0" lang="en-US" sz="2400" b="0" i="0" u="none" strike="noStrike" kern="1200" cap="none" spc="167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AutoShape 7"/>
          <p:cNvSpPr/>
          <p:nvPr/>
        </p:nvSpPr>
        <p:spPr>
          <a:xfrm>
            <a:off x="6668056" y="1056448"/>
            <a:ext cx="5523944" cy="81499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46" name="AutoShape 5"/>
          <p:cNvSpPr/>
          <p:nvPr/>
        </p:nvSpPr>
        <p:spPr>
          <a:xfrm>
            <a:off x="249398" y="3722445"/>
            <a:ext cx="1953728" cy="4946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47" name="TextBox 17"/>
          <p:cNvSpPr txBox="1"/>
          <p:nvPr/>
        </p:nvSpPr>
        <p:spPr>
          <a:xfrm>
            <a:off x="327186" y="3943012"/>
            <a:ext cx="1667607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167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400" b="0" i="0" u="none" strike="noStrike" kern="1200" cap="none" spc="167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167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kim</a:t>
            </a:r>
            <a:endParaRPr kumimoji="0" lang="en-US" sz="2400" b="0" i="0" u="none" strike="noStrike" kern="1200" cap="none" spc="167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AutoShape 7"/>
          <p:cNvSpPr/>
          <p:nvPr/>
        </p:nvSpPr>
        <p:spPr>
          <a:xfrm>
            <a:off x="2176704" y="1061237"/>
            <a:ext cx="4471183" cy="814999"/>
          </a:xfrm>
          <a:prstGeom prst="rect">
            <a:avLst/>
          </a:prstGeom>
          <a:solidFill>
            <a:srgbClr val="3B7B7B"/>
          </a:solidFill>
        </p:spPr>
        <p:txBody>
          <a:bodyPr/>
          <a:lstStyle/>
          <a:p>
            <a:endParaRPr lang="en-GB"/>
          </a:p>
        </p:txBody>
      </p:sp>
      <p:sp>
        <p:nvSpPr>
          <p:cNvPr id="31" name="TextBox 17"/>
          <p:cNvSpPr txBox="1"/>
          <p:nvPr/>
        </p:nvSpPr>
        <p:spPr>
          <a:xfrm>
            <a:off x="8243192" y="1381349"/>
            <a:ext cx="2394207" cy="209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27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16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600" b="0" i="0" u="none" strike="noStrike" kern="120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16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endParaRPr kumimoji="0" lang="en-US" sz="2600" b="0" i="0" u="none" strike="noStrike" kern="1200" cap="none" spc="16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AutoShape 5"/>
          <p:cNvSpPr/>
          <p:nvPr/>
        </p:nvSpPr>
        <p:spPr>
          <a:xfrm>
            <a:off x="204720" y="4833414"/>
            <a:ext cx="1952558" cy="4571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37" name="AutoShape 5"/>
          <p:cNvSpPr/>
          <p:nvPr/>
        </p:nvSpPr>
        <p:spPr>
          <a:xfrm>
            <a:off x="192193" y="5702339"/>
            <a:ext cx="1977612" cy="4571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38" name="TextBox 17"/>
          <p:cNvSpPr txBox="1"/>
          <p:nvPr/>
        </p:nvSpPr>
        <p:spPr>
          <a:xfrm>
            <a:off x="258745" y="4912294"/>
            <a:ext cx="1872033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167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400" b="0" i="0" u="none" strike="noStrike" kern="1200" cap="none" spc="167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167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400" b="0" i="0" u="none" strike="noStrike" kern="1200" cap="none" spc="167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167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2400" b="0" i="0" u="none" strike="noStrike" kern="1200" cap="none" spc="167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167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tải</a:t>
            </a:r>
            <a:endParaRPr kumimoji="0" lang="en-US" sz="2400" b="0" i="0" u="none" strike="noStrike" kern="1200" cap="none" spc="167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extBox 17"/>
          <p:cNvSpPr txBox="1"/>
          <p:nvPr/>
        </p:nvSpPr>
        <p:spPr>
          <a:xfrm>
            <a:off x="294207" y="5906771"/>
            <a:ext cx="167804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167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400" b="0" i="0" u="none" strike="noStrike" kern="1200" cap="none" spc="167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kern="1200" cap="none" spc="167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400" b="0" i="0" u="none" strike="noStrike" kern="1200" cap="none" spc="167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400" b="0" i="0" u="none" strike="noStrike" kern="1200" cap="none" spc="167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endParaRPr kumimoji="0" lang="en-US" sz="2400" b="0" i="0" u="none" strike="noStrike" kern="1200" cap="none" spc="167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8" name="AutoShape 6"/>
          <p:cNvSpPr/>
          <p:nvPr/>
        </p:nvSpPr>
        <p:spPr>
          <a:xfrm>
            <a:off x="2176704" y="4858729"/>
            <a:ext cx="10015296" cy="852966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GB"/>
          </a:p>
        </p:txBody>
      </p:sp>
      <p:sp>
        <p:nvSpPr>
          <p:cNvPr id="50" name="AutoShape 8"/>
          <p:cNvSpPr/>
          <p:nvPr/>
        </p:nvSpPr>
        <p:spPr>
          <a:xfrm>
            <a:off x="2146670" y="5748058"/>
            <a:ext cx="10033741" cy="1102401"/>
          </a:xfrm>
          <a:prstGeom prst="rect">
            <a:avLst/>
          </a:prstGeom>
          <a:solidFill>
            <a:srgbClr val="FFFFFF">
              <a:alpha val="27843"/>
            </a:srgbClr>
          </a:solidFill>
        </p:spPr>
        <p:txBody>
          <a:bodyPr/>
          <a:lstStyle/>
          <a:p>
            <a:endParaRPr lang="en-GB"/>
          </a:p>
        </p:txBody>
      </p:sp>
      <p:sp>
        <p:nvSpPr>
          <p:cNvPr id="53" name="AutoShape 10"/>
          <p:cNvSpPr/>
          <p:nvPr/>
        </p:nvSpPr>
        <p:spPr>
          <a:xfrm flipH="1">
            <a:off x="6622703" y="1071757"/>
            <a:ext cx="45719" cy="578624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42" name="TextBox 17"/>
          <p:cNvSpPr txBox="1"/>
          <p:nvPr/>
        </p:nvSpPr>
        <p:spPr>
          <a:xfrm>
            <a:off x="2658456" y="1240191"/>
            <a:ext cx="3482495" cy="40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16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600" b="0" i="0" u="none" strike="noStrike" kern="1200" cap="none" spc="167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167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tựu</a:t>
            </a:r>
            <a:r>
              <a:rPr kumimoji="0" lang="en-US" sz="2600" b="0" i="0" u="none" strike="noStrike" kern="1200" cap="none" spc="167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167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2600" b="0" i="0" u="none" strike="noStrike" kern="1200" cap="none" spc="167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167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endParaRPr kumimoji="0" lang="en-US" sz="2600" b="0" i="0" u="none" strike="noStrike" kern="1200" cap="none" spc="16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27635" y="1959853"/>
            <a:ext cx="43372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:  Xi-môn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Ôm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M.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Pha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-ra-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G.Giun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Len-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xơ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endParaRPr lang="en-US" sz="2000" dirty="0"/>
          </a:p>
        </p:txBody>
      </p:sp>
      <p:sp>
        <p:nvSpPr>
          <p:cNvPr id="19" name="Rectangle 18"/>
          <p:cNvSpPr/>
          <p:nvPr/>
        </p:nvSpPr>
        <p:spPr>
          <a:xfrm>
            <a:off x="6753099" y="2059392"/>
            <a:ext cx="55817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khả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 :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endParaRPr lang="en-US" sz="2000" dirty="0"/>
          </a:p>
        </p:txBody>
      </p:sp>
      <p:sp>
        <p:nvSpPr>
          <p:cNvPr id="20" name="Rectangle 19"/>
          <p:cNvSpPr/>
          <p:nvPr/>
        </p:nvSpPr>
        <p:spPr>
          <a:xfrm>
            <a:off x="2217613" y="2645296"/>
            <a:ext cx="44694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 E –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xơn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bóng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đèn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endParaRPr lang="en-US" sz="2000" dirty="0"/>
          </a:p>
        </p:txBody>
      </p:sp>
      <p:sp>
        <p:nvSpPr>
          <p:cNvPr id="21" name="Rectangle 20"/>
          <p:cNvSpPr/>
          <p:nvPr/>
        </p:nvSpPr>
        <p:spPr>
          <a:xfrm>
            <a:off x="2249581" y="2991788"/>
            <a:ext cx="43462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Đô-rô-vôn-xki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chế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xoay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endParaRPr lang="en-US" sz="2000" dirty="0"/>
          </a:p>
        </p:txBody>
      </p:sp>
      <p:sp>
        <p:nvSpPr>
          <p:cNvPr id="22" name="Rectangle 21"/>
          <p:cNvSpPr/>
          <p:nvPr/>
        </p:nvSpPr>
        <p:spPr>
          <a:xfrm>
            <a:off x="6675632" y="2827353"/>
            <a:ext cx="53675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cung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endParaRPr lang="en-US" sz="2000" dirty="0"/>
          </a:p>
        </p:txBody>
      </p:sp>
      <p:sp>
        <p:nvSpPr>
          <p:cNvPr id="23" name="Rectangle 22"/>
          <p:cNvSpPr/>
          <p:nvPr/>
        </p:nvSpPr>
        <p:spPr>
          <a:xfrm>
            <a:off x="2394758" y="4066406"/>
            <a:ext cx="3772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lò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Bét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</a:rPr>
              <a:t>xme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lò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Mác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</a:rPr>
              <a:t>tanh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6770868" y="3784909"/>
            <a:ext cx="53097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Thép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rẻ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thuận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xây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dựng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xe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lửa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đóng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tàu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thuyền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chế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endParaRPr lang="en-US" sz="2000" dirty="0"/>
          </a:p>
        </p:txBody>
      </p:sp>
      <p:sp>
        <p:nvSpPr>
          <p:cNvPr id="25" name="Rectangle 24"/>
          <p:cNvSpPr/>
          <p:nvPr/>
        </p:nvSpPr>
        <p:spPr>
          <a:xfrm>
            <a:off x="2274809" y="4827930"/>
            <a:ext cx="4322046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- 1886,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Ben - ô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tô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tiên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144202" y="5281626"/>
            <a:ext cx="45232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- 1903,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anh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Rai -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bay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tiên</a:t>
            </a:r>
            <a:endParaRPr lang="en-US" sz="2000" dirty="0"/>
          </a:p>
        </p:txBody>
      </p:sp>
      <p:sp>
        <p:nvSpPr>
          <p:cNvPr id="27" name="Rectangle 26"/>
          <p:cNvSpPr/>
          <p:nvPr/>
        </p:nvSpPr>
        <p:spPr>
          <a:xfrm>
            <a:off x="6885483" y="5004458"/>
            <a:ext cx="47804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Thúc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đẩy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ngành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tải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endParaRPr lang="en-US" sz="2000" dirty="0"/>
          </a:p>
        </p:txBody>
      </p:sp>
      <p:sp>
        <p:nvSpPr>
          <p:cNvPr id="28" name="Rectangle 27"/>
          <p:cNvSpPr/>
          <p:nvPr/>
        </p:nvSpPr>
        <p:spPr>
          <a:xfrm>
            <a:off x="2224011" y="5808107"/>
            <a:ext cx="6096000" cy="4462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- 1876, A.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Gra-ham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Beo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thoại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17613" y="6342976"/>
            <a:ext cx="4449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- 1897, G.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Mác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-ni -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vô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tuyến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endParaRPr lang="en-US" sz="2000" dirty="0"/>
          </a:p>
        </p:txBody>
      </p:sp>
      <p:sp>
        <p:nvSpPr>
          <p:cNvPr id="32" name="Rectangle 31"/>
          <p:cNvSpPr/>
          <p:nvPr/>
        </p:nvSpPr>
        <p:spPr>
          <a:xfrm>
            <a:off x="6753099" y="5941467"/>
            <a:ext cx="33053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lạc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xa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xôi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1957962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" y="203562"/>
            <a:ext cx="6574427" cy="64062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130" y="203564"/>
            <a:ext cx="4950823" cy="42247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35684" y="5086197"/>
            <a:ext cx="5368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Bóng</a:t>
            </a: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đèn</a:t>
            </a: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fr-FR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Thô-mát</a:t>
            </a: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Ê-</a:t>
            </a:r>
            <a:r>
              <a:rPr lang="fr-FR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fr-FR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xơn</a:t>
            </a: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39462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69" y="796834"/>
            <a:ext cx="4153987" cy="32918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493" y="496390"/>
            <a:ext cx="2942273" cy="29260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7320" y="136455"/>
            <a:ext cx="38234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Lò</a:t>
            </a:r>
            <a:r>
              <a:rPr lang="fr-FR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fr-FR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gang </a:t>
            </a:r>
            <a:r>
              <a:rPr lang="fr-FR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Bet</a:t>
            </a:r>
            <a:r>
              <a:rPr lang="fr-FR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fr-FR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xme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069" y="496389"/>
            <a:ext cx="4010297" cy="29260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246" y="4088673"/>
            <a:ext cx="5728919" cy="265176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171342" y="3441680"/>
            <a:ext cx="58521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là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khả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gang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thép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tốt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dễ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cán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rẻ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chế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móc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nhanh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nhẹ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thuận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xây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dựng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xe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lửa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chế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tàu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thuyền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chế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2159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977" y="190025"/>
            <a:ext cx="3884023" cy="49306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291" y="190025"/>
            <a:ext cx="3823335" cy="49306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77364" y="5284380"/>
            <a:ext cx="39146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1896,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Hen-ri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Pho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chế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chiếc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xe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hơi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bốn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bánh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tiên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12" y="190024"/>
            <a:ext cx="3976007" cy="49306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5890" y="5422880"/>
            <a:ext cx="7132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1886, ô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tiên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do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Ben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640491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0563" y="4994756"/>
            <a:ext cx="102995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fr-FR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bay</a:t>
            </a:r>
            <a:r>
              <a:rPr lang="fr-FR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fr-FR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tiên</a:t>
            </a:r>
            <a:r>
              <a:rPr lang="fr-FR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fr-FR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fr-FR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fr-FR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fr-FR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thử</a:t>
            </a:r>
            <a:r>
              <a:rPr lang="fr-FR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fr-FR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(1903) </a:t>
            </a:r>
            <a:r>
              <a:rPr lang="fr-FR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fr-FR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anh</a:t>
            </a:r>
            <a:r>
              <a:rPr lang="fr-FR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fr-FR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fr-FR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Rai</a:t>
            </a:r>
            <a:endParaRPr lang="en-US" sz="2400" b="1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63" y="274320"/>
            <a:ext cx="6406808" cy="45328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377" y="274320"/>
            <a:ext cx="5016137" cy="45328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0563" y="5456421"/>
            <a:ext cx="112661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Lần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tiên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con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di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thiết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bay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9892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2388" y="306733"/>
            <a:ext cx="1140310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0"/>
              </a:spcAft>
            </a:pPr>
            <a:r>
              <a:rPr lang="fr-FR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fr-FR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fr-FR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trưng</a:t>
            </a:r>
            <a:r>
              <a:rPr lang="fr-FR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fr-FR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fr-FR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fr-FR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fr-FR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fr-FR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fr-FR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fr-FR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lần</a:t>
            </a:r>
            <a:r>
              <a:rPr lang="fr-FR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fr-FR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28600">
              <a:lnSpc>
                <a:spcPct val="115000"/>
              </a:lnSpc>
              <a:spcAft>
                <a:spcPts val="0"/>
              </a:spcAft>
            </a:pP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→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28600">
              <a:lnSpc>
                <a:spcPct val="115000"/>
              </a:lnSpc>
              <a:spcAft>
                <a:spcPts val="0"/>
              </a:spcAft>
            </a:pP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mẽ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đốt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ô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tô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bay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đốt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hơi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kia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28600">
              <a:lnSpc>
                <a:spcPct val="115000"/>
              </a:lnSpc>
              <a:spcAft>
                <a:spcPts val="0"/>
              </a:spcAft>
            </a:pP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tiến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vượt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bậc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kĩ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kim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gang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thép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88" y="2877670"/>
            <a:ext cx="6293224" cy="39803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788" y="2522724"/>
            <a:ext cx="528021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0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705" y="1041025"/>
            <a:ext cx="6141720" cy="2573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2C864D-9B13-4C43-9E2A-6CCB0887F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349" y="5968"/>
            <a:ext cx="12217046" cy="919808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40526" y="202674"/>
            <a:ext cx="11142617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fr-FR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fr-FR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fr-FR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fr-FR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fr-FR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fr-FR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fr-FR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fr-FR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fr-FR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fr-FR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fr-FR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fr-FR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fr-FR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fr-FR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153" y="4794068"/>
            <a:ext cx="4210596" cy="21945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EE68C0-54A0-448B-BB9D-DDF480666C28}"/>
              </a:ext>
            </a:extLst>
          </p:cNvPr>
          <p:cNvSpPr txBox="1"/>
          <p:nvPr/>
        </p:nvSpPr>
        <p:spPr>
          <a:xfrm>
            <a:off x="309153" y="1122482"/>
            <a:ext cx="4955179" cy="3813810"/>
          </a:xfrm>
          <a:prstGeom prst="wedgeRoundRectCallout">
            <a:avLst>
              <a:gd name="adj1" fmla="val 405"/>
              <a:gd name="adj2" fmla="val 53596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 :AI NHANH HƠN</a:t>
            </a: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oàn thiện bảng hệ thống kiến thức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sticker (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A1)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 rot="5400000">
            <a:off x="7847508" y="2011201"/>
            <a:ext cx="2238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STICKER </a:t>
            </a:r>
            <a:endParaRPr lang="en-US" sz="24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5705" y="3729925"/>
            <a:ext cx="6043745" cy="302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4837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A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095962" y="1891624"/>
            <a:ext cx="11096038" cy="185639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GB"/>
          </a:p>
        </p:txBody>
      </p:sp>
      <p:sp>
        <p:nvSpPr>
          <p:cNvPr id="8" name="AutoShape 8"/>
          <p:cNvSpPr/>
          <p:nvPr/>
        </p:nvSpPr>
        <p:spPr>
          <a:xfrm>
            <a:off x="2146671" y="3335290"/>
            <a:ext cx="10045330" cy="2350860"/>
          </a:xfrm>
          <a:prstGeom prst="rect">
            <a:avLst/>
          </a:prstGeom>
          <a:solidFill>
            <a:srgbClr val="FFFFFF">
              <a:alpha val="27843"/>
            </a:srgbClr>
          </a:solidFill>
        </p:spPr>
        <p:txBody>
          <a:bodyPr/>
          <a:lstStyle/>
          <a:p>
            <a:endParaRPr lang="en-GB"/>
          </a:p>
        </p:txBody>
      </p:sp>
      <p:sp>
        <p:nvSpPr>
          <p:cNvPr id="11" name="AutoShape 11"/>
          <p:cNvSpPr/>
          <p:nvPr/>
        </p:nvSpPr>
        <p:spPr>
          <a:xfrm>
            <a:off x="240000" y="1055198"/>
            <a:ext cx="1936705" cy="5789738"/>
          </a:xfrm>
          <a:prstGeom prst="rect">
            <a:avLst/>
          </a:prstGeom>
          <a:solidFill>
            <a:srgbClr val="E65852"/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-2360" y="-19707"/>
            <a:ext cx="193928" cy="6885411"/>
          </a:xfrm>
          <a:prstGeom prst="rect">
            <a:avLst/>
          </a:prstGeom>
          <a:solidFill>
            <a:srgbClr val="3B7B7B"/>
          </a:solidFill>
        </p:spPr>
        <p:txBody>
          <a:bodyPr/>
          <a:lstStyle/>
          <a:p>
            <a:endParaRPr lang="en-GB"/>
          </a:p>
        </p:txBody>
      </p:sp>
      <p:sp>
        <p:nvSpPr>
          <p:cNvPr id="15" name="TextBox 15"/>
          <p:cNvSpPr txBox="1"/>
          <p:nvPr/>
        </p:nvSpPr>
        <p:spPr>
          <a:xfrm>
            <a:off x="-286342" y="97743"/>
            <a:ext cx="3762755" cy="415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4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91" b="1" i="0" u="none" strike="noStrike" kern="1200" cap="none" spc="0" normalizeH="0" baseline="0" noProof="0" dirty="0">
                <a:ln>
                  <a:noFill/>
                </a:ln>
                <a:solidFill>
                  <a:srgbClr val="44423E"/>
                </a:solidFill>
                <a:effectLst/>
                <a:uLnTx/>
                <a:uFillTx/>
                <a:latin typeface="Yeseva One"/>
                <a:ea typeface="+mn-ea"/>
                <a:cs typeface="+mn-cs"/>
              </a:rPr>
              <a:t>PHIẾU HỌC TẬP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-11896" y="1256120"/>
            <a:ext cx="2362031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16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</a:t>
            </a:r>
            <a:r>
              <a:rPr kumimoji="0" lang="en-US" sz="2800" b="0" i="0" u="none" strike="noStrike" kern="120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16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endParaRPr kumimoji="0" lang="en-US" sz="2800" b="0" i="0" u="none" strike="noStrike" kern="1200" cap="none" spc="16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AutoShape 5"/>
          <p:cNvSpPr/>
          <p:nvPr/>
        </p:nvSpPr>
        <p:spPr>
          <a:xfrm>
            <a:off x="240000" y="1877771"/>
            <a:ext cx="1943603" cy="4571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43" name="TextBox 15"/>
          <p:cNvSpPr txBox="1"/>
          <p:nvPr/>
        </p:nvSpPr>
        <p:spPr>
          <a:xfrm>
            <a:off x="2527654" y="473242"/>
            <a:ext cx="9552931" cy="4028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>
              <a:lnSpc>
                <a:spcPts val="3472"/>
              </a:lnSpc>
              <a:defRPr/>
            </a:pPr>
            <a:r>
              <a:rPr lang="fr-FR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fr-FR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fr-FR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fr-FR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fr-FR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fr-FR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fr-FR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fr-FR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fr-FR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fr-FR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fr-FR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fr-FR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fr-FR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fr-FR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17"/>
          <p:cNvSpPr txBox="1"/>
          <p:nvPr/>
        </p:nvSpPr>
        <p:spPr>
          <a:xfrm>
            <a:off x="302721" y="2541934"/>
            <a:ext cx="1644348" cy="40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167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2600" b="0" i="0" u="none" strike="noStrike" kern="1200" cap="none" spc="167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167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endParaRPr kumimoji="0" lang="en-US" sz="2600" b="0" i="0" u="none" strike="noStrike" kern="1200" cap="none" spc="167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AutoShape 5"/>
          <p:cNvSpPr/>
          <p:nvPr/>
        </p:nvSpPr>
        <p:spPr>
          <a:xfrm>
            <a:off x="222977" y="3722109"/>
            <a:ext cx="1953728" cy="4946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47" name="TextBox 17"/>
          <p:cNvSpPr txBox="1"/>
          <p:nvPr/>
        </p:nvSpPr>
        <p:spPr>
          <a:xfrm>
            <a:off x="408473" y="4151526"/>
            <a:ext cx="1667607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167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600" b="0" i="0" u="none" strike="noStrike" kern="1200" cap="none" spc="167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167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sz="2600" b="0" i="0" u="none" strike="noStrike" kern="1200" cap="none" spc="167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600" b="0" i="0" u="none" strike="noStrike" kern="1200" cap="none" spc="167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600" b="0" i="0" u="none" strike="noStrike" kern="1200" cap="none" spc="167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167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endParaRPr kumimoji="0" lang="en-US" sz="2600" b="0" i="0" u="none" strike="noStrike" kern="1200" cap="none" spc="167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AutoShape 7"/>
          <p:cNvSpPr/>
          <p:nvPr/>
        </p:nvSpPr>
        <p:spPr>
          <a:xfrm>
            <a:off x="2193728" y="1061237"/>
            <a:ext cx="9998272" cy="814999"/>
          </a:xfrm>
          <a:prstGeom prst="rect">
            <a:avLst/>
          </a:prstGeom>
          <a:solidFill>
            <a:srgbClr val="3B7B7B"/>
          </a:solidFill>
        </p:spPr>
        <p:txBody>
          <a:bodyPr/>
          <a:lstStyle/>
          <a:p>
            <a:endParaRPr lang="en-GB"/>
          </a:p>
        </p:txBody>
      </p:sp>
      <p:sp>
        <p:nvSpPr>
          <p:cNvPr id="31" name="TextBox 17"/>
          <p:cNvSpPr txBox="1"/>
          <p:nvPr/>
        </p:nvSpPr>
        <p:spPr>
          <a:xfrm>
            <a:off x="5666903" y="1263051"/>
            <a:ext cx="3274432" cy="40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spc="16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kumimoji="0" lang="en-US" sz="2600" b="0" i="0" u="none" strike="noStrike" kern="1200" cap="none" spc="167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600" b="0" i="0" u="none" strike="noStrike" kern="1200" cap="none" spc="167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167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600" b="0" i="0" u="none" strike="noStrike" kern="1200" cap="none" spc="167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167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sz="2600" b="0" i="0" u="none" strike="noStrike" kern="1200" cap="none" spc="16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AutoShape 5"/>
          <p:cNvSpPr/>
          <p:nvPr/>
        </p:nvSpPr>
        <p:spPr>
          <a:xfrm>
            <a:off x="205489" y="5624013"/>
            <a:ext cx="1978111" cy="535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38" name="TextBox 17"/>
          <p:cNvSpPr txBox="1"/>
          <p:nvPr/>
        </p:nvSpPr>
        <p:spPr>
          <a:xfrm>
            <a:off x="233102" y="5833467"/>
            <a:ext cx="1872033" cy="40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167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600" b="0" i="0" u="none" strike="noStrike" kern="1200" cap="none" spc="167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167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endParaRPr kumimoji="0" lang="en-US" sz="2600" b="0" i="0" u="none" strike="noStrike" kern="1200" cap="none" spc="167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8" name="AutoShape 6"/>
          <p:cNvSpPr/>
          <p:nvPr/>
        </p:nvSpPr>
        <p:spPr>
          <a:xfrm>
            <a:off x="2183602" y="5677573"/>
            <a:ext cx="10008398" cy="1180425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2356519" y="1932408"/>
            <a:ext cx="873252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 CƠ GIỚI HÓA, ĐIỆN KHÍ HÓA SẢN XUẤT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 MÁY MÓC THAY THẾ SỨC LAO ĐỘNG CON NGƯỜI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 THAY ĐỔI CÁCH THỨC LAO ĐỘNG CỦA CON NGƯỜI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 NÂNG CAO NĂNG SUẤT LAO ĐỘNG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THAY ĐỔI CƠ CẤU KINH TẾ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 NÔNG NGHIỆP CHUYỂN SANG CHUYÊN CANH, THÂM CANH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2345178" y="3819205"/>
            <a:ext cx="76702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 SỰ RA ĐỜI CỦA NHIỀU ĐÔ THỊ QUY MÔ LỚN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 HÌNH THÀNH HAI GIAI CẤP TƯ SẢN VÀ VÔ SẢN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 GIAI CẤP CÔNG NHÂN LAO ĐỘNG BỊ BÓC LỘT THẬM TỆ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 CUỘC ĐẤU TRANH CỦA VÔ SẢN CHỐNG LẠI TƯ SẢN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 SỰ XÂM CHIẾM VÀ TRANH GIÀNH THUỘC ĐỊA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2275269" y="5718247"/>
            <a:ext cx="814601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 THÚC ĐẨY SỰ GIAO LƯU, KẾT NỐI VĂN HÓA TOÀN CẦU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 ĐỜI SỐNG VĂN HÓA ĐA DẠNG, PHONG PHÚ, HIỆN ĐẠI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 SỰ HÌNH THÀNH LỐI SỐNG, TÁC PHONG CÔNG NGHIỆP</a:t>
            </a:r>
            <a:endParaRPr lang="en-US" sz="2000" dirty="0"/>
          </a:p>
        </p:txBody>
      </p:sp>
      <p:pic>
        <p:nvPicPr>
          <p:cNvPr id="28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399730" y="5460548"/>
            <a:ext cx="1792270" cy="142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4853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87" y="282947"/>
            <a:ext cx="5450541" cy="49614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564" y="282946"/>
            <a:ext cx="6096000" cy="49614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97438" y="5690952"/>
            <a:ext cx="99787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thị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đông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London, Paris,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Newyork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151570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2" descr="(Ảnh: Edraw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CEE68C0-54A0-448B-BB9D-DDF480666C28}"/>
              </a:ext>
            </a:extLst>
          </p:cNvPr>
          <p:cNvSpPr txBox="1"/>
          <p:nvPr/>
        </p:nvSpPr>
        <p:spPr>
          <a:xfrm>
            <a:off x="152398" y="1394816"/>
            <a:ext cx="5242561" cy="2656046"/>
          </a:xfrm>
          <a:prstGeom prst="wedgeRoundRectCallout">
            <a:avLst>
              <a:gd name="adj1" fmla="val -122"/>
              <a:gd name="adj2" fmla="val 66969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fr-FR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fr-FR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?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fr-FR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1- 2 </a:t>
            </a:r>
            <a:r>
              <a:rPr lang="fr-FR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39A374-4D50-4B24-AB00-357316A97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106745"/>
            <a:ext cx="12268200" cy="960056"/>
          </a:xfrm>
          <a:prstGeom prst="rect">
            <a:avLst/>
          </a:prstGeom>
        </p:spPr>
      </p:pic>
      <p:sp>
        <p:nvSpPr>
          <p:cNvPr id="9" name="Google Shape;337;p20"/>
          <p:cNvSpPr txBox="1">
            <a:spLocks noGrp="1"/>
          </p:cNvSpPr>
          <p:nvPr>
            <p:ph type="title"/>
          </p:nvPr>
        </p:nvSpPr>
        <p:spPr>
          <a:xfrm>
            <a:off x="4666129" y="307968"/>
            <a:ext cx="4040848" cy="55760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78" y="4378877"/>
            <a:ext cx="4114800" cy="2187388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211" y="1290699"/>
            <a:ext cx="3119845" cy="240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2026" y="1290699"/>
            <a:ext cx="2956816" cy="24322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8024" y="3895249"/>
            <a:ext cx="3100032" cy="2671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1620" y="3895249"/>
            <a:ext cx="2956816" cy="267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8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96486"/>
            <a:ext cx="7704773" cy="5107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4773" y="399233"/>
            <a:ext cx="4208554" cy="32902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4772" y="3892186"/>
            <a:ext cx="4208555" cy="28479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9913" y="5506265"/>
            <a:ext cx="7274859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GIAI CẤP CÔNG NHÂN LAO ĐỘNG BỊ TƯ SẢN BÓC LỘT THẬM TỆ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9346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616" y="757645"/>
            <a:ext cx="6193835" cy="48724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52" y="1902686"/>
            <a:ext cx="4419600" cy="3000375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4924697" y="3069771"/>
            <a:ext cx="613954" cy="561703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31965" y="5690952"/>
            <a:ext cx="106331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&gt;&lt;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Vô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=&gt;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trào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đấu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vô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chống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53815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24200" y="1547263"/>
            <a:ext cx="81713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320654-3477-4626-896E-73DF2FE34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67031"/>
            <a:ext cx="12192000" cy="9153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671505-9484-43F9-974B-F682B2CBCEDD}"/>
              </a:ext>
            </a:extLst>
          </p:cNvPr>
          <p:cNvSpPr txBox="1"/>
          <p:nvPr/>
        </p:nvSpPr>
        <p:spPr>
          <a:xfrm>
            <a:off x="3124200" y="143470"/>
            <a:ext cx="59436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93" y="2331044"/>
            <a:ext cx="2533650" cy="18002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24200" y="4078915"/>
            <a:ext cx="834165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FR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fr-FR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2.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Giêm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Oát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là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ra: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AutoNum type="alphaUcPeriod"/>
            </a:pP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Con thon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bay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         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B.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dệt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         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C.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hơi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      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D.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xe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lửa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124200" y="2272553"/>
            <a:ext cx="457201" cy="51002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124200" y="5369117"/>
            <a:ext cx="457201" cy="51002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808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24200" y="1095758"/>
            <a:ext cx="84806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lphaUcPeriod"/>
            </a:pP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</a:t>
            </a: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Ô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internet.          </a:t>
            </a: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hoả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320654-3477-4626-896E-73DF2FE34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67031"/>
            <a:ext cx="12192000" cy="9153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671505-9484-43F9-974B-F682B2CBCEDD}"/>
              </a:ext>
            </a:extLst>
          </p:cNvPr>
          <p:cNvSpPr txBox="1"/>
          <p:nvPr/>
        </p:nvSpPr>
        <p:spPr>
          <a:xfrm>
            <a:off x="3124200" y="143470"/>
            <a:ext cx="59436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34" y="1433773"/>
            <a:ext cx="2701178" cy="27155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03187" y="3461311"/>
            <a:ext cx="83416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Tô-mát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xơn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B.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D.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100103" y="2229869"/>
            <a:ext cx="457201" cy="36162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100104" y="3916156"/>
            <a:ext cx="457201" cy="3832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38418" y="4729278"/>
            <a:ext cx="113627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38418" y="6285038"/>
            <a:ext cx="457201" cy="3832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404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DB4A2A-7E36-4E09-B8C6-074CDBB50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736" y="-152400"/>
            <a:ext cx="12838906" cy="3810000"/>
          </a:xfrm>
          <a:prstGeom prst="rect">
            <a:avLst/>
          </a:prstGeom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id="{8EF4173F-CC3A-4818-861B-A0641A6E823C}"/>
              </a:ext>
            </a:extLst>
          </p:cNvPr>
          <p:cNvGrpSpPr/>
          <p:nvPr/>
        </p:nvGrpSpPr>
        <p:grpSpPr>
          <a:xfrm>
            <a:off x="-115411" y="5700086"/>
            <a:ext cx="12422822" cy="3139114"/>
            <a:chOff x="0" y="0"/>
            <a:chExt cx="4166870" cy="1052924"/>
          </a:xfrm>
          <a:gradFill>
            <a:gsLst>
              <a:gs pos="0">
                <a:srgbClr val="FFFFFF"/>
              </a:gs>
              <a:gs pos="41000">
                <a:schemeClr val="accent1">
                  <a:lumMod val="45000"/>
                  <a:lumOff val="55000"/>
                </a:schemeClr>
              </a:gs>
              <a:gs pos="67000">
                <a:schemeClr val="accent1">
                  <a:lumMod val="45000"/>
                  <a:lumOff val="55000"/>
                </a:schemeClr>
              </a:gs>
              <a:gs pos="97000">
                <a:srgbClr val="FED63B"/>
              </a:gs>
            </a:gsLst>
            <a:lin ang="5400000" scaled="1"/>
          </a:gra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4798C8C-86C0-40FE-A776-0CCE249BC3CE}"/>
                </a:ext>
              </a:extLst>
            </p:cNvPr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TextBox 3">
            <a:extLst>
              <a:ext uri="{FF2B5EF4-FFF2-40B4-BE49-F238E27FC236}">
                <a16:creationId xmlns:a16="http://schemas.microsoft.com/office/drawing/2014/main" id="{2CD14771-4A54-48EC-BDA7-FE5C63CDF2E4}"/>
              </a:ext>
            </a:extLst>
          </p:cNvPr>
          <p:cNvSpPr txBox="1"/>
          <p:nvPr/>
        </p:nvSpPr>
        <p:spPr>
          <a:xfrm>
            <a:off x="1548801" y="2093416"/>
            <a:ext cx="688779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239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4599D2A1-1898-444C-BD6B-03767344F996}"/>
              </a:ext>
            </a:extLst>
          </p:cNvPr>
          <p:cNvSpPr txBox="1"/>
          <p:nvPr/>
        </p:nvSpPr>
        <p:spPr>
          <a:xfrm>
            <a:off x="982640" y="3057099"/>
            <a:ext cx="9506066" cy="2507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27760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be 6">
            <a:extLst>
              <a:ext uri="{FF2B5EF4-FFF2-40B4-BE49-F238E27FC236}">
                <a16:creationId xmlns:a16="http://schemas.microsoft.com/office/drawing/2014/main" id="{993735CA-86C0-453A-A501-208363E77F38}"/>
              </a:ext>
            </a:extLst>
          </p:cNvPr>
          <p:cNvSpPr/>
          <p:nvPr/>
        </p:nvSpPr>
        <p:spPr>
          <a:xfrm>
            <a:off x="327546" y="0"/>
            <a:ext cx="10253467" cy="1522482"/>
          </a:xfrm>
          <a:prstGeom prst="cube">
            <a:avLst/>
          </a:prstGeom>
          <a:solidFill>
            <a:srgbClr val="315561"/>
          </a:solidFill>
          <a:ln>
            <a:noFill/>
          </a:ln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Sửa tivi mất tiếng chuyên nghiệp">
            <a:extLst>
              <a:ext uri="{FF2B5EF4-FFF2-40B4-BE49-F238E27FC236}">
                <a16:creationId xmlns:a16="http://schemas.microsoft.com/office/drawing/2014/main" id="{9ECDC0D5-DBB8-4C1E-BF28-3E68FD92C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46" y="1809750"/>
            <a:ext cx="10253467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8CF550FE-0BE4-4E75-8825-40D93467AF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9722" y="1937550"/>
            <a:ext cx="9329762" cy="4140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E3C831-9A39-410A-B6F8-D9F74ADFCB5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70" r="16150" b="2450"/>
          <a:stretch/>
        </p:blipFill>
        <p:spPr>
          <a:xfrm>
            <a:off x="10581013" y="73240"/>
            <a:ext cx="1365340" cy="18643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7546" y="433664"/>
            <a:ext cx="9831938" cy="9694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 w="12700">
                  <a:noFill/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#9Slide03 Sofia Pro Soft Bold" panose="020B0000000000000000" pitchFamily="34" charset="0"/>
                <a:ea typeface="Tahoma" pitchFamily="34" charset="0"/>
                <a:cs typeface="Tahoma" pitchFamily="34" charset="0"/>
              </a:rPr>
              <a:t>Nếu</a:t>
            </a:r>
            <a:r>
              <a:rPr kumimoji="0" lang="en-US" sz="3800" b="1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#9Slide03 Sofia Pro Soft Bold" panose="020B0000000000000000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 w="12700">
                  <a:noFill/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#9Slide03 Sofia Pro Soft Bold" panose="020B0000000000000000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kumimoji="0" lang="en-US" sz="3800" b="1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#9Slide03 Sofia Pro Soft Bold" panose="020B0000000000000000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 w="12700">
                  <a:noFill/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#9Slide03 Sofia Pro Soft Bold" panose="020B0000000000000000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kumimoji="0" lang="en-US" sz="3800" b="1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#9Slide03 Sofia Pro Soft Bold" panose="020B0000000000000000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 w="12700">
                  <a:noFill/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#9Slide03 Sofia Pro Soft Bold" panose="020B0000000000000000" pitchFamily="34" charset="0"/>
                <a:ea typeface="Tahoma" pitchFamily="34" charset="0"/>
                <a:cs typeface="Tahoma" pitchFamily="34" charset="0"/>
              </a:rPr>
              <a:t>điện</a:t>
            </a:r>
            <a:r>
              <a:rPr kumimoji="0" lang="en-US" sz="3800" b="1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#9Slide03 Sofia Pro Soft Bold" panose="020B0000000000000000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kumimoji="0" lang="en-US" sz="3800" b="1" i="0" u="none" strike="noStrike" kern="1200" cap="none" spc="0" normalizeH="0" baseline="0" noProof="0" dirty="0" err="1">
                <a:ln w="12700">
                  <a:noFill/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#9Slide03 Sofia Pro Soft Bold" panose="020B0000000000000000" pitchFamily="34" charset="0"/>
                <a:ea typeface="Tahoma" pitchFamily="34" charset="0"/>
                <a:cs typeface="Tahoma" pitchFamily="34" charset="0"/>
              </a:rPr>
              <a:t>chúng</a:t>
            </a:r>
            <a:r>
              <a:rPr kumimoji="0" lang="en-US" sz="3800" b="1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#9Slide03 Sofia Pro Soft Bold" panose="020B0000000000000000" pitchFamily="34" charset="0"/>
                <a:ea typeface="Tahoma" pitchFamily="34" charset="0"/>
                <a:cs typeface="Tahoma" pitchFamily="34" charset="0"/>
              </a:rPr>
              <a:t> ta </a:t>
            </a:r>
            <a:r>
              <a:rPr kumimoji="0" lang="en-US" sz="3800" b="1" i="0" u="none" strike="noStrike" kern="1200" cap="none" spc="0" normalizeH="0" baseline="0" noProof="0" dirty="0" err="1">
                <a:ln w="12700">
                  <a:noFill/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#9Slide03 Sofia Pro Soft Bold" panose="020B0000000000000000" pitchFamily="34" charset="0"/>
                <a:ea typeface="Tahoma" pitchFamily="34" charset="0"/>
                <a:cs typeface="Tahoma" pitchFamily="34" charset="0"/>
              </a:rPr>
              <a:t>sẽ</a:t>
            </a:r>
            <a:r>
              <a:rPr kumimoji="0" lang="en-US" sz="3800" b="1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#9Slide03 Sofia Pro Soft Bold" panose="020B0000000000000000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 w="12700">
                  <a:noFill/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#9Slide03 Sofia Pro Soft Bold" panose="020B0000000000000000" pitchFamily="34" charset="0"/>
                <a:ea typeface="Tahoma" pitchFamily="34" charset="0"/>
                <a:cs typeface="Tahoma" pitchFamily="34" charset="0"/>
              </a:rPr>
              <a:t>ra</a:t>
            </a:r>
            <a:r>
              <a:rPr kumimoji="0" lang="en-US" sz="3800" b="1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#9Slide03 Sofia Pro Soft Bold" panose="020B0000000000000000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 w="12700">
                  <a:noFill/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#9Slide03 Sofia Pro Soft Bold" panose="020B0000000000000000" pitchFamily="34" charset="0"/>
                <a:ea typeface="Tahoma" pitchFamily="34" charset="0"/>
                <a:cs typeface="Tahoma" pitchFamily="34" charset="0"/>
              </a:rPr>
              <a:t>sao</a:t>
            </a:r>
            <a:r>
              <a:rPr kumimoji="0" lang="en-US" sz="3800" b="1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#9Slide03 Sofia Pro Soft Bold" panose="020B0000000000000000" pitchFamily="34" charset="0"/>
                <a:ea typeface="Tahoma" pitchFamily="34" charset="0"/>
                <a:cs typeface="Tahoma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4066000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9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15106"/>
              </p:ext>
            </p:extLst>
          </p:nvPr>
        </p:nvGraphicFramePr>
        <p:xfrm>
          <a:off x="156754" y="1175658"/>
          <a:ext cx="7485017" cy="52657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3545">
                  <a:extLst>
                    <a:ext uri="{9D8B030D-6E8A-4147-A177-3AD203B41FA5}">
                      <a16:colId xmlns:a16="http://schemas.microsoft.com/office/drawing/2014/main" val="2103134399"/>
                    </a:ext>
                  </a:extLst>
                </a:gridCol>
                <a:gridCol w="6031472">
                  <a:extLst>
                    <a:ext uri="{9D8B030D-6E8A-4147-A177-3AD203B41FA5}">
                      <a16:colId xmlns:a16="http://schemas.microsoft.com/office/drawing/2014/main" val="418514126"/>
                    </a:ext>
                  </a:extLst>
                </a:gridCol>
              </a:tblGrid>
              <a:tr h="3502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 minh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582739"/>
                  </a:ext>
                </a:extLst>
              </a:tr>
              <a:tr h="10946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 máy bay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kiệm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cận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khách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tàu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hỏa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tới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0592220"/>
                  </a:ext>
                </a:extLst>
              </a:tr>
              <a:tr h="14667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Tàu thủy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thuyền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bè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giản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kia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tải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khách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thủy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đẩy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hải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đóng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tàu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016049"/>
                  </a:ext>
                </a:extLst>
              </a:tr>
              <a:tr h="7224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Đèn điện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 chiếu sáng nhà máy, đường phố, công xưởng thay cho đèn dầu trước kia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0275465"/>
                  </a:ext>
                </a:extLst>
              </a:tr>
              <a:tr h="10946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đạp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kia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An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đẩy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ô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5673347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A39A374-4D50-4B24-AB00-357316A97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106745"/>
            <a:ext cx="12268200" cy="960056"/>
          </a:xfrm>
          <a:prstGeom prst="rect">
            <a:avLst/>
          </a:prstGeom>
        </p:spPr>
      </p:pic>
      <p:sp>
        <p:nvSpPr>
          <p:cNvPr id="5" name="Google Shape;337;p20"/>
          <p:cNvSpPr txBox="1">
            <a:spLocks noGrp="1"/>
          </p:cNvSpPr>
          <p:nvPr>
            <p:ph type="title"/>
          </p:nvPr>
        </p:nvSpPr>
        <p:spPr>
          <a:xfrm>
            <a:off x="4666129" y="307968"/>
            <a:ext cx="4040848" cy="55760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651" y="1175657"/>
            <a:ext cx="3991555" cy="495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2158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2C864D-9B13-4C43-9E2A-6CCB0887F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9" y="5968"/>
            <a:ext cx="12217046" cy="919808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83481" y="202674"/>
            <a:ext cx="1063840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50000"/>
              </a:spcBef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fr-FR" altLang="en-US" sz="26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</a:t>
            </a:r>
            <a:r>
              <a:rPr lang="fr-FR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fr-FR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fr-FR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fr-FR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fr-FR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fr-FR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fr-FR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fr-FR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fr-FR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nghiêp</a:t>
            </a:r>
            <a:r>
              <a:rPr lang="fr-FR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fr-FR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fr-FR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EE68C0-54A0-448B-BB9D-DDF480666C28}"/>
              </a:ext>
            </a:extLst>
          </p:cNvPr>
          <p:cNvSpPr txBox="1"/>
          <p:nvPr/>
        </p:nvSpPr>
        <p:spPr>
          <a:xfrm>
            <a:off x="152398" y="1394816"/>
            <a:ext cx="4563293" cy="2485787"/>
          </a:xfrm>
          <a:prstGeom prst="wedgeRoundRectCallout">
            <a:avLst>
              <a:gd name="adj1" fmla="val -122"/>
              <a:gd name="adj2" fmla="val 66969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CẶP ĐÔI</a:t>
            </a:r>
          </a:p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dung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1.2,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8.3 – 8.7,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29" y="4624252"/>
            <a:ext cx="3304903" cy="20335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0821" y="1087201"/>
            <a:ext cx="7106195" cy="48825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99533" y="6123768"/>
            <a:ext cx="7257483" cy="523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FR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 </a:t>
            </a:r>
            <a:r>
              <a:rPr lang="fr-FR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fr-FR" sz="2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fr-FR" sz="2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fr-FR" sz="2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fr-FR" sz="2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là </a:t>
            </a:r>
            <a:r>
              <a:rPr lang="fr-FR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fr-FR" sz="2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fr-FR" sz="2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fr-FR" sz="2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fr-FR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fr-FR" sz="2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fr-FR" sz="2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en-US" sz="2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26334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A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095962" y="1891624"/>
            <a:ext cx="11096038" cy="1436125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GB"/>
          </a:p>
        </p:txBody>
      </p:sp>
      <p:sp>
        <p:nvSpPr>
          <p:cNvPr id="7" name="AutoShape 7"/>
          <p:cNvSpPr/>
          <p:nvPr/>
        </p:nvSpPr>
        <p:spPr>
          <a:xfrm>
            <a:off x="2966678" y="1058297"/>
            <a:ext cx="1668210" cy="814999"/>
          </a:xfrm>
          <a:prstGeom prst="rect">
            <a:avLst/>
          </a:prstGeom>
          <a:solidFill>
            <a:srgbClr val="3B7B7B"/>
          </a:solidFill>
        </p:spPr>
        <p:txBody>
          <a:bodyPr/>
          <a:lstStyle/>
          <a:p>
            <a:endParaRPr lang="en-GB"/>
          </a:p>
        </p:txBody>
      </p:sp>
      <p:sp>
        <p:nvSpPr>
          <p:cNvPr id="8" name="AutoShape 8"/>
          <p:cNvSpPr/>
          <p:nvPr/>
        </p:nvSpPr>
        <p:spPr>
          <a:xfrm>
            <a:off x="2452156" y="3335291"/>
            <a:ext cx="9739844" cy="1330721"/>
          </a:xfrm>
          <a:prstGeom prst="rect">
            <a:avLst/>
          </a:prstGeom>
          <a:solidFill>
            <a:srgbClr val="FFFFFF">
              <a:alpha val="27843"/>
            </a:srgbClr>
          </a:solidFill>
        </p:spPr>
        <p:txBody>
          <a:bodyPr/>
          <a:lstStyle/>
          <a:p>
            <a:endParaRPr lang="en-GB"/>
          </a:p>
        </p:txBody>
      </p:sp>
      <p:sp>
        <p:nvSpPr>
          <p:cNvPr id="11" name="AutoShape 11"/>
          <p:cNvSpPr/>
          <p:nvPr/>
        </p:nvSpPr>
        <p:spPr>
          <a:xfrm>
            <a:off x="240001" y="1055198"/>
            <a:ext cx="2670753" cy="5789738"/>
          </a:xfrm>
          <a:prstGeom prst="rect">
            <a:avLst/>
          </a:prstGeom>
          <a:solidFill>
            <a:srgbClr val="E65852"/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-2360" y="-19707"/>
            <a:ext cx="193928" cy="6885411"/>
          </a:xfrm>
          <a:prstGeom prst="rect">
            <a:avLst/>
          </a:prstGeom>
          <a:solidFill>
            <a:srgbClr val="3B7B7B"/>
          </a:solidFill>
        </p:spPr>
        <p:txBody>
          <a:bodyPr/>
          <a:lstStyle/>
          <a:p>
            <a:endParaRPr lang="en-GB"/>
          </a:p>
        </p:txBody>
      </p:sp>
      <p:sp>
        <p:nvSpPr>
          <p:cNvPr id="15" name="TextBox 15"/>
          <p:cNvSpPr txBox="1"/>
          <p:nvPr/>
        </p:nvSpPr>
        <p:spPr>
          <a:xfrm>
            <a:off x="-286342" y="97743"/>
            <a:ext cx="3762755" cy="415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4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91" b="1" i="0" u="none" strike="noStrike" kern="1200" cap="none" spc="0" normalizeH="0" baseline="0" noProof="0" dirty="0">
                <a:ln>
                  <a:noFill/>
                </a:ln>
                <a:solidFill>
                  <a:srgbClr val="44423E"/>
                </a:solidFill>
                <a:effectLst/>
                <a:uLnTx/>
                <a:uFillTx/>
                <a:latin typeface="Yeseva One"/>
                <a:ea typeface="+mn-ea"/>
                <a:cs typeface="+mn-cs"/>
              </a:rPr>
              <a:t>PHIẾU HỌC TẬP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22500" y="1218940"/>
            <a:ext cx="2362031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16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2800" b="0" i="0" u="none" strike="noStrike" kern="1200" cap="none" spc="167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167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800" b="0" i="0" u="none" strike="noStrike" kern="1200" cap="none" spc="167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</a:t>
            </a:r>
            <a:endParaRPr kumimoji="0" lang="en-US" sz="2800" b="0" i="0" u="none" strike="noStrike" kern="1200" cap="none" spc="16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AutoShape 5"/>
          <p:cNvSpPr/>
          <p:nvPr/>
        </p:nvSpPr>
        <p:spPr>
          <a:xfrm>
            <a:off x="240000" y="1877771"/>
            <a:ext cx="2685445" cy="4571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36" name="TextBox 17"/>
          <p:cNvSpPr txBox="1"/>
          <p:nvPr/>
        </p:nvSpPr>
        <p:spPr>
          <a:xfrm>
            <a:off x="3104134" y="1050909"/>
            <a:ext cx="1324874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16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600" b="0" i="0" u="none" strike="noStrike" kern="1200" cap="none" spc="167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167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endParaRPr kumimoji="0" lang="en-US" sz="2600" b="0" i="0" u="none" strike="noStrike" kern="1200" cap="none" spc="16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399730" y="5460548"/>
            <a:ext cx="1792270" cy="1429547"/>
          </a:xfrm>
          <a:prstGeom prst="rect">
            <a:avLst/>
          </a:prstGeom>
        </p:spPr>
      </p:pic>
      <p:sp>
        <p:nvSpPr>
          <p:cNvPr id="43" name="TextBox 15"/>
          <p:cNvSpPr txBox="1"/>
          <p:nvPr/>
        </p:nvSpPr>
        <p:spPr>
          <a:xfrm>
            <a:off x="2527654" y="473242"/>
            <a:ext cx="9552931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4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4" name="TextBox 17"/>
          <p:cNvSpPr txBox="1"/>
          <p:nvPr/>
        </p:nvSpPr>
        <p:spPr>
          <a:xfrm>
            <a:off x="372624" y="2170529"/>
            <a:ext cx="236819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167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2800" b="0" i="0" u="none" strike="noStrike" kern="1200" cap="none" spc="167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167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hơi</a:t>
            </a:r>
            <a:r>
              <a:rPr kumimoji="0" lang="en-US" sz="2800" b="0" i="0" u="none" strike="noStrike" kern="1200" cap="none" spc="167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167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2800" b="0" i="0" u="none" strike="noStrike" kern="1200" cap="none" spc="167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AutoShape 7"/>
          <p:cNvSpPr/>
          <p:nvPr/>
        </p:nvSpPr>
        <p:spPr>
          <a:xfrm>
            <a:off x="4666851" y="1069699"/>
            <a:ext cx="1938980" cy="81499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45" name="TextBox 17"/>
          <p:cNvSpPr txBox="1"/>
          <p:nvPr/>
        </p:nvSpPr>
        <p:spPr>
          <a:xfrm>
            <a:off x="4736775" y="1034273"/>
            <a:ext cx="1685481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16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600" b="0" i="0" u="none" strike="noStrike" kern="1200" cap="none" spc="167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167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2600" b="0" i="0" u="none" strike="noStrike" kern="1200" cap="none" spc="167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spc="16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kumimoji="0" lang="en-US" sz="2600" b="0" i="0" u="none" strike="noStrike" kern="1200" cap="none" spc="16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AutoShape 5"/>
          <p:cNvSpPr/>
          <p:nvPr/>
        </p:nvSpPr>
        <p:spPr>
          <a:xfrm>
            <a:off x="222976" y="3304590"/>
            <a:ext cx="2732825" cy="4571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47" name="TextBox 17"/>
          <p:cNvSpPr txBox="1"/>
          <p:nvPr/>
        </p:nvSpPr>
        <p:spPr>
          <a:xfrm>
            <a:off x="640664" y="3519180"/>
            <a:ext cx="1667607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spc="167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spc="167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67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spc="167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67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spc="167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67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kumimoji="0" lang="en-US" sz="2800" b="0" i="0" u="none" strike="noStrike" kern="1200" cap="none" spc="167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AutoShape 7"/>
          <p:cNvSpPr/>
          <p:nvPr/>
        </p:nvSpPr>
        <p:spPr>
          <a:xfrm>
            <a:off x="6668422" y="1062772"/>
            <a:ext cx="5523578" cy="814999"/>
          </a:xfrm>
          <a:prstGeom prst="rect">
            <a:avLst/>
          </a:prstGeom>
          <a:solidFill>
            <a:srgbClr val="3B7B7B"/>
          </a:solidFill>
        </p:spPr>
        <p:txBody>
          <a:bodyPr/>
          <a:lstStyle/>
          <a:p>
            <a:endParaRPr lang="en-GB"/>
          </a:p>
        </p:txBody>
      </p:sp>
      <p:sp>
        <p:nvSpPr>
          <p:cNvPr id="31" name="TextBox 17"/>
          <p:cNvSpPr txBox="1"/>
          <p:nvPr/>
        </p:nvSpPr>
        <p:spPr>
          <a:xfrm>
            <a:off x="8243192" y="1381349"/>
            <a:ext cx="2394207" cy="209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27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16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600" b="0" i="0" u="none" strike="noStrike" kern="120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167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endParaRPr kumimoji="0" lang="en-US" sz="2600" b="0" i="0" u="none" strike="noStrike" kern="1200" cap="none" spc="16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AutoShape 5"/>
          <p:cNvSpPr/>
          <p:nvPr/>
        </p:nvSpPr>
        <p:spPr>
          <a:xfrm>
            <a:off x="217247" y="4598359"/>
            <a:ext cx="2693507" cy="4571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37" name="AutoShape 5"/>
          <p:cNvSpPr/>
          <p:nvPr/>
        </p:nvSpPr>
        <p:spPr>
          <a:xfrm>
            <a:off x="192193" y="5702339"/>
            <a:ext cx="2729052" cy="4571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38" name="TextBox 17"/>
          <p:cNvSpPr txBox="1"/>
          <p:nvPr/>
        </p:nvSpPr>
        <p:spPr>
          <a:xfrm>
            <a:off x="375112" y="4754575"/>
            <a:ext cx="235147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spc="167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spc="167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67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spc="167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67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spc="167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67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spc="167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67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spc="167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67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kumimoji="0" lang="en-US" sz="2800" b="0" i="0" u="none" strike="noStrike" kern="1200" cap="none" spc="167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extBox 17"/>
          <p:cNvSpPr txBox="1"/>
          <p:nvPr/>
        </p:nvSpPr>
        <p:spPr>
          <a:xfrm>
            <a:off x="413650" y="5874347"/>
            <a:ext cx="235147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spc="167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spc="167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67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spc="167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67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spc="167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67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spc="167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67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spc="167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67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kumimoji="0" lang="en-US" sz="2800" b="0" i="0" u="none" strike="noStrike" kern="1200" cap="none" spc="167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8" name="AutoShape 6"/>
          <p:cNvSpPr/>
          <p:nvPr/>
        </p:nvSpPr>
        <p:spPr>
          <a:xfrm>
            <a:off x="2944426" y="4642797"/>
            <a:ext cx="3661405" cy="1068898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0" name="AutoShape 8"/>
          <p:cNvSpPr/>
          <p:nvPr/>
        </p:nvSpPr>
        <p:spPr>
          <a:xfrm>
            <a:off x="2938270" y="5786243"/>
            <a:ext cx="3656024" cy="1102401"/>
          </a:xfrm>
          <a:prstGeom prst="rect">
            <a:avLst/>
          </a:prstGeom>
          <a:solidFill>
            <a:srgbClr val="FFFFFF">
              <a:alpha val="27843"/>
            </a:srgbClr>
          </a:solidFill>
        </p:spPr>
        <p:txBody>
          <a:bodyPr/>
          <a:lstStyle/>
          <a:p>
            <a:endParaRPr lang="en-GB"/>
          </a:p>
        </p:txBody>
      </p:sp>
      <p:sp>
        <p:nvSpPr>
          <p:cNvPr id="53" name="AutoShape 10"/>
          <p:cNvSpPr/>
          <p:nvPr/>
        </p:nvSpPr>
        <p:spPr>
          <a:xfrm flipH="1">
            <a:off x="6622703" y="1071757"/>
            <a:ext cx="45719" cy="578624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54" name="AutoShape 10"/>
          <p:cNvSpPr/>
          <p:nvPr/>
        </p:nvSpPr>
        <p:spPr>
          <a:xfrm>
            <a:off x="4621607" y="1080232"/>
            <a:ext cx="45719" cy="576928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3268806" y="2165612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1784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4746372" y="2165612"/>
            <a:ext cx="13885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Giêm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Oát</a:t>
            </a:r>
            <a:endParaRPr lang="en-US" sz="2400" dirty="0"/>
          </a:p>
        </p:txBody>
      </p:sp>
      <p:sp>
        <p:nvSpPr>
          <p:cNvPr id="55" name="Rectangle 54"/>
          <p:cNvSpPr/>
          <p:nvPr/>
        </p:nvSpPr>
        <p:spPr>
          <a:xfrm>
            <a:off x="6632670" y="2374119"/>
            <a:ext cx="56653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lao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chân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móc</a:t>
            </a:r>
            <a:endParaRPr lang="en-US" sz="2400" dirty="0"/>
          </a:p>
        </p:txBody>
      </p:sp>
      <p:sp>
        <p:nvSpPr>
          <p:cNvPr id="57" name="Rectangle 56"/>
          <p:cNvSpPr/>
          <p:nvPr/>
        </p:nvSpPr>
        <p:spPr>
          <a:xfrm>
            <a:off x="6612313" y="2857773"/>
            <a:ext cx="5629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Khởi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ở Anh</a:t>
            </a:r>
            <a:endParaRPr lang="en-US" sz="2400" dirty="0"/>
          </a:p>
        </p:txBody>
      </p:sp>
      <p:sp>
        <p:nvSpPr>
          <p:cNvPr id="58" name="Rectangle 57"/>
          <p:cNvSpPr/>
          <p:nvPr/>
        </p:nvSpPr>
        <p:spPr>
          <a:xfrm>
            <a:off x="2848170" y="3631785"/>
            <a:ext cx="17571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XIX-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XX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4644466" y="3354052"/>
            <a:ext cx="23798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Giôn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Bác-bơ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Thô-mát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Mít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6740450" y="3398030"/>
            <a:ext cx="52898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Nhanh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chóng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thúc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đẩy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nâng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suất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lao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3113844" y="4621218"/>
            <a:ext cx="14357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Đầu thế kỉ XIX 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4909584" y="4692409"/>
            <a:ext cx="17011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Phơn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tơn</a:t>
            </a:r>
            <a:endParaRPr lang="en-US" sz="2800" dirty="0"/>
          </a:p>
        </p:txBody>
      </p:sp>
      <p:sp>
        <p:nvSpPr>
          <p:cNvPr id="14" name="Rectangle 13"/>
          <p:cNvSpPr/>
          <p:nvPr/>
        </p:nvSpPr>
        <p:spPr>
          <a:xfrm>
            <a:off x="6757022" y="5092406"/>
            <a:ext cx="46784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Thúc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đẩy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ngành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tải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sắt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hàng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hải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3369779" y="6019211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4722579" y="5990655"/>
            <a:ext cx="20681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Xti-phen-xơn</a:t>
            </a:r>
            <a:endParaRPr lang="en-US" sz="2400" dirty="0"/>
          </a:p>
        </p:txBody>
      </p:sp>
      <p:sp>
        <p:nvSpPr>
          <p:cNvPr id="59" name="Rectangle 58"/>
          <p:cNvSpPr/>
          <p:nvPr/>
        </p:nvSpPr>
        <p:spPr>
          <a:xfrm>
            <a:off x="6614928" y="1940459"/>
            <a:ext cx="5008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latin typeface="Times New Roman" panose="02020603050405020304" pitchFamily="18" charset="0"/>
              </a:rPr>
              <a:t>- </a:t>
            </a:r>
            <a:r>
              <a:rPr lang="fr-FR" sz="2400" dirty="0" err="1">
                <a:latin typeface="Times New Roman" panose="02020603050405020304" pitchFamily="18" charset="0"/>
              </a:rPr>
              <a:t>Nhà</a:t>
            </a:r>
            <a:r>
              <a:rPr lang="fr-FR" sz="2400" dirty="0">
                <a:latin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</a:rPr>
              <a:t>máy</a:t>
            </a:r>
            <a:r>
              <a:rPr lang="fr-FR" sz="2400" dirty="0">
                <a:latin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</a:rPr>
              <a:t>có</a:t>
            </a:r>
            <a:r>
              <a:rPr lang="fr-FR" sz="2400" dirty="0">
                <a:latin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</a:rPr>
              <a:t>thể</a:t>
            </a:r>
            <a:r>
              <a:rPr lang="fr-FR" sz="2400" dirty="0">
                <a:latin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</a:rPr>
              <a:t>xây</a:t>
            </a:r>
            <a:r>
              <a:rPr lang="fr-FR" sz="2400" dirty="0">
                <a:latin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</a:rPr>
              <a:t>dựng</a:t>
            </a:r>
            <a:r>
              <a:rPr lang="fr-FR" sz="2400" dirty="0">
                <a:latin typeface="Times New Roman" panose="02020603050405020304" pitchFamily="18" charset="0"/>
              </a:rPr>
              <a:t> ở </a:t>
            </a:r>
            <a:r>
              <a:rPr lang="fr-FR" sz="2400" dirty="0" err="1">
                <a:latin typeface="Times New Roman" panose="02020603050405020304" pitchFamily="18" charset="0"/>
              </a:rPr>
              <a:t>nhiều</a:t>
            </a:r>
            <a:r>
              <a:rPr lang="fr-FR" sz="2400" dirty="0">
                <a:latin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</a:rPr>
              <a:t>nơi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4437410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0520" y="274320"/>
            <a:ext cx="4010298" cy="47287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670" y="159580"/>
            <a:ext cx="3513908" cy="4843494"/>
          </a:xfrm>
          <a:prstGeom prst="rect">
            <a:avLst/>
          </a:prstGeom>
        </p:spPr>
      </p:pic>
      <p:pic>
        <p:nvPicPr>
          <p:cNvPr id="4" name="Picture 9" descr="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46" y="274320"/>
            <a:ext cx="3853543" cy="47287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6146" y="5413079"/>
            <a:ext cx="11904617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hơi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tất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lĩnh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vực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tải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đưa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lao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thủ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sang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lao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móc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8588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56" y="208756"/>
            <a:ext cx="5268548" cy="48204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909" y="208756"/>
            <a:ext cx="6216036" cy="48204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99305" y="5449278"/>
            <a:ext cx="112166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trưng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lần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là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móc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chạy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hơi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hơi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820308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42" y="262403"/>
            <a:ext cx="5369987" cy="3264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42" y="3670664"/>
            <a:ext cx="5369987" cy="29391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6846" y="262403"/>
            <a:ext cx="6055132" cy="46492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39246" y="5140235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hơi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XIX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XX,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khởi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là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Anh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509239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281</TotalTime>
  <Words>1922</Words>
  <Application>Microsoft Office PowerPoint</Application>
  <PresentationFormat>Widescreen</PresentationFormat>
  <Paragraphs>151</Paragraphs>
  <Slides>24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#9Slide02 Noi dung dai</vt:lpstr>
      <vt:lpstr>#9Slide02 Tieu de rat dai 01</vt:lpstr>
      <vt:lpstr>#9Slide03 Arima Madurai Black</vt:lpstr>
      <vt:lpstr>#9Slide03 Bebas Neue Bold</vt:lpstr>
      <vt:lpstr>#9Slide03 Sofia Pro Soft Bold</vt:lpstr>
      <vt:lpstr>Arial</vt:lpstr>
      <vt:lpstr>Calibri</vt:lpstr>
      <vt:lpstr>Calibri Light</vt:lpstr>
      <vt:lpstr>Tahoma</vt:lpstr>
      <vt:lpstr>Times New Roman</vt:lpstr>
      <vt:lpstr>Yeseva One</vt:lpstr>
      <vt:lpstr>Office Theme</vt:lpstr>
      <vt:lpstr>2_Office Theme</vt:lpstr>
      <vt:lpstr>3_Office Theme</vt:lpstr>
      <vt:lpstr>PowerPoint Presentation</vt:lpstr>
      <vt:lpstr>KHỞI ĐỘNG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Administrator</cp:lastModifiedBy>
  <cp:revision>28</cp:revision>
  <dcterms:created xsi:type="dcterms:W3CDTF">2022-08-30T16:29:02Z</dcterms:created>
  <dcterms:modified xsi:type="dcterms:W3CDTF">2025-04-03T01:23:18Z</dcterms:modified>
  <cp:category>9Slide.vn</cp:category>
</cp:coreProperties>
</file>