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1" r:id="rId2"/>
    <p:sldId id="283" r:id="rId3"/>
    <p:sldId id="259" r:id="rId4"/>
    <p:sldId id="275" r:id="rId5"/>
    <p:sldId id="284" r:id="rId6"/>
    <p:sldId id="287" r:id="rId7"/>
    <p:sldId id="289" r:id="rId8"/>
    <p:sldId id="288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06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CAB9F-1BC4-4567-BEC2-59AF0B4C5706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B3E5B-D891-4807-9140-1E8F11B98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7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6A8AD-F3E6-47DE-B783-16C0EDA737F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0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81D208-3725-419D-9B69-AB9B56F52688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166659-E318-4D22-A75A-8178556366D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1DBA93-6373-92C7-878A-568FA6AC9B50}"/>
              </a:ext>
            </a:extLst>
          </p:cNvPr>
          <p:cNvSpPr txBox="1"/>
          <p:nvPr/>
        </p:nvSpPr>
        <p:spPr>
          <a:xfrm>
            <a:off x="1428750" y="365721"/>
            <a:ext cx="7029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vi-VN" sz="2000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vi-VN" sz="2000" b="1" dirty="0" smtClean="0">
                <a:solidFill>
                  <a:prstClr val="black"/>
                </a:solidFill>
                <a:latin typeface="Times New Roman"/>
              </a:rPr>
              <a:t>GIÁO </a:t>
            </a:r>
            <a:r>
              <a:rPr lang="vi-VN" sz="2000" b="1" dirty="0">
                <a:solidFill>
                  <a:prstClr val="black"/>
                </a:solidFill>
                <a:latin typeface="Times New Roman"/>
              </a:rPr>
              <a:t>DỤC VÀ ĐÀO TẠO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</a:rPr>
              <a:t>HUYỆN GIAO THUỶ</a:t>
            </a:r>
            <a:endParaRPr lang="vi-VN" sz="2000" b="1" dirty="0">
              <a:solidFill>
                <a:prstClr val="black"/>
              </a:solidFill>
              <a:latin typeface="Times New Roman"/>
            </a:endParaRPr>
          </a:p>
          <a:p>
            <a:pPr algn="ctr" defTabSz="914309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GIAO YẾN</a:t>
            </a:r>
          </a:p>
          <a:p>
            <a:pPr algn="ctr" defTabSz="914309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050F12-3292-8FA3-E1AF-373D38E5FDA2}"/>
              </a:ext>
            </a:extLst>
          </p:cNvPr>
          <p:cNvSpPr txBox="1"/>
          <p:nvPr/>
        </p:nvSpPr>
        <p:spPr>
          <a:xfrm>
            <a:off x="900113" y="1854968"/>
            <a:ext cx="7400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914309"/>
            <a:r>
              <a:rPr lang="vi-VN" sz="3200" b="1" dirty="0" smtClean="0">
                <a:solidFill>
                  <a:srgbClr val="FF0000"/>
                </a:solidFill>
                <a:latin typeface="Times New Roman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68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</a:rPr>
              <a:t>CÁC SỐ CÓ HAI CHỮ SỐ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43300" y="1110342"/>
            <a:ext cx="21145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050F12-3292-8FA3-E1AF-373D38E5FDA2}"/>
              </a:ext>
            </a:extLst>
          </p:cNvPr>
          <p:cNvSpPr txBox="1"/>
          <p:nvPr/>
        </p:nvSpPr>
        <p:spPr>
          <a:xfrm>
            <a:off x="685800" y="4243722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09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09"/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09">
              <a:lnSpc>
                <a:spcPct val="150000"/>
              </a:lnSpc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214312" y="556240"/>
            <a:ext cx="1614488" cy="1501163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106278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91" y="76200"/>
            <a:ext cx="749808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VNI-Avo" pitchFamily="2" charset="0"/>
              </a:rPr>
              <a:t>Khôûi</a:t>
            </a:r>
            <a:r>
              <a:rPr lang="en-US" sz="36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VNI-Avo" pitchFamily="2" charset="0"/>
              </a:rPr>
              <a:t>ñoäng</a:t>
            </a:r>
            <a:endParaRPr lang="en-US" sz="3600" dirty="0">
              <a:solidFill>
                <a:schemeClr val="tx1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4181475"/>
            <a:ext cx="1704975" cy="2676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7883" y="207664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2 + 7 =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091" y="32770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10 -….= 4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4303" y="207556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9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0002" y="326836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433" y="207556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2923" y="209386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…..+ 4= 7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23" y="327705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8 &gt;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3920" y="327705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50094" y="2093861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9 &lt;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9025" y="2070473"/>
            <a:ext cx="94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4439" y="3277050"/>
            <a:ext cx="215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5 &lt;....&lt; 7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0103" y="327705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77883" y="815195"/>
            <a:ext cx="749808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Troø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chôi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Hoûi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ñaùp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NI-Avo" pitchFamily="2" charset="0"/>
              </a:rPr>
              <a:t>nhanh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Bảng gỗ học sinh tiểu học 34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13885" y="3048000"/>
            <a:ext cx="7613226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6" descr="Bảng gỗ học sinh tiểu học 347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19763"/>
              </p:ext>
            </p:extLst>
          </p:nvPr>
        </p:nvGraphicFramePr>
        <p:xfrm>
          <a:off x="814852" y="563931"/>
          <a:ext cx="8176748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6148"/>
                <a:gridCol w="990600"/>
                <a:gridCol w="990600"/>
                <a:gridCol w="914400"/>
                <a:gridCol w="1905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185612" y="212590"/>
            <a:ext cx="1014222" cy="3475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VNI-Avo" pitchFamily="2" charset="0"/>
              </a:rPr>
              <a:t>Chu</a:t>
            </a:r>
            <a:r>
              <a:rPr lang="en-US" b="1" dirty="0" err="1" smtClean="0">
                <a:latin typeface="VNI-Avo" pitchFamily="2" charset="0"/>
              </a:rPr>
              <a:t>ïc</a:t>
            </a:r>
            <a:endParaRPr lang="en-US" b="1" dirty="0">
              <a:latin typeface="VNI-Avo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93857" y="193549"/>
            <a:ext cx="1030503" cy="34757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VNI-Avo" pitchFamily="2" charset="0"/>
              </a:rPr>
              <a:t>Ñôn</a:t>
            </a:r>
            <a:r>
              <a:rPr lang="en-US" sz="1600" b="1" dirty="0" smtClean="0">
                <a:latin typeface="VNI-Avo" pitchFamily="2" charset="0"/>
              </a:rPr>
              <a:t> </a:t>
            </a:r>
            <a:r>
              <a:rPr lang="en-US" sz="1600" b="1" dirty="0" err="1" smtClean="0">
                <a:latin typeface="VNI-Avo" pitchFamily="2" charset="0"/>
              </a:rPr>
              <a:t>vò</a:t>
            </a:r>
            <a:endParaRPr lang="en-US" b="1" dirty="0">
              <a:latin typeface="VNI-Avo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85204" y="212785"/>
            <a:ext cx="928563" cy="34757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VNI-Avo" pitchFamily="2" charset="0"/>
              </a:rPr>
              <a:t>Vieát</a:t>
            </a:r>
            <a:r>
              <a:rPr lang="en-US" sz="1600" b="1" dirty="0" smtClean="0">
                <a:latin typeface="VNI-Avo" pitchFamily="2" charset="0"/>
              </a:rPr>
              <a:t> </a:t>
            </a:r>
            <a:r>
              <a:rPr lang="en-US" sz="1600" b="1" dirty="0" err="1" smtClean="0">
                <a:latin typeface="VNI-Avo" pitchFamily="2" charset="0"/>
              </a:rPr>
              <a:t>soá</a:t>
            </a:r>
            <a:endParaRPr lang="en-US" b="1" dirty="0">
              <a:latin typeface="VNI-Avo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77893" y="193550"/>
            <a:ext cx="1905000" cy="3475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VNI-Avo" pitchFamily="2" charset="0"/>
              </a:rPr>
              <a:t>Ñoïc</a:t>
            </a:r>
            <a:r>
              <a:rPr lang="en-US" sz="1600" b="1" dirty="0" smtClean="0">
                <a:latin typeface="VNI-Avo" pitchFamily="2" charset="0"/>
              </a:rPr>
              <a:t> </a:t>
            </a:r>
            <a:r>
              <a:rPr lang="en-US" sz="1600" b="1" dirty="0" err="1" smtClean="0">
                <a:latin typeface="VNI-Avo" pitchFamily="2" charset="0"/>
              </a:rPr>
              <a:t>soá</a:t>
            </a:r>
            <a:endParaRPr lang="en-US" b="1" dirty="0">
              <a:latin typeface="VNI-Avo" pitchFamily="2" charset="0"/>
            </a:endParaRPr>
          </a:p>
        </p:txBody>
      </p:sp>
      <p:pic>
        <p:nvPicPr>
          <p:cNvPr id="21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7570" y="604258"/>
            <a:ext cx="382605" cy="4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7856" y="601412"/>
            <a:ext cx="382605" cy="4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1061" y="1145267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9222" y="1145266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8703" y="1148061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57640" y="2126924"/>
            <a:ext cx="382605" cy="4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20112" y="1563193"/>
            <a:ext cx="395266" cy="60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86935" y="184344"/>
            <a:ext cx="362192" cy="129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04838" y="649935"/>
            <a:ext cx="400257" cy="141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38889" y="2929347"/>
            <a:ext cx="7613226" cy="46155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48" name="Straight Connector 2047"/>
          <p:cNvCxnSpPr/>
          <p:nvPr/>
        </p:nvCxnSpPr>
        <p:spPr>
          <a:xfrm flipH="1">
            <a:off x="1216348" y="3267891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764994" y="3434440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794860" y="3556220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529645" y="3522510"/>
            <a:ext cx="1" cy="2634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715103" y="3304130"/>
            <a:ext cx="1" cy="2634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580234" y="3585748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335564" y="3588031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085600" y="3583793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Box 2062"/>
          <p:cNvSpPr txBox="1"/>
          <p:nvPr/>
        </p:nvSpPr>
        <p:spPr>
          <a:xfrm>
            <a:off x="981710" y="3645941"/>
            <a:ext cx="39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NI-Avo" pitchFamily="2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89296" y="3707496"/>
            <a:ext cx="44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1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59485" y="3744295"/>
            <a:ext cx="57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NI-Avo" pitchFamily="2" charset="0"/>
              </a:rPr>
              <a:t>1</a:t>
            </a:r>
            <a:r>
              <a:rPr lang="en-US" sz="2400" dirty="0" smtClean="0">
                <a:latin typeface="VNI-Avo" pitchFamily="2" charset="0"/>
              </a:rPr>
              <a:t>0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3310" y="3822672"/>
            <a:ext cx="47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 9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18635" y="3897538"/>
            <a:ext cx="47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8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46597" y="3918224"/>
            <a:ext cx="47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smtClean="0">
                <a:latin typeface="VNI-Avo" pitchFamily="2" charset="0"/>
              </a:rPr>
              <a:t>7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77254" y="3887447"/>
            <a:ext cx="37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6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91789" y="3881425"/>
            <a:ext cx="37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5</a:t>
            </a:r>
            <a:endParaRPr lang="en-US" sz="2400" dirty="0">
              <a:latin typeface="VNI-Avo" pitchFamily="2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2421226" y="3517031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139413" y="3556220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845973" y="3588912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233302" y="3845996"/>
            <a:ext cx="40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2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3604746" y="3911642"/>
            <a:ext cx="42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4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57747" y="3880865"/>
            <a:ext cx="42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3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46291" y="541689"/>
            <a:ext cx="2219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hai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möôi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baûy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68268" y="1163140"/>
            <a:ext cx="72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38</a:t>
            </a:r>
            <a:endParaRPr lang="en-US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6950273" y="1093588"/>
            <a:ext cx="2245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VNI-Avo" pitchFamily="2" charset="0"/>
              </a:rPr>
              <a:t>b</a:t>
            </a:r>
            <a:r>
              <a:rPr lang="en-US" sz="2000" dirty="0" err="1" smtClean="0">
                <a:latin typeface="VNI-Avo" pitchFamily="2" charset="0"/>
              </a:rPr>
              <a:t>a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möôi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taùm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336991" y="636595"/>
            <a:ext cx="478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2</a:t>
            </a:r>
            <a:endParaRPr 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5397151" y="630944"/>
            <a:ext cx="478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6368267" y="618633"/>
            <a:ext cx="72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27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4313411" y="1138108"/>
            <a:ext cx="54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6391379" y="1615030"/>
            <a:ext cx="72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63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6997881" y="1548420"/>
            <a:ext cx="2065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VNI-Avo" pitchFamily="2" charset="0"/>
              </a:rPr>
              <a:t>s</a:t>
            </a:r>
            <a:r>
              <a:rPr lang="en-US" sz="2000" dirty="0" err="1" smtClean="0">
                <a:latin typeface="VNI-Avo" pitchFamily="2" charset="0"/>
              </a:rPr>
              <a:t>aùu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möôi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ba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55751" y="1635680"/>
            <a:ext cx="54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6</a:t>
            </a:r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6391379" y="2171869"/>
            <a:ext cx="72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70</a:t>
            </a:r>
            <a:endParaRPr lang="en-US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7197397" y="2090529"/>
            <a:ext cx="1665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baûy</a:t>
            </a:r>
            <a:r>
              <a:rPr lang="en-US" sz="2000" dirty="0" smtClean="0">
                <a:latin typeface="VNI-Avo" pitchFamily="2" charset="0"/>
              </a:rPr>
              <a:t> </a:t>
            </a:r>
            <a:r>
              <a:rPr lang="en-US" sz="2000" dirty="0" err="1" smtClean="0">
                <a:latin typeface="VNI-Avo" pitchFamily="2" charset="0"/>
              </a:rPr>
              <a:t>möôi</a:t>
            </a:r>
            <a:endParaRPr lang="en-US" sz="2000" dirty="0">
              <a:latin typeface="VNI-Avo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370718" y="1661822"/>
            <a:ext cx="54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3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>
            <a:off x="4350062" y="2160300"/>
            <a:ext cx="54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359655" y="1171673"/>
            <a:ext cx="54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378767" y="2144145"/>
            <a:ext cx="54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0</a:t>
            </a:r>
            <a:endParaRPr lang="en-US" sz="2000" dirty="0"/>
          </a:p>
        </p:txBody>
      </p:sp>
      <p:pic>
        <p:nvPicPr>
          <p:cNvPr id="115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05277" y="1668984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40375" y="1668983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96793" y="1671778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6722" y="1664354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77946" y="1664353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21301" y="1667148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8899" y="2160037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3997" y="2160036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10415" y="2162831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30344" y="2155407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91568" y="2155406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4923" y="2158201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7" name="Straight Connector 126"/>
          <p:cNvCxnSpPr/>
          <p:nvPr/>
        </p:nvCxnSpPr>
        <p:spPr>
          <a:xfrm flipH="1">
            <a:off x="8177468" y="3435320"/>
            <a:ext cx="1" cy="2634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8466785" y="3595857"/>
            <a:ext cx="57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1</a:t>
            </a:r>
            <a:r>
              <a:rPr lang="en-US" sz="2400" dirty="0">
                <a:latin typeface="VNI-Avo" pitchFamily="2" charset="0"/>
              </a:rPr>
              <a:t>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68264" y="5177246"/>
            <a:ext cx="7673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1192809" y="5031484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1767330" y="5034900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2388158" y="5038996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3093296" y="5047963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3814679" y="5031484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4568603" y="5004163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5335299" y="5025320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6072538" y="5020351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768628" y="5013452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7539251" y="5021837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8214071" y="5013452"/>
            <a:ext cx="1" cy="2897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962358" y="5479516"/>
            <a:ext cx="39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NI-Avo" pitchFamily="2" charset="0"/>
              </a:rPr>
              <a:t>0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432497" y="5488819"/>
            <a:ext cx="57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10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896460" y="5457184"/>
            <a:ext cx="770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100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184096" y="5455306"/>
            <a:ext cx="73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 90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483833" y="5466303"/>
            <a:ext cx="59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80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737444" y="5453389"/>
            <a:ext cx="69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smtClean="0">
                <a:latin typeface="VNI-Avo" pitchFamily="2" charset="0"/>
              </a:rPr>
              <a:t>70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059462" y="5473644"/>
            <a:ext cx="55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60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268059" y="5496011"/>
            <a:ext cx="57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50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024394" y="5496719"/>
            <a:ext cx="62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20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flipH="1">
            <a:off x="3514802" y="5496719"/>
            <a:ext cx="53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40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820006" y="5479337"/>
            <a:ext cx="52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NI-Avo" pitchFamily="2" charset="0"/>
              </a:rPr>
              <a:t>30</a:t>
            </a:r>
            <a:endParaRPr lang="en-US" sz="2400" dirty="0">
              <a:latin typeface="VNI-Avo" pitchFamily="2" charset="0"/>
            </a:endParaRPr>
          </a:p>
        </p:txBody>
      </p:sp>
      <p:pic>
        <p:nvPicPr>
          <p:cNvPr id="95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8532" y="2171605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3630" y="2171604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0048" y="2174399"/>
            <a:ext cx="347823" cy="3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  <p:bldP spid="76" grpId="0"/>
      <p:bldP spid="77" grpId="0"/>
      <p:bldP spid="78" grpId="0"/>
      <p:bldP spid="79" grpId="0"/>
      <p:bldP spid="80" grpId="0"/>
      <p:bldP spid="84" grpId="0"/>
      <p:bldP spid="85" grpId="0"/>
      <p:bldP spid="86" grpId="0"/>
      <p:bldP spid="88" grpId="0"/>
      <p:bldP spid="89" grpId="0"/>
      <p:bldP spid="90" grpId="0"/>
      <p:bldP spid="92" grpId="0"/>
      <p:bldP spid="100" grpId="0"/>
      <p:bldP spid="112" grpId="0"/>
      <p:bldP spid="128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ảng gỗ học sinh tiểu học 34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ảng đen/ Bảng trắng/ Bảng học sinh khổ A4 giảm chỉ còn 18,000 đ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0086" y="473394"/>
            <a:ext cx="7848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soá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hoaëc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chöõ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thích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hôïp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thay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daáu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:</a:t>
            </a:r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" name="AutoShape 2" descr="trang trí đồ vật có dạng hình vuông và hình chữ nhật bai 32 pp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quà tặng quảng cáo chuyên nghiệp-xưởng sản xuất đồng hồ treo tườ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55069"/>
              </p:ext>
            </p:extLst>
          </p:nvPr>
        </p:nvGraphicFramePr>
        <p:xfrm>
          <a:off x="1072152" y="2235926"/>
          <a:ext cx="7980408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6148"/>
                <a:gridCol w="990600"/>
                <a:gridCol w="990600"/>
                <a:gridCol w="914400"/>
                <a:gridCol w="17086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dirty="0" err="1" smtClean="0">
                          <a:latin typeface="VNI-Avo" pitchFamily="2" charset="0"/>
                        </a:rPr>
                        <a:t>ba</a:t>
                      </a:r>
                      <a:r>
                        <a:rPr lang="en-US" sz="2000" dirty="0" smtClean="0">
                          <a:latin typeface="VNI-Avo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VNI-Avo" pitchFamily="2" charset="0"/>
                        </a:rPr>
                        <a:t>möôi</a:t>
                      </a:r>
                      <a:r>
                        <a:rPr lang="en-US" sz="2000" baseline="0" dirty="0" smtClean="0">
                          <a:latin typeface="VNI-Avo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VNI-Avo" pitchFamily="2" charset="0"/>
                        </a:rPr>
                        <a:t>hai</a:t>
                      </a:r>
                      <a:endParaRPr lang="en-US" sz="20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0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dirty="0">
                        <a:latin typeface="VNI-Avo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22920" y="1900092"/>
            <a:ext cx="966698" cy="3475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VNI-Avo" pitchFamily="2" charset="0"/>
              </a:rPr>
              <a:t>Chu</a:t>
            </a:r>
            <a:r>
              <a:rPr lang="en-US" b="1" dirty="0" err="1" smtClean="0">
                <a:latin typeface="VNI-Avo" pitchFamily="2" charset="0"/>
              </a:rPr>
              <a:t>ïc</a:t>
            </a:r>
            <a:endParaRPr lang="en-US" b="1" dirty="0">
              <a:latin typeface="VNI-Avo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31166" y="1881051"/>
            <a:ext cx="982216" cy="34757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VNI-Avo" pitchFamily="2" charset="0"/>
              </a:rPr>
              <a:t>Ñôn</a:t>
            </a:r>
            <a:r>
              <a:rPr lang="en-US" sz="1600" b="1" dirty="0" smtClean="0">
                <a:latin typeface="VNI-Avo" pitchFamily="2" charset="0"/>
              </a:rPr>
              <a:t> </a:t>
            </a:r>
            <a:r>
              <a:rPr lang="en-US" sz="1600" b="1" dirty="0" err="1" smtClean="0">
                <a:latin typeface="VNI-Avo" pitchFamily="2" charset="0"/>
              </a:rPr>
              <a:t>vò</a:t>
            </a:r>
            <a:endParaRPr lang="en-US" b="1" dirty="0">
              <a:latin typeface="VNI-Avo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22512" y="1900287"/>
            <a:ext cx="885053" cy="34757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VNI-Avo" pitchFamily="2" charset="0"/>
              </a:rPr>
              <a:t>Vieát</a:t>
            </a:r>
            <a:r>
              <a:rPr lang="en-US" sz="1600" b="1" dirty="0" smtClean="0">
                <a:latin typeface="VNI-Avo" pitchFamily="2" charset="0"/>
              </a:rPr>
              <a:t> </a:t>
            </a:r>
            <a:r>
              <a:rPr lang="en-US" sz="1600" b="1" dirty="0" err="1" smtClean="0">
                <a:latin typeface="VNI-Avo" pitchFamily="2" charset="0"/>
              </a:rPr>
              <a:t>soá</a:t>
            </a:r>
            <a:endParaRPr lang="en-US" b="1" dirty="0">
              <a:latin typeface="VNI-Avo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15201" y="1881052"/>
            <a:ext cx="1728651" cy="3475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VNI-Avo" pitchFamily="2" charset="0"/>
              </a:rPr>
              <a:t>Ñoïc</a:t>
            </a:r>
            <a:r>
              <a:rPr lang="en-US" sz="1600" b="1" dirty="0" smtClean="0">
                <a:latin typeface="VNI-Avo" pitchFamily="2" charset="0"/>
              </a:rPr>
              <a:t> </a:t>
            </a:r>
            <a:r>
              <a:rPr lang="en-US" sz="1600" b="1" dirty="0" err="1" smtClean="0">
                <a:latin typeface="VNI-Avo" pitchFamily="2" charset="0"/>
              </a:rPr>
              <a:t>soá</a:t>
            </a:r>
            <a:endParaRPr lang="en-US" b="1" dirty="0">
              <a:latin typeface="VNI-Avo" pitchFamily="2" charset="0"/>
            </a:endParaRPr>
          </a:p>
        </p:txBody>
      </p:sp>
      <p:pic>
        <p:nvPicPr>
          <p:cNvPr id="13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8133" y="2293644"/>
            <a:ext cx="509248" cy="5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39987" y="2293643"/>
            <a:ext cx="509248" cy="5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0098" y="2296438"/>
            <a:ext cx="509248" cy="5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97608" y="2597335"/>
            <a:ext cx="532742" cy="138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66119">
            <a:off x="3810466" y="2388782"/>
            <a:ext cx="562181" cy="40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3449" y="3021734"/>
            <a:ext cx="509248" cy="5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594" y="3698612"/>
            <a:ext cx="509248" cy="5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96705" y="3701407"/>
            <a:ext cx="509248" cy="5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9657" y="4321275"/>
            <a:ext cx="509248" cy="5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9768" y="4324070"/>
            <a:ext cx="509248" cy="5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01072" y="4326375"/>
            <a:ext cx="509248" cy="5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istrator\Pictures\2991baa7e4a82ff676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01183" y="4329170"/>
            <a:ext cx="509248" cy="5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694483" y="2306075"/>
            <a:ext cx="54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608705" y="2298478"/>
            <a:ext cx="54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528065" y="2324372"/>
            <a:ext cx="714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32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694483" y="2940841"/>
            <a:ext cx="54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3208" y="2929581"/>
            <a:ext cx="54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01100" y="2963956"/>
            <a:ext cx="64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18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33087" y="3612404"/>
            <a:ext cx="54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51812" y="3601144"/>
            <a:ext cx="54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0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39704" y="3635519"/>
            <a:ext cx="64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20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0024" y="4179519"/>
            <a:ext cx="54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51812" y="4168259"/>
            <a:ext cx="54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0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39704" y="4202634"/>
            <a:ext cx="64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40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07565" y="4229814"/>
            <a:ext cx="17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boán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möôi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5943" y="3039628"/>
            <a:ext cx="180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öôøi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taùm</a:t>
            </a:r>
            <a:endParaRPr lang="en-US" sz="2400" dirty="0">
              <a:latin typeface="VNI-Avo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34845" y="3648649"/>
            <a:ext cx="17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möôi</a:t>
            </a:r>
            <a:endParaRPr lang="en-US" sz="2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731774" y="2139740"/>
            <a:ext cx="567047" cy="48490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2536" y="2105195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VNI-Avo" pitchFamily="2" charset="0"/>
              </a:rPr>
              <a:t>48</a:t>
            </a:r>
            <a:endParaRPr lang="en-US" sz="3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30086" y="473394"/>
            <a:ext cx="7848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>
                <a:solidFill>
                  <a:schemeClr val="tx1"/>
                </a:solidFill>
                <a:latin typeface="VNI-Avo" pitchFamily="2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soá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hoaëc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chöõ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thích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hôïp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thay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        :</a:t>
            </a:r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60171" y="1044894"/>
            <a:ext cx="609600" cy="5334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0086" y="2675707"/>
            <a:ext cx="7848600" cy="83820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Soá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/>
                <a:latin typeface="VNI-Avo" pitchFamily="2" charset="0"/>
              </a:rPr>
              <a:t>ñoù</a:t>
            </a:r>
            <a:r>
              <a:rPr lang="en-US" sz="3200" dirty="0" smtClean="0">
                <a:solidFill>
                  <a:srgbClr val="00B0F0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goàm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      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chuïc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vaø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      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ñôn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vò</a:t>
            </a:r>
            <a:endParaRPr lang="en-US" sz="3200" dirty="0">
              <a:solidFill>
                <a:schemeClr val="tx1"/>
              </a:solidFill>
              <a:effectLst/>
              <a:latin typeface="VNI-Avo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3000" y="1981200"/>
            <a:ext cx="5715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a.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Soá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boán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möôi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taùm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/>
                <a:latin typeface="VNI-Avo" pitchFamily="2" charset="0"/>
              </a:rPr>
              <a:t>vieát</a:t>
            </a:r>
            <a:r>
              <a:rPr lang="en-US" sz="3200" dirty="0" smtClean="0">
                <a:solidFill>
                  <a:srgbClr val="00B0F0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/>
                <a:latin typeface="VNI-Avo" pitchFamily="2" charset="0"/>
              </a:rPr>
              <a:t>laø</a:t>
            </a:r>
            <a:r>
              <a:rPr lang="en-US" sz="3200" dirty="0" smtClean="0">
                <a:solidFill>
                  <a:srgbClr val="00B0F0"/>
                </a:solidFill>
                <a:effectLst/>
                <a:latin typeface="VNI-Avo" pitchFamily="2" charset="0"/>
              </a:rPr>
              <a:t> </a:t>
            </a:r>
            <a:endParaRPr lang="en-US" sz="3200" dirty="0">
              <a:solidFill>
                <a:srgbClr val="00B0F0"/>
              </a:solidFill>
              <a:effectLst/>
              <a:latin typeface="VNI-Avo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1633" y="3651862"/>
            <a:ext cx="6705600" cy="499654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>
                <a:solidFill>
                  <a:schemeClr val="tx1"/>
                </a:solidFill>
                <a:effectLst/>
                <a:latin typeface="VNI-Avo" pitchFamily="2" charset="0"/>
              </a:rPr>
              <a:t>b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Soá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20 </a:t>
            </a:r>
            <a:r>
              <a:rPr lang="en-US" sz="3200" dirty="0" err="1" smtClean="0">
                <a:solidFill>
                  <a:srgbClr val="00B0F0"/>
                </a:solidFill>
                <a:effectLst/>
                <a:latin typeface="VNI-Avo" pitchFamily="2" charset="0"/>
              </a:rPr>
              <a:t>ñoïc</a:t>
            </a:r>
            <a:r>
              <a:rPr lang="en-US" sz="3200" dirty="0" smtClean="0">
                <a:solidFill>
                  <a:srgbClr val="00B0F0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/>
                <a:latin typeface="VNI-Avo" pitchFamily="2" charset="0"/>
              </a:rPr>
              <a:t>laø</a:t>
            </a:r>
            <a:r>
              <a:rPr lang="en-US" sz="3200" dirty="0" smtClean="0">
                <a:solidFill>
                  <a:srgbClr val="00B0F0"/>
                </a:solidFill>
                <a:effectLst/>
                <a:latin typeface="VNI-Avo" pitchFamily="2" charset="0"/>
              </a:rPr>
              <a:t>       </a:t>
            </a:r>
            <a:endParaRPr lang="en-US" sz="3200" dirty="0">
              <a:solidFill>
                <a:srgbClr val="00B0F0"/>
              </a:solidFill>
              <a:effectLst/>
              <a:latin typeface="VNI-Avo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12519" y="4828933"/>
            <a:ext cx="7763692" cy="1371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 smtClean="0">
                <a:solidFill>
                  <a:schemeClr val="tx1"/>
                </a:solidFill>
                <a:effectLst/>
                <a:latin typeface="VNI-Avo" pitchFamily="2" charset="0"/>
              </a:rPr>
              <a:t>c. </a:t>
            </a:r>
            <a:r>
              <a:rPr lang="en-US" sz="30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Soá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goàm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5 </a:t>
            </a:r>
            <a:r>
              <a:rPr lang="en-US" sz="30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chuïc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vaø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8 </a:t>
            </a:r>
            <a:r>
              <a:rPr lang="en-US" sz="30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ñôn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vò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effectLst/>
                <a:latin typeface="VNI-Avo" pitchFamily="2" charset="0"/>
              </a:rPr>
              <a:t>vieát</a:t>
            </a:r>
            <a:r>
              <a:rPr lang="en-US" sz="3000" dirty="0" smtClean="0">
                <a:solidFill>
                  <a:srgbClr val="00B0F0"/>
                </a:solidFill>
                <a:effectLst/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effectLst/>
                <a:latin typeface="VNI-Avo" pitchFamily="2" charset="0"/>
              </a:rPr>
              <a:t>laø</a:t>
            </a:r>
            <a:endParaRPr lang="en-US" sz="3000" dirty="0" smtClean="0">
              <a:solidFill>
                <a:srgbClr val="00B0F0"/>
              </a:solidFill>
              <a:effectLst/>
              <a:latin typeface="VNI-Avo" pitchFamily="2" charset="0"/>
            </a:endParaRPr>
          </a:p>
          <a:p>
            <a:r>
              <a:rPr lang="en-US" sz="3000" dirty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   </a:t>
            </a:r>
            <a:r>
              <a:rPr lang="en-US" sz="30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vaø</a:t>
            </a:r>
            <a:r>
              <a:rPr lang="en-US" sz="30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effectLst/>
                <a:latin typeface="VNI-Avo" pitchFamily="2" charset="0"/>
              </a:rPr>
              <a:t>ñoïc</a:t>
            </a:r>
            <a:r>
              <a:rPr lang="en-US" sz="3000" dirty="0" smtClean="0">
                <a:solidFill>
                  <a:srgbClr val="00B0F0"/>
                </a:solidFill>
                <a:effectLst/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effectLst/>
                <a:latin typeface="VNI-Avo" pitchFamily="2" charset="0"/>
              </a:rPr>
              <a:t>laø</a:t>
            </a:r>
            <a:r>
              <a:rPr lang="en-US" sz="3000" dirty="0" smtClean="0">
                <a:solidFill>
                  <a:srgbClr val="00B0F0"/>
                </a:solidFill>
                <a:effectLst/>
                <a:latin typeface="VNI-Avo" pitchFamily="2" charset="0"/>
              </a:rPr>
              <a:t>     </a:t>
            </a:r>
            <a:endParaRPr lang="en-US" sz="3000" dirty="0">
              <a:solidFill>
                <a:srgbClr val="00B0F0"/>
              </a:solidFill>
              <a:effectLst/>
              <a:latin typeface="VNI-Avo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6601" y="2813164"/>
            <a:ext cx="567047" cy="48490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28359" y="2852352"/>
            <a:ext cx="567047" cy="48490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18660" y="4278709"/>
            <a:ext cx="567047" cy="48490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07822" y="3521790"/>
            <a:ext cx="2427513" cy="61946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77200" y="5029824"/>
            <a:ext cx="567047" cy="48490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51859" y="5479274"/>
            <a:ext cx="4063933" cy="72125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4096" y="2791682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VNI-Avo" pitchFamily="2" charset="0"/>
              </a:rPr>
              <a:t> 4</a:t>
            </a:r>
            <a:endParaRPr lang="en-US" sz="3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2184" y="2804745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3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18906" y="3505926"/>
            <a:ext cx="2447900" cy="6463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err="1">
                <a:solidFill>
                  <a:srgbClr val="FF0000"/>
                </a:solidFill>
                <a:effectLst/>
                <a:latin typeface="VNI-Avo" pitchFamily="2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VNI-Avo" pitchFamily="2" charset="0"/>
              </a:rPr>
              <a:t>ai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VNI-Avo" pitchFamily="2" charset="0"/>
              </a:rPr>
              <a:t>möôi</a:t>
            </a:r>
            <a:endParaRPr lang="en-US" sz="3200" dirty="0">
              <a:solidFill>
                <a:srgbClr val="FF0000"/>
              </a:solidFill>
              <a:effectLst/>
              <a:latin typeface="VNI-Avo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77437" y="4141254"/>
            <a:ext cx="751921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Soá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/>
                <a:latin typeface="VNI-Avo" pitchFamily="2" charset="0"/>
              </a:rPr>
              <a:t>ño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ù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goàm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chuïc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vaø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ñôn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VNI-Avo" pitchFamily="2" charset="0"/>
              </a:rPr>
              <a:t>vò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VNI-Avo" pitchFamily="2" charset="0"/>
              </a:rPr>
              <a:t>    </a:t>
            </a:r>
            <a:endParaRPr lang="en-US" sz="3200" dirty="0">
              <a:solidFill>
                <a:schemeClr val="tx1"/>
              </a:solidFill>
              <a:effectLst/>
              <a:latin typeface="VNI-Avo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24299" y="4278710"/>
            <a:ext cx="567047" cy="48490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70019" y="4247719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VNI-Avo" pitchFamily="2" charset="0"/>
              </a:rPr>
              <a:t> 2</a:t>
            </a:r>
            <a:endParaRPr lang="en-US" sz="3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6360" y="4261872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VNI-Avo" pitchFamily="2" charset="0"/>
              </a:rPr>
              <a:t> 0</a:t>
            </a:r>
            <a:endParaRPr lang="en-US" sz="3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9584" y="4992517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VNI-Avo" pitchFamily="2" charset="0"/>
              </a:rPr>
              <a:t> 58</a:t>
            </a:r>
            <a:endParaRPr lang="en-US" sz="3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758285" y="5400896"/>
            <a:ext cx="3223805" cy="6463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err="1">
                <a:solidFill>
                  <a:srgbClr val="FF0000"/>
                </a:solidFill>
                <a:effectLst/>
                <a:latin typeface="VNI-Avo" pitchFamily="2" charset="0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VNI-Avo" pitchFamily="2" charset="0"/>
              </a:rPr>
              <a:t>aêm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VNI-Avo" pitchFamily="2" charset="0"/>
              </a:rPr>
              <a:t>möôi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VNI-Avo" pitchFamily="2" charset="0"/>
              </a:rPr>
              <a:t>taùm</a:t>
            </a:r>
            <a:endParaRPr lang="en-US" sz="3200" dirty="0">
              <a:solidFill>
                <a:srgbClr val="FF0000"/>
              </a:solidFill>
              <a:effectLst/>
              <a:latin typeface="VNI-Avo" pitchFamily="2" charset="0"/>
            </a:endParaRPr>
          </a:p>
        </p:txBody>
      </p:sp>
      <p:cxnSp>
        <p:nvCxnSpPr>
          <p:cNvPr id="3" name="Straight Connector 2"/>
          <p:cNvCxnSpPr>
            <a:endCxn id="6" idx="0"/>
          </p:cNvCxnSpPr>
          <p:nvPr/>
        </p:nvCxnSpPr>
        <p:spPr>
          <a:xfrm>
            <a:off x="2460171" y="2659193"/>
            <a:ext cx="2694215" cy="165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6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lowchart: Data 54"/>
          <p:cNvSpPr/>
          <p:nvPr/>
        </p:nvSpPr>
        <p:spPr>
          <a:xfrm rot="15517209">
            <a:off x="3144997" y="1925636"/>
            <a:ext cx="752485" cy="673913"/>
          </a:xfrm>
          <a:prstGeom prst="flowChartInputOutp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98023" y="367875"/>
            <a:ext cx="623455" cy="55339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9535" y="228399"/>
            <a:ext cx="7848600" cy="8323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3.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Soá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3" name="Flowchart: Manual Operation 12"/>
          <p:cNvSpPr/>
          <p:nvPr/>
        </p:nvSpPr>
        <p:spPr>
          <a:xfrm rot="10501022">
            <a:off x="6816098" y="2233162"/>
            <a:ext cx="914400" cy="612648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631148">
            <a:off x="7660073" y="2097918"/>
            <a:ext cx="618772" cy="6415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8076091">
            <a:off x="7892899" y="1560053"/>
            <a:ext cx="1060704" cy="10058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apezoid 25"/>
          <p:cNvSpPr/>
          <p:nvPr/>
        </p:nvSpPr>
        <p:spPr>
          <a:xfrm>
            <a:off x="1087013" y="2012567"/>
            <a:ext cx="730776" cy="639467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1165842">
            <a:off x="2509519" y="2001638"/>
            <a:ext cx="618772" cy="64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ata 27"/>
          <p:cNvSpPr/>
          <p:nvPr/>
        </p:nvSpPr>
        <p:spPr>
          <a:xfrm rot="15524529">
            <a:off x="1760645" y="2042197"/>
            <a:ext cx="752485" cy="612648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 rot="11049135">
            <a:off x="3852398" y="1994692"/>
            <a:ext cx="831273" cy="608076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354432">
            <a:off x="4686718" y="2079215"/>
            <a:ext cx="692727" cy="650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ata 30"/>
          <p:cNvSpPr/>
          <p:nvPr/>
        </p:nvSpPr>
        <p:spPr>
          <a:xfrm rot="16496950">
            <a:off x="5394392" y="2220117"/>
            <a:ext cx="752485" cy="673913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Data 31"/>
          <p:cNvSpPr/>
          <p:nvPr/>
        </p:nvSpPr>
        <p:spPr>
          <a:xfrm rot="21436203">
            <a:off x="6088565" y="2315633"/>
            <a:ext cx="827734" cy="612648"/>
          </a:xfrm>
          <a:prstGeom prst="flowChartInputOutp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240682" y="2047949"/>
            <a:ext cx="46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5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38162" y="2045295"/>
            <a:ext cx="46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6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75205" y="2037120"/>
            <a:ext cx="46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9974" y="2001056"/>
            <a:ext cx="46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57446" y="2000982"/>
            <a:ext cx="46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03744" y="2254108"/>
            <a:ext cx="5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11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72930" y="2142830"/>
            <a:ext cx="63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10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06163" y="2347401"/>
            <a:ext cx="5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12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77029" y="2289600"/>
            <a:ext cx="5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13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5" name="Flowchart: Manual Operation 64"/>
          <p:cNvSpPr/>
          <p:nvPr/>
        </p:nvSpPr>
        <p:spPr>
          <a:xfrm rot="10501022">
            <a:off x="6751747" y="4804399"/>
            <a:ext cx="914400" cy="612648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20631148">
            <a:off x="7595722" y="4669155"/>
            <a:ext cx="618772" cy="6415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/>
          <p:cNvSpPr/>
          <p:nvPr/>
        </p:nvSpPr>
        <p:spPr>
          <a:xfrm rot="18076091">
            <a:off x="7828548" y="4131290"/>
            <a:ext cx="1060704" cy="10058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rapezoid 67"/>
          <p:cNvSpPr/>
          <p:nvPr/>
        </p:nvSpPr>
        <p:spPr>
          <a:xfrm>
            <a:off x="1022662" y="4583804"/>
            <a:ext cx="730776" cy="639467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rot="21165842">
            <a:off x="2445168" y="4572875"/>
            <a:ext cx="618772" cy="64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Data 69"/>
          <p:cNvSpPr/>
          <p:nvPr/>
        </p:nvSpPr>
        <p:spPr>
          <a:xfrm rot="15524529">
            <a:off x="1696294" y="4613434"/>
            <a:ext cx="752485" cy="612648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apezoid 70"/>
          <p:cNvSpPr/>
          <p:nvPr/>
        </p:nvSpPr>
        <p:spPr>
          <a:xfrm rot="11049135">
            <a:off x="3788047" y="4565929"/>
            <a:ext cx="831273" cy="608076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 rot="354432">
            <a:off x="4622367" y="4650452"/>
            <a:ext cx="692727" cy="650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Data 72"/>
          <p:cNvSpPr/>
          <p:nvPr/>
        </p:nvSpPr>
        <p:spPr>
          <a:xfrm rot="16496950">
            <a:off x="5330041" y="4791354"/>
            <a:ext cx="752485" cy="673913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Data 73"/>
          <p:cNvSpPr/>
          <p:nvPr/>
        </p:nvSpPr>
        <p:spPr>
          <a:xfrm rot="21436203">
            <a:off x="6024214" y="4886870"/>
            <a:ext cx="827734" cy="612648"/>
          </a:xfrm>
          <a:prstGeom prst="flowChartInputOutp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Data 74"/>
          <p:cNvSpPr/>
          <p:nvPr/>
        </p:nvSpPr>
        <p:spPr>
          <a:xfrm rot="15517209">
            <a:off x="3080646" y="4496873"/>
            <a:ext cx="752485" cy="673913"/>
          </a:xfrm>
          <a:prstGeom prst="flowChartInputOutp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 rot="20759712">
            <a:off x="7621180" y="2174705"/>
            <a:ext cx="5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14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52559" y="4641927"/>
            <a:ext cx="646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10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53438" y="4650049"/>
            <a:ext cx="646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2</a:t>
            </a:r>
            <a:r>
              <a:rPr lang="en-US" sz="2800" dirty="0" smtClean="0">
                <a:latin typeface="VNI-Avo" pitchFamily="2" charset="0"/>
              </a:rPr>
              <a:t>0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25659" y="4610433"/>
            <a:ext cx="5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30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16669" y="4535704"/>
            <a:ext cx="5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40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07415" y="4587909"/>
            <a:ext cx="5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-Avo" pitchFamily="2" charset="0"/>
              </a:rPr>
              <a:t>50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 rot="303245">
            <a:off x="4672462" y="4669272"/>
            <a:ext cx="5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60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 rot="364927">
            <a:off x="5372778" y="4797314"/>
            <a:ext cx="5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0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21440923">
            <a:off x="6162983" y="4918958"/>
            <a:ext cx="5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80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21440923">
            <a:off x="6915145" y="4849113"/>
            <a:ext cx="5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VNI-Avo" pitchFamily="2" charset="0"/>
              </a:rPr>
              <a:t>0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20825826">
            <a:off x="7447695" y="4773446"/>
            <a:ext cx="84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VNI-Avo" pitchFamily="2" charset="0"/>
              </a:rPr>
              <a:t>100</a:t>
            </a:r>
            <a:endParaRPr lang="en-US" sz="2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5" grpId="0"/>
      <p:bldP spid="46" grpId="0"/>
      <p:bldP spid="47" grpId="0"/>
      <p:bldP spid="48" grpId="0"/>
      <p:bldP spid="50" grpId="0"/>
      <p:bldP spid="65" grpId="0" animBg="1"/>
      <p:bldP spid="75" grpId="0" animBg="1"/>
      <p:bldP spid="77" grpId="0"/>
      <p:bldP spid="80" grpId="0"/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03555" y="1434363"/>
            <a:ext cx="623455" cy="55339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599" y="228399"/>
            <a:ext cx="7777535" cy="8323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3.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Soá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599" y="1294887"/>
            <a:ext cx="7848600" cy="8323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a.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Lôùp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coù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hoïc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.</a:t>
            </a:r>
            <a:endParaRPr 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9534" y="2362200"/>
            <a:ext cx="7848600" cy="8323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b.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Lôùp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coù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       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hoïc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nam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vaø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              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hoïc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VNI-Avo" pitchFamily="2" charset="0"/>
              </a:rPr>
              <a:t>nöõ</a:t>
            </a:r>
            <a:r>
              <a:rPr lang="en-US" sz="3200" dirty="0">
                <a:solidFill>
                  <a:schemeClr val="tx1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76289" y="2225594"/>
            <a:ext cx="623455" cy="55339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3555" y="1434363"/>
            <a:ext cx="768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3554" y="2198654"/>
            <a:ext cx="768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44679" y="2230035"/>
            <a:ext cx="623455" cy="55339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0327" y="2192486"/>
            <a:ext cx="768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17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22346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hoïc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nam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648" y="2743200"/>
            <a:ext cx="4107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hoïc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nöõ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3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259556" y="1316038"/>
            <a:ext cx="8792766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04800" y="381000"/>
            <a:ext cx="10847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GIỜ HỌC KẾT THÚC</a:t>
            </a:r>
          </a:p>
          <a:p>
            <a:pPr algn="ctr" eaLnBrk="1" hangingPunct="1"/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Chúc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các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 con </a:t>
            </a:r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chăm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UTM Avo"/>
                <a:sym typeface="+mn-lt"/>
              </a:rPr>
              <a:t>ngoan</a:t>
            </a:r>
            <a:r>
              <a:rPr lang="en-US" altLang="zh-CN" sz="4800" b="1" dirty="0">
                <a:solidFill>
                  <a:srgbClr val="FF0000"/>
                </a:solidFill>
                <a:latin typeface="UTM Avo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63993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SLIDE_ID_2" val="{5935DA68-248D-4E0C-B796-460D1988B380}"/>
  <p:tag name="GENSWF_ADVANCE_TIME" val="16.18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1235</TotalTime>
  <Words>338</Words>
  <Application>Microsoft Office PowerPoint</Application>
  <PresentationFormat>On-screen Show (4:3)</PresentationFormat>
  <Paragraphs>133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PowerPoint Presentation</vt:lpstr>
      <vt:lpstr>Khôûi ñoäng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166</cp:revision>
  <dcterms:created xsi:type="dcterms:W3CDTF">2021-10-11T07:22:47Z</dcterms:created>
  <dcterms:modified xsi:type="dcterms:W3CDTF">2023-06-25T03:46:17Z</dcterms:modified>
</cp:coreProperties>
</file>