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86" r:id="rId2"/>
    <p:sldId id="283" r:id="rId3"/>
    <p:sldId id="275" r:id="rId4"/>
    <p:sldId id="284" r:id="rId5"/>
    <p:sldId id="285" r:id="rId6"/>
    <p:sldId id="277" r:id="rId7"/>
    <p:sldId id="278" r:id="rId8"/>
    <p:sldId id="270"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3" d="100"/>
          <a:sy n="73" d="100"/>
        </p:scale>
        <p:origin x="-1062"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CCAB9F-1BC4-4567-BEC2-59AF0B4C5706}" type="datetimeFigureOut">
              <a:rPr lang="en-US" smtClean="0"/>
              <a:t>25/6/2023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9B3E5B-D891-4807-9140-1E8F11B98F8D}" type="slidenum">
              <a:rPr lang="en-US" smtClean="0"/>
              <a:t>‹#›</a:t>
            </a:fld>
            <a:endParaRPr lang="en-US"/>
          </a:p>
        </p:txBody>
      </p:sp>
    </p:spTree>
    <p:extLst>
      <p:ext uri="{BB962C8B-B14F-4D97-AF65-F5344CB8AC3E}">
        <p14:creationId xmlns:p14="http://schemas.microsoft.com/office/powerpoint/2010/main" val="387637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6A8AD-F3E6-47DE-B783-16C0EDA737F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5260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6166659-E318-4D22-A75A-8178556366D7}"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166659-E318-4D22-A75A-8178556366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166659-E318-4D22-A75A-8178556366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166659-E318-4D22-A75A-8178556366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166659-E318-4D22-A75A-8178556366D7}"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6166659-E318-4D22-A75A-8178556366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6166659-E318-4D22-A75A-8178556366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6166659-E318-4D22-A75A-8178556366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6166659-E318-4D22-A75A-8178556366D7}"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6166659-E318-4D22-A75A-8178556366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B81D208-3725-419D-9B69-AB9B56F52688}" type="datetimeFigureOut">
              <a:rPr lang="en-US" smtClean="0"/>
              <a:t>25/6/2023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6166659-E318-4D22-A75A-8178556366D7}"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B81D208-3725-419D-9B69-AB9B56F52688}" type="datetimeFigureOut">
              <a:rPr lang="en-US" smtClean="0"/>
              <a:t>25/6/2023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6166659-E318-4D22-A75A-8178556366D7}"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61DBA93-6373-92C7-878A-568FA6AC9B50}"/>
              </a:ext>
            </a:extLst>
          </p:cNvPr>
          <p:cNvSpPr txBox="1"/>
          <p:nvPr/>
        </p:nvSpPr>
        <p:spPr>
          <a:xfrm>
            <a:off x="1428749" y="365721"/>
            <a:ext cx="6734175" cy="1138773"/>
          </a:xfrm>
          <a:prstGeom prst="rect">
            <a:avLst/>
          </a:prstGeom>
          <a:noFill/>
        </p:spPr>
        <p:txBody>
          <a:bodyPr wrap="square" rtlCol="0">
            <a:spAutoFit/>
          </a:bodyPr>
          <a:lstStyle/>
          <a:p>
            <a:pPr algn="ctr" defTabSz="914309"/>
            <a:r>
              <a:rPr lang="vi-VN" sz="2000" b="1" dirty="0" smtClean="0">
                <a:solidFill>
                  <a:prstClr val="black"/>
                </a:solidFill>
                <a:latin typeface="Times New Roman"/>
              </a:rPr>
              <a:t> </a:t>
            </a:r>
            <a:r>
              <a:rPr lang="en-US" sz="2000" b="1" dirty="0" smtClean="0">
                <a:solidFill>
                  <a:prstClr val="black"/>
                </a:solidFill>
                <a:latin typeface="Times New Roman" panose="02020603050405020304" pitchFamily="18" charset="0"/>
                <a:cs typeface="Times New Roman" panose="02020603050405020304" pitchFamily="18" charset="0"/>
              </a:rPr>
              <a:t>PHÒNG</a:t>
            </a:r>
            <a:r>
              <a:rPr lang="en-US" sz="2000" b="1" dirty="0" smtClean="0">
                <a:solidFill>
                  <a:prstClr val="black"/>
                </a:solidFill>
              </a:rPr>
              <a:t> </a:t>
            </a:r>
            <a:r>
              <a:rPr lang="vi-VN" sz="2000" b="1" dirty="0" smtClean="0">
                <a:solidFill>
                  <a:prstClr val="black"/>
                </a:solidFill>
                <a:latin typeface="Times New Roman"/>
              </a:rPr>
              <a:t>GIÁO </a:t>
            </a:r>
            <a:r>
              <a:rPr lang="vi-VN" sz="2000" b="1" dirty="0">
                <a:solidFill>
                  <a:prstClr val="black"/>
                </a:solidFill>
                <a:latin typeface="Times New Roman"/>
              </a:rPr>
              <a:t>DỤC VÀ ĐÀO TẠO </a:t>
            </a:r>
            <a:r>
              <a:rPr lang="en-US" sz="2000" b="1" dirty="0" smtClean="0">
                <a:solidFill>
                  <a:prstClr val="black"/>
                </a:solidFill>
                <a:latin typeface="Times New Roman"/>
              </a:rPr>
              <a:t>HUYỆN GIAO THUỶ</a:t>
            </a:r>
            <a:endParaRPr lang="vi-VN" sz="2000" b="1" dirty="0">
              <a:solidFill>
                <a:prstClr val="black"/>
              </a:solidFill>
              <a:latin typeface="Times New Roman"/>
            </a:endParaRPr>
          </a:p>
          <a:p>
            <a:pPr algn="ctr" defTabSz="914309"/>
            <a:r>
              <a:rPr lang="en-US" sz="2400" dirty="0" smtClean="0">
                <a:solidFill>
                  <a:prstClr val="black"/>
                </a:solidFill>
                <a:latin typeface="Times New Roman" panose="02020603050405020304" pitchFamily="18" charset="0"/>
                <a:cs typeface="Times New Roman" panose="02020603050405020304" pitchFamily="18" charset="0"/>
              </a:rPr>
              <a:t>TRƯỜNG TIỂU HỌC GIAO YẾN</a:t>
            </a:r>
          </a:p>
          <a:p>
            <a:pPr algn="ctr" defTabSz="914309"/>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0E050F12-3292-8FA3-E1AF-373D38E5FDA2}"/>
              </a:ext>
            </a:extLst>
          </p:cNvPr>
          <p:cNvSpPr txBox="1"/>
          <p:nvPr/>
        </p:nvSpPr>
        <p:spPr>
          <a:xfrm>
            <a:off x="762000" y="1854968"/>
            <a:ext cx="7400925" cy="1631216"/>
          </a:xfrm>
          <a:prstGeom prst="rect">
            <a:avLst/>
          </a:prstGeom>
          <a:noFill/>
        </p:spPr>
        <p:txBody>
          <a:bodyPr wrap="square" rtlCol="0">
            <a:spAutoFit/>
          </a:bodyPr>
          <a:lstStyle/>
          <a:p>
            <a:pPr algn="ctr" defTabSz="914309"/>
            <a:r>
              <a:rPr lang="en-US" sz="3200" b="1" dirty="0" smtClean="0">
                <a:solidFill>
                  <a:srgbClr val="FF0000"/>
                </a:solidFill>
                <a:latin typeface="Times New Roman" panose="02020603050405020304" pitchFamily="18" charset="0"/>
                <a:cs typeface="Times New Roman" panose="02020603050405020304" pitchFamily="18" charset="0"/>
              </a:rPr>
              <a:t>TOÁN</a:t>
            </a:r>
          </a:p>
          <a:p>
            <a:pPr algn="ctr" defTabSz="914309"/>
            <a:r>
              <a:rPr lang="vi-VN" sz="3200" b="1" dirty="0" smtClean="0">
                <a:solidFill>
                  <a:srgbClr val="FF0000"/>
                </a:solidFill>
                <a:latin typeface="Times New Roman"/>
              </a:rPr>
              <a:t>BÀI 5</a:t>
            </a:r>
            <a:r>
              <a:rPr lang="en-US" sz="3200" b="1" dirty="0" smtClean="0">
                <a:solidFill>
                  <a:srgbClr val="FF0000"/>
                </a:solidFill>
                <a:latin typeface="Times New Roman"/>
              </a:rPr>
              <a:t>5</a:t>
            </a:r>
            <a:r>
              <a:rPr lang="vi-VN" sz="3200" b="1" dirty="0" smtClean="0">
                <a:solidFill>
                  <a:srgbClr val="FF0000"/>
                </a:solidFill>
                <a:latin typeface="Times New Roman"/>
              </a:rPr>
              <a:t>: </a:t>
            </a:r>
            <a:r>
              <a:rPr lang="en-US" sz="3200" b="1" dirty="0" smtClean="0">
                <a:solidFill>
                  <a:srgbClr val="FF0000"/>
                </a:solidFill>
                <a:latin typeface="Times New Roman"/>
              </a:rPr>
              <a:t>LUYỆN TẬP</a:t>
            </a:r>
            <a:endParaRPr lang="vi-VN" sz="2800" b="1" dirty="0">
              <a:solidFill>
                <a:srgbClr val="FF0000"/>
              </a:solidFill>
              <a:latin typeface="Times New Roman" panose="02020603050405020304" pitchFamily="18" charset="0"/>
              <a:cs typeface="Times New Roman" panose="02020603050405020304" pitchFamily="18" charset="0"/>
            </a:endParaRPr>
          </a:p>
          <a:p>
            <a:pPr algn="ctr" defTabSz="914309">
              <a:lnSpc>
                <a:spcPct val="150000"/>
              </a:lnSpc>
            </a:pPr>
            <a:endParaRPr lang="en-US" sz="2400" dirty="0" smtClean="0">
              <a:solidFill>
                <a:prstClr val="black"/>
              </a:solidFill>
            </a:endParaRPr>
          </a:p>
        </p:txBody>
      </p:sp>
      <p:cxnSp>
        <p:nvCxnSpPr>
          <p:cNvPr id="6" name="Straight Connector 5"/>
          <p:cNvCxnSpPr/>
          <p:nvPr/>
        </p:nvCxnSpPr>
        <p:spPr>
          <a:xfrm>
            <a:off x="3543300" y="1110342"/>
            <a:ext cx="211455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 xmlns:a16="http://schemas.microsoft.com/office/drawing/2014/main" id="{0E050F12-3292-8FA3-E1AF-373D38E5FDA2}"/>
              </a:ext>
            </a:extLst>
          </p:cNvPr>
          <p:cNvSpPr txBox="1"/>
          <p:nvPr/>
        </p:nvSpPr>
        <p:spPr>
          <a:xfrm>
            <a:off x="457200" y="4243722"/>
            <a:ext cx="8610600" cy="1938992"/>
          </a:xfrm>
          <a:prstGeom prst="rect">
            <a:avLst/>
          </a:prstGeom>
          <a:noFill/>
        </p:spPr>
        <p:txBody>
          <a:bodyPr wrap="square" rtlCol="0">
            <a:spAutoFit/>
          </a:bodyPr>
          <a:lstStyle/>
          <a:p>
            <a:pPr defTabSz="914309"/>
            <a:r>
              <a:rPr lang="en-US" sz="2800" b="1"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Giáo</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viên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Đào</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Thị</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Nhài</a:t>
            </a:r>
            <a:endParaRPr lang="en-US" sz="2800" b="1" dirty="0" smtClean="0">
              <a:solidFill>
                <a:prstClr val="black"/>
              </a:solidFill>
              <a:latin typeface="Times New Roman" panose="02020603050405020304" pitchFamily="18" charset="0"/>
              <a:cs typeface="Times New Roman" panose="02020603050405020304" pitchFamily="18" charset="0"/>
            </a:endParaRPr>
          </a:p>
          <a:p>
            <a:pPr defTabSz="914309"/>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Bộ</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sách</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Vì</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sự</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bình</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đẳng</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và</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dân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chủ</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trong</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giáo</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dục</a:t>
            </a:r>
            <a:endParaRPr lang="en-US" sz="2800" b="1" dirty="0" smtClean="0">
              <a:solidFill>
                <a:prstClr val="black"/>
              </a:solidFill>
              <a:latin typeface="Times New Roman" panose="02020603050405020304" pitchFamily="18" charset="0"/>
              <a:cs typeface="Times New Roman" panose="02020603050405020304" pitchFamily="18" charset="0"/>
            </a:endParaRPr>
          </a:p>
          <a:p>
            <a:pPr defTabSz="914309"/>
            <a:endParaRPr lang="vi-VN" sz="2800" b="1" dirty="0">
              <a:solidFill>
                <a:prstClr val="black"/>
              </a:solidFill>
              <a:latin typeface="Times New Roman" panose="02020603050405020304" pitchFamily="18" charset="0"/>
              <a:cs typeface="Times New Roman" panose="02020603050405020304" pitchFamily="18" charset="0"/>
            </a:endParaRPr>
          </a:p>
          <a:p>
            <a:pPr algn="ctr" defTabSz="914309">
              <a:lnSpc>
                <a:spcPct val="150000"/>
              </a:lnSpc>
            </a:pPr>
            <a:endParaRPr lang="en-US" sz="2400" dirty="0" smtClean="0">
              <a:solidFill>
                <a:prstClr val="black"/>
              </a:solidFill>
            </a:endParaRPr>
          </a:p>
        </p:txBody>
      </p:sp>
      <p:sp>
        <p:nvSpPr>
          <p:cNvPr id="9" name="7-Point Star 8"/>
          <p:cNvSpPr/>
          <p:nvPr/>
        </p:nvSpPr>
        <p:spPr>
          <a:xfrm>
            <a:off x="214312" y="556240"/>
            <a:ext cx="1614488" cy="1501163"/>
          </a:xfrm>
          <a:prstGeom prst="star7">
            <a:avLst/>
          </a:prstGeom>
          <a:solidFill>
            <a:schemeClr val="tx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US" sz="2800" b="1" dirty="0" smtClean="0">
                <a:solidFill>
                  <a:prstClr val="black"/>
                </a:solidFill>
                <a:latin typeface="Times New Roman" panose="02020603050405020304" pitchFamily="18" charset="0"/>
                <a:cs typeface="Times New Roman" panose="02020603050405020304" pitchFamily="18" charset="0"/>
              </a:rPr>
              <a:t>LỚP 1</a:t>
            </a:r>
            <a:endParaRPr lang="en-US" sz="2800" b="1" dirty="0">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5719847"/>
      </p:ext>
    </p:extLst>
  </p:cSld>
  <p:clrMapOvr>
    <a:masterClrMapping/>
  </p:clrMapOvr>
  <p:transition spd="slow" advClick="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391" y="76200"/>
            <a:ext cx="7498080" cy="838200"/>
          </a:xfrm>
        </p:spPr>
        <p:txBody>
          <a:bodyPr>
            <a:normAutofit/>
          </a:bodyPr>
          <a:lstStyle/>
          <a:p>
            <a:pPr algn="ctr"/>
            <a:r>
              <a:rPr lang="en-US" sz="3600" dirty="0" err="1" smtClean="0">
                <a:solidFill>
                  <a:schemeClr val="tx1"/>
                </a:solidFill>
                <a:latin typeface="VNI-Avo" pitchFamily="2" charset="0"/>
              </a:rPr>
              <a:t>Khôûi</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ñoäng</a:t>
            </a:r>
            <a:endParaRPr lang="en-US" sz="3600" dirty="0">
              <a:solidFill>
                <a:schemeClr val="tx1"/>
              </a:solidFill>
              <a:latin typeface="VNI-Avo"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025" y="4181475"/>
            <a:ext cx="1704975" cy="2676525"/>
          </a:xfrm>
          <a:prstGeom prst="rect">
            <a:avLst/>
          </a:prstGeom>
        </p:spPr>
      </p:pic>
      <p:sp>
        <p:nvSpPr>
          <p:cNvPr id="7" name="TextBox 6"/>
          <p:cNvSpPr txBox="1"/>
          <p:nvPr/>
        </p:nvSpPr>
        <p:spPr>
          <a:xfrm>
            <a:off x="1177883" y="2076644"/>
            <a:ext cx="1752600" cy="584775"/>
          </a:xfrm>
          <a:prstGeom prst="rect">
            <a:avLst/>
          </a:prstGeom>
          <a:noFill/>
        </p:spPr>
        <p:txBody>
          <a:bodyPr wrap="square" rtlCol="0">
            <a:spAutoFit/>
          </a:bodyPr>
          <a:lstStyle/>
          <a:p>
            <a:r>
              <a:rPr lang="en-US" sz="3200" dirty="0" smtClean="0">
                <a:cs typeface="Times New Roman" pitchFamily="18" charset="0"/>
              </a:rPr>
              <a:t>2 + 7 =</a:t>
            </a:r>
            <a:endParaRPr lang="en-US" sz="3200" dirty="0">
              <a:cs typeface="Times New Roman" pitchFamily="18" charset="0"/>
            </a:endParaRPr>
          </a:p>
        </p:txBody>
      </p:sp>
      <p:sp>
        <p:nvSpPr>
          <p:cNvPr id="8" name="TextBox 7"/>
          <p:cNvSpPr txBox="1"/>
          <p:nvPr/>
        </p:nvSpPr>
        <p:spPr>
          <a:xfrm>
            <a:off x="1039091" y="3277050"/>
            <a:ext cx="1981200" cy="584775"/>
          </a:xfrm>
          <a:prstGeom prst="rect">
            <a:avLst/>
          </a:prstGeom>
          <a:noFill/>
        </p:spPr>
        <p:txBody>
          <a:bodyPr wrap="square" rtlCol="0">
            <a:spAutoFit/>
          </a:bodyPr>
          <a:lstStyle/>
          <a:p>
            <a:r>
              <a:rPr lang="en-US" sz="3200" dirty="0" smtClean="0">
                <a:cs typeface="Times New Roman" pitchFamily="18" charset="0"/>
              </a:rPr>
              <a:t>10 -….= 4</a:t>
            </a:r>
            <a:endParaRPr lang="en-US" sz="3200" dirty="0">
              <a:cs typeface="Times New Roman" pitchFamily="18" charset="0"/>
            </a:endParaRPr>
          </a:p>
        </p:txBody>
      </p:sp>
      <p:sp>
        <p:nvSpPr>
          <p:cNvPr id="10" name="TextBox 9"/>
          <p:cNvSpPr txBox="1"/>
          <p:nvPr/>
        </p:nvSpPr>
        <p:spPr>
          <a:xfrm>
            <a:off x="2614303" y="2075561"/>
            <a:ext cx="533400" cy="584775"/>
          </a:xfrm>
          <a:prstGeom prst="rect">
            <a:avLst/>
          </a:prstGeom>
          <a:noFill/>
        </p:spPr>
        <p:txBody>
          <a:bodyPr wrap="square" rtlCol="0">
            <a:spAutoFit/>
          </a:bodyPr>
          <a:lstStyle/>
          <a:p>
            <a:r>
              <a:rPr lang="en-US" sz="3200" dirty="0" smtClean="0">
                <a:solidFill>
                  <a:srgbClr val="FF0000"/>
                </a:solidFill>
                <a:cs typeface="Times New Roman" pitchFamily="18" charset="0"/>
              </a:rPr>
              <a:t>9</a:t>
            </a:r>
            <a:endParaRPr lang="en-US" sz="3200" dirty="0">
              <a:solidFill>
                <a:srgbClr val="FF0000"/>
              </a:solidFill>
              <a:cs typeface="Times New Roman" pitchFamily="18" charset="0"/>
            </a:endParaRPr>
          </a:p>
        </p:txBody>
      </p:sp>
      <p:sp>
        <p:nvSpPr>
          <p:cNvPr id="11" name="TextBox 10"/>
          <p:cNvSpPr txBox="1"/>
          <p:nvPr/>
        </p:nvSpPr>
        <p:spPr>
          <a:xfrm>
            <a:off x="1800002" y="3268365"/>
            <a:ext cx="762000" cy="584775"/>
          </a:xfrm>
          <a:prstGeom prst="rect">
            <a:avLst/>
          </a:prstGeom>
          <a:noFill/>
        </p:spPr>
        <p:txBody>
          <a:bodyPr wrap="square" rtlCol="0">
            <a:spAutoFit/>
          </a:bodyPr>
          <a:lstStyle/>
          <a:p>
            <a:r>
              <a:rPr lang="en-US" sz="3200" dirty="0" smtClean="0">
                <a:solidFill>
                  <a:srgbClr val="FF0000"/>
                </a:solidFill>
                <a:cs typeface="Times New Roman" pitchFamily="18" charset="0"/>
              </a:rPr>
              <a:t>6</a:t>
            </a:r>
            <a:endParaRPr lang="en-US" sz="3200" dirty="0">
              <a:solidFill>
                <a:srgbClr val="FF0000"/>
              </a:solidFill>
              <a:cs typeface="Times New Roman" pitchFamily="18" charset="0"/>
            </a:endParaRPr>
          </a:p>
        </p:txBody>
      </p:sp>
      <p:sp>
        <p:nvSpPr>
          <p:cNvPr id="12" name="TextBox 11"/>
          <p:cNvSpPr txBox="1"/>
          <p:nvPr/>
        </p:nvSpPr>
        <p:spPr>
          <a:xfrm>
            <a:off x="4073433" y="2075560"/>
            <a:ext cx="533400" cy="584775"/>
          </a:xfrm>
          <a:prstGeom prst="rect">
            <a:avLst/>
          </a:prstGeom>
          <a:noFill/>
        </p:spPr>
        <p:txBody>
          <a:bodyPr wrap="square" rtlCol="0">
            <a:spAutoFit/>
          </a:bodyPr>
          <a:lstStyle/>
          <a:p>
            <a:r>
              <a:rPr lang="en-US" sz="3200" dirty="0" smtClean="0">
                <a:solidFill>
                  <a:srgbClr val="FF0000"/>
                </a:solidFill>
                <a:cs typeface="Times New Roman" pitchFamily="18" charset="0"/>
              </a:rPr>
              <a:t>3</a:t>
            </a:r>
            <a:endParaRPr lang="en-US" sz="3200" dirty="0">
              <a:solidFill>
                <a:srgbClr val="FF0000"/>
              </a:solidFill>
              <a:cs typeface="Times New Roman" pitchFamily="18" charset="0"/>
            </a:endParaRPr>
          </a:p>
        </p:txBody>
      </p:sp>
      <p:sp>
        <p:nvSpPr>
          <p:cNvPr id="13" name="TextBox 12"/>
          <p:cNvSpPr txBox="1"/>
          <p:nvPr/>
        </p:nvSpPr>
        <p:spPr>
          <a:xfrm>
            <a:off x="3802923" y="2093861"/>
            <a:ext cx="2057400" cy="584775"/>
          </a:xfrm>
          <a:prstGeom prst="rect">
            <a:avLst/>
          </a:prstGeom>
          <a:noFill/>
        </p:spPr>
        <p:txBody>
          <a:bodyPr wrap="square" rtlCol="0">
            <a:spAutoFit/>
          </a:bodyPr>
          <a:lstStyle/>
          <a:p>
            <a:r>
              <a:rPr lang="en-US" sz="3200" dirty="0" smtClean="0">
                <a:cs typeface="Times New Roman" pitchFamily="18" charset="0"/>
              </a:rPr>
              <a:t>…..+ 4= 7</a:t>
            </a:r>
            <a:endParaRPr lang="en-US" sz="3200" dirty="0">
              <a:cs typeface="Times New Roman" pitchFamily="18" charset="0"/>
            </a:endParaRPr>
          </a:p>
        </p:txBody>
      </p:sp>
      <p:sp>
        <p:nvSpPr>
          <p:cNvPr id="14" name="TextBox 13"/>
          <p:cNvSpPr txBox="1"/>
          <p:nvPr/>
        </p:nvSpPr>
        <p:spPr>
          <a:xfrm>
            <a:off x="3955323" y="3277050"/>
            <a:ext cx="876300" cy="584775"/>
          </a:xfrm>
          <a:prstGeom prst="rect">
            <a:avLst/>
          </a:prstGeom>
          <a:noFill/>
        </p:spPr>
        <p:txBody>
          <a:bodyPr wrap="square" rtlCol="0">
            <a:spAutoFit/>
          </a:bodyPr>
          <a:lstStyle/>
          <a:p>
            <a:r>
              <a:rPr lang="en-US" sz="3200" dirty="0" smtClean="0">
                <a:cs typeface="Times New Roman" pitchFamily="18" charset="0"/>
              </a:rPr>
              <a:t>8 &gt;</a:t>
            </a:r>
            <a:endParaRPr lang="en-US" sz="3200" dirty="0">
              <a:cs typeface="Times New Roman" pitchFamily="18" charset="0"/>
            </a:endParaRPr>
          </a:p>
        </p:txBody>
      </p:sp>
      <p:sp>
        <p:nvSpPr>
          <p:cNvPr id="15" name="TextBox 14"/>
          <p:cNvSpPr txBox="1"/>
          <p:nvPr/>
        </p:nvSpPr>
        <p:spPr>
          <a:xfrm>
            <a:off x="4693920" y="3277050"/>
            <a:ext cx="571500" cy="584775"/>
          </a:xfrm>
          <a:prstGeom prst="rect">
            <a:avLst/>
          </a:prstGeom>
          <a:noFill/>
        </p:spPr>
        <p:txBody>
          <a:bodyPr wrap="square" rtlCol="0">
            <a:spAutoFit/>
          </a:bodyPr>
          <a:lstStyle/>
          <a:p>
            <a:r>
              <a:rPr lang="en-US" sz="3200" dirty="0">
                <a:solidFill>
                  <a:srgbClr val="FF0000"/>
                </a:solidFill>
                <a:cs typeface="Times New Roman" pitchFamily="18" charset="0"/>
              </a:rPr>
              <a:t>7</a:t>
            </a:r>
          </a:p>
        </p:txBody>
      </p:sp>
      <p:sp>
        <p:nvSpPr>
          <p:cNvPr id="16" name="TextBox 15"/>
          <p:cNvSpPr txBox="1"/>
          <p:nvPr/>
        </p:nvSpPr>
        <p:spPr>
          <a:xfrm>
            <a:off x="6750094" y="2093861"/>
            <a:ext cx="876300" cy="584775"/>
          </a:xfrm>
          <a:prstGeom prst="rect">
            <a:avLst/>
          </a:prstGeom>
          <a:noFill/>
        </p:spPr>
        <p:txBody>
          <a:bodyPr wrap="square" rtlCol="0">
            <a:spAutoFit/>
          </a:bodyPr>
          <a:lstStyle/>
          <a:p>
            <a:r>
              <a:rPr lang="en-US" sz="3200" dirty="0" smtClean="0">
                <a:cs typeface="Times New Roman" pitchFamily="18" charset="0"/>
              </a:rPr>
              <a:t>9 &lt;</a:t>
            </a:r>
            <a:endParaRPr lang="en-US" sz="3200" dirty="0">
              <a:cs typeface="Times New Roman" pitchFamily="18" charset="0"/>
            </a:endParaRPr>
          </a:p>
        </p:txBody>
      </p:sp>
      <p:sp>
        <p:nvSpPr>
          <p:cNvPr id="17" name="TextBox 16"/>
          <p:cNvSpPr txBox="1"/>
          <p:nvPr/>
        </p:nvSpPr>
        <p:spPr>
          <a:xfrm>
            <a:off x="7439025" y="2070473"/>
            <a:ext cx="944608" cy="584775"/>
          </a:xfrm>
          <a:prstGeom prst="rect">
            <a:avLst/>
          </a:prstGeom>
          <a:noFill/>
        </p:spPr>
        <p:txBody>
          <a:bodyPr wrap="square" rtlCol="0">
            <a:spAutoFit/>
          </a:bodyPr>
          <a:lstStyle/>
          <a:p>
            <a:r>
              <a:rPr lang="en-US" sz="3200" dirty="0" smtClean="0">
                <a:solidFill>
                  <a:srgbClr val="FF0000"/>
                </a:solidFill>
                <a:cs typeface="Times New Roman" pitchFamily="18" charset="0"/>
              </a:rPr>
              <a:t>10</a:t>
            </a:r>
            <a:endParaRPr lang="en-US" sz="3200" dirty="0">
              <a:solidFill>
                <a:srgbClr val="FF0000"/>
              </a:solidFill>
              <a:cs typeface="Times New Roman" pitchFamily="18" charset="0"/>
            </a:endParaRPr>
          </a:p>
        </p:txBody>
      </p:sp>
      <p:sp>
        <p:nvSpPr>
          <p:cNvPr id="18" name="TextBox 17"/>
          <p:cNvSpPr txBox="1"/>
          <p:nvPr/>
        </p:nvSpPr>
        <p:spPr>
          <a:xfrm>
            <a:off x="6694439" y="3277050"/>
            <a:ext cx="2158093" cy="584775"/>
          </a:xfrm>
          <a:prstGeom prst="rect">
            <a:avLst/>
          </a:prstGeom>
          <a:noFill/>
        </p:spPr>
        <p:txBody>
          <a:bodyPr wrap="square" rtlCol="0">
            <a:spAutoFit/>
          </a:bodyPr>
          <a:lstStyle/>
          <a:p>
            <a:r>
              <a:rPr lang="en-US" sz="3200" dirty="0" smtClean="0">
                <a:cs typeface="Times New Roman" pitchFamily="18" charset="0"/>
              </a:rPr>
              <a:t>5 &lt;....&lt; 7</a:t>
            </a:r>
            <a:endParaRPr lang="en-US" sz="3200" dirty="0">
              <a:cs typeface="Times New Roman" pitchFamily="18" charset="0"/>
            </a:endParaRPr>
          </a:p>
        </p:txBody>
      </p:sp>
      <p:sp>
        <p:nvSpPr>
          <p:cNvPr id="19" name="TextBox 18"/>
          <p:cNvSpPr txBox="1"/>
          <p:nvPr/>
        </p:nvSpPr>
        <p:spPr>
          <a:xfrm>
            <a:off x="7380103" y="3277050"/>
            <a:ext cx="571500" cy="584775"/>
          </a:xfrm>
          <a:prstGeom prst="rect">
            <a:avLst/>
          </a:prstGeom>
          <a:noFill/>
        </p:spPr>
        <p:txBody>
          <a:bodyPr wrap="square" rtlCol="0">
            <a:spAutoFit/>
          </a:bodyPr>
          <a:lstStyle/>
          <a:p>
            <a:r>
              <a:rPr lang="en-US" sz="3200" dirty="0" smtClean="0">
                <a:solidFill>
                  <a:srgbClr val="FF0000"/>
                </a:solidFill>
                <a:cs typeface="Times New Roman" pitchFamily="18" charset="0"/>
              </a:rPr>
              <a:t>6</a:t>
            </a:r>
            <a:endParaRPr lang="en-US" sz="3200" dirty="0">
              <a:solidFill>
                <a:srgbClr val="FF0000"/>
              </a:solidFill>
              <a:cs typeface="Times New Roman" pitchFamily="18" charset="0"/>
            </a:endParaRPr>
          </a:p>
        </p:txBody>
      </p:sp>
      <p:sp>
        <p:nvSpPr>
          <p:cNvPr id="20" name="Title 1"/>
          <p:cNvSpPr txBox="1">
            <a:spLocks/>
          </p:cNvSpPr>
          <p:nvPr/>
        </p:nvSpPr>
        <p:spPr>
          <a:xfrm>
            <a:off x="1177883" y="815195"/>
            <a:ext cx="7498080" cy="8382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2800" dirty="0" err="1" smtClean="0">
                <a:solidFill>
                  <a:srgbClr val="FF0000"/>
                </a:solidFill>
                <a:latin typeface="VNI-Avo" pitchFamily="2" charset="0"/>
              </a:rPr>
              <a:t>Troø</a:t>
            </a:r>
            <a:r>
              <a:rPr lang="en-US" sz="2800" dirty="0" smtClean="0">
                <a:solidFill>
                  <a:srgbClr val="FF0000"/>
                </a:solidFill>
                <a:latin typeface="VNI-Avo" pitchFamily="2" charset="0"/>
              </a:rPr>
              <a:t> </a:t>
            </a:r>
            <a:r>
              <a:rPr lang="en-US" sz="2800" dirty="0" err="1" smtClean="0">
                <a:solidFill>
                  <a:srgbClr val="FF0000"/>
                </a:solidFill>
                <a:latin typeface="VNI-Avo" pitchFamily="2" charset="0"/>
              </a:rPr>
              <a:t>chôi</a:t>
            </a:r>
            <a:r>
              <a:rPr lang="en-US" sz="2800" dirty="0" smtClean="0">
                <a:solidFill>
                  <a:srgbClr val="FF0000"/>
                </a:solidFill>
                <a:latin typeface="VNI-Avo" pitchFamily="2" charset="0"/>
              </a:rPr>
              <a:t>: </a:t>
            </a:r>
            <a:r>
              <a:rPr lang="en-US" sz="2800" dirty="0" err="1" smtClean="0">
                <a:solidFill>
                  <a:srgbClr val="FF0000"/>
                </a:solidFill>
                <a:latin typeface="VNI-Avo" pitchFamily="2" charset="0"/>
              </a:rPr>
              <a:t>Hoûi</a:t>
            </a:r>
            <a:r>
              <a:rPr lang="en-US" sz="2800" dirty="0" smtClean="0">
                <a:solidFill>
                  <a:srgbClr val="FF0000"/>
                </a:solidFill>
                <a:latin typeface="VNI-Avo" pitchFamily="2" charset="0"/>
              </a:rPr>
              <a:t> </a:t>
            </a:r>
            <a:r>
              <a:rPr lang="en-US" sz="2800" dirty="0" err="1" smtClean="0">
                <a:solidFill>
                  <a:srgbClr val="FF0000"/>
                </a:solidFill>
                <a:latin typeface="VNI-Avo" pitchFamily="2" charset="0"/>
              </a:rPr>
              <a:t>nhanh</a:t>
            </a:r>
            <a:r>
              <a:rPr lang="en-US" sz="2800" dirty="0" smtClean="0">
                <a:solidFill>
                  <a:srgbClr val="FF0000"/>
                </a:solidFill>
                <a:latin typeface="VNI-Avo" pitchFamily="2" charset="0"/>
              </a:rPr>
              <a:t>- </a:t>
            </a:r>
            <a:r>
              <a:rPr lang="en-US" sz="2800" dirty="0" err="1" smtClean="0">
                <a:solidFill>
                  <a:srgbClr val="FF0000"/>
                </a:solidFill>
                <a:latin typeface="VNI-Avo" pitchFamily="2" charset="0"/>
              </a:rPr>
              <a:t>ñaùp</a:t>
            </a:r>
            <a:r>
              <a:rPr lang="en-US" sz="2800" dirty="0" smtClean="0">
                <a:solidFill>
                  <a:srgbClr val="FF0000"/>
                </a:solidFill>
                <a:latin typeface="VNI-Avo" pitchFamily="2" charset="0"/>
              </a:rPr>
              <a:t> </a:t>
            </a:r>
            <a:r>
              <a:rPr lang="en-US" sz="2800" dirty="0" err="1" smtClean="0">
                <a:solidFill>
                  <a:srgbClr val="FF0000"/>
                </a:solidFill>
                <a:latin typeface="VNI-Avo" pitchFamily="2" charset="0"/>
              </a:rPr>
              <a:t>nhanh</a:t>
            </a:r>
            <a:endParaRPr lang="en-US" sz="2800" dirty="0">
              <a:solidFill>
                <a:srgbClr val="FF0000"/>
              </a:solidFill>
              <a:latin typeface="VNI-Avo" pitchFamily="2" charset="0"/>
            </a:endParaRPr>
          </a:p>
        </p:txBody>
      </p:sp>
    </p:spTree>
    <p:extLst>
      <p:ext uri="{BB962C8B-B14F-4D97-AF65-F5344CB8AC3E}">
        <p14:creationId xmlns:p14="http://schemas.microsoft.com/office/powerpoint/2010/main" val="65103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ảng gỗ học sinh tiểu học 347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ảng đen/ Bảng trắng/ Bảng học sinh khổ A4 giảm chỉ còn 18,000 đ"/>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trang trí đồ vật có dạng hình vuông và hình chữ nhật bai 32 pp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quà tặng quảng cáo chuyên nghiệp-xưởng sản xuất đồng hồ treo tườ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18383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ảng gỗ học sinh tiểu học 347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ảng đen/ Bảng trắng/ Bảng học sinh khổ A4 giảm chỉ còn 18,000 đ"/>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1258388" y="160338"/>
            <a:ext cx="7848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dirty="0" smtClean="0">
                <a:solidFill>
                  <a:schemeClr val="tx1"/>
                </a:solidFill>
                <a:latin typeface="VNI-Avo" pitchFamily="2" charset="0"/>
              </a:rPr>
              <a:t>1. </a:t>
            </a:r>
            <a:r>
              <a:rPr lang="en-US" sz="3200" dirty="0" err="1" smtClean="0">
                <a:solidFill>
                  <a:schemeClr val="tx1"/>
                </a:solidFill>
                <a:latin typeface="VNI-Avo" pitchFamily="2" charset="0"/>
              </a:rPr>
              <a:t>Tìm</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soá</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hoaëc</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chöõ</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thích</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hôïp</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yhay</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vaøo</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daáu</a:t>
            </a:r>
            <a:r>
              <a:rPr lang="en-US" sz="3200" dirty="0" smtClean="0">
                <a:solidFill>
                  <a:schemeClr val="tx1"/>
                </a:solidFill>
                <a:latin typeface="VNI-Avo" pitchFamily="2" charset="0"/>
              </a:rPr>
              <a:t> ?:</a:t>
            </a:r>
            <a:endParaRPr lang="en-US" sz="3200" dirty="0">
              <a:solidFill>
                <a:schemeClr val="tx1"/>
              </a:solidFill>
              <a:latin typeface="VNI-Avo" pitchFamily="2" charset="0"/>
            </a:endParaRPr>
          </a:p>
        </p:txBody>
      </p:sp>
      <p:sp>
        <p:nvSpPr>
          <p:cNvPr id="2" name="AutoShape 2" descr="trang trí đồ vật có dạng hình vuông và hình chữ nhật bai 32 pp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quà tặng quảng cáo chuyên nghiệp-xưởng sản xuất đồng hồ treo tườ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453354624"/>
              </p:ext>
            </p:extLst>
          </p:nvPr>
        </p:nvGraphicFramePr>
        <p:xfrm>
          <a:off x="1080408" y="2185852"/>
          <a:ext cx="7352212" cy="4114800"/>
        </p:xfrm>
        <a:graphic>
          <a:graphicData uri="http://schemas.openxmlformats.org/drawingml/2006/table">
            <a:tbl>
              <a:tblPr firstRow="1" bandRow="1">
                <a:tableStyleId>{5940675A-B579-460E-94D1-54222C63F5DA}</a:tableStyleId>
              </a:tblPr>
              <a:tblGrid>
                <a:gridCol w="1256212"/>
                <a:gridCol w="1320980"/>
                <a:gridCol w="1422220"/>
                <a:gridCol w="3352800"/>
              </a:tblGrid>
              <a:tr h="465389">
                <a:tc>
                  <a:txBody>
                    <a:bodyPr/>
                    <a:lstStyle/>
                    <a:p>
                      <a:pPr algn="ctr">
                        <a:lnSpc>
                          <a:spcPct val="200000"/>
                        </a:lnSpc>
                      </a:pPr>
                      <a:r>
                        <a:rPr lang="en-US" sz="2400" dirty="0" smtClean="0">
                          <a:solidFill>
                            <a:schemeClr val="accent1"/>
                          </a:solidFill>
                        </a:rPr>
                        <a:t>1</a:t>
                      </a:r>
                      <a:endParaRPr lang="en-US" sz="2400" dirty="0">
                        <a:solidFill>
                          <a:schemeClr val="accent1"/>
                        </a:solidFill>
                      </a:endParaRPr>
                    </a:p>
                  </a:txBody>
                  <a:tcPr/>
                </a:tc>
                <a:tc>
                  <a:txBody>
                    <a:bodyPr/>
                    <a:lstStyle/>
                    <a:p>
                      <a:pPr algn="ctr">
                        <a:lnSpc>
                          <a:spcPct val="200000"/>
                        </a:lnSpc>
                      </a:pPr>
                      <a:r>
                        <a:rPr lang="en-US" sz="2400" dirty="0" smtClean="0">
                          <a:solidFill>
                            <a:schemeClr val="accent1"/>
                          </a:solidFill>
                        </a:rPr>
                        <a:t>7</a:t>
                      </a:r>
                      <a:endParaRPr lang="en-US" sz="2400" dirty="0">
                        <a:solidFill>
                          <a:schemeClr val="accent1"/>
                        </a:solidFill>
                      </a:endParaRPr>
                    </a:p>
                  </a:txBody>
                  <a:tcPr/>
                </a:tc>
                <a:tc>
                  <a:txBody>
                    <a:bodyPr/>
                    <a:lstStyle/>
                    <a:p>
                      <a:pPr algn="ctr">
                        <a:lnSpc>
                          <a:spcPct val="200000"/>
                        </a:lnSpc>
                      </a:pPr>
                      <a:r>
                        <a:rPr lang="en-US" sz="2400" dirty="0" smtClean="0">
                          <a:solidFill>
                            <a:schemeClr val="accent1"/>
                          </a:solidFill>
                        </a:rPr>
                        <a:t>17</a:t>
                      </a:r>
                      <a:endParaRPr lang="en-US" sz="2400" dirty="0">
                        <a:solidFill>
                          <a:schemeClr val="accent1"/>
                        </a:solidFill>
                      </a:endParaRPr>
                    </a:p>
                  </a:txBody>
                  <a:tcPr/>
                </a:tc>
                <a:tc>
                  <a:txBody>
                    <a:bodyPr/>
                    <a:lstStyle/>
                    <a:p>
                      <a:pPr marL="0" algn="ctr" rtl="0" eaLnBrk="1" latinLnBrk="0" hangingPunct="1">
                        <a:lnSpc>
                          <a:spcPct val="200000"/>
                        </a:lnSpc>
                      </a:pPr>
                      <a:r>
                        <a:rPr kumimoji="0" lang="en-US" sz="2400" kern="1200" dirty="0" err="1" smtClean="0">
                          <a:solidFill>
                            <a:schemeClr val="accent1"/>
                          </a:solidFill>
                          <a:latin typeface="VNI-Avo" pitchFamily="2" charset="0"/>
                          <a:ea typeface="+mn-ea"/>
                          <a:cs typeface="+mn-cs"/>
                        </a:rPr>
                        <a:t>möôøi</a:t>
                      </a:r>
                      <a:r>
                        <a:rPr kumimoji="0" lang="en-US" sz="2400" kern="1200" baseline="0" dirty="0" smtClean="0">
                          <a:solidFill>
                            <a:schemeClr val="accent1"/>
                          </a:solidFill>
                          <a:latin typeface="VNI-Avo" pitchFamily="2" charset="0"/>
                          <a:ea typeface="+mn-ea"/>
                          <a:cs typeface="+mn-cs"/>
                        </a:rPr>
                        <a:t> </a:t>
                      </a:r>
                      <a:r>
                        <a:rPr kumimoji="0" lang="en-US" sz="2400" kern="1200" baseline="0" dirty="0" err="1" smtClean="0">
                          <a:solidFill>
                            <a:schemeClr val="accent1"/>
                          </a:solidFill>
                          <a:latin typeface="VNI-Avo" pitchFamily="2" charset="0"/>
                          <a:ea typeface="+mn-ea"/>
                          <a:cs typeface="+mn-cs"/>
                        </a:rPr>
                        <a:t>baûy</a:t>
                      </a:r>
                      <a:endParaRPr kumimoji="0" lang="en-US" sz="2400" kern="1200" dirty="0">
                        <a:solidFill>
                          <a:schemeClr val="accent1"/>
                        </a:solidFill>
                        <a:latin typeface="VNI-Avo" pitchFamily="2" charset="0"/>
                        <a:ea typeface="+mn-ea"/>
                        <a:cs typeface="+mn-cs"/>
                      </a:endParaRPr>
                    </a:p>
                  </a:txBody>
                  <a:tcPr/>
                </a:tc>
              </a:tr>
              <a:tr h="465389">
                <a:tc>
                  <a:txBody>
                    <a:bodyPr/>
                    <a:lstStyle/>
                    <a:p>
                      <a:pPr algn="ctr">
                        <a:lnSpc>
                          <a:spcPct val="200000"/>
                        </a:lnSpc>
                      </a:pPr>
                      <a:endParaRPr lang="en-US" sz="2400" dirty="0"/>
                    </a:p>
                  </a:txBody>
                  <a:tcPr/>
                </a:tc>
                <a:tc>
                  <a:txBody>
                    <a:bodyPr/>
                    <a:lstStyle/>
                    <a:p>
                      <a:pPr algn="ctr">
                        <a:lnSpc>
                          <a:spcPct val="200000"/>
                        </a:lnSpc>
                      </a:pPr>
                      <a:endParaRPr lang="en-US" sz="2400" dirty="0"/>
                    </a:p>
                  </a:txBody>
                  <a:tcPr/>
                </a:tc>
                <a:tc>
                  <a:txBody>
                    <a:bodyPr/>
                    <a:lstStyle/>
                    <a:p>
                      <a:pPr algn="ctr">
                        <a:lnSpc>
                          <a:spcPct val="200000"/>
                        </a:lnSpc>
                      </a:pPr>
                      <a:r>
                        <a:rPr lang="en-US" sz="2400" dirty="0" smtClean="0"/>
                        <a:t>13</a:t>
                      </a:r>
                      <a:endParaRPr lang="en-US" sz="2400" dirty="0"/>
                    </a:p>
                  </a:txBody>
                  <a:tcPr/>
                </a:tc>
                <a:tc>
                  <a:txBody>
                    <a:bodyPr/>
                    <a:lstStyle/>
                    <a:p>
                      <a:pPr algn="ctr">
                        <a:lnSpc>
                          <a:spcPct val="200000"/>
                        </a:lnSpc>
                      </a:pPr>
                      <a:endParaRPr lang="en-US" sz="2400" dirty="0">
                        <a:latin typeface="VNI-Avo" pitchFamily="2" charset="0"/>
                      </a:endParaRPr>
                    </a:p>
                  </a:txBody>
                  <a:tcPr/>
                </a:tc>
              </a:tr>
              <a:tr h="465389">
                <a:tc>
                  <a:txBody>
                    <a:bodyPr/>
                    <a:lstStyle/>
                    <a:p>
                      <a:pPr algn="ctr">
                        <a:lnSpc>
                          <a:spcPct val="200000"/>
                        </a:lnSpc>
                      </a:pPr>
                      <a:endParaRPr lang="en-US" sz="2400" dirty="0"/>
                    </a:p>
                  </a:txBody>
                  <a:tcPr/>
                </a:tc>
                <a:tc>
                  <a:txBody>
                    <a:bodyPr/>
                    <a:lstStyle/>
                    <a:p>
                      <a:pPr algn="ctr">
                        <a:lnSpc>
                          <a:spcPct val="200000"/>
                        </a:lnSpc>
                      </a:pPr>
                      <a:endParaRPr lang="en-US" sz="2400" dirty="0"/>
                    </a:p>
                  </a:txBody>
                  <a:tcPr/>
                </a:tc>
                <a:tc>
                  <a:txBody>
                    <a:bodyPr/>
                    <a:lstStyle/>
                    <a:p>
                      <a:pPr algn="ctr">
                        <a:lnSpc>
                          <a:spcPct val="200000"/>
                        </a:lnSpc>
                      </a:pPr>
                      <a:endParaRPr lang="en-US" sz="2400" dirty="0"/>
                    </a:p>
                  </a:txBody>
                  <a:tcPr/>
                </a:tc>
                <a:tc>
                  <a:txBody>
                    <a:bodyPr/>
                    <a:lstStyle/>
                    <a:p>
                      <a:pPr algn="ctr">
                        <a:lnSpc>
                          <a:spcPct val="200000"/>
                        </a:lnSpc>
                      </a:pPr>
                      <a:r>
                        <a:rPr lang="en-US" sz="2400" dirty="0" err="1" smtClean="0">
                          <a:latin typeface="VNI-Avo" pitchFamily="2" charset="0"/>
                        </a:rPr>
                        <a:t>hai</a:t>
                      </a:r>
                      <a:r>
                        <a:rPr lang="en-US" sz="2400" dirty="0" smtClean="0">
                          <a:latin typeface="VNI-Avo" pitchFamily="2" charset="0"/>
                        </a:rPr>
                        <a:t> </a:t>
                      </a:r>
                      <a:r>
                        <a:rPr lang="en-US" sz="2400" dirty="0" err="1" smtClean="0">
                          <a:latin typeface="VNI-Avo" pitchFamily="2" charset="0"/>
                        </a:rPr>
                        <a:t>möôi</a:t>
                      </a:r>
                      <a:endParaRPr lang="en-US" sz="2400" dirty="0">
                        <a:latin typeface="VNI-Avo" pitchFamily="2" charset="0"/>
                      </a:endParaRPr>
                    </a:p>
                  </a:txBody>
                  <a:tcPr/>
                </a:tc>
              </a:tr>
              <a:tr h="465389">
                <a:tc>
                  <a:txBody>
                    <a:bodyPr/>
                    <a:lstStyle/>
                    <a:p>
                      <a:pPr algn="ctr">
                        <a:lnSpc>
                          <a:spcPct val="200000"/>
                        </a:lnSpc>
                      </a:pPr>
                      <a:r>
                        <a:rPr lang="en-US" sz="2400" dirty="0" smtClean="0"/>
                        <a:t>1</a:t>
                      </a:r>
                      <a:endParaRPr lang="en-US" sz="2400" dirty="0"/>
                    </a:p>
                  </a:txBody>
                  <a:tcPr/>
                </a:tc>
                <a:tc>
                  <a:txBody>
                    <a:bodyPr/>
                    <a:lstStyle/>
                    <a:p>
                      <a:pPr algn="ctr">
                        <a:lnSpc>
                          <a:spcPct val="200000"/>
                        </a:lnSpc>
                      </a:pPr>
                      <a:r>
                        <a:rPr lang="en-US" sz="2400" dirty="0" smtClean="0"/>
                        <a:t>5</a:t>
                      </a:r>
                      <a:endParaRPr lang="en-US" sz="2400" dirty="0"/>
                    </a:p>
                  </a:txBody>
                  <a:tcPr/>
                </a:tc>
                <a:tc>
                  <a:txBody>
                    <a:bodyPr/>
                    <a:lstStyle/>
                    <a:p>
                      <a:pPr algn="ctr">
                        <a:lnSpc>
                          <a:spcPct val="200000"/>
                        </a:lnSpc>
                      </a:pPr>
                      <a:endParaRPr lang="en-US" sz="2400" dirty="0"/>
                    </a:p>
                  </a:txBody>
                  <a:tcPr/>
                </a:tc>
                <a:tc>
                  <a:txBody>
                    <a:bodyPr/>
                    <a:lstStyle/>
                    <a:p>
                      <a:pPr algn="ctr">
                        <a:lnSpc>
                          <a:spcPct val="200000"/>
                        </a:lnSpc>
                      </a:pPr>
                      <a:endParaRPr lang="en-US" sz="2400" dirty="0">
                        <a:latin typeface="VNI-Avo" pitchFamily="2" charset="0"/>
                      </a:endParaRPr>
                    </a:p>
                  </a:txBody>
                  <a:tcPr/>
                </a:tc>
              </a:tr>
              <a:tr h="465389">
                <a:tc>
                  <a:txBody>
                    <a:bodyPr/>
                    <a:lstStyle/>
                    <a:p>
                      <a:pPr algn="ctr">
                        <a:lnSpc>
                          <a:spcPct val="200000"/>
                        </a:lnSpc>
                      </a:pPr>
                      <a:endParaRPr lang="en-US" sz="2400" dirty="0"/>
                    </a:p>
                  </a:txBody>
                  <a:tcPr/>
                </a:tc>
                <a:tc>
                  <a:txBody>
                    <a:bodyPr/>
                    <a:lstStyle/>
                    <a:p>
                      <a:pPr algn="ctr">
                        <a:lnSpc>
                          <a:spcPct val="200000"/>
                        </a:lnSpc>
                      </a:pPr>
                      <a:endParaRPr lang="en-US" sz="2400" dirty="0"/>
                    </a:p>
                  </a:txBody>
                  <a:tcPr/>
                </a:tc>
                <a:tc>
                  <a:txBody>
                    <a:bodyPr/>
                    <a:lstStyle/>
                    <a:p>
                      <a:pPr algn="ctr">
                        <a:lnSpc>
                          <a:spcPct val="200000"/>
                        </a:lnSpc>
                      </a:pPr>
                      <a:endParaRPr lang="en-US" sz="2400" dirty="0"/>
                    </a:p>
                  </a:txBody>
                  <a:tcPr/>
                </a:tc>
                <a:tc>
                  <a:txBody>
                    <a:bodyPr/>
                    <a:lstStyle/>
                    <a:p>
                      <a:pPr algn="ctr">
                        <a:lnSpc>
                          <a:spcPct val="200000"/>
                        </a:lnSpc>
                      </a:pPr>
                      <a:endParaRPr lang="en-US" sz="2400" dirty="0">
                        <a:latin typeface="VNI-Avo" pitchFamily="2" charset="0"/>
                      </a:endParaRPr>
                    </a:p>
                  </a:txBody>
                  <a:tcPr/>
                </a:tc>
              </a:tr>
            </a:tbl>
          </a:graphicData>
        </a:graphic>
      </p:graphicFrame>
      <p:sp>
        <p:nvSpPr>
          <p:cNvPr id="11" name="Rounded Rectangle 10"/>
          <p:cNvSpPr/>
          <p:nvPr/>
        </p:nvSpPr>
        <p:spPr>
          <a:xfrm>
            <a:off x="1090701" y="1838279"/>
            <a:ext cx="1349929" cy="34757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latin typeface="VNI-Avo" pitchFamily="2" charset="0"/>
              </a:rPr>
              <a:t>Chu</a:t>
            </a:r>
            <a:r>
              <a:rPr lang="en-US" b="1" dirty="0" err="1" smtClean="0">
                <a:latin typeface="VNI-Avo" pitchFamily="2" charset="0"/>
              </a:rPr>
              <a:t>ïc</a:t>
            </a:r>
            <a:endParaRPr lang="en-US" b="1" dirty="0">
              <a:latin typeface="VNI-Avo" pitchFamily="2" charset="0"/>
            </a:endParaRPr>
          </a:p>
        </p:txBody>
      </p:sp>
      <p:sp>
        <p:nvSpPr>
          <p:cNvPr id="12" name="Rounded Rectangle 11"/>
          <p:cNvSpPr/>
          <p:nvPr/>
        </p:nvSpPr>
        <p:spPr>
          <a:xfrm>
            <a:off x="2339044" y="1838279"/>
            <a:ext cx="1371599" cy="34757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latin typeface="VNI-Avo" pitchFamily="2" charset="0"/>
              </a:rPr>
              <a:t>Ñôn</a:t>
            </a:r>
            <a:r>
              <a:rPr lang="en-US" sz="1600" b="1" dirty="0" smtClean="0">
                <a:latin typeface="VNI-Avo" pitchFamily="2" charset="0"/>
              </a:rPr>
              <a:t> </a:t>
            </a:r>
            <a:r>
              <a:rPr lang="en-US" sz="1600" b="1" dirty="0" err="1" smtClean="0">
                <a:latin typeface="VNI-Avo" pitchFamily="2" charset="0"/>
              </a:rPr>
              <a:t>vò</a:t>
            </a:r>
            <a:endParaRPr lang="en-US" b="1" dirty="0">
              <a:latin typeface="VNI-Avo" pitchFamily="2" charset="0"/>
            </a:endParaRPr>
          </a:p>
        </p:txBody>
      </p:sp>
      <p:sp>
        <p:nvSpPr>
          <p:cNvPr id="13" name="Rounded Rectangle 12"/>
          <p:cNvSpPr/>
          <p:nvPr/>
        </p:nvSpPr>
        <p:spPr>
          <a:xfrm>
            <a:off x="3686994" y="1828800"/>
            <a:ext cx="1447800" cy="34757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latin typeface="VNI-Avo" pitchFamily="2" charset="0"/>
              </a:rPr>
              <a:t>Vieát</a:t>
            </a:r>
            <a:r>
              <a:rPr lang="en-US" sz="1600" b="1" dirty="0" smtClean="0">
                <a:latin typeface="VNI-Avo" pitchFamily="2" charset="0"/>
              </a:rPr>
              <a:t> </a:t>
            </a:r>
            <a:r>
              <a:rPr lang="en-US" sz="1600" b="1" dirty="0" err="1" smtClean="0">
                <a:latin typeface="VNI-Avo" pitchFamily="2" charset="0"/>
              </a:rPr>
              <a:t>soá</a:t>
            </a:r>
            <a:endParaRPr lang="en-US" b="1" dirty="0">
              <a:latin typeface="VNI-Avo" pitchFamily="2" charset="0"/>
            </a:endParaRPr>
          </a:p>
        </p:txBody>
      </p:sp>
      <p:sp>
        <p:nvSpPr>
          <p:cNvPr id="14" name="Rounded Rectangle 13"/>
          <p:cNvSpPr/>
          <p:nvPr/>
        </p:nvSpPr>
        <p:spPr>
          <a:xfrm>
            <a:off x="5081452" y="1828800"/>
            <a:ext cx="3352800" cy="347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latin typeface="VNI-Avo" pitchFamily="2" charset="0"/>
              </a:rPr>
              <a:t>Ñoïc</a:t>
            </a:r>
            <a:r>
              <a:rPr lang="en-US" sz="1600" b="1" dirty="0" smtClean="0">
                <a:latin typeface="VNI-Avo" pitchFamily="2" charset="0"/>
              </a:rPr>
              <a:t> </a:t>
            </a:r>
            <a:r>
              <a:rPr lang="en-US" sz="1600" b="1" dirty="0" err="1" smtClean="0">
                <a:latin typeface="VNI-Avo" pitchFamily="2" charset="0"/>
              </a:rPr>
              <a:t>soá</a:t>
            </a:r>
            <a:endParaRPr lang="en-US" b="1" dirty="0">
              <a:latin typeface="VNI-Avo" pitchFamily="2" charset="0"/>
            </a:endParaRPr>
          </a:p>
        </p:txBody>
      </p:sp>
      <p:sp>
        <p:nvSpPr>
          <p:cNvPr id="9" name="TextBox 8"/>
          <p:cNvSpPr txBox="1"/>
          <p:nvPr/>
        </p:nvSpPr>
        <p:spPr>
          <a:xfrm>
            <a:off x="1447801" y="3246470"/>
            <a:ext cx="525698" cy="461665"/>
          </a:xfrm>
          <a:prstGeom prst="rect">
            <a:avLst/>
          </a:prstGeom>
          <a:noFill/>
        </p:spPr>
        <p:txBody>
          <a:bodyPr wrap="square" rtlCol="0">
            <a:spAutoFit/>
          </a:bodyPr>
          <a:lstStyle/>
          <a:p>
            <a:r>
              <a:rPr lang="en-US" sz="2400" dirty="0" smtClean="0"/>
              <a:t> ?</a:t>
            </a:r>
            <a:endParaRPr lang="en-US" sz="2400" dirty="0"/>
          </a:p>
        </p:txBody>
      </p:sp>
      <p:sp>
        <p:nvSpPr>
          <p:cNvPr id="17" name="TextBox 16"/>
          <p:cNvSpPr txBox="1"/>
          <p:nvPr/>
        </p:nvSpPr>
        <p:spPr>
          <a:xfrm>
            <a:off x="4148045" y="4955448"/>
            <a:ext cx="525698" cy="461665"/>
          </a:xfrm>
          <a:prstGeom prst="rect">
            <a:avLst/>
          </a:prstGeom>
          <a:noFill/>
        </p:spPr>
        <p:txBody>
          <a:bodyPr wrap="square" rtlCol="0">
            <a:spAutoFit/>
          </a:bodyPr>
          <a:lstStyle/>
          <a:p>
            <a:r>
              <a:rPr lang="en-US" sz="2400" dirty="0" smtClean="0"/>
              <a:t> ?</a:t>
            </a:r>
            <a:endParaRPr lang="en-US" sz="2400" dirty="0"/>
          </a:p>
        </p:txBody>
      </p:sp>
      <p:sp>
        <p:nvSpPr>
          <p:cNvPr id="18" name="TextBox 17"/>
          <p:cNvSpPr txBox="1"/>
          <p:nvPr/>
        </p:nvSpPr>
        <p:spPr>
          <a:xfrm>
            <a:off x="1457093" y="4030302"/>
            <a:ext cx="525698" cy="461665"/>
          </a:xfrm>
          <a:prstGeom prst="rect">
            <a:avLst/>
          </a:prstGeom>
          <a:noFill/>
        </p:spPr>
        <p:txBody>
          <a:bodyPr wrap="square" rtlCol="0">
            <a:spAutoFit/>
          </a:bodyPr>
          <a:lstStyle/>
          <a:p>
            <a:r>
              <a:rPr lang="en-US" sz="2400" dirty="0" smtClean="0"/>
              <a:t> ?</a:t>
            </a:r>
            <a:endParaRPr lang="en-US" sz="2400" dirty="0"/>
          </a:p>
        </p:txBody>
      </p:sp>
      <p:sp>
        <p:nvSpPr>
          <p:cNvPr id="19" name="TextBox 18"/>
          <p:cNvSpPr txBox="1"/>
          <p:nvPr/>
        </p:nvSpPr>
        <p:spPr>
          <a:xfrm>
            <a:off x="2714735" y="4030300"/>
            <a:ext cx="525698" cy="461665"/>
          </a:xfrm>
          <a:prstGeom prst="rect">
            <a:avLst/>
          </a:prstGeom>
          <a:noFill/>
        </p:spPr>
        <p:txBody>
          <a:bodyPr wrap="square" rtlCol="0">
            <a:spAutoFit/>
          </a:bodyPr>
          <a:lstStyle/>
          <a:p>
            <a:r>
              <a:rPr lang="en-US" sz="2400" dirty="0" smtClean="0"/>
              <a:t> ?</a:t>
            </a:r>
            <a:endParaRPr lang="en-US" sz="2400" dirty="0"/>
          </a:p>
        </p:txBody>
      </p:sp>
      <p:sp>
        <p:nvSpPr>
          <p:cNvPr id="20" name="TextBox 19"/>
          <p:cNvSpPr txBox="1"/>
          <p:nvPr/>
        </p:nvSpPr>
        <p:spPr>
          <a:xfrm>
            <a:off x="4132220" y="4015423"/>
            <a:ext cx="525698" cy="461665"/>
          </a:xfrm>
          <a:prstGeom prst="rect">
            <a:avLst/>
          </a:prstGeom>
          <a:noFill/>
        </p:spPr>
        <p:txBody>
          <a:bodyPr wrap="square" rtlCol="0">
            <a:spAutoFit/>
          </a:bodyPr>
          <a:lstStyle/>
          <a:p>
            <a:r>
              <a:rPr lang="en-US" sz="2400" dirty="0" smtClean="0"/>
              <a:t> ?</a:t>
            </a:r>
            <a:endParaRPr lang="en-US" sz="2400" dirty="0"/>
          </a:p>
        </p:txBody>
      </p:sp>
      <p:sp>
        <p:nvSpPr>
          <p:cNvPr id="21" name="TextBox 20"/>
          <p:cNvSpPr txBox="1"/>
          <p:nvPr/>
        </p:nvSpPr>
        <p:spPr>
          <a:xfrm>
            <a:off x="6232154" y="3257114"/>
            <a:ext cx="525698" cy="461665"/>
          </a:xfrm>
          <a:prstGeom prst="rect">
            <a:avLst/>
          </a:prstGeom>
          <a:noFill/>
        </p:spPr>
        <p:txBody>
          <a:bodyPr wrap="square" rtlCol="0">
            <a:spAutoFit/>
          </a:bodyPr>
          <a:lstStyle/>
          <a:p>
            <a:r>
              <a:rPr lang="en-US" sz="2400" dirty="0" smtClean="0"/>
              <a:t> ?</a:t>
            </a:r>
            <a:endParaRPr lang="en-US" sz="2400" dirty="0"/>
          </a:p>
        </p:txBody>
      </p:sp>
      <p:sp>
        <p:nvSpPr>
          <p:cNvPr id="22" name="TextBox 21"/>
          <p:cNvSpPr txBox="1"/>
          <p:nvPr/>
        </p:nvSpPr>
        <p:spPr>
          <a:xfrm>
            <a:off x="2774948" y="3246472"/>
            <a:ext cx="525698" cy="461665"/>
          </a:xfrm>
          <a:prstGeom prst="rect">
            <a:avLst/>
          </a:prstGeom>
          <a:noFill/>
        </p:spPr>
        <p:txBody>
          <a:bodyPr wrap="square" rtlCol="0">
            <a:spAutoFit/>
          </a:bodyPr>
          <a:lstStyle/>
          <a:p>
            <a:r>
              <a:rPr lang="en-US" sz="2400" dirty="0" smtClean="0"/>
              <a:t> ?</a:t>
            </a:r>
            <a:endParaRPr lang="en-US" sz="2400" dirty="0"/>
          </a:p>
        </p:txBody>
      </p:sp>
      <p:sp>
        <p:nvSpPr>
          <p:cNvPr id="23" name="TextBox 22"/>
          <p:cNvSpPr txBox="1"/>
          <p:nvPr/>
        </p:nvSpPr>
        <p:spPr>
          <a:xfrm>
            <a:off x="6232154" y="4842021"/>
            <a:ext cx="525698" cy="461665"/>
          </a:xfrm>
          <a:prstGeom prst="rect">
            <a:avLst/>
          </a:prstGeom>
          <a:noFill/>
        </p:spPr>
        <p:txBody>
          <a:bodyPr wrap="square" rtlCol="0">
            <a:spAutoFit/>
          </a:bodyPr>
          <a:lstStyle/>
          <a:p>
            <a:r>
              <a:rPr lang="en-US" sz="2400" dirty="0" smtClean="0"/>
              <a:t> ?</a:t>
            </a:r>
            <a:endParaRPr lang="en-US" sz="2400" dirty="0"/>
          </a:p>
        </p:txBody>
      </p:sp>
      <p:sp>
        <p:nvSpPr>
          <p:cNvPr id="24" name="TextBox 23"/>
          <p:cNvSpPr txBox="1"/>
          <p:nvPr/>
        </p:nvSpPr>
        <p:spPr>
          <a:xfrm>
            <a:off x="6232154" y="5567473"/>
            <a:ext cx="525698" cy="461665"/>
          </a:xfrm>
          <a:prstGeom prst="rect">
            <a:avLst/>
          </a:prstGeom>
          <a:noFill/>
        </p:spPr>
        <p:txBody>
          <a:bodyPr wrap="square" rtlCol="0">
            <a:spAutoFit/>
          </a:bodyPr>
          <a:lstStyle/>
          <a:p>
            <a:r>
              <a:rPr lang="en-US" sz="2400" dirty="0" smtClean="0"/>
              <a:t> ?</a:t>
            </a:r>
            <a:endParaRPr lang="en-US" sz="2400" dirty="0"/>
          </a:p>
        </p:txBody>
      </p:sp>
      <p:sp>
        <p:nvSpPr>
          <p:cNvPr id="25" name="TextBox 24"/>
          <p:cNvSpPr txBox="1"/>
          <p:nvPr/>
        </p:nvSpPr>
        <p:spPr>
          <a:xfrm>
            <a:off x="2685263" y="5750682"/>
            <a:ext cx="525698" cy="461665"/>
          </a:xfrm>
          <a:prstGeom prst="rect">
            <a:avLst/>
          </a:prstGeom>
          <a:noFill/>
        </p:spPr>
        <p:txBody>
          <a:bodyPr wrap="square" rtlCol="0">
            <a:spAutoFit/>
          </a:bodyPr>
          <a:lstStyle/>
          <a:p>
            <a:r>
              <a:rPr lang="en-US" sz="2400" dirty="0" smtClean="0"/>
              <a:t> ?</a:t>
            </a:r>
            <a:endParaRPr lang="en-US" sz="2400" dirty="0"/>
          </a:p>
        </p:txBody>
      </p:sp>
      <p:sp>
        <p:nvSpPr>
          <p:cNvPr id="26" name="TextBox 25"/>
          <p:cNvSpPr txBox="1"/>
          <p:nvPr/>
        </p:nvSpPr>
        <p:spPr>
          <a:xfrm>
            <a:off x="1474934" y="5708852"/>
            <a:ext cx="525698" cy="461665"/>
          </a:xfrm>
          <a:prstGeom prst="rect">
            <a:avLst/>
          </a:prstGeom>
          <a:noFill/>
        </p:spPr>
        <p:txBody>
          <a:bodyPr wrap="square" rtlCol="0">
            <a:spAutoFit/>
          </a:bodyPr>
          <a:lstStyle/>
          <a:p>
            <a:r>
              <a:rPr lang="en-US" sz="2400" dirty="0" smtClean="0"/>
              <a:t> ?</a:t>
            </a:r>
            <a:endParaRPr lang="en-US" sz="2400" dirty="0"/>
          </a:p>
        </p:txBody>
      </p:sp>
      <p:sp>
        <p:nvSpPr>
          <p:cNvPr id="27" name="TextBox 26"/>
          <p:cNvSpPr txBox="1"/>
          <p:nvPr/>
        </p:nvSpPr>
        <p:spPr>
          <a:xfrm>
            <a:off x="4014069" y="5695736"/>
            <a:ext cx="762000" cy="461665"/>
          </a:xfrm>
          <a:prstGeom prst="rect">
            <a:avLst/>
          </a:prstGeom>
          <a:noFill/>
        </p:spPr>
        <p:txBody>
          <a:bodyPr wrap="square" rtlCol="0">
            <a:spAutoFit/>
          </a:bodyPr>
          <a:lstStyle/>
          <a:p>
            <a:r>
              <a:rPr lang="en-US" sz="2400" dirty="0" smtClean="0"/>
              <a:t> 18</a:t>
            </a:r>
            <a:endParaRPr lang="en-US" sz="2400" dirty="0"/>
          </a:p>
        </p:txBody>
      </p:sp>
      <p:sp>
        <p:nvSpPr>
          <p:cNvPr id="28" name="TextBox 27"/>
          <p:cNvSpPr txBox="1"/>
          <p:nvPr/>
        </p:nvSpPr>
        <p:spPr>
          <a:xfrm>
            <a:off x="1440683" y="3246471"/>
            <a:ext cx="609600" cy="461665"/>
          </a:xfrm>
          <a:prstGeom prst="rect">
            <a:avLst/>
          </a:prstGeom>
          <a:noFill/>
        </p:spPr>
        <p:txBody>
          <a:bodyPr wrap="square" rtlCol="0">
            <a:spAutoFit/>
          </a:bodyPr>
          <a:lstStyle/>
          <a:p>
            <a:r>
              <a:rPr lang="en-US" sz="2400" dirty="0" smtClean="0"/>
              <a:t> </a:t>
            </a:r>
            <a:r>
              <a:rPr lang="en-US" sz="2400" dirty="0" smtClean="0">
                <a:solidFill>
                  <a:srgbClr val="FF0000"/>
                </a:solidFill>
              </a:rPr>
              <a:t>1</a:t>
            </a:r>
            <a:endParaRPr lang="en-US" sz="2400" dirty="0">
              <a:solidFill>
                <a:srgbClr val="FF0000"/>
              </a:solidFill>
            </a:endParaRPr>
          </a:p>
        </p:txBody>
      </p:sp>
      <p:sp>
        <p:nvSpPr>
          <p:cNvPr id="29" name="TextBox 28"/>
          <p:cNvSpPr txBox="1"/>
          <p:nvPr/>
        </p:nvSpPr>
        <p:spPr>
          <a:xfrm>
            <a:off x="1391032" y="4030303"/>
            <a:ext cx="609600" cy="461665"/>
          </a:xfrm>
          <a:prstGeom prst="rect">
            <a:avLst/>
          </a:prstGeom>
          <a:noFill/>
        </p:spPr>
        <p:txBody>
          <a:bodyPr wrap="square" rtlCol="0">
            <a:spAutoFit/>
          </a:bodyPr>
          <a:lstStyle/>
          <a:p>
            <a:r>
              <a:rPr lang="en-US" sz="2400" dirty="0" smtClean="0"/>
              <a:t> </a:t>
            </a:r>
            <a:r>
              <a:rPr lang="en-US" sz="2400" dirty="0" smtClean="0">
                <a:solidFill>
                  <a:srgbClr val="FF0000"/>
                </a:solidFill>
              </a:rPr>
              <a:t>2</a:t>
            </a:r>
            <a:endParaRPr lang="en-US" sz="2400" dirty="0">
              <a:solidFill>
                <a:srgbClr val="FF0000"/>
              </a:solidFill>
            </a:endParaRPr>
          </a:p>
        </p:txBody>
      </p:sp>
      <p:sp>
        <p:nvSpPr>
          <p:cNvPr id="30" name="TextBox 29"/>
          <p:cNvSpPr txBox="1"/>
          <p:nvPr/>
        </p:nvSpPr>
        <p:spPr>
          <a:xfrm>
            <a:off x="2693548" y="3246476"/>
            <a:ext cx="609600" cy="461665"/>
          </a:xfrm>
          <a:prstGeom prst="rect">
            <a:avLst/>
          </a:prstGeom>
          <a:noFill/>
        </p:spPr>
        <p:txBody>
          <a:bodyPr wrap="square" rtlCol="0">
            <a:spAutoFit/>
          </a:bodyPr>
          <a:lstStyle/>
          <a:p>
            <a:r>
              <a:rPr lang="en-US" sz="2400" dirty="0" smtClean="0"/>
              <a:t> </a:t>
            </a:r>
            <a:r>
              <a:rPr lang="en-US" sz="2400" dirty="0" smtClean="0">
                <a:solidFill>
                  <a:srgbClr val="FF0000"/>
                </a:solidFill>
              </a:rPr>
              <a:t>3</a:t>
            </a:r>
            <a:endParaRPr lang="en-US" sz="2400" dirty="0">
              <a:solidFill>
                <a:srgbClr val="FF0000"/>
              </a:solidFill>
            </a:endParaRPr>
          </a:p>
        </p:txBody>
      </p:sp>
      <p:sp>
        <p:nvSpPr>
          <p:cNvPr id="31" name="TextBox 30"/>
          <p:cNvSpPr txBox="1"/>
          <p:nvPr/>
        </p:nvSpPr>
        <p:spPr>
          <a:xfrm>
            <a:off x="2699170" y="4030301"/>
            <a:ext cx="609600" cy="461665"/>
          </a:xfrm>
          <a:prstGeom prst="rect">
            <a:avLst/>
          </a:prstGeom>
          <a:noFill/>
        </p:spPr>
        <p:txBody>
          <a:bodyPr wrap="square" rtlCol="0">
            <a:spAutoFit/>
          </a:bodyPr>
          <a:lstStyle/>
          <a:p>
            <a:r>
              <a:rPr lang="en-US" sz="2400" dirty="0" smtClean="0">
                <a:solidFill>
                  <a:srgbClr val="FF0000"/>
                </a:solidFill>
              </a:rPr>
              <a:t> 0</a:t>
            </a:r>
            <a:endParaRPr lang="en-US" sz="2400" dirty="0">
              <a:solidFill>
                <a:srgbClr val="FF0000"/>
              </a:solidFill>
            </a:endParaRPr>
          </a:p>
        </p:txBody>
      </p:sp>
      <p:sp>
        <p:nvSpPr>
          <p:cNvPr id="32" name="TextBox 31"/>
          <p:cNvSpPr txBox="1"/>
          <p:nvPr/>
        </p:nvSpPr>
        <p:spPr>
          <a:xfrm>
            <a:off x="4014069" y="4015424"/>
            <a:ext cx="609600" cy="461665"/>
          </a:xfrm>
          <a:prstGeom prst="rect">
            <a:avLst/>
          </a:prstGeom>
          <a:noFill/>
        </p:spPr>
        <p:txBody>
          <a:bodyPr wrap="square" rtlCol="0">
            <a:spAutoFit/>
          </a:bodyPr>
          <a:lstStyle/>
          <a:p>
            <a:r>
              <a:rPr lang="en-US" sz="2400" dirty="0" smtClean="0"/>
              <a:t> </a:t>
            </a:r>
            <a:r>
              <a:rPr lang="en-US" sz="2400" dirty="0" smtClean="0">
                <a:solidFill>
                  <a:srgbClr val="FF0000"/>
                </a:solidFill>
              </a:rPr>
              <a:t>20</a:t>
            </a:r>
            <a:endParaRPr lang="en-US" sz="2400" dirty="0">
              <a:solidFill>
                <a:srgbClr val="FF0000"/>
              </a:solidFill>
            </a:endParaRPr>
          </a:p>
        </p:txBody>
      </p:sp>
      <p:sp>
        <p:nvSpPr>
          <p:cNvPr id="33" name="TextBox 32"/>
          <p:cNvSpPr txBox="1"/>
          <p:nvPr/>
        </p:nvSpPr>
        <p:spPr>
          <a:xfrm>
            <a:off x="4069083" y="4972813"/>
            <a:ext cx="609600" cy="461665"/>
          </a:xfrm>
          <a:prstGeom prst="rect">
            <a:avLst/>
          </a:prstGeom>
          <a:noFill/>
        </p:spPr>
        <p:txBody>
          <a:bodyPr wrap="square" rtlCol="0">
            <a:spAutoFit/>
          </a:bodyPr>
          <a:lstStyle/>
          <a:p>
            <a:r>
              <a:rPr lang="en-US" sz="2400" dirty="0" smtClean="0"/>
              <a:t> </a:t>
            </a:r>
            <a:r>
              <a:rPr lang="en-US" sz="2400" dirty="0" smtClean="0">
                <a:solidFill>
                  <a:srgbClr val="FF0000"/>
                </a:solidFill>
              </a:rPr>
              <a:t>15</a:t>
            </a:r>
            <a:endParaRPr lang="en-US" sz="2400" dirty="0">
              <a:solidFill>
                <a:srgbClr val="FF0000"/>
              </a:solidFill>
            </a:endParaRPr>
          </a:p>
        </p:txBody>
      </p:sp>
      <p:sp>
        <p:nvSpPr>
          <p:cNvPr id="34" name="TextBox 33"/>
          <p:cNvSpPr txBox="1"/>
          <p:nvPr/>
        </p:nvSpPr>
        <p:spPr>
          <a:xfrm>
            <a:off x="1482634" y="5695735"/>
            <a:ext cx="609600" cy="461665"/>
          </a:xfrm>
          <a:prstGeom prst="rect">
            <a:avLst/>
          </a:prstGeom>
          <a:noFill/>
        </p:spPr>
        <p:txBody>
          <a:bodyPr wrap="square" rtlCol="0">
            <a:spAutoFit/>
          </a:bodyPr>
          <a:lstStyle/>
          <a:p>
            <a:r>
              <a:rPr lang="en-US" sz="2400" dirty="0" smtClean="0"/>
              <a:t> </a:t>
            </a:r>
            <a:r>
              <a:rPr lang="en-US" sz="2400" dirty="0" smtClean="0">
                <a:solidFill>
                  <a:srgbClr val="FF0000"/>
                </a:solidFill>
              </a:rPr>
              <a:t>1</a:t>
            </a:r>
            <a:endParaRPr lang="en-US" sz="2400" dirty="0">
              <a:solidFill>
                <a:srgbClr val="FF0000"/>
              </a:solidFill>
            </a:endParaRPr>
          </a:p>
        </p:txBody>
      </p:sp>
      <p:sp>
        <p:nvSpPr>
          <p:cNvPr id="35" name="TextBox 34"/>
          <p:cNvSpPr txBox="1"/>
          <p:nvPr/>
        </p:nvSpPr>
        <p:spPr>
          <a:xfrm>
            <a:off x="2580760" y="5711548"/>
            <a:ext cx="609600" cy="461665"/>
          </a:xfrm>
          <a:prstGeom prst="rect">
            <a:avLst/>
          </a:prstGeom>
          <a:noFill/>
        </p:spPr>
        <p:txBody>
          <a:bodyPr wrap="square" rtlCol="0">
            <a:spAutoFit/>
          </a:bodyPr>
          <a:lstStyle/>
          <a:p>
            <a:r>
              <a:rPr lang="en-US" sz="2400" dirty="0" smtClean="0"/>
              <a:t>  </a:t>
            </a:r>
            <a:r>
              <a:rPr lang="en-US" sz="2400" dirty="0" smtClean="0">
                <a:solidFill>
                  <a:srgbClr val="FF0000"/>
                </a:solidFill>
              </a:rPr>
              <a:t>8</a:t>
            </a:r>
            <a:endParaRPr lang="en-US" sz="2400" dirty="0">
              <a:solidFill>
                <a:srgbClr val="FF0000"/>
              </a:solidFill>
            </a:endParaRPr>
          </a:p>
        </p:txBody>
      </p:sp>
      <p:sp>
        <p:nvSpPr>
          <p:cNvPr id="36" name="TextBox 35"/>
          <p:cNvSpPr txBox="1"/>
          <p:nvPr/>
        </p:nvSpPr>
        <p:spPr>
          <a:xfrm>
            <a:off x="5932503" y="5589466"/>
            <a:ext cx="2068497" cy="461665"/>
          </a:xfrm>
          <a:prstGeom prst="rect">
            <a:avLst/>
          </a:prstGeom>
          <a:noFill/>
        </p:spPr>
        <p:txBody>
          <a:bodyPr wrap="square" rtlCol="0">
            <a:spAutoFit/>
          </a:bodyPr>
          <a:lstStyle/>
          <a:p>
            <a:r>
              <a:rPr lang="en-US" sz="2400" dirty="0" err="1" smtClean="0">
                <a:solidFill>
                  <a:srgbClr val="FF0000"/>
                </a:solidFill>
                <a:latin typeface="VNI-Avo" pitchFamily="2" charset="0"/>
              </a:rPr>
              <a:t>möôøi</a:t>
            </a:r>
            <a:r>
              <a:rPr lang="en-US" sz="2400" dirty="0" smtClean="0">
                <a:solidFill>
                  <a:srgbClr val="FF0000"/>
                </a:solidFill>
                <a:latin typeface="VNI-Avo" pitchFamily="2" charset="0"/>
              </a:rPr>
              <a:t> </a:t>
            </a:r>
            <a:r>
              <a:rPr lang="en-US" sz="2400" dirty="0" err="1" smtClean="0">
                <a:solidFill>
                  <a:srgbClr val="FF0000"/>
                </a:solidFill>
                <a:latin typeface="VNI-Avo" pitchFamily="2" charset="0"/>
              </a:rPr>
              <a:t>taùm</a:t>
            </a:r>
            <a:endParaRPr lang="en-US" sz="2400" dirty="0">
              <a:solidFill>
                <a:srgbClr val="FF0000"/>
              </a:solidFill>
              <a:latin typeface="VNI-Avo" pitchFamily="2" charset="0"/>
            </a:endParaRPr>
          </a:p>
        </p:txBody>
      </p:sp>
      <p:sp>
        <p:nvSpPr>
          <p:cNvPr id="37" name="TextBox 36"/>
          <p:cNvSpPr txBox="1"/>
          <p:nvPr/>
        </p:nvSpPr>
        <p:spPr>
          <a:xfrm>
            <a:off x="5932502" y="4828958"/>
            <a:ext cx="1650695" cy="461665"/>
          </a:xfrm>
          <a:prstGeom prst="rect">
            <a:avLst/>
          </a:prstGeom>
          <a:noFill/>
        </p:spPr>
        <p:txBody>
          <a:bodyPr wrap="square" rtlCol="0">
            <a:spAutoFit/>
          </a:bodyPr>
          <a:lstStyle/>
          <a:p>
            <a:r>
              <a:rPr lang="en-US" sz="2400" dirty="0" err="1" smtClean="0">
                <a:solidFill>
                  <a:srgbClr val="FF0000"/>
                </a:solidFill>
                <a:latin typeface="VNI-Avo" pitchFamily="2" charset="0"/>
              </a:rPr>
              <a:t>möôøi</a:t>
            </a:r>
            <a:r>
              <a:rPr lang="en-US" sz="2400" dirty="0" smtClean="0">
                <a:solidFill>
                  <a:srgbClr val="FF0000"/>
                </a:solidFill>
                <a:latin typeface="VNI-Avo" pitchFamily="2" charset="0"/>
              </a:rPr>
              <a:t> </a:t>
            </a:r>
            <a:r>
              <a:rPr lang="en-US" sz="2400" dirty="0" err="1" smtClean="0">
                <a:solidFill>
                  <a:srgbClr val="FF0000"/>
                </a:solidFill>
                <a:latin typeface="VNI-Avo" pitchFamily="2" charset="0"/>
              </a:rPr>
              <a:t>laêm</a:t>
            </a:r>
            <a:endParaRPr lang="en-US" sz="2400" dirty="0">
              <a:solidFill>
                <a:srgbClr val="FF0000"/>
              </a:solidFill>
              <a:latin typeface="VNI-Avo" pitchFamily="2" charset="0"/>
            </a:endParaRPr>
          </a:p>
        </p:txBody>
      </p:sp>
      <p:sp>
        <p:nvSpPr>
          <p:cNvPr id="38" name="TextBox 37"/>
          <p:cNvSpPr txBox="1"/>
          <p:nvPr/>
        </p:nvSpPr>
        <p:spPr>
          <a:xfrm>
            <a:off x="5932504" y="3260477"/>
            <a:ext cx="1650695" cy="461665"/>
          </a:xfrm>
          <a:prstGeom prst="rect">
            <a:avLst/>
          </a:prstGeom>
          <a:noFill/>
        </p:spPr>
        <p:txBody>
          <a:bodyPr wrap="square" rtlCol="0">
            <a:spAutoFit/>
          </a:bodyPr>
          <a:lstStyle/>
          <a:p>
            <a:r>
              <a:rPr lang="en-US" sz="2400" dirty="0" err="1" smtClean="0">
                <a:solidFill>
                  <a:srgbClr val="FF0000"/>
                </a:solidFill>
                <a:latin typeface="VNI-Avo" pitchFamily="2" charset="0"/>
              </a:rPr>
              <a:t>möôøi</a:t>
            </a:r>
            <a:r>
              <a:rPr lang="en-US" sz="2400" dirty="0" smtClean="0">
                <a:solidFill>
                  <a:srgbClr val="FF0000"/>
                </a:solidFill>
                <a:latin typeface="VNI-Avo" pitchFamily="2" charset="0"/>
              </a:rPr>
              <a:t> </a:t>
            </a:r>
            <a:r>
              <a:rPr lang="en-US" sz="2400" dirty="0" err="1" smtClean="0">
                <a:solidFill>
                  <a:srgbClr val="FF0000"/>
                </a:solidFill>
                <a:latin typeface="VNI-Avo" pitchFamily="2" charset="0"/>
              </a:rPr>
              <a:t>ba</a:t>
            </a:r>
            <a:endParaRPr lang="en-US" sz="2400" dirty="0">
              <a:solidFill>
                <a:srgbClr val="FF0000"/>
              </a:solidFill>
              <a:latin typeface="VNI-Avo" pitchFamily="2" charset="0"/>
            </a:endParaRPr>
          </a:p>
        </p:txBody>
      </p:sp>
    </p:spTree>
    <p:extLst>
      <p:ext uri="{BB962C8B-B14F-4D97-AF65-F5344CB8AC3E}">
        <p14:creationId xmlns:p14="http://schemas.microsoft.com/office/powerpoint/2010/main" val="61556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arn(inVertical)">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arn(inVertical)">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17"/>
                                        </p:tgtEl>
                                      </p:cBhvr>
                                    </p:animEffect>
                                    <p:set>
                                      <p:cBhvr>
                                        <p:cTn id="75" dur="1" fill="hold">
                                          <p:stCondLst>
                                            <p:cond delay="499"/>
                                          </p:stCondLst>
                                        </p:cTn>
                                        <p:tgtEl>
                                          <p:spTgt spid="17"/>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arn(inVertical)">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1000"/>
                                        <p:tgtEl>
                                          <p:spTgt spid="37"/>
                                        </p:tgtEl>
                                      </p:cBhvr>
                                    </p:animEffect>
                                    <p:anim calcmode="lin" valueType="num">
                                      <p:cBhvr>
                                        <p:cTn id="91" dur="1000" fill="hold"/>
                                        <p:tgtEl>
                                          <p:spTgt spid="37"/>
                                        </p:tgtEl>
                                        <p:attrNameLst>
                                          <p:attrName>ppt_x</p:attrName>
                                        </p:attrNameLst>
                                      </p:cBhvr>
                                      <p:tavLst>
                                        <p:tav tm="0">
                                          <p:val>
                                            <p:strVal val="#ppt_x"/>
                                          </p:val>
                                        </p:tav>
                                        <p:tav tm="100000">
                                          <p:val>
                                            <p:strVal val="#ppt_x"/>
                                          </p:val>
                                        </p:tav>
                                      </p:tavLst>
                                    </p:anim>
                                    <p:anim calcmode="lin" valueType="num">
                                      <p:cBhvr>
                                        <p:cTn id="9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4"/>
                                        </p:tgtEl>
                                      </p:cBhvr>
                                    </p:animEffect>
                                    <p:set>
                                      <p:cBhvr>
                                        <p:cTn id="97" dur="1" fill="hold">
                                          <p:stCondLst>
                                            <p:cond delay="499"/>
                                          </p:stCondLst>
                                        </p:cTn>
                                        <p:tgtEl>
                                          <p:spTgt spid="2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1000"/>
                                        <p:tgtEl>
                                          <p:spTgt spid="36"/>
                                        </p:tgtEl>
                                      </p:cBhvr>
                                    </p:animEffect>
                                    <p:anim calcmode="lin" valueType="num">
                                      <p:cBhvr>
                                        <p:cTn id="103" dur="1000" fill="hold"/>
                                        <p:tgtEl>
                                          <p:spTgt spid="36"/>
                                        </p:tgtEl>
                                        <p:attrNameLst>
                                          <p:attrName>ppt_x</p:attrName>
                                        </p:attrNameLst>
                                      </p:cBhvr>
                                      <p:tavLst>
                                        <p:tav tm="0">
                                          <p:val>
                                            <p:strVal val="#ppt_x"/>
                                          </p:val>
                                        </p:tav>
                                        <p:tav tm="100000">
                                          <p:val>
                                            <p:strVal val="#ppt_x"/>
                                          </p:val>
                                        </p:tav>
                                      </p:tavLst>
                                    </p:anim>
                                    <p:anim calcmode="lin" valueType="num">
                                      <p:cBhvr>
                                        <p:cTn id="10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26"/>
                                        </p:tgtEl>
                                      </p:cBhvr>
                                    </p:animEffect>
                                    <p:set>
                                      <p:cBhvr>
                                        <p:cTn id="109" dur="1" fill="hold">
                                          <p:stCondLst>
                                            <p:cond delay="499"/>
                                          </p:stCondLst>
                                        </p:cTn>
                                        <p:tgtEl>
                                          <p:spTgt spid="26"/>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barn(inVertical)">
                                      <p:cBhvr>
                                        <p:cTn id="114" dur="5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25"/>
                                        </p:tgtEl>
                                      </p:cBhvr>
                                    </p:animEffect>
                                    <p:set>
                                      <p:cBhvr>
                                        <p:cTn id="119" dur="1" fill="hold">
                                          <p:stCondLst>
                                            <p:cond delay="499"/>
                                          </p:stCondLst>
                                        </p:cTn>
                                        <p:tgtEl>
                                          <p:spTgt spid="25"/>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barn(inVertical)">
                                      <p:cBhvr>
                                        <p:cTn id="1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p:bldP spid="19" grpId="0"/>
      <p:bldP spid="20" grpId="0"/>
      <p:bldP spid="21" grpId="0"/>
      <p:bldP spid="22" grpId="0"/>
      <p:bldP spid="23" grpId="0"/>
      <p:bldP spid="24" grpId="0"/>
      <p:bldP spid="25" grpId="0"/>
      <p:bldP spid="26" grpId="0"/>
      <p:bldP spid="28" grpId="0"/>
      <p:bldP spid="29" grpId="0"/>
      <p:bldP spid="30" grpId="0"/>
      <p:bldP spid="31" grpId="0"/>
      <p:bldP spid="32" grpId="0"/>
      <p:bldP spid="33" grpId="0"/>
      <p:bldP spid="34" grpId="0"/>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ảng gỗ học sinh tiểu học 347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ảng đen/ Bảng trắng/ Bảng học sinh khổ A4 giảm chỉ còn 18,000 đ"/>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1143000" y="452074"/>
            <a:ext cx="7848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dirty="0" smtClean="0">
                <a:solidFill>
                  <a:schemeClr val="tx1"/>
                </a:solidFill>
                <a:latin typeface="VNI-Avo" pitchFamily="2" charset="0"/>
              </a:rPr>
              <a:t>2. </a:t>
            </a:r>
            <a:r>
              <a:rPr lang="en-US" sz="3200" dirty="0" err="1" smtClean="0">
                <a:solidFill>
                  <a:schemeClr val="tx1"/>
                </a:solidFill>
                <a:latin typeface="VNI-Avo" pitchFamily="2" charset="0"/>
              </a:rPr>
              <a:t>Soá</a:t>
            </a:r>
            <a:r>
              <a:rPr lang="en-US" sz="3200" dirty="0" smtClean="0">
                <a:solidFill>
                  <a:schemeClr val="tx1"/>
                </a:solidFill>
                <a:latin typeface="VNI-Avo" pitchFamily="2" charset="0"/>
              </a:rPr>
              <a:t> ?</a:t>
            </a:r>
            <a:endParaRPr lang="en-US" sz="3200" dirty="0">
              <a:solidFill>
                <a:schemeClr val="tx1"/>
              </a:solidFill>
              <a:latin typeface="VNI-Avo" pitchFamily="2" charset="0"/>
            </a:endParaRPr>
          </a:p>
        </p:txBody>
      </p:sp>
      <p:sp>
        <p:nvSpPr>
          <p:cNvPr id="2" name="AutoShape 2" descr="trang trí đồ vật có dạng hình vuông và hình chữ nhật bai 32 pp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quà tặng quảng cáo chuyên nghiệp-xưởng sản xuất đồng hồ treo tườ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Isosceles Triangle 7"/>
          <p:cNvSpPr/>
          <p:nvPr/>
        </p:nvSpPr>
        <p:spPr>
          <a:xfrm rot="10800000">
            <a:off x="1066800" y="1887462"/>
            <a:ext cx="685800" cy="1084338"/>
          </a:xfrm>
          <a:prstGeom prst="triangle">
            <a:avLst/>
          </a:prstGeom>
          <a:solidFill>
            <a:schemeClr val="accent5">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rot="10800000">
            <a:off x="1752600" y="1889642"/>
            <a:ext cx="685800" cy="10843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p:cNvSpPr/>
          <p:nvPr/>
        </p:nvSpPr>
        <p:spPr>
          <a:xfrm rot="10800000">
            <a:off x="2450373" y="1893996"/>
            <a:ext cx="685800" cy="1084338"/>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p:cNvSpPr/>
          <p:nvPr/>
        </p:nvSpPr>
        <p:spPr>
          <a:xfrm rot="10800000">
            <a:off x="3136173" y="1909237"/>
            <a:ext cx="609600" cy="10843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rot="10800000">
            <a:off x="3745773" y="1909238"/>
            <a:ext cx="673827" cy="1084338"/>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rot="10800000">
            <a:off x="4419600" y="1911416"/>
            <a:ext cx="647700" cy="10843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rot="10800000">
            <a:off x="5067300" y="1911417"/>
            <a:ext cx="647700" cy="1084338"/>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rot="10800000">
            <a:off x="5731329" y="1911418"/>
            <a:ext cx="593271" cy="10843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p:nvSpPr>
        <p:spPr>
          <a:xfrm rot="10800000">
            <a:off x="6970123" y="1900525"/>
            <a:ext cx="593271" cy="10843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p:nvSpPr>
        <p:spPr>
          <a:xfrm rot="10800000">
            <a:off x="6376852" y="1900525"/>
            <a:ext cx="593271" cy="1084338"/>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Isosceles Triangle 34"/>
          <p:cNvSpPr/>
          <p:nvPr/>
        </p:nvSpPr>
        <p:spPr>
          <a:xfrm rot="10800000">
            <a:off x="1112522" y="3100246"/>
            <a:ext cx="685800" cy="1084338"/>
          </a:xfrm>
          <a:prstGeom prst="triangle">
            <a:avLst/>
          </a:prstGeom>
          <a:solidFill>
            <a:schemeClr val="tx2">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p:cNvSpPr/>
          <p:nvPr/>
        </p:nvSpPr>
        <p:spPr>
          <a:xfrm rot="10800000">
            <a:off x="1738448" y="3102426"/>
            <a:ext cx="685800" cy="1084338"/>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Isosceles Triangle 36"/>
          <p:cNvSpPr/>
          <p:nvPr/>
        </p:nvSpPr>
        <p:spPr>
          <a:xfrm rot="10800000">
            <a:off x="2436221" y="3106780"/>
            <a:ext cx="685800" cy="1084338"/>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Isosceles Triangle 37"/>
          <p:cNvSpPr/>
          <p:nvPr/>
        </p:nvSpPr>
        <p:spPr>
          <a:xfrm rot="10800000">
            <a:off x="3122021" y="3122021"/>
            <a:ext cx="609600" cy="1084338"/>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p:cNvSpPr/>
          <p:nvPr/>
        </p:nvSpPr>
        <p:spPr>
          <a:xfrm rot="10800000">
            <a:off x="3731621" y="3122022"/>
            <a:ext cx="673827" cy="1084338"/>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Isosceles Triangle 39"/>
          <p:cNvSpPr/>
          <p:nvPr/>
        </p:nvSpPr>
        <p:spPr>
          <a:xfrm rot="10800000">
            <a:off x="4405448" y="3124200"/>
            <a:ext cx="647700" cy="1084338"/>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rot="10800000">
            <a:off x="5053148" y="3124201"/>
            <a:ext cx="647700" cy="1084338"/>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Isosceles Triangle 41"/>
          <p:cNvSpPr/>
          <p:nvPr/>
        </p:nvSpPr>
        <p:spPr>
          <a:xfrm rot="10800000">
            <a:off x="5717177" y="3124202"/>
            <a:ext cx="593271" cy="1084338"/>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Isosceles Triangle 42"/>
          <p:cNvSpPr/>
          <p:nvPr/>
        </p:nvSpPr>
        <p:spPr>
          <a:xfrm rot="10800000">
            <a:off x="6903719" y="3126372"/>
            <a:ext cx="593271" cy="1084338"/>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p:cNvSpPr/>
          <p:nvPr/>
        </p:nvSpPr>
        <p:spPr>
          <a:xfrm rot="10800000">
            <a:off x="6310448" y="3119844"/>
            <a:ext cx="593271" cy="1084338"/>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1085306" y="1943430"/>
            <a:ext cx="689066" cy="523220"/>
          </a:xfrm>
          <a:prstGeom prst="rect">
            <a:avLst/>
          </a:prstGeom>
          <a:noFill/>
        </p:spPr>
        <p:txBody>
          <a:bodyPr wrap="square" rtlCol="0">
            <a:spAutoFit/>
          </a:bodyPr>
          <a:lstStyle/>
          <a:p>
            <a:r>
              <a:rPr lang="en-US" sz="2800" dirty="0" smtClean="0">
                <a:latin typeface="VNI-Avo" pitchFamily="2" charset="0"/>
              </a:rPr>
              <a:t>1</a:t>
            </a:r>
            <a:endParaRPr lang="en-US" sz="2800" dirty="0">
              <a:latin typeface="VNI-Avo" pitchFamily="2" charset="0"/>
            </a:endParaRPr>
          </a:p>
        </p:txBody>
      </p:sp>
      <p:sp>
        <p:nvSpPr>
          <p:cNvPr id="46" name="TextBox 45"/>
          <p:cNvSpPr txBox="1"/>
          <p:nvPr/>
        </p:nvSpPr>
        <p:spPr>
          <a:xfrm>
            <a:off x="1798322" y="1969556"/>
            <a:ext cx="689066" cy="523220"/>
          </a:xfrm>
          <a:prstGeom prst="rect">
            <a:avLst/>
          </a:prstGeom>
          <a:noFill/>
        </p:spPr>
        <p:txBody>
          <a:bodyPr wrap="square" rtlCol="0">
            <a:spAutoFit/>
          </a:bodyPr>
          <a:lstStyle/>
          <a:p>
            <a:r>
              <a:rPr lang="en-US" sz="2800" dirty="0" smtClean="0">
                <a:latin typeface="VNI-Avo" pitchFamily="2" charset="0"/>
              </a:rPr>
              <a:t>2</a:t>
            </a:r>
            <a:endParaRPr lang="en-US" sz="2800" dirty="0">
              <a:latin typeface="VNI-Avo" pitchFamily="2" charset="0"/>
            </a:endParaRPr>
          </a:p>
        </p:txBody>
      </p:sp>
      <p:sp>
        <p:nvSpPr>
          <p:cNvPr id="47" name="TextBox 46"/>
          <p:cNvSpPr txBox="1"/>
          <p:nvPr/>
        </p:nvSpPr>
        <p:spPr>
          <a:xfrm>
            <a:off x="3751214" y="1970973"/>
            <a:ext cx="689066" cy="523220"/>
          </a:xfrm>
          <a:prstGeom prst="rect">
            <a:avLst/>
          </a:prstGeom>
          <a:noFill/>
        </p:spPr>
        <p:txBody>
          <a:bodyPr wrap="square" rtlCol="0">
            <a:spAutoFit/>
          </a:bodyPr>
          <a:lstStyle/>
          <a:p>
            <a:r>
              <a:rPr lang="en-US" sz="2800" dirty="0" smtClean="0">
                <a:latin typeface="VNI-Avo" pitchFamily="2" charset="0"/>
              </a:rPr>
              <a:t>5</a:t>
            </a:r>
            <a:endParaRPr lang="en-US" sz="2800" dirty="0">
              <a:latin typeface="VNI-Avo" pitchFamily="2" charset="0"/>
            </a:endParaRPr>
          </a:p>
        </p:txBody>
      </p:sp>
      <p:sp>
        <p:nvSpPr>
          <p:cNvPr id="49" name="TextBox 48"/>
          <p:cNvSpPr txBox="1"/>
          <p:nvPr/>
        </p:nvSpPr>
        <p:spPr>
          <a:xfrm>
            <a:off x="1219201" y="3128556"/>
            <a:ext cx="685799" cy="523220"/>
          </a:xfrm>
          <a:prstGeom prst="rect">
            <a:avLst/>
          </a:prstGeom>
          <a:noFill/>
        </p:spPr>
        <p:txBody>
          <a:bodyPr wrap="square" rtlCol="0">
            <a:spAutoFit/>
          </a:bodyPr>
          <a:lstStyle/>
          <a:p>
            <a:r>
              <a:rPr lang="en-US" sz="2800" dirty="0" smtClean="0">
                <a:latin typeface="VNI-Avo" pitchFamily="2" charset="0"/>
              </a:rPr>
              <a:t>11</a:t>
            </a:r>
            <a:endParaRPr lang="en-US" sz="2800" dirty="0">
              <a:latin typeface="VNI-Avo" pitchFamily="2" charset="0"/>
            </a:endParaRPr>
          </a:p>
        </p:txBody>
      </p:sp>
      <p:sp>
        <p:nvSpPr>
          <p:cNvPr id="50" name="TextBox 49"/>
          <p:cNvSpPr txBox="1"/>
          <p:nvPr/>
        </p:nvSpPr>
        <p:spPr>
          <a:xfrm>
            <a:off x="2583177" y="3143151"/>
            <a:ext cx="657500" cy="523220"/>
          </a:xfrm>
          <a:prstGeom prst="rect">
            <a:avLst/>
          </a:prstGeom>
          <a:noFill/>
        </p:spPr>
        <p:txBody>
          <a:bodyPr wrap="square" rtlCol="0">
            <a:spAutoFit/>
          </a:bodyPr>
          <a:lstStyle/>
          <a:p>
            <a:r>
              <a:rPr lang="en-US" sz="2800" dirty="0" smtClean="0">
                <a:latin typeface="VNI-Avo" pitchFamily="2" charset="0"/>
              </a:rPr>
              <a:t>13</a:t>
            </a:r>
            <a:endParaRPr lang="en-US" sz="2800" dirty="0">
              <a:latin typeface="VNI-Avo" pitchFamily="2" charset="0"/>
            </a:endParaRPr>
          </a:p>
        </p:txBody>
      </p:sp>
      <p:sp>
        <p:nvSpPr>
          <p:cNvPr id="51" name="TextBox 50"/>
          <p:cNvSpPr txBox="1"/>
          <p:nvPr/>
        </p:nvSpPr>
        <p:spPr>
          <a:xfrm>
            <a:off x="4403814" y="3189221"/>
            <a:ext cx="686345" cy="523220"/>
          </a:xfrm>
          <a:prstGeom prst="rect">
            <a:avLst/>
          </a:prstGeom>
          <a:noFill/>
        </p:spPr>
        <p:txBody>
          <a:bodyPr wrap="square" rtlCol="0">
            <a:spAutoFit/>
          </a:bodyPr>
          <a:lstStyle/>
          <a:p>
            <a:r>
              <a:rPr lang="en-US" sz="2800" dirty="0" smtClean="0">
                <a:latin typeface="VNI-Avo" pitchFamily="2" charset="0"/>
              </a:rPr>
              <a:t>16</a:t>
            </a:r>
            <a:endParaRPr lang="en-US" sz="2800" dirty="0">
              <a:latin typeface="VNI-Avo" pitchFamily="2" charset="0"/>
            </a:endParaRPr>
          </a:p>
        </p:txBody>
      </p:sp>
      <p:sp>
        <p:nvSpPr>
          <p:cNvPr id="52" name="TextBox 51"/>
          <p:cNvSpPr txBox="1"/>
          <p:nvPr/>
        </p:nvSpPr>
        <p:spPr>
          <a:xfrm>
            <a:off x="6873781" y="3209170"/>
            <a:ext cx="611235" cy="523220"/>
          </a:xfrm>
          <a:prstGeom prst="rect">
            <a:avLst/>
          </a:prstGeom>
          <a:noFill/>
        </p:spPr>
        <p:txBody>
          <a:bodyPr wrap="square" rtlCol="0">
            <a:spAutoFit/>
          </a:bodyPr>
          <a:lstStyle/>
          <a:p>
            <a:r>
              <a:rPr lang="en-US" sz="2800" dirty="0" smtClean="0">
                <a:latin typeface="VNI-Avo" pitchFamily="2" charset="0"/>
              </a:rPr>
              <a:t>20</a:t>
            </a:r>
            <a:endParaRPr lang="en-US" sz="2800" dirty="0">
              <a:latin typeface="VNI-Avo" pitchFamily="2" charset="0"/>
            </a:endParaRPr>
          </a:p>
        </p:txBody>
      </p:sp>
      <p:sp>
        <p:nvSpPr>
          <p:cNvPr id="55" name="TextBox 54"/>
          <p:cNvSpPr txBox="1"/>
          <p:nvPr/>
        </p:nvSpPr>
        <p:spPr>
          <a:xfrm>
            <a:off x="2439486" y="1942265"/>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3</a:t>
            </a:r>
            <a:endParaRPr lang="en-US" sz="2800" dirty="0">
              <a:solidFill>
                <a:srgbClr val="FF0000"/>
              </a:solidFill>
              <a:latin typeface="VNI-Avo" pitchFamily="2" charset="0"/>
            </a:endParaRPr>
          </a:p>
        </p:txBody>
      </p:sp>
      <p:sp>
        <p:nvSpPr>
          <p:cNvPr id="56" name="TextBox 55"/>
          <p:cNvSpPr txBox="1"/>
          <p:nvPr/>
        </p:nvSpPr>
        <p:spPr>
          <a:xfrm>
            <a:off x="3093718" y="1940847"/>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4</a:t>
            </a:r>
            <a:endParaRPr lang="en-US" sz="2800" dirty="0">
              <a:solidFill>
                <a:srgbClr val="FF0000"/>
              </a:solidFill>
              <a:latin typeface="VNI-Avo" pitchFamily="2" charset="0"/>
            </a:endParaRPr>
          </a:p>
        </p:txBody>
      </p:sp>
      <p:sp>
        <p:nvSpPr>
          <p:cNvPr id="57" name="TextBox 56"/>
          <p:cNvSpPr txBox="1"/>
          <p:nvPr/>
        </p:nvSpPr>
        <p:spPr>
          <a:xfrm>
            <a:off x="4419600" y="1963225"/>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6</a:t>
            </a:r>
            <a:endParaRPr lang="en-US" sz="2800" dirty="0">
              <a:solidFill>
                <a:srgbClr val="FF0000"/>
              </a:solidFill>
              <a:latin typeface="VNI-Avo" pitchFamily="2" charset="0"/>
            </a:endParaRPr>
          </a:p>
        </p:txBody>
      </p:sp>
      <p:sp>
        <p:nvSpPr>
          <p:cNvPr id="58" name="TextBox 57"/>
          <p:cNvSpPr txBox="1"/>
          <p:nvPr/>
        </p:nvSpPr>
        <p:spPr>
          <a:xfrm>
            <a:off x="5090156" y="1970973"/>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7</a:t>
            </a:r>
            <a:endParaRPr lang="en-US" sz="2800" dirty="0">
              <a:solidFill>
                <a:srgbClr val="FF0000"/>
              </a:solidFill>
              <a:latin typeface="VNI-Avo" pitchFamily="2" charset="0"/>
            </a:endParaRPr>
          </a:p>
        </p:txBody>
      </p:sp>
      <p:sp>
        <p:nvSpPr>
          <p:cNvPr id="59" name="TextBox 58"/>
          <p:cNvSpPr txBox="1"/>
          <p:nvPr/>
        </p:nvSpPr>
        <p:spPr>
          <a:xfrm>
            <a:off x="5819497" y="1967021"/>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8</a:t>
            </a:r>
            <a:endParaRPr lang="en-US" sz="2800" dirty="0">
              <a:solidFill>
                <a:srgbClr val="FF0000"/>
              </a:solidFill>
              <a:latin typeface="VNI-Avo" pitchFamily="2" charset="0"/>
            </a:endParaRPr>
          </a:p>
        </p:txBody>
      </p:sp>
      <p:sp>
        <p:nvSpPr>
          <p:cNvPr id="60" name="TextBox 59"/>
          <p:cNvSpPr txBox="1"/>
          <p:nvPr/>
        </p:nvSpPr>
        <p:spPr>
          <a:xfrm>
            <a:off x="6348546" y="1963225"/>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9</a:t>
            </a:r>
            <a:endParaRPr lang="en-US" sz="2800" dirty="0">
              <a:solidFill>
                <a:srgbClr val="FF0000"/>
              </a:solidFill>
              <a:latin typeface="VNI-Avo" pitchFamily="2" charset="0"/>
            </a:endParaRPr>
          </a:p>
        </p:txBody>
      </p:sp>
      <p:sp>
        <p:nvSpPr>
          <p:cNvPr id="61" name="TextBox 60"/>
          <p:cNvSpPr txBox="1"/>
          <p:nvPr/>
        </p:nvSpPr>
        <p:spPr>
          <a:xfrm>
            <a:off x="6966853" y="1963225"/>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10</a:t>
            </a:r>
            <a:endParaRPr lang="en-US" sz="2800" dirty="0">
              <a:solidFill>
                <a:srgbClr val="FF0000"/>
              </a:solidFill>
              <a:latin typeface="VNI-Avo" pitchFamily="2" charset="0"/>
            </a:endParaRPr>
          </a:p>
        </p:txBody>
      </p:sp>
      <p:sp>
        <p:nvSpPr>
          <p:cNvPr id="62" name="TextBox 61"/>
          <p:cNvSpPr txBox="1"/>
          <p:nvPr/>
        </p:nvSpPr>
        <p:spPr>
          <a:xfrm>
            <a:off x="1755865" y="3148864"/>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 12</a:t>
            </a:r>
            <a:endParaRPr lang="en-US" sz="2800" dirty="0">
              <a:solidFill>
                <a:srgbClr val="FF0000"/>
              </a:solidFill>
              <a:latin typeface="VNI-Avo" pitchFamily="2" charset="0"/>
            </a:endParaRPr>
          </a:p>
        </p:txBody>
      </p:sp>
      <p:sp>
        <p:nvSpPr>
          <p:cNvPr id="63" name="TextBox 62"/>
          <p:cNvSpPr txBox="1"/>
          <p:nvPr/>
        </p:nvSpPr>
        <p:spPr>
          <a:xfrm>
            <a:off x="3240677" y="3156917"/>
            <a:ext cx="625926" cy="523220"/>
          </a:xfrm>
          <a:prstGeom prst="rect">
            <a:avLst/>
          </a:prstGeom>
          <a:noFill/>
        </p:spPr>
        <p:txBody>
          <a:bodyPr wrap="square" rtlCol="0">
            <a:spAutoFit/>
          </a:bodyPr>
          <a:lstStyle/>
          <a:p>
            <a:r>
              <a:rPr lang="en-US" sz="2800" dirty="0" smtClean="0">
                <a:solidFill>
                  <a:srgbClr val="FF0000"/>
                </a:solidFill>
                <a:latin typeface="VNI-Avo" pitchFamily="2" charset="0"/>
              </a:rPr>
              <a:t>14</a:t>
            </a:r>
            <a:endParaRPr lang="en-US" sz="2800" dirty="0">
              <a:solidFill>
                <a:srgbClr val="FF0000"/>
              </a:solidFill>
              <a:latin typeface="VNI-Avo" pitchFamily="2" charset="0"/>
            </a:endParaRPr>
          </a:p>
        </p:txBody>
      </p:sp>
      <p:sp>
        <p:nvSpPr>
          <p:cNvPr id="64" name="TextBox 63"/>
          <p:cNvSpPr txBox="1"/>
          <p:nvPr/>
        </p:nvSpPr>
        <p:spPr>
          <a:xfrm>
            <a:off x="3866603" y="3189221"/>
            <a:ext cx="705397" cy="523220"/>
          </a:xfrm>
          <a:prstGeom prst="rect">
            <a:avLst/>
          </a:prstGeom>
          <a:noFill/>
        </p:spPr>
        <p:txBody>
          <a:bodyPr wrap="square" rtlCol="0">
            <a:spAutoFit/>
          </a:bodyPr>
          <a:lstStyle/>
          <a:p>
            <a:r>
              <a:rPr lang="en-US" sz="2800" dirty="0" smtClean="0">
                <a:solidFill>
                  <a:srgbClr val="FF0000"/>
                </a:solidFill>
                <a:latin typeface="VNI-Avo" pitchFamily="2" charset="0"/>
              </a:rPr>
              <a:t>15</a:t>
            </a:r>
            <a:endParaRPr lang="en-US" sz="2800" dirty="0">
              <a:solidFill>
                <a:srgbClr val="FF0000"/>
              </a:solidFill>
              <a:latin typeface="VNI-Avo" pitchFamily="2" charset="0"/>
            </a:endParaRPr>
          </a:p>
        </p:txBody>
      </p:sp>
      <p:sp>
        <p:nvSpPr>
          <p:cNvPr id="65" name="TextBox 64"/>
          <p:cNvSpPr txBox="1"/>
          <p:nvPr/>
        </p:nvSpPr>
        <p:spPr>
          <a:xfrm>
            <a:off x="5085802" y="3209170"/>
            <a:ext cx="635728" cy="523220"/>
          </a:xfrm>
          <a:prstGeom prst="rect">
            <a:avLst/>
          </a:prstGeom>
          <a:noFill/>
        </p:spPr>
        <p:txBody>
          <a:bodyPr wrap="square" rtlCol="0">
            <a:spAutoFit/>
          </a:bodyPr>
          <a:lstStyle/>
          <a:p>
            <a:r>
              <a:rPr lang="en-US" sz="2800" dirty="0" smtClean="0">
                <a:solidFill>
                  <a:srgbClr val="FF0000"/>
                </a:solidFill>
                <a:latin typeface="VNI-Avo" pitchFamily="2" charset="0"/>
              </a:rPr>
              <a:t>17</a:t>
            </a:r>
            <a:endParaRPr lang="en-US" sz="2800" dirty="0">
              <a:solidFill>
                <a:srgbClr val="FF0000"/>
              </a:solidFill>
              <a:latin typeface="VNI-Avo" pitchFamily="2" charset="0"/>
            </a:endParaRPr>
          </a:p>
        </p:txBody>
      </p:sp>
      <p:sp>
        <p:nvSpPr>
          <p:cNvPr id="66" name="TextBox 65"/>
          <p:cNvSpPr txBox="1"/>
          <p:nvPr/>
        </p:nvSpPr>
        <p:spPr>
          <a:xfrm>
            <a:off x="5695948" y="3206700"/>
            <a:ext cx="635728" cy="523220"/>
          </a:xfrm>
          <a:prstGeom prst="rect">
            <a:avLst/>
          </a:prstGeom>
          <a:noFill/>
        </p:spPr>
        <p:txBody>
          <a:bodyPr wrap="square" rtlCol="0">
            <a:spAutoFit/>
          </a:bodyPr>
          <a:lstStyle/>
          <a:p>
            <a:r>
              <a:rPr lang="en-US" sz="2800" dirty="0" smtClean="0">
                <a:solidFill>
                  <a:srgbClr val="FF0000"/>
                </a:solidFill>
                <a:latin typeface="VNI-Avo" pitchFamily="2" charset="0"/>
              </a:rPr>
              <a:t>18</a:t>
            </a:r>
            <a:endParaRPr lang="en-US" sz="2800" dirty="0">
              <a:solidFill>
                <a:srgbClr val="FF0000"/>
              </a:solidFill>
              <a:latin typeface="VNI-Avo" pitchFamily="2" charset="0"/>
            </a:endParaRPr>
          </a:p>
        </p:txBody>
      </p:sp>
      <p:sp>
        <p:nvSpPr>
          <p:cNvPr id="67" name="TextBox 66"/>
          <p:cNvSpPr txBox="1"/>
          <p:nvPr/>
        </p:nvSpPr>
        <p:spPr>
          <a:xfrm>
            <a:off x="6284321" y="3209170"/>
            <a:ext cx="635728" cy="523220"/>
          </a:xfrm>
          <a:prstGeom prst="rect">
            <a:avLst/>
          </a:prstGeom>
          <a:noFill/>
        </p:spPr>
        <p:txBody>
          <a:bodyPr wrap="square" rtlCol="0">
            <a:spAutoFit/>
          </a:bodyPr>
          <a:lstStyle/>
          <a:p>
            <a:r>
              <a:rPr lang="en-US" sz="2800" dirty="0" smtClean="0">
                <a:solidFill>
                  <a:srgbClr val="FF0000"/>
                </a:solidFill>
                <a:latin typeface="VNI-Avo" pitchFamily="2" charset="0"/>
              </a:rPr>
              <a:t>19</a:t>
            </a:r>
            <a:endParaRPr lang="en-US" sz="2800" dirty="0">
              <a:solidFill>
                <a:srgbClr val="FF0000"/>
              </a:solidFill>
              <a:latin typeface="VNI-Avo" pitchFamily="2" charset="0"/>
            </a:endParaRPr>
          </a:p>
        </p:txBody>
      </p:sp>
    </p:spTree>
    <p:extLst>
      <p:ext uri="{BB962C8B-B14F-4D97-AF65-F5344CB8AC3E}">
        <p14:creationId xmlns:p14="http://schemas.microsoft.com/office/powerpoint/2010/main" val="330065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1000"/>
                                        <p:tgtEl>
                                          <p:spTgt spid="56"/>
                                        </p:tgtEl>
                                      </p:cBhvr>
                                    </p:animEffect>
                                    <p:anim calcmode="lin" valueType="num">
                                      <p:cBhvr>
                                        <p:cTn id="15" dur="1000" fill="hold"/>
                                        <p:tgtEl>
                                          <p:spTgt spid="56"/>
                                        </p:tgtEl>
                                        <p:attrNameLst>
                                          <p:attrName>ppt_x</p:attrName>
                                        </p:attrNameLst>
                                      </p:cBhvr>
                                      <p:tavLst>
                                        <p:tav tm="0">
                                          <p:val>
                                            <p:strVal val="#ppt_x"/>
                                          </p:val>
                                        </p:tav>
                                        <p:tav tm="100000">
                                          <p:val>
                                            <p:strVal val="#ppt_x"/>
                                          </p:val>
                                        </p:tav>
                                      </p:tavLst>
                                    </p:anim>
                                    <p:anim calcmode="lin" valueType="num">
                                      <p:cBhvr>
                                        <p:cTn id="1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1000"/>
                                        <p:tgtEl>
                                          <p:spTgt spid="57"/>
                                        </p:tgtEl>
                                      </p:cBhvr>
                                    </p:animEffect>
                                    <p:anim calcmode="lin" valueType="num">
                                      <p:cBhvr>
                                        <p:cTn id="22" dur="1000" fill="hold"/>
                                        <p:tgtEl>
                                          <p:spTgt spid="57"/>
                                        </p:tgtEl>
                                        <p:attrNameLst>
                                          <p:attrName>ppt_x</p:attrName>
                                        </p:attrNameLst>
                                      </p:cBhvr>
                                      <p:tavLst>
                                        <p:tav tm="0">
                                          <p:val>
                                            <p:strVal val="#ppt_x"/>
                                          </p:val>
                                        </p:tav>
                                        <p:tav tm="100000">
                                          <p:val>
                                            <p:strVal val="#ppt_x"/>
                                          </p:val>
                                        </p:tav>
                                      </p:tavLst>
                                    </p:anim>
                                    <p:anim calcmode="lin" valueType="num">
                                      <p:cBhvr>
                                        <p:cTn id="2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1000"/>
                                        <p:tgtEl>
                                          <p:spTgt spid="58"/>
                                        </p:tgtEl>
                                      </p:cBhvr>
                                    </p:animEffect>
                                    <p:anim calcmode="lin" valueType="num">
                                      <p:cBhvr>
                                        <p:cTn id="29" dur="1000" fill="hold"/>
                                        <p:tgtEl>
                                          <p:spTgt spid="58"/>
                                        </p:tgtEl>
                                        <p:attrNameLst>
                                          <p:attrName>ppt_x</p:attrName>
                                        </p:attrNameLst>
                                      </p:cBhvr>
                                      <p:tavLst>
                                        <p:tav tm="0">
                                          <p:val>
                                            <p:strVal val="#ppt_x"/>
                                          </p:val>
                                        </p:tav>
                                        <p:tav tm="100000">
                                          <p:val>
                                            <p:strVal val="#ppt_x"/>
                                          </p:val>
                                        </p:tav>
                                      </p:tavLst>
                                    </p:anim>
                                    <p:anim calcmode="lin" valueType="num">
                                      <p:cBhvr>
                                        <p:cTn id="30"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000"/>
                                        <p:tgtEl>
                                          <p:spTgt spid="59"/>
                                        </p:tgtEl>
                                      </p:cBhvr>
                                    </p:animEffect>
                                    <p:anim calcmode="lin" valueType="num">
                                      <p:cBhvr>
                                        <p:cTn id="36" dur="1000" fill="hold"/>
                                        <p:tgtEl>
                                          <p:spTgt spid="59"/>
                                        </p:tgtEl>
                                        <p:attrNameLst>
                                          <p:attrName>ppt_x</p:attrName>
                                        </p:attrNameLst>
                                      </p:cBhvr>
                                      <p:tavLst>
                                        <p:tav tm="0">
                                          <p:val>
                                            <p:strVal val="#ppt_x"/>
                                          </p:val>
                                        </p:tav>
                                        <p:tav tm="100000">
                                          <p:val>
                                            <p:strVal val="#ppt_x"/>
                                          </p:val>
                                        </p:tav>
                                      </p:tavLst>
                                    </p:anim>
                                    <p:anim calcmode="lin" valueType="num">
                                      <p:cBhvr>
                                        <p:cTn id="37"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anim calcmode="lin" valueType="num">
                                      <p:cBhvr>
                                        <p:cTn id="43" dur="1000" fill="hold"/>
                                        <p:tgtEl>
                                          <p:spTgt spid="60"/>
                                        </p:tgtEl>
                                        <p:attrNameLst>
                                          <p:attrName>ppt_x</p:attrName>
                                        </p:attrNameLst>
                                      </p:cBhvr>
                                      <p:tavLst>
                                        <p:tav tm="0">
                                          <p:val>
                                            <p:strVal val="#ppt_x"/>
                                          </p:val>
                                        </p:tav>
                                        <p:tav tm="100000">
                                          <p:val>
                                            <p:strVal val="#ppt_x"/>
                                          </p:val>
                                        </p:tav>
                                      </p:tavLst>
                                    </p:anim>
                                    <p:anim calcmode="lin" valueType="num">
                                      <p:cBhvr>
                                        <p:cTn id="4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1000"/>
                                        <p:tgtEl>
                                          <p:spTgt spid="61"/>
                                        </p:tgtEl>
                                      </p:cBhvr>
                                    </p:animEffect>
                                    <p:anim calcmode="lin" valueType="num">
                                      <p:cBhvr>
                                        <p:cTn id="50" dur="1000" fill="hold"/>
                                        <p:tgtEl>
                                          <p:spTgt spid="61"/>
                                        </p:tgtEl>
                                        <p:attrNameLst>
                                          <p:attrName>ppt_x</p:attrName>
                                        </p:attrNameLst>
                                      </p:cBhvr>
                                      <p:tavLst>
                                        <p:tav tm="0">
                                          <p:val>
                                            <p:strVal val="#ppt_x"/>
                                          </p:val>
                                        </p:tav>
                                        <p:tav tm="100000">
                                          <p:val>
                                            <p:strVal val="#ppt_x"/>
                                          </p:val>
                                        </p:tav>
                                      </p:tavLst>
                                    </p:anim>
                                    <p:anim calcmode="lin" valueType="num">
                                      <p:cBhvr>
                                        <p:cTn id="5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1000"/>
                                        <p:tgtEl>
                                          <p:spTgt spid="62"/>
                                        </p:tgtEl>
                                      </p:cBhvr>
                                    </p:animEffect>
                                    <p:anim calcmode="lin" valueType="num">
                                      <p:cBhvr>
                                        <p:cTn id="57" dur="1000" fill="hold"/>
                                        <p:tgtEl>
                                          <p:spTgt spid="62"/>
                                        </p:tgtEl>
                                        <p:attrNameLst>
                                          <p:attrName>ppt_x</p:attrName>
                                        </p:attrNameLst>
                                      </p:cBhvr>
                                      <p:tavLst>
                                        <p:tav tm="0">
                                          <p:val>
                                            <p:strVal val="#ppt_x"/>
                                          </p:val>
                                        </p:tav>
                                        <p:tav tm="100000">
                                          <p:val>
                                            <p:strVal val="#ppt_x"/>
                                          </p:val>
                                        </p:tav>
                                      </p:tavLst>
                                    </p:anim>
                                    <p:anim calcmode="lin" valueType="num">
                                      <p:cBhvr>
                                        <p:cTn id="58"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1000"/>
                                        <p:tgtEl>
                                          <p:spTgt spid="63"/>
                                        </p:tgtEl>
                                      </p:cBhvr>
                                    </p:animEffect>
                                    <p:anim calcmode="lin" valueType="num">
                                      <p:cBhvr>
                                        <p:cTn id="64" dur="1000" fill="hold"/>
                                        <p:tgtEl>
                                          <p:spTgt spid="63"/>
                                        </p:tgtEl>
                                        <p:attrNameLst>
                                          <p:attrName>ppt_x</p:attrName>
                                        </p:attrNameLst>
                                      </p:cBhvr>
                                      <p:tavLst>
                                        <p:tav tm="0">
                                          <p:val>
                                            <p:strVal val="#ppt_x"/>
                                          </p:val>
                                        </p:tav>
                                        <p:tav tm="100000">
                                          <p:val>
                                            <p:strVal val="#ppt_x"/>
                                          </p:val>
                                        </p:tav>
                                      </p:tavLst>
                                    </p:anim>
                                    <p:anim calcmode="lin" valueType="num">
                                      <p:cBhvr>
                                        <p:cTn id="65"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1000"/>
                                        <p:tgtEl>
                                          <p:spTgt spid="64"/>
                                        </p:tgtEl>
                                      </p:cBhvr>
                                    </p:animEffect>
                                    <p:anim calcmode="lin" valueType="num">
                                      <p:cBhvr>
                                        <p:cTn id="71" dur="1000" fill="hold"/>
                                        <p:tgtEl>
                                          <p:spTgt spid="64"/>
                                        </p:tgtEl>
                                        <p:attrNameLst>
                                          <p:attrName>ppt_x</p:attrName>
                                        </p:attrNameLst>
                                      </p:cBhvr>
                                      <p:tavLst>
                                        <p:tav tm="0">
                                          <p:val>
                                            <p:strVal val="#ppt_x"/>
                                          </p:val>
                                        </p:tav>
                                        <p:tav tm="100000">
                                          <p:val>
                                            <p:strVal val="#ppt_x"/>
                                          </p:val>
                                        </p:tav>
                                      </p:tavLst>
                                    </p:anim>
                                    <p:anim calcmode="lin" valueType="num">
                                      <p:cBhvr>
                                        <p:cTn id="7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fade">
                                      <p:cBhvr>
                                        <p:cTn id="77" dur="1000"/>
                                        <p:tgtEl>
                                          <p:spTgt spid="65"/>
                                        </p:tgtEl>
                                      </p:cBhvr>
                                    </p:animEffect>
                                    <p:anim calcmode="lin" valueType="num">
                                      <p:cBhvr>
                                        <p:cTn id="78" dur="1000" fill="hold"/>
                                        <p:tgtEl>
                                          <p:spTgt spid="65"/>
                                        </p:tgtEl>
                                        <p:attrNameLst>
                                          <p:attrName>ppt_x</p:attrName>
                                        </p:attrNameLst>
                                      </p:cBhvr>
                                      <p:tavLst>
                                        <p:tav tm="0">
                                          <p:val>
                                            <p:strVal val="#ppt_x"/>
                                          </p:val>
                                        </p:tav>
                                        <p:tav tm="100000">
                                          <p:val>
                                            <p:strVal val="#ppt_x"/>
                                          </p:val>
                                        </p:tav>
                                      </p:tavLst>
                                    </p:anim>
                                    <p:anim calcmode="lin" valueType="num">
                                      <p:cBhvr>
                                        <p:cTn id="7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1000"/>
                                        <p:tgtEl>
                                          <p:spTgt spid="66"/>
                                        </p:tgtEl>
                                      </p:cBhvr>
                                    </p:animEffect>
                                    <p:anim calcmode="lin" valueType="num">
                                      <p:cBhvr>
                                        <p:cTn id="85" dur="1000" fill="hold"/>
                                        <p:tgtEl>
                                          <p:spTgt spid="66"/>
                                        </p:tgtEl>
                                        <p:attrNameLst>
                                          <p:attrName>ppt_x</p:attrName>
                                        </p:attrNameLst>
                                      </p:cBhvr>
                                      <p:tavLst>
                                        <p:tav tm="0">
                                          <p:val>
                                            <p:strVal val="#ppt_x"/>
                                          </p:val>
                                        </p:tav>
                                        <p:tav tm="100000">
                                          <p:val>
                                            <p:strVal val="#ppt_x"/>
                                          </p:val>
                                        </p:tav>
                                      </p:tavLst>
                                    </p:anim>
                                    <p:anim calcmode="lin" valueType="num">
                                      <p:cBhvr>
                                        <p:cTn id="8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1000"/>
                                        <p:tgtEl>
                                          <p:spTgt spid="67"/>
                                        </p:tgtEl>
                                      </p:cBhvr>
                                    </p:animEffect>
                                    <p:anim calcmode="lin" valueType="num">
                                      <p:cBhvr>
                                        <p:cTn id="92" dur="1000" fill="hold"/>
                                        <p:tgtEl>
                                          <p:spTgt spid="67"/>
                                        </p:tgtEl>
                                        <p:attrNameLst>
                                          <p:attrName>ppt_x</p:attrName>
                                        </p:attrNameLst>
                                      </p:cBhvr>
                                      <p:tavLst>
                                        <p:tav tm="0">
                                          <p:val>
                                            <p:strVal val="#ppt_x"/>
                                          </p:val>
                                        </p:tav>
                                        <p:tav tm="100000">
                                          <p:val>
                                            <p:strVal val="#ppt_x"/>
                                          </p:val>
                                        </p:tav>
                                      </p:tavLst>
                                    </p:anim>
                                    <p:anim calcmode="lin" valueType="num">
                                      <p:cBhvr>
                                        <p:cTn id="93"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ảng gỗ học sinh tiểu học 347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ảng đen/ Bảng trắng/ Bảng học sinh khổ A4 giảm chỉ còn 18,000 đ"/>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1066800" y="465138"/>
            <a:ext cx="7848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dirty="0" smtClean="0">
                <a:solidFill>
                  <a:schemeClr val="tx1"/>
                </a:solidFill>
                <a:latin typeface="VNI-Avo" pitchFamily="2" charset="0"/>
              </a:rPr>
              <a:t>3. </a:t>
            </a:r>
            <a:r>
              <a:rPr lang="en-US" sz="3200" dirty="0" err="1" smtClean="0">
                <a:solidFill>
                  <a:schemeClr val="tx1"/>
                </a:solidFill>
                <a:latin typeface="VNI-Avo" pitchFamily="2" charset="0"/>
              </a:rPr>
              <a:t>Số</a:t>
            </a:r>
            <a:r>
              <a:rPr lang="en-US" sz="3200" dirty="0">
                <a:solidFill>
                  <a:schemeClr val="tx1"/>
                </a:solidFill>
                <a:latin typeface="VNI-Avo" pitchFamily="2" charset="0"/>
              </a:rPr>
              <a:t>?</a:t>
            </a:r>
          </a:p>
        </p:txBody>
      </p:sp>
      <p:sp>
        <p:nvSpPr>
          <p:cNvPr id="2" name="AutoShape 2" descr="trang trí đồ vật có dạng hình vuông và hình chữ nhật bai 32 pp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quà tặng quảng cáo chuyên nghiệp-xưởng sản xuất đồng hồ treo tườ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 descr="Đồ vật nào dưới đây có hình ảnh của hình tam giá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Hình ảnh Đặt Hình Vuông Mô Hình Tam Giác đồ Chơi Tam Giác Thiết Bị Dạy Tam  Giác, đặt Vuông, Mô Hình Tam Giác, đồ Chơi Tam Giác miễn phí tải tập"/>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053509" y="-13242334"/>
            <a:ext cx="3690532" cy="426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Isosceles Triangle 10"/>
          <p:cNvSpPr/>
          <p:nvPr/>
        </p:nvSpPr>
        <p:spPr>
          <a:xfrm rot="10800000">
            <a:off x="3745773" y="1909238"/>
            <a:ext cx="673827" cy="1084338"/>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rot="10800000">
            <a:off x="4419600" y="1911416"/>
            <a:ext cx="647700" cy="10843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rot="10800000">
            <a:off x="5067300" y="1911417"/>
            <a:ext cx="647700" cy="1084338"/>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rot="10800000">
            <a:off x="5731329" y="1911418"/>
            <a:ext cx="593271" cy="10843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rot="10800000">
            <a:off x="6970123" y="1900525"/>
            <a:ext cx="593271" cy="10843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p:nvSpPr>
        <p:spPr>
          <a:xfrm rot="10800000">
            <a:off x="6376852" y="1900525"/>
            <a:ext cx="593271" cy="1084338"/>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751214" y="1970973"/>
            <a:ext cx="689066" cy="523220"/>
          </a:xfrm>
          <a:prstGeom prst="rect">
            <a:avLst/>
          </a:prstGeom>
          <a:noFill/>
        </p:spPr>
        <p:txBody>
          <a:bodyPr wrap="square" rtlCol="0">
            <a:spAutoFit/>
          </a:bodyPr>
          <a:lstStyle/>
          <a:p>
            <a:r>
              <a:rPr lang="en-US" sz="2800" dirty="0">
                <a:latin typeface="VNI-Avo" pitchFamily="2" charset="0"/>
              </a:rPr>
              <a:t>8</a:t>
            </a:r>
          </a:p>
        </p:txBody>
      </p:sp>
      <p:sp>
        <p:nvSpPr>
          <p:cNvPr id="18" name="TextBox 17"/>
          <p:cNvSpPr txBox="1"/>
          <p:nvPr/>
        </p:nvSpPr>
        <p:spPr>
          <a:xfrm>
            <a:off x="4419600" y="1963225"/>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10</a:t>
            </a:r>
            <a:endParaRPr lang="en-US" sz="2800" dirty="0">
              <a:solidFill>
                <a:srgbClr val="FF0000"/>
              </a:solidFill>
              <a:latin typeface="VNI-Avo" pitchFamily="2" charset="0"/>
            </a:endParaRPr>
          </a:p>
        </p:txBody>
      </p:sp>
      <p:sp>
        <p:nvSpPr>
          <p:cNvPr id="19" name="TextBox 18"/>
          <p:cNvSpPr txBox="1"/>
          <p:nvPr/>
        </p:nvSpPr>
        <p:spPr>
          <a:xfrm>
            <a:off x="5090156" y="1970973"/>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12</a:t>
            </a:r>
            <a:endParaRPr lang="en-US" sz="2800" dirty="0">
              <a:solidFill>
                <a:srgbClr val="FF0000"/>
              </a:solidFill>
              <a:latin typeface="VNI-Avo" pitchFamily="2" charset="0"/>
            </a:endParaRPr>
          </a:p>
        </p:txBody>
      </p:sp>
      <p:sp>
        <p:nvSpPr>
          <p:cNvPr id="20" name="TextBox 19"/>
          <p:cNvSpPr txBox="1"/>
          <p:nvPr/>
        </p:nvSpPr>
        <p:spPr>
          <a:xfrm>
            <a:off x="5819497" y="1967021"/>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14</a:t>
            </a:r>
            <a:endParaRPr lang="en-US" sz="2800" dirty="0">
              <a:solidFill>
                <a:srgbClr val="FF0000"/>
              </a:solidFill>
              <a:latin typeface="VNI-Avo" pitchFamily="2" charset="0"/>
            </a:endParaRPr>
          </a:p>
        </p:txBody>
      </p:sp>
      <p:sp>
        <p:nvSpPr>
          <p:cNvPr id="21" name="TextBox 20"/>
          <p:cNvSpPr txBox="1"/>
          <p:nvPr/>
        </p:nvSpPr>
        <p:spPr>
          <a:xfrm>
            <a:off x="6348546" y="1963225"/>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16</a:t>
            </a:r>
            <a:endParaRPr lang="en-US" sz="2800" dirty="0">
              <a:solidFill>
                <a:srgbClr val="FF0000"/>
              </a:solidFill>
              <a:latin typeface="VNI-Avo" pitchFamily="2" charset="0"/>
            </a:endParaRPr>
          </a:p>
        </p:txBody>
      </p:sp>
      <p:sp>
        <p:nvSpPr>
          <p:cNvPr id="22" name="TextBox 21"/>
          <p:cNvSpPr txBox="1"/>
          <p:nvPr/>
        </p:nvSpPr>
        <p:spPr>
          <a:xfrm>
            <a:off x="6966853" y="1963225"/>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18</a:t>
            </a:r>
            <a:endParaRPr lang="en-US" sz="2800" dirty="0">
              <a:solidFill>
                <a:srgbClr val="FF0000"/>
              </a:solidFill>
              <a:latin typeface="VNI-Avo" pitchFamily="2" charset="0"/>
            </a:endParaRPr>
          </a:p>
        </p:txBody>
      </p:sp>
      <p:sp>
        <p:nvSpPr>
          <p:cNvPr id="23" name="Isosceles Triangle 22"/>
          <p:cNvSpPr/>
          <p:nvPr/>
        </p:nvSpPr>
        <p:spPr>
          <a:xfrm rot="10800000">
            <a:off x="1171304" y="1887462"/>
            <a:ext cx="685800" cy="1084338"/>
          </a:xfrm>
          <a:prstGeom prst="triangle">
            <a:avLst/>
          </a:prstGeom>
          <a:solidFill>
            <a:schemeClr val="accent5">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p:cNvSpPr/>
          <p:nvPr/>
        </p:nvSpPr>
        <p:spPr>
          <a:xfrm rot="10800000">
            <a:off x="1857104" y="1889642"/>
            <a:ext cx="685800" cy="10843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Isosceles Triangle 24"/>
          <p:cNvSpPr/>
          <p:nvPr/>
        </p:nvSpPr>
        <p:spPr>
          <a:xfrm rot="10800000">
            <a:off x="2554877" y="1893996"/>
            <a:ext cx="685800" cy="1084338"/>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p:cNvSpPr/>
          <p:nvPr/>
        </p:nvSpPr>
        <p:spPr>
          <a:xfrm rot="10800000">
            <a:off x="3240677" y="1909237"/>
            <a:ext cx="609600" cy="10843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189810" y="1943430"/>
            <a:ext cx="689066" cy="523220"/>
          </a:xfrm>
          <a:prstGeom prst="rect">
            <a:avLst/>
          </a:prstGeom>
          <a:noFill/>
        </p:spPr>
        <p:txBody>
          <a:bodyPr wrap="square" rtlCol="0">
            <a:spAutoFit/>
          </a:bodyPr>
          <a:lstStyle/>
          <a:p>
            <a:r>
              <a:rPr lang="en-US" sz="2800" dirty="0" smtClean="0">
                <a:latin typeface="VNI-Avo" pitchFamily="2" charset="0"/>
              </a:rPr>
              <a:t>0</a:t>
            </a:r>
            <a:endParaRPr lang="en-US" sz="2800" dirty="0">
              <a:latin typeface="VNI-Avo" pitchFamily="2" charset="0"/>
            </a:endParaRPr>
          </a:p>
        </p:txBody>
      </p:sp>
      <p:sp>
        <p:nvSpPr>
          <p:cNvPr id="28" name="TextBox 27"/>
          <p:cNvSpPr txBox="1"/>
          <p:nvPr/>
        </p:nvSpPr>
        <p:spPr>
          <a:xfrm>
            <a:off x="1902826" y="1969556"/>
            <a:ext cx="689066" cy="523220"/>
          </a:xfrm>
          <a:prstGeom prst="rect">
            <a:avLst/>
          </a:prstGeom>
          <a:noFill/>
        </p:spPr>
        <p:txBody>
          <a:bodyPr wrap="square" rtlCol="0">
            <a:spAutoFit/>
          </a:bodyPr>
          <a:lstStyle/>
          <a:p>
            <a:r>
              <a:rPr lang="en-US" sz="2800" dirty="0" smtClean="0">
                <a:latin typeface="VNI-Avo" pitchFamily="2" charset="0"/>
              </a:rPr>
              <a:t>2</a:t>
            </a:r>
            <a:endParaRPr lang="en-US" sz="2800" dirty="0">
              <a:latin typeface="VNI-Avo" pitchFamily="2" charset="0"/>
            </a:endParaRPr>
          </a:p>
        </p:txBody>
      </p:sp>
      <p:sp>
        <p:nvSpPr>
          <p:cNvPr id="29" name="TextBox 28"/>
          <p:cNvSpPr txBox="1"/>
          <p:nvPr/>
        </p:nvSpPr>
        <p:spPr>
          <a:xfrm>
            <a:off x="2543990" y="1942265"/>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4</a:t>
            </a:r>
            <a:endParaRPr lang="en-US" sz="2800" dirty="0">
              <a:solidFill>
                <a:srgbClr val="FF0000"/>
              </a:solidFill>
              <a:latin typeface="VNI-Avo" pitchFamily="2" charset="0"/>
            </a:endParaRPr>
          </a:p>
        </p:txBody>
      </p:sp>
      <p:sp>
        <p:nvSpPr>
          <p:cNvPr id="30" name="TextBox 29"/>
          <p:cNvSpPr txBox="1"/>
          <p:nvPr/>
        </p:nvSpPr>
        <p:spPr>
          <a:xfrm>
            <a:off x="3198222" y="1940847"/>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6</a:t>
            </a:r>
            <a:endParaRPr lang="en-US" sz="2800" dirty="0">
              <a:solidFill>
                <a:srgbClr val="FF0000"/>
              </a:solidFill>
              <a:latin typeface="VNI-Avo" pitchFamily="2" charset="0"/>
            </a:endParaRPr>
          </a:p>
        </p:txBody>
      </p:sp>
      <p:sp>
        <p:nvSpPr>
          <p:cNvPr id="31" name="Isosceles Triangle 30"/>
          <p:cNvSpPr/>
          <p:nvPr/>
        </p:nvSpPr>
        <p:spPr>
          <a:xfrm rot="10800000">
            <a:off x="3799656" y="3527413"/>
            <a:ext cx="673827" cy="1084338"/>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p:cNvSpPr/>
          <p:nvPr/>
        </p:nvSpPr>
        <p:spPr>
          <a:xfrm rot="10800000">
            <a:off x="4473483" y="3529591"/>
            <a:ext cx="647700" cy="10843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p:cNvSpPr/>
          <p:nvPr/>
        </p:nvSpPr>
        <p:spPr>
          <a:xfrm rot="10800000">
            <a:off x="5121183" y="3529592"/>
            <a:ext cx="647700" cy="1084338"/>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p:cNvSpPr/>
          <p:nvPr/>
        </p:nvSpPr>
        <p:spPr>
          <a:xfrm rot="10800000">
            <a:off x="5785212" y="3529593"/>
            <a:ext cx="593271" cy="10843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Isosceles Triangle 34"/>
          <p:cNvSpPr/>
          <p:nvPr/>
        </p:nvSpPr>
        <p:spPr>
          <a:xfrm rot="10800000">
            <a:off x="7024006" y="3518700"/>
            <a:ext cx="593271" cy="10843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p:cNvSpPr/>
          <p:nvPr/>
        </p:nvSpPr>
        <p:spPr>
          <a:xfrm rot="10800000">
            <a:off x="6430735" y="3518700"/>
            <a:ext cx="593271" cy="1084338"/>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3805097" y="3589148"/>
            <a:ext cx="689066" cy="523220"/>
          </a:xfrm>
          <a:prstGeom prst="rect">
            <a:avLst/>
          </a:prstGeom>
          <a:noFill/>
        </p:spPr>
        <p:txBody>
          <a:bodyPr wrap="square" rtlCol="0">
            <a:spAutoFit/>
          </a:bodyPr>
          <a:lstStyle/>
          <a:p>
            <a:r>
              <a:rPr lang="en-US" sz="2800" dirty="0" smtClean="0">
                <a:latin typeface="VNI-Avo" pitchFamily="2" charset="0"/>
              </a:rPr>
              <a:t>9</a:t>
            </a:r>
            <a:endParaRPr lang="en-US" sz="2800" dirty="0">
              <a:latin typeface="VNI-Avo" pitchFamily="2" charset="0"/>
            </a:endParaRPr>
          </a:p>
        </p:txBody>
      </p:sp>
      <p:sp>
        <p:nvSpPr>
          <p:cNvPr id="38" name="TextBox 37"/>
          <p:cNvSpPr txBox="1"/>
          <p:nvPr/>
        </p:nvSpPr>
        <p:spPr>
          <a:xfrm>
            <a:off x="4473483" y="3581400"/>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11</a:t>
            </a:r>
            <a:endParaRPr lang="en-US" sz="2800" dirty="0">
              <a:solidFill>
                <a:srgbClr val="FF0000"/>
              </a:solidFill>
              <a:latin typeface="VNI-Avo" pitchFamily="2" charset="0"/>
            </a:endParaRPr>
          </a:p>
        </p:txBody>
      </p:sp>
      <p:sp>
        <p:nvSpPr>
          <p:cNvPr id="39" name="TextBox 38"/>
          <p:cNvSpPr txBox="1"/>
          <p:nvPr/>
        </p:nvSpPr>
        <p:spPr>
          <a:xfrm>
            <a:off x="5144039" y="3589148"/>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13</a:t>
            </a:r>
            <a:endParaRPr lang="en-US" sz="2800" dirty="0">
              <a:solidFill>
                <a:srgbClr val="FF0000"/>
              </a:solidFill>
              <a:latin typeface="VNI-Avo" pitchFamily="2" charset="0"/>
            </a:endParaRPr>
          </a:p>
        </p:txBody>
      </p:sp>
      <p:sp>
        <p:nvSpPr>
          <p:cNvPr id="40" name="TextBox 39"/>
          <p:cNvSpPr txBox="1"/>
          <p:nvPr/>
        </p:nvSpPr>
        <p:spPr>
          <a:xfrm>
            <a:off x="5873380" y="3585196"/>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15</a:t>
            </a:r>
            <a:endParaRPr lang="en-US" sz="2800" dirty="0">
              <a:solidFill>
                <a:srgbClr val="FF0000"/>
              </a:solidFill>
              <a:latin typeface="VNI-Avo" pitchFamily="2" charset="0"/>
            </a:endParaRPr>
          </a:p>
        </p:txBody>
      </p:sp>
      <p:sp>
        <p:nvSpPr>
          <p:cNvPr id="41" name="TextBox 40"/>
          <p:cNvSpPr txBox="1"/>
          <p:nvPr/>
        </p:nvSpPr>
        <p:spPr>
          <a:xfrm>
            <a:off x="6402429" y="3581400"/>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17</a:t>
            </a:r>
            <a:endParaRPr lang="en-US" sz="2800" dirty="0">
              <a:solidFill>
                <a:srgbClr val="FF0000"/>
              </a:solidFill>
              <a:latin typeface="VNI-Avo" pitchFamily="2" charset="0"/>
            </a:endParaRPr>
          </a:p>
        </p:txBody>
      </p:sp>
      <p:sp>
        <p:nvSpPr>
          <p:cNvPr id="42" name="TextBox 41"/>
          <p:cNvSpPr txBox="1"/>
          <p:nvPr/>
        </p:nvSpPr>
        <p:spPr>
          <a:xfrm>
            <a:off x="7020736" y="3581400"/>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19</a:t>
            </a:r>
            <a:endParaRPr lang="en-US" sz="2800" dirty="0">
              <a:solidFill>
                <a:srgbClr val="FF0000"/>
              </a:solidFill>
              <a:latin typeface="VNI-Avo" pitchFamily="2" charset="0"/>
            </a:endParaRPr>
          </a:p>
        </p:txBody>
      </p:sp>
      <p:sp>
        <p:nvSpPr>
          <p:cNvPr id="43" name="Isosceles Triangle 42"/>
          <p:cNvSpPr/>
          <p:nvPr/>
        </p:nvSpPr>
        <p:spPr>
          <a:xfrm rot="10800000">
            <a:off x="1225187" y="3505637"/>
            <a:ext cx="685800" cy="1084338"/>
          </a:xfrm>
          <a:prstGeom prst="triangle">
            <a:avLst/>
          </a:prstGeom>
          <a:solidFill>
            <a:schemeClr val="accent5">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p:cNvSpPr/>
          <p:nvPr/>
        </p:nvSpPr>
        <p:spPr>
          <a:xfrm rot="10800000">
            <a:off x="1910987" y="3507817"/>
            <a:ext cx="685800" cy="10843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Isosceles Triangle 44"/>
          <p:cNvSpPr/>
          <p:nvPr/>
        </p:nvSpPr>
        <p:spPr>
          <a:xfrm rot="10800000">
            <a:off x="2608760" y="3512171"/>
            <a:ext cx="685800" cy="1084338"/>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Isosceles Triangle 45"/>
          <p:cNvSpPr/>
          <p:nvPr/>
        </p:nvSpPr>
        <p:spPr>
          <a:xfrm rot="10800000">
            <a:off x="3294560" y="3527412"/>
            <a:ext cx="609600" cy="10843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1243693" y="3561605"/>
            <a:ext cx="689066" cy="523220"/>
          </a:xfrm>
          <a:prstGeom prst="rect">
            <a:avLst/>
          </a:prstGeom>
          <a:noFill/>
        </p:spPr>
        <p:txBody>
          <a:bodyPr wrap="square" rtlCol="0">
            <a:spAutoFit/>
          </a:bodyPr>
          <a:lstStyle/>
          <a:p>
            <a:r>
              <a:rPr lang="en-US" sz="2800" dirty="0" smtClean="0">
                <a:latin typeface="VNI-Avo" pitchFamily="2" charset="0"/>
              </a:rPr>
              <a:t>1</a:t>
            </a:r>
            <a:endParaRPr lang="en-US" sz="2800" dirty="0">
              <a:latin typeface="VNI-Avo" pitchFamily="2" charset="0"/>
            </a:endParaRPr>
          </a:p>
        </p:txBody>
      </p:sp>
      <p:sp>
        <p:nvSpPr>
          <p:cNvPr id="48" name="TextBox 47"/>
          <p:cNvSpPr txBox="1"/>
          <p:nvPr/>
        </p:nvSpPr>
        <p:spPr>
          <a:xfrm>
            <a:off x="1956709" y="3587731"/>
            <a:ext cx="689066" cy="523220"/>
          </a:xfrm>
          <a:prstGeom prst="rect">
            <a:avLst/>
          </a:prstGeom>
          <a:noFill/>
        </p:spPr>
        <p:txBody>
          <a:bodyPr wrap="square" rtlCol="0">
            <a:spAutoFit/>
          </a:bodyPr>
          <a:lstStyle/>
          <a:p>
            <a:r>
              <a:rPr lang="en-US" sz="2800" dirty="0" smtClean="0">
                <a:latin typeface="VNI-Avo" pitchFamily="2" charset="0"/>
              </a:rPr>
              <a:t>3</a:t>
            </a:r>
            <a:endParaRPr lang="en-US" sz="2800" dirty="0">
              <a:latin typeface="VNI-Avo" pitchFamily="2" charset="0"/>
            </a:endParaRPr>
          </a:p>
        </p:txBody>
      </p:sp>
      <p:sp>
        <p:nvSpPr>
          <p:cNvPr id="49" name="TextBox 48"/>
          <p:cNvSpPr txBox="1"/>
          <p:nvPr/>
        </p:nvSpPr>
        <p:spPr>
          <a:xfrm>
            <a:off x="2597873" y="3560440"/>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5</a:t>
            </a:r>
            <a:endParaRPr lang="en-US" sz="2800" dirty="0">
              <a:solidFill>
                <a:srgbClr val="FF0000"/>
              </a:solidFill>
              <a:latin typeface="VNI-Avo" pitchFamily="2" charset="0"/>
            </a:endParaRPr>
          </a:p>
        </p:txBody>
      </p:sp>
      <p:sp>
        <p:nvSpPr>
          <p:cNvPr id="50" name="TextBox 49"/>
          <p:cNvSpPr txBox="1"/>
          <p:nvPr/>
        </p:nvSpPr>
        <p:spPr>
          <a:xfrm>
            <a:off x="3252105" y="3559022"/>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7</a:t>
            </a:r>
            <a:endParaRPr lang="en-US" sz="2800" dirty="0">
              <a:solidFill>
                <a:srgbClr val="FF0000"/>
              </a:solidFill>
              <a:latin typeface="VNI-Avo" pitchFamily="2" charset="0"/>
            </a:endParaRPr>
          </a:p>
        </p:txBody>
      </p:sp>
      <p:sp>
        <p:nvSpPr>
          <p:cNvPr id="51" name="Isosceles Triangle 50"/>
          <p:cNvSpPr/>
          <p:nvPr/>
        </p:nvSpPr>
        <p:spPr>
          <a:xfrm rot="10800000">
            <a:off x="7576457" y="1886297"/>
            <a:ext cx="593271" cy="10843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7576457" y="1970973"/>
            <a:ext cx="689066" cy="523220"/>
          </a:xfrm>
          <a:prstGeom prst="rect">
            <a:avLst/>
          </a:prstGeom>
          <a:noFill/>
        </p:spPr>
        <p:txBody>
          <a:bodyPr wrap="square" rtlCol="0">
            <a:spAutoFit/>
          </a:bodyPr>
          <a:lstStyle/>
          <a:p>
            <a:r>
              <a:rPr lang="en-US" sz="2800" dirty="0" smtClean="0">
                <a:solidFill>
                  <a:srgbClr val="FF0000"/>
                </a:solidFill>
                <a:latin typeface="VNI-Avo" pitchFamily="2" charset="0"/>
              </a:rPr>
              <a:t>20</a:t>
            </a:r>
            <a:endParaRPr lang="en-US" sz="2800" dirty="0">
              <a:solidFill>
                <a:srgbClr val="FF0000"/>
              </a:solidFill>
              <a:latin typeface="VNI-Avo" pitchFamily="2" charset="0"/>
            </a:endParaRPr>
          </a:p>
        </p:txBody>
      </p:sp>
    </p:spTree>
    <p:extLst>
      <p:ext uri="{BB962C8B-B14F-4D97-AF65-F5344CB8AC3E}">
        <p14:creationId xmlns:p14="http://schemas.microsoft.com/office/powerpoint/2010/main" val="342018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1000"/>
                                        <p:tgtEl>
                                          <p:spTgt spid="38"/>
                                        </p:tgtEl>
                                      </p:cBhvr>
                                    </p:animEffect>
                                    <p:anim calcmode="lin" valueType="num">
                                      <p:cBhvr>
                                        <p:cTn id="57" dur="1000" fill="hold"/>
                                        <p:tgtEl>
                                          <p:spTgt spid="38"/>
                                        </p:tgtEl>
                                        <p:attrNameLst>
                                          <p:attrName>ppt_x</p:attrName>
                                        </p:attrNameLst>
                                      </p:cBhvr>
                                      <p:tavLst>
                                        <p:tav tm="0">
                                          <p:val>
                                            <p:strVal val="#ppt_x"/>
                                          </p:val>
                                        </p:tav>
                                        <p:tav tm="100000">
                                          <p:val>
                                            <p:strVal val="#ppt_x"/>
                                          </p:val>
                                        </p:tav>
                                      </p:tavLst>
                                    </p:anim>
                                    <p:anim calcmode="lin" valueType="num">
                                      <p:cBhvr>
                                        <p:cTn id="5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anim calcmode="lin" valueType="num">
                                      <p:cBhvr>
                                        <p:cTn id="64" dur="1000" fill="hold"/>
                                        <p:tgtEl>
                                          <p:spTgt spid="39"/>
                                        </p:tgtEl>
                                        <p:attrNameLst>
                                          <p:attrName>ppt_x</p:attrName>
                                        </p:attrNameLst>
                                      </p:cBhvr>
                                      <p:tavLst>
                                        <p:tav tm="0">
                                          <p:val>
                                            <p:strVal val="#ppt_x"/>
                                          </p:val>
                                        </p:tav>
                                        <p:tav tm="100000">
                                          <p:val>
                                            <p:strVal val="#ppt_x"/>
                                          </p:val>
                                        </p:tav>
                                      </p:tavLst>
                                    </p:anim>
                                    <p:anim calcmode="lin" valueType="num">
                                      <p:cBhvr>
                                        <p:cTn id="6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1000"/>
                                        <p:tgtEl>
                                          <p:spTgt spid="49"/>
                                        </p:tgtEl>
                                      </p:cBhvr>
                                    </p:animEffect>
                                    <p:anim calcmode="lin" valueType="num">
                                      <p:cBhvr>
                                        <p:cTn id="92" dur="1000" fill="hold"/>
                                        <p:tgtEl>
                                          <p:spTgt spid="49"/>
                                        </p:tgtEl>
                                        <p:attrNameLst>
                                          <p:attrName>ppt_x</p:attrName>
                                        </p:attrNameLst>
                                      </p:cBhvr>
                                      <p:tavLst>
                                        <p:tav tm="0">
                                          <p:val>
                                            <p:strVal val="#ppt_x"/>
                                          </p:val>
                                        </p:tav>
                                        <p:tav tm="100000">
                                          <p:val>
                                            <p:strVal val="#ppt_x"/>
                                          </p:val>
                                        </p:tav>
                                      </p:tavLst>
                                    </p:anim>
                                    <p:anim calcmode="lin" valueType="num">
                                      <p:cBhvr>
                                        <p:cTn id="9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1000"/>
                                        <p:tgtEl>
                                          <p:spTgt spid="50"/>
                                        </p:tgtEl>
                                      </p:cBhvr>
                                    </p:animEffect>
                                    <p:anim calcmode="lin" valueType="num">
                                      <p:cBhvr>
                                        <p:cTn id="99" dur="1000" fill="hold"/>
                                        <p:tgtEl>
                                          <p:spTgt spid="50"/>
                                        </p:tgtEl>
                                        <p:attrNameLst>
                                          <p:attrName>ppt_x</p:attrName>
                                        </p:attrNameLst>
                                      </p:cBhvr>
                                      <p:tavLst>
                                        <p:tav tm="0">
                                          <p:val>
                                            <p:strVal val="#ppt_x"/>
                                          </p:val>
                                        </p:tav>
                                        <p:tav tm="100000">
                                          <p:val>
                                            <p:strVal val="#ppt_x"/>
                                          </p:val>
                                        </p:tav>
                                      </p:tavLst>
                                    </p:anim>
                                    <p:anim calcmode="lin" valueType="num">
                                      <p:cBhvr>
                                        <p:cTn id="10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fade">
                                      <p:cBhvr>
                                        <p:cTn id="105" dur="1000"/>
                                        <p:tgtEl>
                                          <p:spTgt spid="52"/>
                                        </p:tgtEl>
                                      </p:cBhvr>
                                    </p:animEffect>
                                    <p:anim calcmode="lin" valueType="num">
                                      <p:cBhvr>
                                        <p:cTn id="106" dur="1000" fill="hold"/>
                                        <p:tgtEl>
                                          <p:spTgt spid="52"/>
                                        </p:tgtEl>
                                        <p:attrNameLst>
                                          <p:attrName>ppt_x</p:attrName>
                                        </p:attrNameLst>
                                      </p:cBhvr>
                                      <p:tavLst>
                                        <p:tav tm="0">
                                          <p:val>
                                            <p:strVal val="#ppt_x"/>
                                          </p:val>
                                        </p:tav>
                                        <p:tav tm="100000">
                                          <p:val>
                                            <p:strVal val="#ppt_x"/>
                                          </p:val>
                                        </p:tav>
                                      </p:tavLst>
                                    </p:anim>
                                    <p:anim calcmode="lin" valueType="num">
                                      <p:cBhvr>
                                        <p:cTn id="10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9" grpId="0"/>
      <p:bldP spid="30" grpId="0"/>
      <p:bldP spid="38" grpId="0"/>
      <p:bldP spid="39" grpId="0"/>
      <p:bldP spid="40" grpId="0"/>
      <p:bldP spid="41" grpId="0"/>
      <p:bldP spid="42" grpId="0"/>
      <p:bldP spid="49" grpId="0"/>
      <p:bldP spid="50"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ảng gỗ học sinh tiểu học 347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ảng đen/ Bảng trắng/ Bảng học sinh khổ A4 giảm chỉ còn 18,000 đ"/>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trang trí đồ vật có dạng hình vuông và hình chữ nhật bai 32 pp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quà tặng quảng cáo chuyên nghiệp-xưởng sản xuất đồng hồ treo tườ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 descr="Đồ vật nào dưới đây có hình ảnh của hình tam giá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5" descr="Hình ảnh Đặt Hình Vuông Mô Hình Tam Giác đồ Chơi Tam Giác Thiết Bị Dạy Tam  Giác, đặt Vuông, Mô Hình Tam Giác, đồ Chơi Tam Giác miễn phí tải tập"/>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1231084" y="1271633"/>
            <a:ext cx="7848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sz="3200" dirty="0">
              <a:solidFill>
                <a:schemeClr val="tx1"/>
              </a:solidFill>
              <a:latin typeface="VNI-Avo" pitchFamily="2" charset="0"/>
            </a:endParaRPr>
          </a:p>
        </p:txBody>
      </p:sp>
      <p:sp>
        <p:nvSpPr>
          <p:cNvPr id="12" name="Title 1"/>
          <p:cNvSpPr txBox="1">
            <a:spLocks/>
          </p:cNvSpPr>
          <p:nvPr/>
        </p:nvSpPr>
        <p:spPr>
          <a:xfrm>
            <a:off x="917575" y="2454455"/>
            <a:ext cx="8531225"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2800" dirty="0" err="1" smtClean="0">
                <a:solidFill>
                  <a:schemeClr val="tx1"/>
                </a:solidFill>
                <a:latin typeface="VNI-Avo" pitchFamily="2" charset="0"/>
              </a:rPr>
              <a:t>Choïn</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hình</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thích</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hôïp</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döôùi</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ñaây</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thay</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cho</a:t>
            </a:r>
            <a:r>
              <a:rPr lang="en-US" sz="2800" dirty="0" smtClean="0">
                <a:solidFill>
                  <a:schemeClr val="tx1"/>
                </a:solidFill>
                <a:latin typeface="VNI-Avo" pitchFamily="2" charset="0"/>
              </a:rPr>
              <a:t> </a:t>
            </a:r>
            <a:r>
              <a:rPr lang="en-US" sz="2800" dirty="0" err="1" smtClean="0">
                <a:solidFill>
                  <a:schemeClr val="tx1"/>
                </a:solidFill>
                <a:latin typeface="VNI-Avo" pitchFamily="2" charset="0"/>
              </a:rPr>
              <a:t>daáu</a:t>
            </a:r>
            <a:r>
              <a:rPr lang="en-US" sz="2800" dirty="0" smtClean="0">
                <a:solidFill>
                  <a:schemeClr val="tx1"/>
                </a:solidFill>
                <a:latin typeface="VNI-Avo" pitchFamily="2" charset="0"/>
              </a:rPr>
              <a:t>?</a:t>
            </a:r>
            <a:endParaRPr lang="en-US" sz="2800" dirty="0">
              <a:solidFill>
                <a:schemeClr val="tx1"/>
              </a:solidFill>
              <a:latin typeface="VNI-Avo" pitchFamily="2" charset="0"/>
            </a:endParaRPr>
          </a:p>
        </p:txBody>
      </p:sp>
      <p:sp>
        <p:nvSpPr>
          <p:cNvPr id="13" name="Title 1"/>
          <p:cNvSpPr txBox="1">
            <a:spLocks/>
          </p:cNvSpPr>
          <p:nvPr/>
        </p:nvSpPr>
        <p:spPr>
          <a:xfrm>
            <a:off x="1154884" y="3276600"/>
            <a:ext cx="7848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sz="3200" dirty="0">
              <a:solidFill>
                <a:schemeClr val="tx1"/>
              </a:solidFill>
              <a:latin typeface="VNI-Avo" pitchFamily="2" charset="0"/>
            </a:endParaRPr>
          </a:p>
        </p:txBody>
      </p:sp>
    </p:spTree>
    <p:extLst>
      <p:ext uri="{BB962C8B-B14F-4D97-AF65-F5344CB8AC3E}">
        <p14:creationId xmlns:p14="http://schemas.microsoft.com/office/powerpoint/2010/main" val="185153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650480" cy="1143000"/>
          </a:xfrm>
        </p:spPr>
        <p:txBody>
          <a:bodyPr>
            <a:normAutofit/>
          </a:bodyPr>
          <a:lstStyle/>
          <a:p>
            <a:pPr algn="ctr"/>
            <a:r>
              <a:rPr lang="en-US" sz="3200" dirty="0" err="1" smtClean="0">
                <a:solidFill>
                  <a:srgbClr val="FF0000"/>
                </a:solidFill>
                <a:latin typeface="VNI-Avo" pitchFamily="2" charset="0"/>
              </a:rPr>
              <a:t>Daën</a:t>
            </a:r>
            <a:r>
              <a:rPr lang="en-US" sz="3200" dirty="0" smtClean="0">
                <a:solidFill>
                  <a:srgbClr val="FF0000"/>
                </a:solidFill>
                <a:latin typeface="VNI-Avo" pitchFamily="2" charset="0"/>
              </a:rPr>
              <a:t> </a:t>
            </a:r>
            <a:r>
              <a:rPr lang="en-US" sz="3200" dirty="0" err="1" smtClean="0">
                <a:solidFill>
                  <a:srgbClr val="FF0000"/>
                </a:solidFill>
                <a:latin typeface="VNI-Avo" pitchFamily="2" charset="0"/>
              </a:rPr>
              <a:t>doø</a:t>
            </a:r>
            <a:endParaRPr lang="en-US" sz="3200" dirty="0">
              <a:solidFill>
                <a:srgbClr val="FF0000"/>
              </a:solidFill>
              <a:latin typeface="VNI-Avo" pitchFamily="2" charset="0"/>
            </a:endParaRPr>
          </a:p>
        </p:txBody>
      </p:sp>
      <p:sp>
        <p:nvSpPr>
          <p:cNvPr id="4" name="Title 1"/>
          <p:cNvSpPr txBox="1">
            <a:spLocks/>
          </p:cNvSpPr>
          <p:nvPr/>
        </p:nvSpPr>
        <p:spPr>
          <a:xfrm>
            <a:off x="1066800" y="1981200"/>
            <a:ext cx="7924800" cy="21336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457200" indent="-457200">
              <a:buFontTx/>
              <a:buChar char="-"/>
            </a:pPr>
            <a:r>
              <a:rPr lang="en-US" sz="3200" dirty="0" err="1" smtClean="0">
                <a:solidFill>
                  <a:schemeClr val="tx1"/>
                </a:solidFill>
                <a:latin typeface="VNI-Avo" pitchFamily="2" charset="0"/>
              </a:rPr>
              <a:t>Caùc</a:t>
            </a:r>
            <a:r>
              <a:rPr lang="en-US" sz="3200" dirty="0" smtClean="0">
                <a:solidFill>
                  <a:schemeClr val="tx1"/>
                </a:solidFill>
                <a:latin typeface="VNI-Avo" pitchFamily="2" charset="0"/>
              </a:rPr>
              <a:t> con </a:t>
            </a:r>
            <a:r>
              <a:rPr lang="en-US" sz="3200" dirty="0" err="1" smtClean="0">
                <a:solidFill>
                  <a:schemeClr val="tx1"/>
                </a:solidFill>
                <a:latin typeface="VNI-Avo" pitchFamily="2" charset="0"/>
              </a:rPr>
              <a:t>xem</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laïi</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baøi</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hoïc</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hoâm</a:t>
            </a:r>
            <a:r>
              <a:rPr lang="en-US" sz="3200" dirty="0" smtClean="0">
                <a:solidFill>
                  <a:schemeClr val="tx1"/>
                </a:solidFill>
                <a:latin typeface="VNI-Avo" pitchFamily="2" charset="0"/>
              </a:rPr>
              <a:t> nay.</a:t>
            </a:r>
          </a:p>
          <a:p>
            <a:pPr marL="457200" indent="-457200">
              <a:buFontTx/>
              <a:buChar char="-"/>
            </a:pPr>
            <a:r>
              <a:rPr lang="en-US" sz="3200" dirty="0" err="1" smtClean="0">
                <a:solidFill>
                  <a:schemeClr val="tx1"/>
                </a:solidFill>
                <a:latin typeface="VNI-Avo" pitchFamily="2" charset="0"/>
              </a:rPr>
              <a:t>Xem</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vaø</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chuaån</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bò</a:t>
            </a:r>
            <a:r>
              <a:rPr lang="en-US" sz="3200" dirty="0" smtClean="0">
                <a:solidFill>
                  <a:schemeClr val="tx1"/>
                </a:solidFill>
                <a:latin typeface="VNI-Avo" pitchFamily="2" charset="0"/>
              </a:rPr>
              <a:t> :</a:t>
            </a:r>
          </a:p>
          <a:p>
            <a:r>
              <a:rPr lang="en-US" sz="3200" dirty="0" smtClean="0">
                <a:solidFill>
                  <a:schemeClr val="tx1"/>
                </a:solidFill>
                <a:latin typeface="VNI-Avo" pitchFamily="2" charset="0"/>
              </a:rPr>
              <a:t>   + </a:t>
            </a:r>
            <a:r>
              <a:rPr lang="en-US" sz="3200" dirty="0" err="1" smtClean="0">
                <a:solidFill>
                  <a:schemeClr val="tx1"/>
                </a:solidFill>
                <a:latin typeface="VNI-Avo" pitchFamily="2" charset="0"/>
              </a:rPr>
              <a:t>Baøi</a:t>
            </a:r>
            <a:r>
              <a:rPr lang="en-US" sz="3200" dirty="0" smtClean="0">
                <a:solidFill>
                  <a:schemeClr val="tx1"/>
                </a:solidFill>
                <a:latin typeface="VNI-Avo" pitchFamily="2" charset="0"/>
              </a:rPr>
              <a:t> 52: </a:t>
            </a:r>
            <a:r>
              <a:rPr lang="en-US" sz="3200" dirty="0" err="1" smtClean="0">
                <a:solidFill>
                  <a:schemeClr val="tx1"/>
                </a:solidFill>
                <a:latin typeface="VNI-Avo" pitchFamily="2" charset="0"/>
              </a:rPr>
              <a:t>OÂân</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taäp</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veà</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caùc</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soá</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trong</a:t>
            </a:r>
            <a:r>
              <a:rPr lang="en-US" sz="3200" dirty="0" smtClean="0">
                <a:solidFill>
                  <a:schemeClr val="tx1"/>
                </a:solidFill>
                <a:latin typeface="VNI-Avo" pitchFamily="2" charset="0"/>
              </a:rPr>
              <a:t>        </a:t>
            </a:r>
            <a:r>
              <a:rPr lang="en-US" sz="3200" dirty="0" err="1" smtClean="0">
                <a:solidFill>
                  <a:schemeClr val="tx1"/>
                </a:solidFill>
                <a:latin typeface="VNI-Avo" pitchFamily="2" charset="0"/>
              </a:rPr>
              <a:t>phaïm</a:t>
            </a:r>
            <a:r>
              <a:rPr lang="en-US" sz="3200" dirty="0" smtClean="0">
                <a:solidFill>
                  <a:schemeClr val="tx1"/>
                </a:solidFill>
                <a:latin typeface="VNI-Avo" pitchFamily="2" charset="0"/>
              </a:rPr>
              <a:t> vi 10</a:t>
            </a:r>
          </a:p>
          <a:p>
            <a:pPr marL="457200" indent="-457200">
              <a:buFontTx/>
              <a:buChar char="-"/>
            </a:pPr>
            <a:endParaRPr lang="en-US" sz="3200" dirty="0">
              <a:solidFill>
                <a:schemeClr val="tx1"/>
              </a:solidFill>
              <a:latin typeface="VNI-Avo" pitchFamily="2" charset="0"/>
            </a:endParaRPr>
          </a:p>
        </p:txBody>
      </p:sp>
    </p:spTree>
    <p:extLst>
      <p:ext uri="{BB962C8B-B14F-4D97-AF65-F5344CB8AC3E}">
        <p14:creationId xmlns:p14="http://schemas.microsoft.com/office/powerpoint/2010/main" val="3332395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p:cNvPicPr>
            <a:picLocks noChangeAspect="1"/>
          </p:cNvPicPr>
          <p:nvPr/>
        </p:nvPicPr>
        <p:blipFill>
          <a:blip r:embed="rId2" cstate="print">
            <a:extLst>
              <a:ext uri="{28A0092B-C50C-407E-A947-70E740481C1C}">
                <a14:useLocalDpi xmlns:a14="http://schemas.microsoft.com/office/drawing/2010/main" val="0"/>
              </a:ext>
            </a:extLst>
          </a:blip>
          <a:srcRect t="3561" b="12057"/>
          <a:stretch>
            <a:fillRect/>
          </a:stretch>
        </p:blipFill>
        <p:spPr bwMode="auto">
          <a:xfrm>
            <a:off x="259556" y="1316038"/>
            <a:ext cx="8792766"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04800" y="381000"/>
            <a:ext cx="108473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r>
              <a:rPr lang="en-US" altLang="zh-CN" sz="4800" b="1" dirty="0">
                <a:solidFill>
                  <a:srgbClr val="FF0000"/>
                </a:solidFill>
                <a:latin typeface="UTM Avo"/>
                <a:sym typeface="+mn-lt"/>
              </a:rPr>
              <a:t>GIỜ HỌC KẾT THÚC</a:t>
            </a:r>
          </a:p>
          <a:p>
            <a:pPr algn="ctr" eaLnBrk="1" hangingPunct="1"/>
            <a:r>
              <a:rPr lang="en-US" altLang="zh-CN" sz="4800" b="1" dirty="0" err="1">
                <a:solidFill>
                  <a:srgbClr val="FF0000"/>
                </a:solidFill>
                <a:latin typeface="UTM Avo"/>
                <a:sym typeface="+mn-lt"/>
              </a:rPr>
              <a:t>Chúc</a:t>
            </a:r>
            <a:r>
              <a:rPr lang="en-US" altLang="zh-CN" sz="4800" b="1" dirty="0">
                <a:solidFill>
                  <a:srgbClr val="FF0000"/>
                </a:solidFill>
                <a:latin typeface="UTM Avo"/>
                <a:sym typeface="+mn-lt"/>
              </a:rPr>
              <a:t> </a:t>
            </a:r>
            <a:r>
              <a:rPr lang="en-US" altLang="zh-CN" sz="4800" b="1" dirty="0" err="1">
                <a:solidFill>
                  <a:srgbClr val="FF0000"/>
                </a:solidFill>
                <a:latin typeface="UTM Avo"/>
                <a:sym typeface="+mn-lt"/>
              </a:rPr>
              <a:t>các</a:t>
            </a:r>
            <a:r>
              <a:rPr lang="en-US" altLang="zh-CN" sz="4800" b="1" dirty="0">
                <a:solidFill>
                  <a:srgbClr val="FF0000"/>
                </a:solidFill>
                <a:latin typeface="UTM Avo"/>
                <a:sym typeface="+mn-lt"/>
              </a:rPr>
              <a:t> con </a:t>
            </a:r>
            <a:r>
              <a:rPr lang="en-US" altLang="zh-CN" sz="4800" b="1" dirty="0" err="1">
                <a:solidFill>
                  <a:srgbClr val="FF0000"/>
                </a:solidFill>
                <a:latin typeface="UTM Avo"/>
                <a:sym typeface="+mn-lt"/>
              </a:rPr>
              <a:t>chăm</a:t>
            </a:r>
            <a:r>
              <a:rPr lang="en-US" altLang="zh-CN" sz="4800" b="1" dirty="0">
                <a:solidFill>
                  <a:srgbClr val="FF0000"/>
                </a:solidFill>
                <a:latin typeface="UTM Avo"/>
                <a:sym typeface="+mn-lt"/>
              </a:rPr>
              <a:t> </a:t>
            </a:r>
            <a:r>
              <a:rPr lang="en-US" altLang="zh-CN" sz="4800" b="1" dirty="0" err="1">
                <a:solidFill>
                  <a:srgbClr val="FF0000"/>
                </a:solidFill>
                <a:latin typeface="UTM Avo"/>
                <a:sym typeface="+mn-lt"/>
              </a:rPr>
              <a:t>ngoan</a:t>
            </a:r>
            <a:r>
              <a:rPr lang="en-US" altLang="zh-CN" sz="4800" b="1" dirty="0">
                <a:solidFill>
                  <a:srgbClr val="FF0000"/>
                </a:solidFill>
                <a:latin typeface="UTM Avo"/>
                <a:sym typeface="+mn-lt"/>
              </a:rPr>
              <a:t>!</a:t>
            </a:r>
          </a:p>
        </p:txBody>
      </p:sp>
    </p:spTree>
    <p:extLst>
      <p:ext uri="{BB962C8B-B14F-4D97-AF65-F5344CB8AC3E}">
        <p14:creationId xmlns:p14="http://schemas.microsoft.com/office/powerpoint/2010/main" val="316399395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ang bìa"/>
  <p:tag name="ISPRING_SLIDE_INDENT_LEVEL" val="0"/>
  <p:tag name="ISPRING_SLIDE_ID_2" val="{5935DA68-248D-4E0C-B796-460D1988B380}"/>
  <p:tag name="GENSWF_ADVANCE_TIME" val="16.18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1076</TotalTime>
  <Words>254</Words>
  <Application>Microsoft Office PowerPoint</Application>
  <PresentationFormat>On-screen Show (4:3)</PresentationFormat>
  <Paragraphs>108</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Solstice</vt:lpstr>
      <vt:lpstr>PowerPoint Presentation</vt:lpstr>
      <vt:lpstr>Khôûi ñoäng</vt:lpstr>
      <vt:lpstr>PowerPoint Presentation</vt:lpstr>
      <vt:lpstr>PowerPoint Presentation</vt:lpstr>
      <vt:lpstr>PowerPoint Presentation</vt:lpstr>
      <vt:lpstr>PowerPoint Presentation</vt:lpstr>
      <vt:lpstr>PowerPoint Presentation</vt:lpstr>
      <vt:lpstr>Daën doø</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144</cp:revision>
  <dcterms:created xsi:type="dcterms:W3CDTF">2021-10-11T07:22:47Z</dcterms:created>
  <dcterms:modified xsi:type="dcterms:W3CDTF">2023-06-25T03:43:45Z</dcterms:modified>
</cp:coreProperties>
</file>