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86" r:id="rId3"/>
    <p:sldId id="283" r:id="rId4"/>
    <p:sldId id="259" r:id="rId5"/>
    <p:sldId id="272" r:id="rId6"/>
    <p:sldId id="273" r:id="rId7"/>
    <p:sldId id="274" r:id="rId8"/>
    <p:sldId id="275" r:id="rId9"/>
    <p:sldId id="276" r:id="rId10"/>
    <p:sldId id="277" r:id="rId11"/>
    <p:sldId id="278" r:id="rId12"/>
    <p:sldId id="280" r:id="rId13"/>
    <p:sldId id="281" r:id="rId14"/>
    <p:sldId id="284" r:id="rId15"/>
    <p:sldId id="285"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3" d="100"/>
          <a:sy n="73" d="100"/>
        </p:scale>
        <p:origin x="-106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CAB9F-1BC4-4567-BEC2-59AF0B4C5706}" type="datetimeFigureOut">
              <a:rPr lang="en-US" smtClean="0"/>
              <a:t>25/6/2023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B3E5B-D891-4807-9140-1E8F11B98F8D}" type="slidenum">
              <a:rPr lang="en-US" smtClean="0"/>
              <a:t>‹#›</a:t>
            </a:fld>
            <a:endParaRPr lang="en-US"/>
          </a:p>
        </p:txBody>
      </p:sp>
    </p:spTree>
    <p:extLst>
      <p:ext uri="{BB962C8B-B14F-4D97-AF65-F5344CB8AC3E}">
        <p14:creationId xmlns:p14="http://schemas.microsoft.com/office/powerpoint/2010/main" val="38763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6A8AD-F3E6-47DE-B783-16C0EDA737F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5260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B3E5B-D891-4807-9140-1E8F11B98F8D}" type="slidenum">
              <a:rPr lang="en-US" smtClean="0"/>
              <a:t>14</a:t>
            </a:fld>
            <a:endParaRPr lang="en-US"/>
          </a:p>
        </p:txBody>
      </p:sp>
    </p:spTree>
    <p:extLst>
      <p:ext uri="{BB962C8B-B14F-4D97-AF65-F5344CB8AC3E}">
        <p14:creationId xmlns:p14="http://schemas.microsoft.com/office/powerpoint/2010/main" val="367549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8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2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1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67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18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06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8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92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solidFill>
                  <a:prstClr val="black">
                    <a:tint val="75000"/>
                  </a:prstClr>
                </a:solidFill>
              </a:rPr>
              <a:pPr/>
              <a:t>25/6/2023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FC076-3453-4B97-B12D-D1475B2960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9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81D208-3725-419D-9B69-AB9B56F52688}" type="datetimeFigureOut">
              <a:rPr lang="en-US" smtClean="0"/>
              <a:t>25/6/2023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166659-E318-4D22-A75A-8178556366D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97E24530-B66F-4473-ADD6-7D32B9BE029C}" type="datetimeFigureOut">
              <a:rPr lang="en-US" smtClean="0">
                <a:solidFill>
                  <a:prstClr val="black">
                    <a:tint val="75000"/>
                  </a:prstClr>
                </a:solidFill>
              </a:rPr>
              <a:pPr defTabSz="914309"/>
              <a:t>25/6/2023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68CFC076-3453-4B97-B12D-D1475B296021}"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3853609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4000" b="-1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1DBA93-6373-92C7-878A-568FA6AC9B50}"/>
              </a:ext>
            </a:extLst>
          </p:cNvPr>
          <p:cNvSpPr txBox="1"/>
          <p:nvPr/>
        </p:nvSpPr>
        <p:spPr>
          <a:xfrm>
            <a:off x="1428750" y="365721"/>
            <a:ext cx="7029450" cy="1138773"/>
          </a:xfrm>
          <a:prstGeom prst="rect">
            <a:avLst/>
          </a:prstGeom>
          <a:noFill/>
        </p:spPr>
        <p:txBody>
          <a:bodyPr wrap="square" rtlCol="0">
            <a:spAutoFit/>
          </a:bodyPr>
          <a:lstStyle/>
          <a:p>
            <a:pPr algn="ctr" defTabSz="914309"/>
            <a:r>
              <a:rPr lang="vi-VN" sz="2000" b="1" dirty="0" smtClean="0">
                <a:solidFill>
                  <a:prstClr val="black"/>
                </a:solidFill>
                <a:latin typeface="Times New Roman"/>
              </a:rPr>
              <a:t> </a:t>
            </a:r>
            <a:r>
              <a:rPr lang="en-US" sz="2000" b="1" dirty="0" smtClean="0">
                <a:solidFill>
                  <a:prstClr val="black"/>
                </a:solidFill>
                <a:latin typeface="Times New Roman" panose="02020603050405020304" pitchFamily="18" charset="0"/>
                <a:cs typeface="Times New Roman" panose="02020603050405020304" pitchFamily="18" charset="0"/>
              </a:rPr>
              <a:t>PHÒNG</a:t>
            </a:r>
            <a:r>
              <a:rPr lang="en-US" sz="2000" b="1" dirty="0" smtClean="0">
                <a:solidFill>
                  <a:prstClr val="black"/>
                </a:solidFill>
              </a:rPr>
              <a:t> </a:t>
            </a:r>
            <a:r>
              <a:rPr lang="vi-VN" sz="2000" b="1" dirty="0" smtClean="0">
                <a:solidFill>
                  <a:prstClr val="black"/>
                </a:solidFill>
                <a:latin typeface="Times New Roman"/>
              </a:rPr>
              <a:t>GIÁO </a:t>
            </a:r>
            <a:r>
              <a:rPr lang="vi-VN" sz="2000" b="1" dirty="0">
                <a:solidFill>
                  <a:prstClr val="black"/>
                </a:solidFill>
                <a:latin typeface="Times New Roman"/>
              </a:rPr>
              <a:t>DỤC VÀ ĐÀO </a:t>
            </a:r>
            <a:r>
              <a:rPr lang="vi-VN" sz="2000" b="1" dirty="0" smtClean="0">
                <a:solidFill>
                  <a:prstClr val="black"/>
                </a:solidFill>
                <a:latin typeface="Times New Roman"/>
              </a:rPr>
              <a:t>TẠO</a:t>
            </a:r>
            <a:r>
              <a:rPr lang="en-US" sz="2000" b="1" dirty="0" smtClean="0">
                <a:solidFill>
                  <a:prstClr val="black"/>
                </a:solidFill>
                <a:latin typeface="Times New Roman"/>
              </a:rPr>
              <a:t> HUYỆN GIAO THUỶ</a:t>
            </a:r>
            <a:endParaRPr lang="vi-VN" sz="2000" b="1" dirty="0">
              <a:solidFill>
                <a:prstClr val="black"/>
              </a:solidFill>
              <a:latin typeface="Times New Roman"/>
            </a:endParaRPr>
          </a:p>
          <a:p>
            <a:pPr algn="ctr" defTabSz="914309"/>
            <a:r>
              <a:rPr lang="en-US" sz="2400" dirty="0" smtClean="0">
                <a:solidFill>
                  <a:prstClr val="black"/>
                </a:solidFill>
                <a:latin typeface="Times New Roman" panose="02020603050405020304" pitchFamily="18" charset="0"/>
                <a:cs typeface="Times New Roman" panose="02020603050405020304" pitchFamily="18" charset="0"/>
              </a:rPr>
              <a:t>TRƯỜNG TIỂU HỌC GIAO YẾN</a:t>
            </a:r>
          </a:p>
          <a:p>
            <a:pPr algn="ctr" defTabSz="914309"/>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0E050F12-3292-8FA3-E1AF-373D38E5FDA2}"/>
              </a:ext>
            </a:extLst>
          </p:cNvPr>
          <p:cNvSpPr txBox="1"/>
          <p:nvPr/>
        </p:nvSpPr>
        <p:spPr>
          <a:xfrm>
            <a:off x="900113" y="1854968"/>
            <a:ext cx="7400925" cy="1631216"/>
          </a:xfrm>
          <a:prstGeom prst="rect">
            <a:avLst/>
          </a:prstGeom>
          <a:noFill/>
        </p:spPr>
        <p:txBody>
          <a:bodyPr wrap="square" rtlCol="0">
            <a:spAutoFit/>
          </a:bodyPr>
          <a:lstStyle/>
          <a:p>
            <a:pPr algn="ctr" defTabSz="914309"/>
            <a:r>
              <a:rPr lang="en-US" sz="3200" b="1" dirty="0" smtClean="0">
                <a:solidFill>
                  <a:srgbClr val="FF0000"/>
                </a:solidFill>
                <a:latin typeface="Times New Roman" panose="02020603050405020304" pitchFamily="18" charset="0"/>
                <a:cs typeface="Times New Roman" panose="02020603050405020304" pitchFamily="18" charset="0"/>
              </a:rPr>
              <a:t>TOÁN</a:t>
            </a:r>
          </a:p>
          <a:p>
            <a:pPr algn="ctr" defTabSz="914309"/>
            <a:r>
              <a:rPr lang="vi-VN" sz="3200" b="1" dirty="0" smtClean="0">
                <a:solidFill>
                  <a:srgbClr val="FF0000"/>
                </a:solidFill>
                <a:latin typeface="Times New Roman"/>
              </a:rPr>
              <a:t>BÀI 5</a:t>
            </a:r>
            <a:r>
              <a:rPr lang="en-US" sz="3200" b="1" dirty="0" smtClean="0">
                <a:solidFill>
                  <a:srgbClr val="FF0000"/>
                </a:solidFill>
                <a:latin typeface="Times New Roman"/>
              </a:rPr>
              <a:t>1</a:t>
            </a:r>
            <a:r>
              <a:rPr lang="vi-VN" sz="3200" b="1" dirty="0" smtClean="0">
                <a:solidFill>
                  <a:srgbClr val="FF0000"/>
                </a:solidFill>
                <a:latin typeface="Times New Roman"/>
              </a:rPr>
              <a:t>: </a:t>
            </a:r>
            <a:r>
              <a:rPr lang="en-US" sz="3200" b="1" dirty="0" smtClean="0">
                <a:solidFill>
                  <a:srgbClr val="FF0000"/>
                </a:solidFill>
                <a:latin typeface="Times New Roman"/>
              </a:rPr>
              <a:t>ÔN TẬP VỀ HÌNH HỌC</a:t>
            </a:r>
            <a:endParaRPr lang="vi-VN" sz="2800" b="1" dirty="0">
              <a:solidFill>
                <a:srgbClr val="FF0000"/>
              </a:solidFill>
              <a:latin typeface="Times New Roman" panose="02020603050405020304" pitchFamily="18" charset="0"/>
              <a:cs typeface="Times New Roman" panose="02020603050405020304" pitchFamily="18" charset="0"/>
            </a:endParaRPr>
          </a:p>
          <a:p>
            <a:pPr algn="ctr" defTabSz="914309">
              <a:lnSpc>
                <a:spcPct val="150000"/>
              </a:lnSpc>
            </a:pPr>
            <a:endParaRPr lang="en-US" sz="2400" dirty="0" smtClean="0">
              <a:solidFill>
                <a:prstClr val="black"/>
              </a:solidFill>
            </a:endParaRPr>
          </a:p>
        </p:txBody>
      </p:sp>
      <p:cxnSp>
        <p:nvCxnSpPr>
          <p:cNvPr id="6" name="Straight Connector 5"/>
          <p:cNvCxnSpPr/>
          <p:nvPr/>
        </p:nvCxnSpPr>
        <p:spPr>
          <a:xfrm>
            <a:off x="3543300" y="1110342"/>
            <a:ext cx="2114550" cy="0"/>
          </a:xfrm>
          <a:prstGeom prst="line">
            <a:avLst/>
          </a:prstGeom>
        </p:spPr>
        <p:style>
          <a:lnRef idx="1">
            <a:schemeClr val="dk1"/>
          </a:lnRef>
          <a:fillRef idx="0">
            <a:schemeClr val="dk1"/>
          </a:fillRef>
          <a:effectRef idx="0">
            <a:schemeClr val="dk1"/>
          </a:effectRef>
          <a:fontRef idx="minor">
            <a:schemeClr val="tx1"/>
          </a:fontRef>
        </p:style>
      </p:cxnSp>
      <p:sp>
        <p:nvSpPr>
          <p:cNvPr id="9" name="7-Point Star 8"/>
          <p:cNvSpPr/>
          <p:nvPr/>
        </p:nvSpPr>
        <p:spPr>
          <a:xfrm>
            <a:off x="214312" y="556240"/>
            <a:ext cx="1614488" cy="1501163"/>
          </a:xfrm>
          <a:prstGeom prst="star7">
            <a:avLst/>
          </a:prstGeom>
          <a:solidFill>
            <a:schemeClr val="tx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2800" b="1" smtClean="0">
                <a:solidFill>
                  <a:prstClr val="black"/>
                </a:solidFill>
                <a:latin typeface="Times New Roman" panose="02020603050405020304" pitchFamily="18" charset="0"/>
                <a:cs typeface="Times New Roman" panose="02020603050405020304" pitchFamily="18" charset="0"/>
              </a:rPr>
              <a:t>LỚP 1</a:t>
            </a:r>
            <a:endParaRPr lang="en-US" sz="2800" b="1">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E050F12-3292-8FA3-E1AF-373D38E5FDA2}"/>
              </a:ext>
            </a:extLst>
          </p:cNvPr>
          <p:cNvSpPr txBox="1"/>
          <p:nvPr/>
        </p:nvSpPr>
        <p:spPr>
          <a:xfrm>
            <a:off x="533400" y="4243722"/>
            <a:ext cx="8534400" cy="1938992"/>
          </a:xfrm>
          <a:prstGeom prst="rect">
            <a:avLst/>
          </a:prstGeom>
          <a:noFill/>
        </p:spPr>
        <p:txBody>
          <a:bodyPr wrap="square" rtlCol="0">
            <a:spAutoFit/>
          </a:bodyPr>
          <a:lstStyle/>
          <a:p>
            <a:pPr defTabSz="914309"/>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Giáo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viên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Đào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Thị</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Nhài</a:t>
            </a:r>
            <a:endParaRPr lang="en-US" sz="2800" b="1" dirty="0" smtClean="0">
              <a:solidFill>
                <a:prstClr val="black"/>
              </a:solidFill>
              <a:latin typeface="Times New Roman" panose="02020603050405020304" pitchFamily="18" charset="0"/>
              <a:cs typeface="Times New Roman" panose="02020603050405020304" pitchFamily="18" charset="0"/>
            </a:endParaRPr>
          </a:p>
          <a:p>
            <a:pPr defTabSz="914309"/>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Bộ</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sách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Vì</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sự</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bình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đẳng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dân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chủ</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trong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giáo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dục</a:t>
            </a:r>
            <a:endParaRPr lang="en-US" sz="2800" b="1" dirty="0" smtClean="0">
              <a:solidFill>
                <a:prstClr val="black"/>
              </a:solidFill>
              <a:latin typeface="Times New Roman" panose="02020603050405020304" pitchFamily="18" charset="0"/>
              <a:cs typeface="Times New Roman" panose="02020603050405020304" pitchFamily="18" charset="0"/>
            </a:endParaRPr>
          </a:p>
          <a:p>
            <a:pPr defTabSz="914309"/>
            <a:endParaRPr lang="vi-VN" sz="2800" b="1" dirty="0">
              <a:solidFill>
                <a:prstClr val="black"/>
              </a:solidFill>
              <a:latin typeface="Times New Roman" panose="02020603050405020304" pitchFamily="18" charset="0"/>
              <a:cs typeface="Times New Roman" panose="02020603050405020304" pitchFamily="18" charset="0"/>
            </a:endParaRPr>
          </a:p>
          <a:p>
            <a:pPr algn="ctr" defTabSz="914309">
              <a:lnSpc>
                <a:spcPct val="150000"/>
              </a:lnSpc>
            </a:pPr>
            <a:endParaRPr lang="en-US" sz="2400" dirty="0" smtClean="0">
              <a:solidFill>
                <a:prstClr val="black"/>
              </a:solidFill>
            </a:endParaRPr>
          </a:p>
        </p:txBody>
      </p:sp>
    </p:spTree>
    <p:custDataLst>
      <p:tags r:id="rId1"/>
    </p:custDataLst>
    <p:extLst>
      <p:ext uri="{BB962C8B-B14F-4D97-AF65-F5344CB8AC3E}">
        <p14:creationId xmlns:p14="http://schemas.microsoft.com/office/powerpoint/2010/main" val="937782747"/>
      </p:ext>
    </p:extLst>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066800" y="4651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3. Cho </a:t>
            </a:r>
            <a:r>
              <a:rPr lang="en-US" sz="3200" dirty="0" err="1" smtClean="0">
                <a:solidFill>
                  <a:schemeClr val="tx1"/>
                </a:solidFill>
                <a:latin typeface="VNI-Avo" pitchFamily="2" charset="0"/>
              </a:rPr>
              <a:t>caùc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sau</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Đồ vật nào dưới đây có hình ảnh của hình tam giá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Hình ảnh Đặt Hình Vuông Mô Hình Tam Giác đồ Chơi Tam Giác Thiết Bị Dạy Tam  Giác, đặt Vuông, Mô Hình Tam Giác, đồ Chơi Tam Giác miễn phí tải tậ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231084" y="1271633"/>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sz="3200" dirty="0">
              <a:solidFill>
                <a:schemeClr val="tx1"/>
              </a:solidFill>
              <a:latin typeface="VNI-Avo" pitchFamily="2" charset="0"/>
            </a:endParaRPr>
          </a:p>
        </p:txBody>
      </p:sp>
      <p:sp>
        <p:nvSpPr>
          <p:cNvPr id="12" name="Title 1"/>
          <p:cNvSpPr txBox="1">
            <a:spLocks/>
          </p:cNvSpPr>
          <p:nvPr/>
        </p:nvSpPr>
        <p:spPr>
          <a:xfrm>
            <a:off x="917575" y="2454455"/>
            <a:ext cx="8531225"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800" dirty="0" err="1" smtClean="0">
                <a:solidFill>
                  <a:schemeClr val="tx1"/>
                </a:solidFill>
                <a:latin typeface="VNI-Avo" pitchFamily="2" charset="0"/>
              </a:rPr>
              <a:t>Choïn</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thích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hôïp</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döôùi</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ñaây</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thay</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cho</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daáu</a:t>
            </a:r>
            <a:r>
              <a:rPr lang="en-US" sz="2800" dirty="0" smtClean="0">
                <a:solidFill>
                  <a:schemeClr val="tx1"/>
                </a:solidFill>
                <a:latin typeface="VNI-Avo" pitchFamily="2" charset="0"/>
              </a:rPr>
              <a:t>?</a:t>
            </a:r>
            <a:endParaRPr lang="en-US" sz="2800" dirty="0">
              <a:solidFill>
                <a:schemeClr val="tx1"/>
              </a:solidFill>
              <a:latin typeface="VNI-Avo" pitchFamily="2" charset="0"/>
            </a:endParaRPr>
          </a:p>
        </p:txBody>
      </p:sp>
      <p:sp>
        <p:nvSpPr>
          <p:cNvPr id="13" name="Title 1"/>
          <p:cNvSpPr txBox="1">
            <a:spLocks/>
          </p:cNvSpPr>
          <p:nvPr/>
        </p:nvSpPr>
        <p:spPr>
          <a:xfrm>
            <a:off x="1154884" y="3276600"/>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sz="3200" dirty="0">
              <a:solidFill>
                <a:schemeClr val="tx1"/>
              </a:solidFill>
              <a:latin typeface="VNI-Avo" pitchFamily="2" charset="0"/>
            </a:endParaRPr>
          </a:p>
        </p:txBody>
      </p:sp>
      <p:sp>
        <p:nvSpPr>
          <p:cNvPr id="14" name="Oval 13"/>
          <p:cNvSpPr/>
          <p:nvPr/>
        </p:nvSpPr>
        <p:spPr>
          <a:xfrm>
            <a:off x="1524000" y="1608138"/>
            <a:ext cx="838200" cy="69310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7000" y="1570220"/>
            <a:ext cx="762000" cy="69310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a:off x="3962400" y="1527469"/>
            <a:ext cx="846818" cy="735853"/>
          </a:xfrm>
          <a:prstGeom prst="flowChartExtra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57800" y="1608138"/>
            <a:ext cx="838200" cy="69310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24000" y="3597455"/>
            <a:ext cx="838200" cy="69310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00800" y="1612856"/>
            <a:ext cx="762000" cy="69310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69443" y="3501549"/>
            <a:ext cx="762000" cy="69310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Extract 20"/>
          <p:cNvSpPr/>
          <p:nvPr/>
        </p:nvSpPr>
        <p:spPr>
          <a:xfrm>
            <a:off x="4232366" y="3442662"/>
            <a:ext cx="846818" cy="735853"/>
          </a:xfrm>
          <a:prstGeom prst="flowChartExtra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Extract 21"/>
          <p:cNvSpPr/>
          <p:nvPr/>
        </p:nvSpPr>
        <p:spPr>
          <a:xfrm>
            <a:off x="5791200" y="3390410"/>
            <a:ext cx="846818" cy="735853"/>
          </a:xfrm>
          <a:prstGeom prst="flowChartExtract">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76893" y="1497742"/>
            <a:ext cx="607859"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3" name="Flowchart: Extract 22"/>
          <p:cNvSpPr/>
          <p:nvPr/>
        </p:nvSpPr>
        <p:spPr>
          <a:xfrm>
            <a:off x="4232366" y="3442661"/>
            <a:ext cx="846818" cy="735853"/>
          </a:xfrm>
          <a:prstGeom prst="flowChartExtra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4.44444E-6 L 0.3493 -0.26666 " pathEditMode="relative" rAng="0" ptsTypes="AA">
                                      <p:cBhvr>
                                        <p:cTn id="11" dur="2000" fill="hold"/>
                                        <p:tgtEl>
                                          <p:spTgt spid="23"/>
                                        </p:tgtEl>
                                        <p:attrNameLst>
                                          <p:attrName>ppt_x</p:attrName>
                                          <p:attrName>ppt_y</p:attrName>
                                        </p:attrNameLst>
                                      </p:cBhvr>
                                      <p:rCtr x="17465"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2" y="-76200"/>
            <a:ext cx="7498080" cy="1066800"/>
          </a:xfrm>
        </p:spPr>
        <p:txBody>
          <a:bodyPr>
            <a:noAutofit/>
          </a:bodyPr>
          <a:lstStyle/>
          <a:p>
            <a:r>
              <a:rPr lang="en-US" sz="2800" dirty="0" smtClean="0">
                <a:solidFill>
                  <a:schemeClr val="tx1"/>
                </a:solidFill>
                <a:latin typeface="VNI-Avo" pitchFamily="2" charset="0"/>
              </a:rPr>
              <a:t>4. Cho 2 </a:t>
            </a:r>
            <a:r>
              <a:rPr lang="en-US" sz="2800" dirty="0" err="1" smtClean="0">
                <a:solidFill>
                  <a:schemeClr val="tx1"/>
                </a:solidFill>
                <a:latin typeface="VNI-Avo" pitchFamily="2" charset="0"/>
              </a:rPr>
              <a:t>maûnh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goã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chöõ</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nhaät</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vaø</a:t>
            </a:r>
            <a:r>
              <a:rPr lang="en-US" sz="2800" dirty="0" smtClean="0">
                <a:solidFill>
                  <a:schemeClr val="tx1"/>
                </a:solidFill>
                <a:latin typeface="VNI-Avo" pitchFamily="2" charset="0"/>
              </a:rPr>
              <a:t> 5 </a:t>
            </a:r>
            <a:r>
              <a:rPr lang="en-US" sz="2800" dirty="0" err="1" smtClean="0">
                <a:solidFill>
                  <a:schemeClr val="tx1"/>
                </a:solidFill>
                <a:latin typeface="VNI-Avo" pitchFamily="2" charset="0"/>
              </a:rPr>
              <a:t>maûnh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goã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vuoâng</a:t>
            </a:r>
            <a:r>
              <a:rPr lang="en-US" sz="2800" dirty="0" smtClean="0">
                <a:solidFill>
                  <a:schemeClr val="tx1"/>
                </a:solidFill>
                <a:latin typeface="VNI-Avo" pitchFamily="2" charset="0"/>
              </a:rPr>
              <a:t>:</a:t>
            </a:r>
            <a:endParaRPr lang="en-US" sz="2800" dirty="0">
              <a:solidFill>
                <a:schemeClr val="tx1"/>
              </a:solidFill>
              <a:latin typeface="VNI-Avo"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93214823"/>
              </p:ext>
            </p:extLst>
          </p:nvPr>
        </p:nvGraphicFramePr>
        <p:xfrm>
          <a:off x="1307375" y="1132114"/>
          <a:ext cx="7027816" cy="2926080"/>
        </p:xfrm>
        <a:graphic>
          <a:graphicData uri="http://schemas.openxmlformats.org/drawingml/2006/table">
            <a:tbl>
              <a:tblPr firstRow="1" bandRow="1">
                <a:tableStyleId>{5940675A-B579-460E-94D1-54222C63F5DA}</a:tableStyleId>
              </a:tblPr>
              <a:tblGrid>
                <a:gridCol w="369885"/>
                <a:gridCol w="369885"/>
                <a:gridCol w="369885"/>
                <a:gridCol w="369885"/>
                <a:gridCol w="369885"/>
                <a:gridCol w="369885"/>
                <a:gridCol w="369885"/>
                <a:gridCol w="369885"/>
                <a:gridCol w="369885"/>
                <a:gridCol w="372673"/>
                <a:gridCol w="367098"/>
                <a:gridCol w="369885"/>
                <a:gridCol w="369885"/>
                <a:gridCol w="369885"/>
                <a:gridCol w="369885"/>
                <a:gridCol w="369885"/>
                <a:gridCol w="369885"/>
                <a:gridCol w="369885"/>
                <a:gridCol w="369885"/>
              </a:tblGrid>
              <a:tr h="28575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8575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1338944" y="1132114"/>
            <a:ext cx="10668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86744" y="1114697"/>
            <a:ext cx="10668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34544" y="1145177"/>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34544" y="2579914"/>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58544" y="1145177"/>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58544" y="2579914"/>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06344" y="2579914"/>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19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41745354"/>
              </p:ext>
            </p:extLst>
          </p:nvPr>
        </p:nvGraphicFramePr>
        <p:xfrm>
          <a:off x="1333504" y="1714319"/>
          <a:ext cx="7010392" cy="3708400"/>
        </p:xfrm>
        <a:graphic>
          <a:graphicData uri="http://schemas.openxmlformats.org/drawingml/2006/table">
            <a:tbl>
              <a:tblPr firstRow="1" bandRow="1">
                <a:tableStyleId>{5940675A-B579-460E-94D1-54222C63F5DA}</a:tableStyleId>
              </a:tblPr>
              <a:tblGrid>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0" name="Rectangle 39"/>
          <p:cNvSpPr/>
          <p:nvPr/>
        </p:nvSpPr>
        <p:spPr>
          <a:xfrm>
            <a:off x="3162296" y="1730285"/>
            <a:ext cx="10668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29096" y="1730285"/>
            <a:ext cx="11430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372096" y="1730285"/>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372096" y="2817224"/>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162296" y="3940085"/>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305296" y="3952604"/>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372096" y="3922124"/>
            <a:ext cx="1143000" cy="113538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
          <p:cNvSpPr txBox="1">
            <a:spLocks/>
          </p:cNvSpPr>
          <p:nvPr/>
        </p:nvSpPr>
        <p:spPr>
          <a:xfrm>
            <a:off x="1242060" y="609600"/>
            <a:ext cx="7345680" cy="526866"/>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800" dirty="0" err="1" smtClean="0">
                <a:solidFill>
                  <a:schemeClr val="tx1"/>
                </a:solidFill>
                <a:latin typeface="VNI-Avo" pitchFamily="2" charset="0"/>
              </a:rPr>
              <a:t>Haõy</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gheùp</a:t>
            </a:r>
            <a:r>
              <a:rPr lang="en-US" sz="2800" dirty="0" smtClean="0">
                <a:solidFill>
                  <a:schemeClr val="tx1"/>
                </a:solidFill>
                <a:latin typeface="VNI-Avo" pitchFamily="2" charset="0"/>
              </a:rPr>
              <a:t> 7 </a:t>
            </a:r>
            <a:r>
              <a:rPr lang="en-US" sz="2800" dirty="0" err="1" smtClean="0">
                <a:solidFill>
                  <a:schemeClr val="tx1"/>
                </a:solidFill>
                <a:latin typeface="VNI-Avo" pitchFamily="2" charset="0"/>
              </a:rPr>
              <a:t>maûnh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goã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ñoù</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ñeå</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ñöôïc</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vuoâng</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döôùi</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ñaây</a:t>
            </a:r>
            <a:endParaRPr lang="en-US" sz="2800" dirty="0">
              <a:solidFill>
                <a:schemeClr val="tx1"/>
              </a:solidFill>
              <a:latin typeface="VNI-Avo" pitchFamily="2" charset="0"/>
            </a:endParaRPr>
          </a:p>
        </p:txBody>
      </p:sp>
    </p:spTree>
    <p:extLst>
      <p:ext uri="{BB962C8B-B14F-4D97-AF65-F5344CB8AC3E}">
        <p14:creationId xmlns:p14="http://schemas.microsoft.com/office/powerpoint/2010/main" val="1110319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0016934"/>
              </p:ext>
            </p:extLst>
          </p:nvPr>
        </p:nvGraphicFramePr>
        <p:xfrm>
          <a:off x="1340031" y="152400"/>
          <a:ext cx="7027816" cy="2926080"/>
        </p:xfrm>
        <a:graphic>
          <a:graphicData uri="http://schemas.openxmlformats.org/drawingml/2006/table">
            <a:tbl>
              <a:tblPr firstRow="1" bandRow="1">
                <a:tableStyleId>{5940675A-B579-460E-94D1-54222C63F5DA}</a:tableStyleId>
              </a:tblPr>
              <a:tblGrid>
                <a:gridCol w="369885"/>
                <a:gridCol w="369885"/>
                <a:gridCol w="369885"/>
                <a:gridCol w="369885"/>
                <a:gridCol w="369885"/>
                <a:gridCol w="369885"/>
                <a:gridCol w="369885"/>
                <a:gridCol w="369885"/>
                <a:gridCol w="369885"/>
                <a:gridCol w="372673"/>
                <a:gridCol w="367098"/>
                <a:gridCol w="369885"/>
                <a:gridCol w="369885"/>
                <a:gridCol w="369885"/>
                <a:gridCol w="369885"/>
                <a:gridCol w="369885"/>
                <a:gridCol w="369885"/>
                <a:gridCol w="369885"/>
                <a:gridCol w="369885"/>
              </a:tblGrid>
              <a:tr h="28575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8575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57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7" name="Rectangle 6"/>
          <p:cNvSpPr/>
          <p:nvPr/>
        </p:nvSpPr>
        <p:spPr>
          <a:xfrm>
            <a:off x="1371600" y="152400"/>
            <a:ext cx="10668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19400" y="134983"/>
            <a:ext cx="10668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67200" y="165463"/>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267200" y="1600200"/>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91200" y="165463"/>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91200" y="1600200"/>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39000" y="1600200"/>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368131339"/>
              </p:ext>
            </p:extLst>
          </p:nvPr>
        </p:nvGraphicFramePr>
        <p:xfrm>
          <a:off x="1371608" y="3184434"/>
          <a:ext cx="7010392" cy="3708400"/>
        </p:xfrm>
        <a:graphic>
          <a:graphicData uri="http://schemas.openxmlformats.org/drawingml/2006/table">
            <a:tbl>
              <a:tblPr firstRow="1" bandRow="1">
                <a:tableStyleId>{5940675A-B579-460E-94D1-54222C63F5DA}</a:tableStyleId>
              </a:tblPr>
              <a:tblGrid>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gridCol w="368968"/>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0" name="Rectangle 39"/>
          <p:cNvSpPr/>
          <p:nvPr/>
        </p:nvSpPr>
        <p:spPr>
          <a:xfrm>
            <a:off x="1312817" y="134983"/>
            <a:ext cx="1143000" cy="224028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81300" y="152400"/>
            <a:ext cx="1143000" cy="2209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272643" y="1600200"/>
            <a:ext cx="1143000" cy="112449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272643" y="113757"/>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239000" y="1630680"/>
            <a:ext cx="1143000" cy="11049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91200" y="1600200"/>
            <a:ext cx="1143000" cy="113538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791200" y="131174"/>
            <a:ext cx="1143000" cy="113538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695 0.00555 L 0.20695 0.44259 " pathEditMode="relative" rAng="0" ptsTypes="AA">
                                      <p:cBhvr>
                                        <p:cTn id="6" dur="2000" fill="hold"/>
                                        <p:tgtEl>
                                          <p:spTgt spid="40"/>
                                        </p:tgtEl>
                                        <p:attrNameLst>
                                          <p:attrName>ppt_x</p:attrName>
                                          <p:attrName>ppt_y</p:attrName>
                                        </p:attrNameLst>
                                      </p:cBhvr>
                                      <p:rCtr x="10000" y="2185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0.00371 L 0.16666 0.4426 " pathEditMode="relative" rAng="0" ptsTypes="AA">
                                      <p:cBhvr>
                                        <p:cTn id="10" dur="2000" fill="hold"/>
                                        <p:tgtEl>
                                          <p:spTgt spid="41"/>
                                        </p:tgtEl>
                                        <p:attrNameLst>
                                          <p:attrName>ppt_x</p:attrName>
                                          <p:attrName>ppt_y</p:attrName>
                                        </p:attrNameLst>
                                      </p:cBhvr>
                                      <p:rCtr x="8333" y="2194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417 -0.00185 L -0.1158 0.55509 " pathEditMode="relative" rAng="0" ptsTypes="AA">
                                      <p:cBhvr>
                                        <p:cTn id="14" dur="2000" fill="hold"/>
                                        <p:tgtEl>
                                          <p:spTgt spid="42"/>
                                        </p:tgtEl>
                                        <p:attrNameLst>
                                          <p:attrName>ppt_x</p:attrName>
                                          <p:attrName>ppt_y</p:attrName>
                                        </p:attrNameLst>
                                      </p:cBhvr>
                                      <p:rCtr x="-5590" y="2784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2.22222E-6 L -0.1625 0.5507 " pathEditMode="relative" rAng="0" ptsTypes="AA">
                                      <p:cBhvr>
                                        <p:cTn id="18" dur="2000" fill="hold"/>
                                        <p:tgtEl>
                                          <p:spTgt spid="45"/>
                                        </p:tgtEl>
                                        <p:attrNameLst>
                                          <p:attrName>ppt_x</p:attrName>
                                          <p:attrName>ppt_y</p:attrName>
                                        </p:attrNameLst>
                                      </p:cBhvr>
                                      <p:rCtr x="-8125" y="2752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139 2.96296E-6 L -0.20278 0.22615 " pathEditMode="relative" rAng="0" ptsTypes="AA">
                                      <p:cBhvr>
                                        <p:cTn id="22" dur="2000" fill="hold"/>
                                        <p:tgtEl>
                                          <p:spTgt spid="44"/>
                                        </p:tgtEl>
                                        <p:attrNameLst>
                                          <p:attrName>ppt_x</p:attrName>
                                          <p:attrName>ppt_y</p:attrName>
                                        </p:attrNameLst>
                                      </p:cBhvr>
                                      <p:rCtr x="-10208" y="1129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139 -0.0037 L 0.1217 0.61019 " pathEditMode="relative" rAng="0" ptsTypes="AA">
                                      <p:cBhvr>
                                        <p:cTn id="26" dur="2000" fill="hold"/>
                                        <p:tgtEl>
                                          <p:spTgt spid="43"/>
                                        </p:tgtEl>
                                        <p:attrNameLst>
                                          <p:attrName>ppt_x</p:attrName>
                                          <p:attrName>ppt_y</p:attrName>
                                        </p:attrNameLst>
                                      </p:cBhvr>
                                      <p:rCtr x="6007" y="3069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139 0.00185 L -0.04444 0.76667 " pathEditMode="relative" rAng="0" ptsTypes="AA">
                                      <p:cBhvr>
                                        <p:cTn id="30" dur="2000" fill="hold"/>
                                        <p:tgtEl>
                                          <p:spTgt spid="46"/>
                                        </p:tgtEl>
                                        <p:attrNameLst>
                                          <p:attrName>ppt_x</p:attrName>
                                          <p:attrName>ppt_y</p:attrName>
                                        </p:attrNameLst>
                                      </p:cBhvr>
                                      <p:rCtr x="-2292" y="3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2" y="-76200"/>
            <a:ext cx="7498080" cy="1066800"/>
          </a:xfrm>
        </p:spPr>
        <p:txBody>
          <a:bodyPr>
            <a:noAutofit/>
          </a:bodyPr>
          <a:lstStyle/>
          <a:p>
            <a:r>
              <a:rPr lang="en-US" sz="2800" dirty="0" smtClean="0">
                <a:solidFill>
                  <a:schemeClr val="tx1"/>
                </a:solidFill>
                <a:latin typeface="VNI-Avo" pitchFamily="2" charset="0"/>
              </a:rPr>
              <a:t>5. Cho 4 </a:t>
            </a:r>
            <a:r>
              <a:rPr lang="en-US" sz="2800" dirty="0" err="1" smtClean="0">
                <a:solidFill>
                  <a:schemeClr val="tx1"/>
                </a:solidFill>
                <a:latin typeface="VNI-Avo" pitchFamily="2" charset="0"/>
              </a:rPr>
              <a:t>maûnh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goã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laäp</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phöông</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vaø</a:t>
            </a:r>
            <a:r>
              <a:rPr lang="en-US" sz="2800" dirty="0" smtClean="0">
                <a:solidFill>
                  <a:schemeClr val="tx1"/>
                </a:solidFill>
                <a:latin typeface="VNI-Avo" pitchFamily="2" charset="0"/>
              </a:rPr>
              <a:t> 2 </a:t>
            </a:r>
            <a:r>
              <a:rPr lang="en-US" sz="2800" dirty="0" err="1" smtClean="0">
                <a:solidFill>
                  <a:schemeClr val="tx1"/>
                </a:solidFill>
                <a:latin typeface="VNI-Avo" pitchFamily="2" charset="0"/>
              </a:rPr>
              <a:t>maûnh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goã</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khoái</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hoäp</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chöõ</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nhaät</a:t>
            </a:r>
            <a:r>
              <a:rPr lang="en-US" sz="2800" dirty="0" smtClean="0">
                <a:solidFill>
                  <a:schemeClr val="tx1"/>
                </a:solidFill>
                <a:latin typeface="VNI-Avo" pitchFamily="2" charset="0"/>
              </a:rPr>
              <a:t>:</a:t>
            </a:r>
            <a:endParaRPr lang="en-US" sz="2800" dirty="0">
              <a:solidFill>
                <a:schemeClr val="tx1"/>
              </a:solidFill>
              <a:latin typeface="VNI-Avo" pitchFamily="2" charset="0"/>
            </a:endParaRPr>
          </a:p>
        </p:txBody>
      </p:sp>
      <p:sp>
        <p:nvSpPr>
          <p:cNvPr id="21" name="Title 1"/>
          <p:cNvSpPr txBox="1">
            <a:spLocks/>
          </p:cNvSpPr>
          <p:nvPr/>
        </p:nvSpPr>
        <p:spPr>
          <a:xfrm>
            <a:off x="1209403" y="3270066"/>
            <a:ext cx="7345680" cy="526866"/>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000" dirty="0" err="1" smtClean="0">
                <a:solidFill>
                  <a:schemeClr val="tx1"/>
                </a:solidFill>
                <a:latin typeface="VNI-Avo" pitchFamily="2" charset="0"/>
              </a:rPr>
              <a:t>Haõy</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gheùp</a:t>
            </a:r>
            <a:r>
              <a:rPr lang="en-US" sz="2000" dirty="0" smtClean="0">
                <a:solidFill>
                  <a:schemeClr val="tx1"/>
                </a:solidFill>
                <a:latin typeface="VNI-Avo" pitchFamily="2" charset="0"/>
              </a:rPr>
              <a:t> 6 </a:t>
            </a:r>
            <a:r>
              <a:rPr lang="en-US" sz="2000" dirty="0" err="1" smtClean="0">
                <a:solidFill>
                  <a:schemeClr val="tx1"/>
                </a:solidFill>
                <a:latin typeface="VNI-Avo" pitchFamily="2" charset="0"/>
              </a:rPr>
              <a:t>maûnh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goã</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ñoù</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ñeå</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thaønh</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moät</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khoái</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laäp</a:t>
            </a:r>
            <a:r>
              <a:rPr lang="en-US" sz="2000" dirty="0" smtClean="0">
                <a:solidFill>
                  <a:schemeClr val="tx1"/>
                </a:solidFill>
                <a:latin typeface="VNI-Avo" pitchFamily="2" charset="0"/>
              </a:rPr>
              <a:t> </a:t>
            </a:r>
            <a:r>
              <a:rPr lang="en-US" sz="2000" dirty="0" err="1" smtClean="0">
                <a:solidFill>
                  <a:schemeClr val="tx1"/>
                </a:solidFill>
                <a:latin typeface="VNI-Avo" pitchFamily="2" charset="0"/>
              </a:rPr>
              <a:t>phöông</a:t>
            </a:r>
            <a:endParaRPr lang="en-US" sz="2000" dirty="0">
              <a:solidFill>
                <a:schemeClr val="tx1"/>
              </a:solidFill>
              <a:latin typeface="VNI-Avo" pitchFamily="2" charset="0"/>
            </a:endParaRPr>
          </a:p>
        </p:txBody>
      </p:sp>
      <p:sp>
        <p:nvSpPr>
          <p:cNvPr id="3" name="Cube 2"/>
          <p:cNvSpPr/>
          <p:nvPr/>
        </p:nvSpPr>
        <p:spPr>
          <a:xfrm>
            <a:off x="1233352" y="990600"/>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1209403" y="2108564"/>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971800" y="992777"/>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2903764" y="2140130"/>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5018314" y="990600"/>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5791200" y="990600"/>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a:off x="4882243" y="2108564"/>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5655129" y="2108564"/>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p:cNvSpPr/>
          <p:nvPr/>
        </p:nvSpPr>
        <p:spPr>
          <a:xfrm>
            <a:off x="5010534" y="989357"/>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5791200" y="989357"/>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864826" y="2107474"/>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5662588" y="2107474"/>
            <a:ext cx="1052648" cy="993862"/>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1222466" y="992777"/>
            <a:ext cx="1063534"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2971800" y="990600"/>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1209403" y="2108564"/>
            <a:ext cx="1052648"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2903764" y="2146663"/>
            <a:ext cx="1057547" cy="990600"/>
          </a:xfrm>
          <a:prstGeom prst="cube">
            <a:avLst/>
          </a:prstGeom>
          <a:blipFill>
            <a:blip r:embed="rId3"/>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20391" y="1285164"/>
            <a:ext cx="706483"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FF0000"/>
                </a:solidFill>
              </a:rPr>
              <a:t>1</a:t>
            </a:r>
            <a:endParaRPr lang="en-US" sz="3200" b="1" dirty="0">
              <a:solidFill>
                <a:srgbClr val="FF0000"/>
              </a:solidFill>
            </a:endParaRPr>
          </a:p>
        </p:txBody>
      </p:sp>
      <p:sp>
        <p:nvSpPr>
          <p:cNvPr id="48" name="TextBox 47"/>
          <p:cNvSpPr txBox="1"/>
          <p:nvPr/>
        </p:nvSpPr>
        <p:spPr>
          <a:xfrm>
            <a:off x="5134244" y="2408795"/>
            <a:ext cx="706483"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FF0000"/>
                </a:solidFill>
              </a:rPr>
              <a:t>2</a:t>
            </a:r>
            <a:endParaRPr lang="en-US" sz="3200" b="1" dirty="0">
              <a:solidFill>
                <a:srgbClr val="FF0000"/>
              </a:solidFill>
            </a:endParaRPr>
          </a:p>
        </p:txBody>
      </p:sp>
      <p:sp>
        <p:nvSpPr>
          <p:cNvPr id="50" name="TextBox 49"/>
          <p:cNvSpPr txBox="1"/>
          <p:nvPr/>
        </p:nvSpPr>
        <p:spPr>
          <a:xfrm>
            <a:off x="2903764" y="2435570"/>
            <a:ext cx="706483"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0070C0"/>
                </a:solidFill>
              </a:rPr>
              <a:t>3</a:t>
            </a:r>
            <a:endParaRPr lang="en-US" sz="3200" b="1" dirty="0">
              <a:solidFill>
                <a:srgbClr val="0070C0"/>
              </a:solidFill>
            </a:endParaRPr>
          </a:p>
        </p:txBody>
      </p:sp>
      <p:sp>
        <p:nvSpPr>
          <p:cNvPr id="51" name="TextBox 50"/>
          <p:cNvSpPr txBox="1"/>
          <p:nvPr/>
        </p:nvSpPr>
        <p:spPr>
          <a:xfrm>
            <a:off x="1248431" y="2405740"/>
            <a:ext cx="706483" cy="584775"/>
          </a:xfrm>
          <a:prstGeom prst="rect">
            <a:avLst/>
          </a:prstGeom>
          <a:noFill/>
        </p:spPr>
        <p:txBody>
          <a:bodyPr wrap="square" rtlCol="0">
            <a:spAutoFit/>
          </a:bodyPr>
          <a:lstStyle/>
          <a:p>
            <a:r>
              <a:rPr lang="en-US" sz="3200" dirty="0" smtClean="0">
                <a:solidFill>
                  <a:srgbClr val="0070C0"/>
                </a:solidFill>
              </a:rPr>
              <a:t>  </a:t>
            </a:r>
            <a:r>
              <a:rPr lang="en-US" sz="3200" b="1" dirty="0" smtClean="0">
                <a:solidFill>
                  <a:srgbClr val="0070C0"/>
                </a:solidFill>
              </a:rPr>
              <a:t>4</a:t>
            </a:r>
            <a:endParaRPr lang="en-US" sz="3200" b="1" dirty="0">
              <a:solidFill>
                <a:srgbClr val="0070C0"/>
              </a:solidFill>
            </a:endParaRPr>
          </a:p>
        </p:txBody>
      </p:sp>
      <p:sp>
        <p:nvSpPr>
          <p:cNvPr id="53" name="TextBox 52"/>
          <p:cNvSpPr txBox="1"/>
          <p:nvPr/>
        </p:nvSpPr>
        <p:spPr>
          <a:xfrm>
            <a:off x="3019153" y="1297576"/>
            <a:ext cx="706483"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0070C0"/>
                </a:solidFill>
              </a:rPr>
              <a:t>1</a:t>
            </a:r>
            <a:endParaRPr lang="en-US" sz="3200" b="1" dirty="0">
              <a:solidFill>
                <a:srgbClr val="0070C0"/>
              </a:solidFill>
            </a:endParaRPr>
          </a:p>
        </p:txBody>
      </p:sp>
      <p:sp>
        <p:nvSpPr>
          <p:cNvPr id="54" name="TextBox 53"/>
          <p:cNvSpPr txBox="1"/>
          <p:nvPr/>
        </p:nvSpPr>
        <p:spPr>
          <a:xfrm>
            <a:off x="1233352" y="1285163"/>
            <a:ext cx="706483"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0070C0"/>
                </a:solidFill>
              </a:rPr>
              <a:t>2</a:t>
            </a:r>
            <a:endParaRPr lang="en-US" sz="3200" b="1" dirty="0">
              <a:solidFill>
                <a:srgbClr val="0070C0"/>
              </a:solidFill>
            </a:endParaRPr>
          </a:p>
        </p:txBody>
      </p:sp>
    </p:spTree>
    <p:extLst>
      <p:ext uri="{BB962C8B-B14F-4D97-AF65-F5344CB8AC3E}">
        <p14:creationId xmlns:p14="http://schemas.microsoft.com/office/powerpoint/2010/main" val="963171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4.81481E-6 L -0.15538 0.60578 " pathEditMode="relative" rAng="0" ptsTypes="AA">
                                      <p:cBhvr>
                                        <p:cTn id="6" dur="2000" fill="hold"/>
                                        <p:tgtEl>
                                          <p:spTgt spid="36"/>
                                        </p:tgtEl>
                                        <p:attrNameLst>
                                          <p:attrName>ppt_x</p:attrName>
                                          <p:attrName>ppt_y</p:attrName>
                                        </p:attrNameLst>
                                      </p:cBhvr>
                                      <p:rCtr x="-7778" y="30278"/>
                                    </p:animMotion>
                                  </p:childTnLst>
                                </p:cTn>
                              </p:par>
                              <p:par>
                                <p:cTn id="7" presetID="42" presetClass="path" presetSubtype="0" accel="50000" decel="50000" fill="hold" grpId="0" nodeType="withEffect">
                                  <p:stCondLst>
                                    <p:cond delay="0"/>
                                  </p:stCondLst>
                                  <p:childTnLst>
                                    <p:animMotion origin="layout" path="M 0.00087 -0.01088 L -0.15365 0.60532 " pathEditMode="relative" rAng="0" ptsTypes="AA">
                                      <p:cBhvr>
                                        <p:cTn id="8" dur="2000" fill="hold"/>
                                        <p:tgtEl>
                                          <p:spTgt spid="35"/>
                                        </p:tgtEl>
                                        <p:attrNameLst>
                                          <p:attrName>ppt_x</p:attrName>
                                          <p:attrName>ppt_y</p:attrName>
                                        </p:attrNameLst>
                                      </p:cBhvr>
                                      <p:rCtr x="-7726" y="30810"/>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00833 -0.04259 L -0.16458 0.47778 " pathEditMode="relative" rAng="0" ptsTypes="AA">
                                      <p:cBhvr>
                                        <p:cTn id="12" dur="2000" fill="hold"/>
                                        <p:tgtEl>
                                          <p:spTgt spid="37"/>
                                        </p:tgtEl>
                                        <p:attrNameLst>
                                          <p:attrName>ppt_x</p:attrName>
                                          <p:attrName>ppt_y</p:attrName>
                                        </p:attrNameLst>
                                      </p:cBhvr>
                                      <p:rCtr x="-7813" y="26019"/>
                                    </p:animMotion>
                                  </p:childTnLst>
                                </p:cTn>
                              </p:par>
                              <p:par>
                                <p:cTn id="13" presetID="42" presetClass="path" presetSubtype="0" accel="50000" decel="50000" fill="hold" grpId="0" nodeType="withEffect">
                                  <p:stCondLst>
                                    <p:cond delay="0"/>
                                  </p:stCondLst>
                                  <p:childTnLst>
                                    <p:animMotion origin="layout" path="M -0.0125 -0.04259 L -0.16424 0.47755 " pathEditMode="relative" rAng="0" ptsTypes="AA">
                                      <p:cBhvr>
                                        <p:cTn id="14" dur="2000" fill="hold"/>
                                        <p:tgtEl>
                                          <p:spTgt spid="38"/>
                                        </p:tgtEl>
                                        <p:attrNameLst>
                                          <p:attrName>ppt_x</p:attrName>
                                          <p:attrName>ppt_y</p:attrName>
                                        </p:attrNameLst>
                                      </p:cBhvr>
                                      <p:rCtr x="-7587" y="25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416 0.01481 L 0.15503 0.49814 " pathEditMode="relative" rAng="0" ptsTypes="AA">
                                      <p:cBhvr>
                                        <p:cTn id="18" dur="2000" fill="hold"/>
                                        <p:tgtEl>
                                          <p:spTgt spid="33"/>
                                        </p:tgtEl>
                                        <p:attrNameLst>
                                          <p:attrName>ppt_x</p:attrName>
                                          <p:attrName>ppt_y</p:attrName>
                                        </p:attrNameLst>
                                      </p:cBhvr>
                                      <p:rCtr x="7535" y="2416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1667 -0.00741 L 0.25816 0.49791 " pathEditMode="relative" rAng="0" ptsTypes="AA">
                                      <p:cBhvr>
                                        <p:cTn id="22" dur="2000" fill="hold"/>
                                        <p:tgtEl>
                                          <p:spTgt spid="31"/>
                                        </p:tgtEl>
                                        <p:attrNameLst>
                                          <p:attrName>ppt_x</p:attrName>
                                          <p:attrName>ppt_y</p:attrName>
                                        </p:attrNameLst>
                                      </p:cBhvr>
                                      <p:rCtr x="13733" y="2525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417 0.0037 L 0.13715 0.36296 " pathEditMode="relative" rAng="0" ptsTypes="AA">
                                      <p:cBhvr>
                                        <p:cTn id="26" dur="2000" fill="hold"/>
                                        <p:tgtEl>
                                          <p:spTgt spid="34"/>
                                        </p:tgtEl>
                                        <p:attrNameLst>
                                          <p:attrName>ppt_x</p:attrName>
                                          <p:attrName>ppt_y</p:attrName>
                                        </p:attrNameLst>
                                      </p:cBhvr>
                                      <p:rCtr x="7066" y="1796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1527 0.0037 L 0.23385 0.36852 " pathEditMode="relative" rAng="0" ptsTypes="AA">
                                      <p:cBhvr>
                                        <p:cTn id="30" dur="2000" fill="hold"/>
                                        <p:tgtEl>
                                          <p:spTgt spid="32"/>
                                        </p:tgtEl>
                                        <p:attrNameLst>
                                          <p:attrName>ppt_x</p:attrName>
                                          <p:attrName>ppt_y</p:attrName>
                                        </p:attrNameLst>
                                      </p:cBhvr>
                                      <p:rCtr x="10920" y="1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7" grpId="0" animBg="1"/>
      <p:bldP spid="38" grpId="0" animBg="1"/>
      <p:bldP spid="31" grpId="0" animBg="1"/>
      <p:bldP spid="33"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650480" cy="1143000"/>
          </a:xfrm>
        </p:spPr>
        <p:txBody>
          <a:bodyPr>
            <a:normAutofit/>
          </a:bodyPr>
          <a:lstStyle/>
          <a:p>
            <a:pPr algn="ctr"/>
            <a:r>
              <a:rPr lang="en-US" sz="3200" dirty="0" err="1" smtClean="0">
                <a:solidFill>
                  <a:srgbClr val="FF0000"/>
                </a:solidFill>
                <a:latin typeface="VNI-Avo" pitchFamily="2" charset="0"/>
              </a:rPr>
              <a:t>Daën</a:t>
            </a:r>
            <a:r>
              <a:rPr lang="en-US" sz="3200" dirty="0" smtClean="0">
                <a:solidFill>
                  <a:srgbClr val="FF0000"/>
                </a:solidFill>
                <a:latin typeface="VNI-Avo" pitchFamily="2" charset="0"/>
              </a:rPr>
              <a:t> </a:t>
            </a:r>
            <a:r>
              <a:rPr lang="en-US" sz="3200" dirty="0" err="1" smtClean="0">
                <a:solidFill>
                  <a:srgbClr val="FF0000"/>
                </a:solidFill>
                <a:latin typeface="VNI-Avo" pitchFamily="2" charset="0"/>
              </a:rPr>
              <a:t>doø</a:t>
            </a:r>
            <a:endParaRPr lang="en-US" sz="3200" dirty="0">
              <a:solidFill>
                <a:srgbClr val="FF0000"/>
              </a:solidFill>
              <a:latin typeface="VNI-Avo" pitchFamily="2" charset="0"/>
            </a:endParaRPr>
          </a:p>
        </p:txBody>
      </p:sp>
      <p:sp>
        <p:nvSpPr>
          <p:cNvPr id="4" name="Title 1"/>
          <p:cNvSpPr txBox="1">
            <a:spLocks/>
          </p:cNvSpPr>
          <p:nvPr/>
        </p:nvSpPr>
        <p:spPr>
          <a:xfrm>
            <a:off x="1066800" y="1981200"/>
            <a:ext cx="7924800" cy="21336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57200" indent="-457200">
              <a:buFontTx/>
              <a:buChar char="-"/>
            </a:pPr>
            <a:r>
              <a:rPr lang="en-US" sz="3200" dirty="0" err="1" smtClean="0">
                <a:solidFill>
                  <a:schemeClr val="tx1"/>
                </a:solidFill>
                <a:latin typeface="VNI-Avo" pitchFamily="2" charset="0"/>
              </a:rPr>
              <a:t>Caùc</a:t>
            </a:r>
            <a:r>
              <a:rPr lang="en-US" sz="3200" dirty="0" smtClean="0">
                <a:solidFill>
                  <a:schemeClr val="tx1"/>
                </a:solidFill>
                <a:latin typeface="VNI-Avo" pitchFamily="2" charset="0"/>
              </a:rPr>
              <a:t> con </a:t>
            </a:r>
            <a:r>
              <a:rPr lang="en-US" sz="3200" dirty="0" err="1" smtClean="0">
                <a:solidFill>
                  <a:schemeClr val="tx1"/>
                </a:solidFill>
                <a:latin typeface="VNI-Avo" pitchFamily="2" charset="0"/>
              </a:rPr>
              <a:t>xem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laïi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baøi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hoïc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hoâm</a:t>
            </a:r>
            <a:r>
              <a:rPr lang="en-US" sz="3200" dirty="0" smtClean="0">
                <a:solidFill>
                  <a:schemeClr val="tx1"/>
                </a:solidFill>
                <a:latin typeface="VNI-Avo" pitchFamily="2" charset="0"/>
              </a:rPr>
              <a:t> nay.</a:t>
            </a:r>
          </a:p>
          <a:p>
            <a:pPr marL="457200" indent="-457200">
              <a:buFontTx/>
              <a:buChar char="-"/>
            </a:pPr>
            <a:r>
              <a:rPr lang="en-US" sz="3200" dirty="0" err="1" smtClean="0">
                <a:solidFill>
                  <a:schemeClr val="tx1"/>
                </a:solidFill>
                <a:latin typeface="VNI-Avo" pitchFamily="2" charset="0"/>
              </a:rPr>
              <a:t>Xem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vaø</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chuaån</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bò</a:t>
            </a:r>
            <a:r>
              <a:rPr lang="en-US" sz="3200" dirty="0" smtClean="0">
                <a:solidFill>
                  <a:schemeClr val="tx1"/>
                </a:solidFill>
                <a:latin typeface="VNI-Avo" pitchFamily="2" charset="0"/>
              </a:rPr>
              <a:t> :</a:t>
            </a:r>
          </a:p>
          <a:p>
            <a:r>
              <a:rPr lang="en-US" sz="3200" dirty="0" smtClean="0">
                <a:solidFill>
                  <a:schemeClr val="tx1"/>
                </a:solidFill>
                <a:latin typeface="VNI-Avo" pitchFamily="2" charset="0"/>
              </a:rPr>
              <a:t>   + </a:t>
            </a:r>
            <a:r>
              <a:rPr lang="en-US" sz="3200" dirty="0" err="1" smtClean="0">
                <a:solidFill>
                  <a:schemeClr val="tx1"/>
                </a:solidFill>
                <a:latin typeface="VNI-Avo" pitchFamily="2" charset="0"/>
              </a:rPr>
              <a:t>Baøi</a:t>
            </a:r>
            <a:r>
              <a:rPr lang="en-US" sz="3200" dirty="0" smtClean="0">
                <a:solidFill>
                  <a:schemeClr val="tx1"/>
                </a:solidFill>
                <a:latin typeface="VNI-Avo" pitchFamily="2" charset="0"/>
              </a:rPr>
              <a:t> 52: </a:t>
            </a:r>
            <a:r>
              <a:rPr lang="en-US" sz="3200" dirty="0" err="1" smtClean="0">
                <a:solidFill>
                  <a:schemeClr val="tx1"/>
                </a:solidFill>
                <a:latin typeface="VNI-Avo" pitchFamily="2" charset="0"/>
              </a:rPr>
              <a:t>OÂân</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taäp</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veà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caùc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soá</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trong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phaïm</a:t>
            </a:r>
            <a:r>
              <a:rPr lang="en-US" sz="3200" dirty="0" smtClean="0">
                <a:solidFill>
                  <a:schemeClr val="tx1"/>
                </a:solidFill>
                <a:latin typeface="VNI-Avo" pitchFamily="2" charset="0"/>
              </a:rPr>
              <a:t> vi 10</a:t>
            </a:r>
          </a:p>
          <a:p>
            <a:pPr marL="457200" indent="-457200">
              <a:buFontTx/>
              <a:buChar char="-"/>
            </a:pPr>
            <a:endParaRPr lang="en-US" sz="3200" dirty="0">
              <a:solidFill>
                <a:schemeClr val="tx1"/>
              </a:solidFill>
              <a:latin typeface="VNI-Avo" pitchFamily="2" charset="0"/>
            </a:endParaRPr>
          </a:p>
        </p:txBody>
      </p:sp>
    </p:spTree>
    <p:extLst>
      <p:ext uri="{BB962C8B-B14F-4D97-AF65-F5344CB8AC3E}">
        <p14:creationId xmlns:p14="http://schemas.microsoft.com/office/powerpoint/2010/main" val="333239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rcRect t="3561" b="12057"/>
          <a:stretch>
            <a:fillRect/>
          </a:stretch>
        </p:blipFill>
        <p:spPr bwMode="auto">
          <a:xfrm>
            <a:off x="259556" y="1316038"/>
            <a:ext cx="8792766"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81000"/>
            <a:ext cx="10847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en-US" altLang="zh-CN" sz="4800" b="1" dirty="0">
                <a:solidFill>
                  <a:srgbClr val="FF0000"/>
                </a:solidFill>
                <a:latin typeface="UTM Avo"/>
                <a:sym typeface="+mn-lt"/>
              </a:rPr>
              <a:t>GIỜ HỌC KẾT THÚC</a:t>
            </a:r>
          </a:p>
          <a:p>
            <a:pPr algn="ctr" eaLnBrk="1" hangingPunct="1"/>
            <a:r>
              <a:rPr lang="en-US" altLang="zh-CN" sz="4800" b="1" dirty="0" err="1">
                <a:solidFill>
                  <a:srgbClr val="FF0000"/>
                </a:solidFill>
                <a:latin typeface="UTM Avo"/>
                <a:sym typeface="+mn-lt"/>
              </a:rPr>
              <a:t>Chúc</a:t>
            </a:r>
            <a:r>
              <a:rPr lang="en-US" altLang="zh-CN" sz="4800" b="1" dirty="0">
                <a:solidFill>
                  <a:srgbClr val="FF0000"/>
                </a:solidFill>
                <a:latin typeface="UTM Avo"/>
                <a:sym typeface="+mn-lt"/>
              </a:rPr>
              <a:t> </a:t>
            </a:r>
            <a:r>
              <a:rPr lang="en-US" altLang="zh-CN" sz="4800" b="1" dirty="0" err="1">
                <a:solidFill>
                  <a:srgbClr val="FF0000"/>
                </a:solidFill>
                <a:latin typeface="UTM Avo"/>
                <a:sym typeface="+mn-lt"/>
              </a:rPr>
              <a:t>các</a:t>
            </a:r>
            <a:r>
              <a:rPr lang="en-US" altLang="zh-CN" sz="4800" b="1" dirty="0">
                <a:solidFill>
                  <a:srgbClr val="FF0000"/>
                </a:solidFill>
                <a:latin typeface="UTM Avo"/>
                <a:sym typeface="+mn-lt"/>
              </a:rPr>
              <a:t> con </a:t>
            </a:r>
            <a:r>
              <a:rPr lang="en-US" altLang="zh-CN" sz="4800" b="1" dirty="0" err="1">
                <a:solidFill>
                  <a:srgbClr val="FF0000"/>
                </a:solidFill>
                <a:latin typeface="UTM Avo"/>
                <a:sym typeface="+mn-lt"/>
              </a:rPr>
              <a:t>chăm</a:t>
            </a:r>
            <a:r>
              <a:rPr lang="en-US" altLang="zh-CN" sz="4800" b="1" dirty="0">
                <a:solidFill>
                  <a:srgbClr val="FF0000"/>
                </a:solidFill>
                <a:latin typeface="UTM Avo"/>
                <a:sym typeface="+mn-lt"/>
              </a:rPr>
              <a:t> </a:t>
            </a:r>
            <a:r>
              <a:rPr lang="en-US" altLang="zh-CN" sz="4800" b="1" dirty="0" err="1">
                <a:solidFill>
                  <a:srgbClr val="FF0000"/>
                </a:solidFill>
                <a:latin typeface="UTM Avo"/>
                <a:sym typeface="+mn-lt"/>
              </a:rPr>
              <a:t>ngoan</a:t>
            </a:r>
            <a:r>
              <a:rPr lang="en-US" altLang="zh-CN" sz="4800" b="1" dirty="0">
                <a:solidFill>
                  <a:srgbClr val="FF0000"/>
                </a:solidFill>
                <a:latin typeface="UTM Avo"/>
                <a:sym typeface="+mn-lt"/>
              </a:rPr>
              <a:t>!</a:t>
            </a:r>
          </a:p>
        </p:txBody>
      </p:sp>
    </p:spTree>
    <p:extLst>
      <p:ext uri="{BB962C8B-B14F-4D97-AF65-F5344CB8AC3E}">
        <p14:creationId xmlns:p14="http://schemas.microsoft.com/office/powerpoint/2010/main" val="31639939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91" y="76200"/>
            <a:ext cx="7498080" cy="838200"/>
          </a:xfrm>
        </p:spPr>
        <p:txBody>
          <a:bodyPr>
            <a:normAutofit/>
          </a:bodyPr>
          <a:lstStyle/>
          <a:p>
            <a:pPr algn="ctr"/>
            <a:r>
              <a:rPr lang="en-US" sz="3600" dirty="0" err="1" smtClean="0">
                <a:solidFill>
                  <a:schemeClr val="tx1"/>
                </a:solidFill>
                <a:latin typeface="VNI-Avo" pitchFamily="2" charset="0"/>
              </a:rPr>
              <a:t>Khôûi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ñoäng</a:t>
            </a:r>
            <a:endParaRPr lang="en-US" sz="3600" dirty="0">
              <a:solidFill>
                <a:schemeClr val="tx1"/>
              </a:solidFill>
              <a:latin typeface="VNI-Avo"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25" y="4181475"/>
            <a:ext cx="1704975" cy="2676525"/>
          </a:xfrm>
          <a:prstGeom prst="rect">
            <a:avLst/>
          </a:prstGeom>
        </p:spPr>
      </p:pic>
      <p:sp>
        <p:nvSpPr>
          <p:cNvPr id="7" name="TextBox 6"/>
          <p:cNvSpPr txBox="1"/>
          <p:nvPr/>
        </p:nvSpPr>
        <p:spPr>
          <a:xfrm>
            <a:off x="1177883" y="2076644"/>
            <a:ext cx="1752600" cy="584775"/>
          </a:xfrm>
          <a:prstGeom prst="rect">
            <a:avLst/>
          </a:prstGeom>
          <a:noFill/>
        </p:spPr>
        <p:txBody>
          <a:bodyPr wrap="square" rtlCol="0">
            <a:spAutoFit/>
          </a:bodyPr>
          <a:lstStyle/>
          <a:p>
            <a:r>
              <a:rPr lang="en-US" sz="3200" dirty="0" smtClean="0">
                <a:cs typeface="Times New Roman" pitchFamily="18" charset="0"/>
              </a:rPr>
              <a:t>2 + 7 =</a:t>
            </a:r>
            <a:endParaRPr lang="en-US" sz="3200" dirty="0">
              <a:cs typeface="Times New Roman" pitchFamily="18" charset="0"/>
            </a:endParaRPr>
          </a:p>
        </p:txBody>
      </p:sp>
      <p:sp>
        <p:nvSpPr>
          <p:cNvPr id="8" name="TextBox 7"/>
          <p:cNvSpPr txBox="1"/>
          <p:nvPr/>
        </p:nvSpPr>
        <p:spPr>
          <a:xfrm>
            <a:off x="1039091" y="3277050"/>
            <a:ext cx="1981200" cy="584775"/>
          </a:xfrm>
          <a:prstGeom prst="rect">
            <a:avLst/>
          </a:prstGeom>
          <a:noFill/>
        </p:spPr>
        <p:txBody>
          <a:bodyPr wrap="square" rtlCol="0">
            <a:spAutoFit/>
          </a:bodyPr>
          <a:lstStyle/>
          <a:p>
            <a:r>
              <a:rPr lang="en-US" sz="3200" dirty="0" smtClean="0">
                <a:cs typeface="Times New Roman" pitchFamily="18" charset="0"/>
              </a:rPr>
              <a:t>10 -….= 4</a:t>
            </a:r>
            <a:endParaRPr lang="en-US" sz="3200" dirty="0">
              <a:cs typeface="Times New Roman" pitchFamily="18" charset="0"/>
            </a:endParaRPr>
          </a:p>
        </p:txBody>
      </p:sp>
      <p:sp>
        <p:nvSpPr>
          <p:cNvPr id="10" name="TextBox 9"/>
          <p:cNvSpPr txBox="1"/>
          <p:nvPr/>
        </p:nvSpPr>
        <p:spPr>
          <a:xfrm>
            <a:off x="2614303" y="2075561"/>
            <a:ext cx="533400" cy="584775"/>
          </a:xfrm>
          <a:prstGeom prst="rect">
            <a:avLst/>
          </a:prstGeom>
          <a:noFill/>
        </p:spPr>
        <p:txBody>
          <a:bodyPr wrap="square" rtlCol="0">
            <a:spAutoFit/>
          </a:bodyPr>
          <a:lstStyle/>
          <a:p>
            <a:r>
              <a:rPr lang="en-US" sz="3200" dirty="0" smtClean="0">
                <a:solidFill>
                  <a:srgbClr val="FF0000"/>
                </a:solidFill>
                <a:cs typeface="Times New Roman" pitchFamily="18" charset="0"/>
              </a:rPr>
              <a:t>9</a:t>
            </a:r>
            <a:endParaRPr lang="en-US" sz="3200" dirty="0">
              <a:solidFill>
                <a:srgbClr val="FF0000"/>
              </a:solidFill>
              <a:cs typeface="Times New Roman" pitchFamily="18" charset="0"/>
            </a:endParaRPr>
          </a:p>
        </p:txBody>
      </p:sp>
      <p:sp>
        <p:nvSpPr>
          <p:cNvPr id="11" name="TextBox 10"/>
          <p:cNvSpPr txBox="1"/>
          <p:nvPr/>
        </p:nvSpPr>
        <p:spPr>
          <a:xfrm>
            <a:off x="1800002" y="3268365"/>
            <a:ext cx="762000" cy="584775"/>
          </a:xfrm>
          <a:prstGeom prst="rect">
            <a:avLst/>
          </a:prstGeom>
          <a:noFill/>
        </p:spPr>
        <p:txBody>
          <a:bodyPr wrap="square" rtlCol="0">
            <a:spAutoFit/>
          </a:bodyPr>
          <a:lstStyle/>
          <a:p>
            <a:r>
              <a:rPr lang="en-US" sz="3200" dirty="0" smtClean="0">
                <a:solidFill>
                  <a:srgbClr val="FF0000"/>
                </a:solidFill>
                <a:cs typeface="Times New Roman" pitchFamily="18" charset="0"/>
              </a:rPr>
              <a:t>6</a:t>
            </a:r>
            <a:endParaRPr lang="en-US" sz="3200" dirty="0">
              <a:solidFill>
                <a:srgbClr val="FF0000"/>
              </a:solidFill>
              <a:cs typeface="Times New Roman" pitchFamily="18" charset="0"/>
            </a:endParaRPr>
          </a:p>
        </p:txBody>
      </p:sp>
      <p:sp>
        <p:nvSpPr>
          <p:cNvPr id="12" name="TextBox 11"/>
          <p:cNvSpPr txBox="1"/>
          <p:nvPr/>
        </p:nvSpPr>
        <p:spPr>
          <a:xfrm>
            <a:off x="4073433" y="2075560"/>
            <a:ext cx="533400" cy="584775"/>
          </a:xfrm>
          <a:prstGeom prst="rect">
            <a:avLst/>
          </a:prstGeom>
          <a:noFill/>
        </p:spPr>
        <p:txBody>
          <a:bodyPr wrap="square" rtlCol="0">
            <a:spAutoFit/>
          </a:bodyPr>
          <a:lstStyle/>
          <a:p>
            <a:r>
              <a:rPr lang="en-US" sz="3200" dirty="0" smtClean="0">
                <a:solidFill>
                  <a:srgbClr val="FF0000"/>
                </a:solidFill>
                <a:cs typeface="Times New Roman" pitchFamily="18" charset="0"/>
              </a:rPr>
              <a:t>3</a:t>
            </a:r>
            <a:endParaRPr lang="en-US" sz="3200" dirty="0">
              <a:solidFill>
                <a:srgbClr val="FF0000"/>
              </a:solidFill>
              <a:cs typeface="Times New Roman" pitchFamily="18" charset="0"/>
            </a:endParaRPr>
          </a:p>
        </p:txBody>
      </p:sp>
      <p:sp>
        <p:nvSpPr>
          <p:cNvPr id="13" name="TextBox 12"/>
          <p:cNvSpPr txBox="1"/>
          <p:nvPr/>
        </p:nvSpPr>
        <p:spPr>
          <a:xfrm>
            <a:off x="3802923" y="2093861"/>
            <a:ext cx="2057400" cy="584775"/>
          </a:xfrm>
          <a:prstGeom prst="rect">
            <a:avLst/>
          </a:prstGeom>
          <a:noFill/>
        </p:spPr>
        <p:txBody>
          <a:bodyPr wrap="square" rtlCol="0">
            <a:spAutoFit/>
          </a:bodyPr>
          <a:lstStyle/>
          <a:p>
            <a:r>
              <a:rPr lang="en-US" sz="3200" dirty="0" smtClean="0">
                <a:cs typeface="Times New Roman" pitchFamily="18" charset="0"/>
              </a:rPr>
              <a:t>…..+ 4= 7</a:t>
            </a:r>
            <a:endParaRPr lang="en-US" sz="3200" dirty="0">
              <a:cs typeface="Times New Roman" pitchFamily="18" charset="0"/>
            </a:endParaRPr>
          </a:p>
        </p:txBody>
      </p:sp>
      <p:sp>
        <p:nvSpPr>
          <p:cNvPr id="14" name="TextBox 13"/>
          <p:cNvSpPr txBox="1"/>
          <p:nvPr/>
        </p:nvSpPr>
        <p:spPr>
          <a:xfrm>
            <a:off x="3955323" y="3277050"/>
            <a:ext cx="876300" cy="584775"/>
          </a:xfrm>
          <a:prstGeom prst="rect">
            <a:avLst/>
          </a:prstGeom>
          <a:noFill/>
        </p:spPr>
        <p:txBody>
          <a:bodyPr wrap="square" rtlCol="0">
            <a:spAutoFit/>
          </a:bodyPr>
          <a:lstStyle/>
          <a:p>
            <a:r>
              <a:rPr lang="en-US" sz="3200" dirty="0" smtClean="0">
                <a:cs typeface="Times New Roman" pitchFamily="18" charset="0"/>
              </a:rPr>
              <a:t>8 &gt;</a:t>
            </a:r>
            <a:endParaRPr lang="en-US" sz="3200" dirty="0">
              <a:cs typeface="Times New Roman" pitchFamily="18" charset="0"/>
            </a:endParaRPr>
          </a:p>
        </p:txBody>
      </p:sp>
      <p:sp>
        <p:nvSpPr>
          <p:cNvPr id="15" name="TextBox 14"/>
          <p:cNvSpPr txBox="1"/>
          <p:nvPr/>
        </p:nvSpPr>
        <p:spPr>
          <a:xfrm>
            <a:off x="4693920" y="3277050"/>
            <a:ext cx="571500" cy="584775"/>
          </a:xfrm>
          <a:prstGeom prst="rect">
            <a:avLst/>
          </a:prstGeom>
          <a:noFill/>
        </p:spPr>
        <p:txBody>
          <a:bodyPr wrap="square" rtlCol="0">
            <a:spAutoFit/>
          </a:bodyPr>
          <a:lstStyle/>
          <a:p>
            <a:r>
              <a:rPr lang="en-US" sz="3200" dirty="0">
                <a:solidFill>
                  <a:srgbClr val="FF0000"/>
                </a:solidFill>
                <a:cs typeface="Times New Roman" pitchFamily="18" charset="0"/>
              </a:rPr>
              <a:t>7</a:t>
            </a:r>
          </a:p>
        </p:txBody>
      </p:sp>
      <p:sp>
        <p:nvSpPr>
          <p:cNvPr id="16" name="TextBox 15"/>
          <p:cNvSpPr txBox="1"/>
          <p:nvPr/>
        </p:nvSpPr>
        <p:spPr>
          <a:xfrm>
            <a:off x="6750094" y="2093861"/>
            <a:ext cx="876300" cy="584775"/>
          </a:xfrm>
          <a:prstGeom prst="rect">
            <a:avLst/>
          </a:prstGeom>
          <a:noFill/>
        </p:spPr>
        <p:txBody>
          <a:bodyPr wrap="square" rtlCol="0">
            <a:spAutoFit/>
          </a:bodyPr>
          <a:lstStyle/>
          <a:p>
            <a:r>
              <a:rPr lang="en-US" sz="3200" dirty="0" smtClean="0">
                <a:cs typeface="Times New Roman" pitchFamily="18" charset="0"/>
              </a:rPr>
              <a:t>9 &lt;</a:t>
            </a:r>
            <a:endParaRPr lang="en-US" sz="3200" dirty="0">
              <a:cs typeface="Times New Roman" pitchFamily="18" charset="0"/>
            </a:endParaRPr>
          </a:p>
        </p:txBody>
      </p:sp>
      <p:sp>
        <p:nvSpPr>
          <p:cNvPr id="17" name="TextBox 16"/>
          <p:cNvSpPr txBox="1"/>
          <p:nvPr/>
        </p:nvSpPr>
        <p:spPr>
          <a:xfrm>
            <a:off x="7439025" y="2070473"/>
            <a:ext cx="944608" cy="584775"/>
          </a:xfrm>
          <a:prstGeom prst="rect">
            <a:avLst/>
          </a:prstGeom>
          <a:noFill/>
        </p:spPr>
        <p:txBody>
          <a:bodyPr wrap="square" rtlCol="0">
            <a:spAutoFit/>
          </a:bodyPr>
          <a:lstStyle/>
          <a:p>
            <a:r>
              <a:rPr lang="en-US" sz="3200" dirty="0" smtClean="0">
                <a:solidFill>
                  <a:srgbClr val="FF0000"/>
                </a:solidFill>
                <a:cs typeface="Times New Roman" pitchFamily="18" charset="0"/>
              </a:rPr>
              <a:t>10</a:t>
            </a:r>
            <a:endParaRPr lang="en-US" sz="3200" dirty="0">
              <a:solidFill>
                <a:srgbClr val="FF0000"/>
              </a:solidFill>
              <a:cs typeface="Times New Roman" pitchFamily="18" charset="0"/>
            </a:endParaRPr>
          </a:p>
        </p:txBody>
      </p:sp>
      <p:sp>
        <p:nvSpPr>
          <p:cNvPr id="18" name="TextBox 17"/>
          <p:cNvSpPr txBox="1"/>
          <p:nvPr/>
        </p:nvSpPr>
        <p:spPr>
          <a:xfrm>
            <a:off x="6694439" y="3277050"/>
            <a:ext cx="2158093" cy="584775"/>
          </a:xfrm>
          <a:prstGeom prst="rect">
            <a:avLst/>
          </a:prstGeom>
          <a:noFill/>
        </p:spPr>
        <p:txBody>
          <a:bodyPr wrap="square" rtlCol="0">
            <a:spAutoFit/>
          </a:bodyPr>
          <a:lstStyle/>
          <a:p>
            <a:r>
              <a:rPr lang="en-US" sz="3200" dirty="0" smtClean="0">
                <a:cs typeface="Times New Roman" pitchFamily="18" charset="0"/>
              </a:rPr>
              <a:t>5 &lt;....&lt; 7</a:t>
            </a:r>
            <a:endParaRPr lang="en-US" sz="3200" dirty="0">
              <a:cs typeface="Times New Roman" pitchFamily="18" charset="0"/>
            </a:endParaRPr>
          </a:p>
        </p:txBody>
      </p:sp>
      <p:sp>
        <p:nvSpPr>
          <p:cNvPr id="19" name="TextBox 18"/>
          <p:cNvSpPr txBox="1"/>
          <p:nvPr/>
        </p:nvSpPr>
        <p:spPr>
          <a:xfrm>
            <a:off x="7380103" y="3277050"/>
            <a:ext cx="571500" cy="584775"/>
          </a:xfrm>
          <a:prstGeom prst="rect">
            <a:avLst/>
          </a:prstGeom>
          <a:noFill/>
        </p:spPr>
        <p:txBody>
          <a:bodyPr wrap="square" rtlCol="0">
            <a:spAutoFit/>
          </a:bodyPr>
          <a:lstStyle/>
          <a:p>
            <a:r>
              <a:rPr lang="en-US" sz="3200" dirty="0" smtClean="0">
                <a:solidFill>
                  <a:srgbClr val="FF0000"/>
                </a:solidFill>
                <a:cs typeface="Times New Roman" pitchFamily="18" charset="0"/>
              </a:rPr>
              <a:t>6</a:t>
            </a:r>
            <a:endParaRPr lang="en-US" sz="3200" dirty="0">
              <a:solidFill>
                <a:srgbClr val="FF0000"/>
              </a:solidFill>
              <a:cs typeface="Times New Roman" pitchFamily="18" charset="0"/>
            </a:endParaRPr>
          </a:p>
        </p:txBody>
      </p:sp>
      <p:sp>
        <p:nvSpPr>
          <p:cNvPr id="20" name="Title 1"/>
          <p:cNvSpPr txBox="1">
            <a:spLocks/>
          </p:cNvSpPr>
          <p:nvPr/>
        </p:nvSpPr>
        <p:spPr>
          <a:xfrm>
            <a:off x="1177883" y="815195"/>
            <a:ext cx="7498080" cy="838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2800" dirty="0" err="1" smtClean="0">
                <a:solidFill>
                  <a:srgbClr val="FF0000"/>
                </a:solidFill>
                <a:latin typeface="VNI-Avo" pitchFamily="2" charset="0"/>
              </a:rPr>
              <a:t>Troø</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chôi</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Hoûi</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nhanh</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ñaùp</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nhanh</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6510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rmAutofit/>
          </a:bodyPr>
          <a:lstStyle/>
          <a:p>
            <a:r>
              <a:rPr lang="en-US" sz="3200" dirty="0" smtClean="0">
                <a:solidFill>
                  <a:schemeClr val="tx1"/>
                </a:solidFill>
                <a:latin typeface="VNI-Avo" pitchFamily="2" charset="0"/>
              </a:rPr>
              <a:t>1. </a:t>
            </a:r>
            <a:r>
              <a:rPr lang="en-US" sz="3200" dirty="0" err="1" smtClean="0">
                <a:solidFill>
                  <a:schemeClr val="tx1"/>
                </a:solidFill>
                <a:latin typeface="VNI-Avo" pitchFamily="2" charset="0"/>
              </a:rPr>
              <a:t>Em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haõy</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keå</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teân</a:t>
            </a:r>
            <a:r>
              <a:rPr lang="en-US" sz="3200" dirty="0" smtClean="0">
                <a:solidFill>
                  <a:schemeClr val="tx1"/>
                </a:solidFill>
                <a:latin typeface="VNI-Avo" pitchFamily="2" charset="0"/>
              </a:rPr>
              <a:t> :</a:t>
            </a:r>
            <a:endParaRPr lang="en-US" sz="3200" dirty="0">
              <a:solidFill>
                <a:schemeClr val="tx1"/>
              </a:solidFill>
              <a:latin typeface="VNI-Avo" pitchFamily="2" charset="0"/>
            </a:endParaRPr>
          </a:p>
        </p:txBody>
      </p:sp>
      <p:sp>
        <p:nvSpPr>
          <p:cNvPr id="14" name="Title 1"/>
          <p:cNvSpPr txBox="1">
            <a:spLocks/>
          </p:cNvSpPr>
          <p:nvPr/>
        </p:nvSpPr>
        <p:spPr>
          <a:xfrm>
            <a:off x="1295400" y="914400"/>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a. Ba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chöõ</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nhaät</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3" name="AutoShape 4"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Bảng gỗ học sinh tiểu học 347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25812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4176713"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2874"/>
            <a:ext cx="3733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7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wipe(down)">
                                      <p:cBhvr>
                                        <p:cTn id="12" dur="500"/>
                                        <p:tgtEl>
                                          <p:spTgt spid="1031"/>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wipe(down)">
                                      <p:cBhvr>
                                        <p:cTn id="1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258388" y="1603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a:solidFill>
                  <a:schemeClr val="tx1"/>
                </a:solidFill>
                <a:latin typeface="VNI-Avo" pitchFamily="2" charset="0"/>
              </a:rPr>
              <a:t>b</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Hai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vuoâng</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74" y="1752600"/>
            <a:ext cx="330272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54739"/>
            <a:ext cx="339634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0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069975" y="368572"/>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c. </a:t>
            </a:r>
            <a:r>
              <a:rPr lang="en-US" sz="3200" dirty="0" err="1" smtClean="0">
                <a:solidFill>
                  <a:schemeClr val="tx1"/>
                </a:solidFill>
                <a:latin typeface="VNI-Avo" pitchFamily="2" charset="0"/>
              </a:rPr>
              <a:t>Boán</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troøn</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ình vuông - Toán lớp 8 [Online Math - olm.vn] - YouTub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Adobe Photoshop - Tự Học Tin - Tin học cho người Việ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511572"/>
            <a:ext cx="2357846" cy="235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2" descr="LỜI GIẢI] Chọn đáp án đúng Đồ vật nào sau đây có dạng hình tròn - Tự Học 365"/>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5" descr="Hướng dẫn học toán lớp 3 hình tròn tâm đường kính bán kính"/>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2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4" y="1752600"/>
            <a:ext cx="4276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762" y="4038600"/>
            <a:ext cx="21542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 descr="Chuyển giao công nghệ in ảnh lên đĩa sứ giá ưu đãi nhất H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519" y="423100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2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1000"/>
                                        <p:tgtEl>
                                          <p:spTgt spid="4120"/>
                                        </p:tgtEl>
                                      </p:cBhvr>
                                    </p:animEffect>
                                    <p:anim calcmode="lin" valueType="num">
                                      <p:cBhvr>
                                        <p:cTn id="8" dur="1000" fill="hold"/>
                                        <p:tgtEl>
                                          <p:spTgt spid="4120"/>
                                        </p:tgtEl>
                                        <p:attrNameLst>
                                          <p:attrName>ppt_x</p:attrName>
                                        </p:attrNameLst>
                                      </p:cBhvr>
                                      <p:tavLst>
                                        <p:tav tm="0">
                                          <p:val>
                                            <p:strVal val="#ppt_x"/>
                                          </p:val>
                                        </p:tav>
                                        <p:tav tm="100000">
                                          <p:val>
                                            <p:strVal val="#ppt_x"/>
                                          </p:val>
                                        </p:tav>
                                      </p:tavLst>
                                    </p:anim>
                                    <p:anim calcmode="lin" valueType="num">
                                      <p:cBhvr>
                                        <p:cTn id="9" dur="1000" fill="hold"/>
                                        <p:tgtEl>
                                          <p:spTgt spid="41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fade">
                                      <p:cBhvr>
                                        <p:cTn id="12" dur="1000"/>
                                        <p:tgtEl>
                                          <p:spTgt spid="4106"/>
                                        </p:tgtEl>
                                      </p:cBhvr>
                                    </p:animEffect>
                                    <p:anim calcmode="lin" valueType="num">
                                      <p:cBhvr>
                                        <p:cTn id="13" dur="1000" fill="hold"/>
                                        <p:tgtEl>
                                          <p:spTgt spid="4106"/>
                                        </p:tgtEl>
                                        <p:attrNameLst>
                                          <p:attrName>ppt_x</p:attrName>
                                        </p:attrNameLst>
                                      </p:cBhvr>
                                      <p:tavLst>
                                        <p:tav tm="0">
                                          <p:val>
                                            <p:strVal val="#ppt_x"/>
                                          </p:val>
                                        </p:tav>
                                        <p:tav tm="100000">
                                          <p:val>
                                            <p:strVal val="#ppt_x"/>
                                          </p:val>
                                        </p:tav>
                                      </p:tavLst>
                                    </p:anim>
                                    <p:anim calcmode="lin" valueType="num">
                                      <p:cBhvr>
                                        <p:cTn id="14" dur="1000" fill="hold"/>
                                        <p:tgtEl>
                                          <p:spTgt spid="410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295400" y="452075"/>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d. </a:t>
            </a:r>
            <a:r>
              <a:rPr lang="en-US" sz="3200" dirty="0" err="1" smtClean="0">
                <a:solidFill>
                  <a:schemeClr val="tx1"/>
                </a:solidFill>
                <a:latin typeface="VNI-Avo" pitchFamily="2" charset="0"/>
              </a:rPr>
              <a:t>Hai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tam </a:t>
            </a:r>
            <a:r>
              <a:rPr lang="en-US" sz="3200" dirty="0" err="1" smtClean="0">
                <a:solidFill>
                  <a:schemeClr val="tx1"/>
                </a:solidFill>
                <a:latin typeface="VNI-Avo" pitchFamily="2" charset="0"/>
              </a:rPr>
              <a:t>giaùc</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10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Biển báo nguy hiểm – Ý nghĩa từng l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2514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230086" y="473394"/>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a:solidFill>
                  <a:schemeClr val="tx1"/>
                </a:solidFill>
                <a:latin typeface="VNI-Avo" pitchFamily="2" charset="0"/>
              </a:rPr>
              <a:t>e</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Moät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khoái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laäp</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phöông</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09" y="1603331"/>
            <a:ext cx="3886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689" y="1627280"/>
            <a:ext cx="338001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066800" y="4651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g. </a:t>
            </a:r>
            <a:r>
              <a:rPr lang="en-US" sz="3200" dirty="0" err="1" smtClean="0">
                <a:solidFill>
                  <a:schemeClr val="tx1"/>
                </a:solidFill>
                <a:latin typeface="VNI-Avo" pitchFamily="2" charset="0"/>
              </a:rPr>
              <a:t>Hai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ñoà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vaät</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coù</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daïng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hình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khoái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hoäp</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chöõ</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nhaät</a:t>
            </a:r>
            <a:r>
              <a:rPr lang="en-US" sz="3200" dirty="0" smtClean="0">
                <a:solidFill>
                  <a:schemeClr val="tx1"/>
                </a:solidFill>
                <a:latin typeface="VNI-Avo" pitchFamily="2" charset="0"/>
              </a:rPr>
              <a:t>:</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Đồ vật nào dưới đây có hình ảnh của hình tam giá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Hình ảnh Đặt Hình Vuông Mô Hình Tam Giác đồ Chơi Tam Giác Thiết Bị Dạy Tam  Giác, đặt Vuông, Mô Hình Tam Giác, đồ Chơi Tam Giác miễn phí tải tậ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Trong các đồ vật sau, vật nào có dạng hình hộp chữ nhậ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00"/>
            <a:ext cx="281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255" y="1905000"/>
            <a:ext cx="301434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wipe(down)">
                                      <p:cBhvr>
                                        <p:cTn id="7" dur="500"/>
                                        <p:tgtEl>
                                          <p:spTgt spid="6155"/>
                                        </p:tgtEl>
                                      </p:cBhvr>
                                    </p:animEffect>
                                  </p:childTnLst>
                                </p:cTn>
                              </p:par>
                              <p:par>
                                <p:cTn id="8" presetID="22" presetClass="entr" presetSubtype="4" fill="hold"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wipe(down)">
                                      <p:cBhvr>
                                        <p:cTn id="10"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066800" y="4651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2. </a:t>
            </a:r>
            <a:r>
              <a:rPr lang="en-US" sz="3200" dirty="0" err="1" smtClean="0">
                <a:solidFill>
                  <a:schemeClr val="tx1"/>
                </a:solidFill>
                <a:latin typeface="VNI-Avo" pitchFamily="2" charset="0"/>
              </a:rPr>
              <a:t>Số</a:t>
            </a:r>
            <a:r>
              <a:rPr lang="en-US" sz="3200" dirty="0">
                <a:solidFill>
                  <a:schemeClr val="tx1"/>
                </a:solidFill>
                <a:latin typeface="VNI-Avo" pitchFamily="2" charset="0"/>
              </a:rPr>
              <a:t>?</a:t>
            </a: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Đồ vật nào dưới đây có hình ảnh của hình tam giá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Hình ảnh Đặt Hình Vuông Mô Hình Tam Giác đồ Chơi Tam Giác Thiết Bị Dạy Tam  Giác, đặt Vuông, Mô Hình Tam Giác, đồ Chơi Tam Giác miễn phí tải tậ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53509" y="-13242334"/>
            <a:ext cx="3690532"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298575" y="1623378"/>
            <a:ext cx="1752600" cy="324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8" idx="0"/>
            <a:endCxn id="8" idx="2"/>
          </p:cNvCxnSpPr>
          <p:nvPr/>
        </p:nvCxnSpPr>
        <p:spPr>
          <a:xfrm>
            <a:off x="2174875" y="1623378"/>
            <a:ext cx="0" cy="3244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09461" y="2438400"/>
            <a:ext cx="1741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20347" y="4038600"/>
            <a:ext cx="1741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20347" y="3254443"/>
            <a:ext cx="1741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524000" y="184404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a:off x="1447777" y="3352800"/>
            <a:ext cx="609623" cy="609600"/>
          </a:xfrm>
          <a:prstGeom prst="flowChartExtract">
            <a:avLst/>
          </a:prstGeom>
          <a:solidFill>
            <a:schemeClr val="accent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47776" y="4267200"/>
            <a:ext cx="609623"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403475" y="1744768"/>
            <a:ext cx="495300" cy="584775"/>
          </a:xfrm>
          <a:prstGeom prst="rect">
            <a:avLst/>
          </a:prstGeom>
          <a:noFill/>
        </p:spPr>
        <p:txBody>
          <a:bodyPr wrap="square" rtlCol="0">
            <a:spAutoFit/>
          </a:bodyPr>
          <a:lstStyle/>
          <a:p>
            <a:r>
              <a:rPr lang="en-US" sz="3200" dirty="0" smtClean="0"/>
              <a:t>?</a:t>
            </a:r>
            <a:endParaRPr lang="en-US" sz="3200" dirty="0"/>
          </a:p>
        </p:txBody>
      </p:sp>
      <p:sp>
        <p:nvSpPr>
          <p:cNvPr id="30" name="TextBox 29"/>
          <p:cNvSpPr txBox="1"/>
          <p:nvPr/>
        </p:nvSpPr>
        <p:spPr>
          <a:xfrm>
            <a:off x="2415359" y="2603212"/>
            <a:ext cx="495300" cy="584775"/>
          </a:xfrm>
          <a:prstGeom prst="rect">
            <a:avLst/>
          </a:prstGeom>
          <a:noFill/>
        </p:spPr>
        <p:txBody>
          <a:bodyPr wrap="square" rtlCol="0">
            <a:spAutoFit/>
          </a:bodyPr>
          <a:lstStyle/>
          <a:p>
            <a:r>
              <a:rPr lang="en-US" sz="3200" dirty="0" smtClean="0"/>
              <a:t>?</a:t>
            </a:r>
            <a:endParaRPr lang="en-US" sz="3200" dirty="0"/>
          </a:p>
        </p:txBody>
      </p:sp>
      <p:sp>
        <p:nvSpPr>
          <p:cNvPr id="31" name="TextBox 30"/>
          <p:cNvSpPr txBox="1"/>
          <p:nvPr/>
        </p:nvSpPr>
        <p:spPr>
          <a:xfrm>
            <a:off x="2313577" y="4088900"/>
            <a:ext cx="495300" cy="584775"/>
          </a:xfrm>
          <a:prstGeom prst="rect">
            <a:avLst/>
          </a:prstGeom>
          <a:noFill/>
        </p:spPr>
        <p:txBody>
          <a:bodyPr wrap="square" rtlCol="0">
            <a:spAutoFit/>
          </a:bodyPr>
          <a:lstStyle/>
          <a:p>
            <a:r>
              <a:rPr lang="en-US" sz="3200" dirty="0" smtClean="0"/>
              <a:t>?</a:t>
            </a:r>
            <a:endParaRPr lang="en-US" sz="3200" dirty="0"/>
          </a:p>
        </p:txBody>
      </p:sp>
      <p:sp>
        <p:nvSpPr>
          <p:cNvPr id="32" name="TextBox 31"/>
          <p:cNvSpPr txBox="1"/>
          <p:nvPr/>
        </p:nvSpPr>
        <p:spPr>
          <a:xfrm>
            <a:off x="2453368" y="3352800"/>
            <a:ext cx="495300" cy="584775"/>
          </a:xfrm>
          <a:prstGeom prst="rect">
            <a:avLst/>
          </a:prstGeom>
          <a:noFill/>
        </p:spPr>
        <p:txBody>
          <a:bodyPr wrap="square" rtlCol="0">
            <a:spAutoFit/>
          </a:bodyPr>
          <a:lstStyle/>
          <a:p>
            <a:r>
              <a:rPr lang="en-US" sz="3200" dirty="0" smtClean="0"/>
              <a:t>?</a:t>
            </a:r>
            <a:endParaRPr lang="en-US" sz="3200" dirty="0"/>
          </a:p>
        </p:txBody>
      </p:sp>
      <p:sp>
        <p:nvSpPr>
          <p:cNvPr id="35" name="Rectangle 34"/>
          <p:cNvSpPr/>
          <p:nvPr/>
        </p:nvSpPr>
        <p:spPr>
          <a:xfrm rot="5400000">
            <a:off x="4908958" y="4602978"/>
            <a:ext cx="1515291" cy="53022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996370" y="4581207"/>
            <a:ext cx="1515291" cy="53022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85887" y="2550840"/>
            <a:ext cx="533400" cy="48538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387902" y="2700684"/>
            <a:ext cx="1633222" cy="14269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695069" y="1715437"/>
            <a:ext cx="1102997" cy="985247"/>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86200" y="2700684"/>
            <a:ext cx="1515291" cy="53022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30174" y="2700684"/>
            <a:ext cx="1515291" cy="53022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a:off x="5429956" y="769938"/>
            <a:ext cx="1633222" cy="974830"/>
          </a:xfrm>
          <a:prstGeom prst="flowChartExtract">
            <a:avLst/>
          </a:prstGeom>
          <a:solidFill>
            <a:schemeClr val="accent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831205" y="1817476"/>
            <a:ext cx="353380" cy="3579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16564" y="1817476"/>
            <a:ext cx="353380" cy="3579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07895" y="2330306"/>
            <a:ext cx="609623" cy="21618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542199" y="2700684"/>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352800" y="2751786"/>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46721" y="4110445"/>
            <a:ext cx="571500" cy="646331"/>
          </a:xfrm>
          <a:prstGeom prst="rect">
            <a:avLst/>
          </a:prstGeom>
          <a:noFill/>
        </p:spPr>
        <p:txBody>
          <a:bodyPr wrap="square" rtlCol="0">
            <a:spAutoFit/>
          </a:bodyPr>
          <a:lstStyle/>
          <a:p>
            <a:r>
              <a:rPr lang="en-US" sz="3600" dirty="0" smtClean="0"/>
              <a:t>5</a:t>
            </a:r>
            <a:endParaRPr lang="en-US" sz="3600" dirty="0"/>
          </a:p>
        </p:txBody>
      </p:sp>
      <p:sp>
        <p:nvSpPr>
          <p:cNvPr id="58" name="TextBox 57"/>
          <p:cNvSpPr txBox="1"/>
          <p:nvPr/>
        </p:nvSpPr>
        <p:spPr>
          <a:xfrm>
            <a:off x="2339159" y="3360738"/>
            <a:ext cx="571500" cy="646331"/>
          </a:xfrm>
          <a:prstGeom prst="rect">
            <a:avLst/>
          </a:prstGeom>
          <a:noFill/>
        </p:spPr>
        <p:txBody>
          <a:bodyPr wrap="square" rtlCol="0">
            <a:spAutoFit/>
          </a:bodyPr>
          <a:lstStyle/>
          <a:p>
            <a:r>
              <a:rPr lang="en-US" sz="3600" dirty="0" smtClean="0"/>
              <a:t>1</a:t>
            </a:r>
            <a:endParaRPr lang="en-US" sz="3600" dirty="0"/>
          </a:p>
        </p:txBody>
      </p:sp>
      <p:sp>
        <p:nvSpPr>
          <p:cNvPr id="59" name="TextBox 58"/>
          <p:cNvSpPr txBox="1"/>
          <p:nvPr/>
        </p:nvSpPr>
        <p:spPr>
          <a:xfrm>
            <a:off x="2352312" y="2550840"/>
            <a:ext cx="571500" cy="646331"/>
          </a:xfrm>
          <a:prstGeom prst="rect">
            <a:avLst/>
          </a:prstGeom>
          <a:noFill/>
        </p:spPr>
        <p:txBody>
          <a:bodyPr wrap="square" rtlCol="0">
            <a:spAutoFit/>
          </a:bodyPr>
          <a:lstStyle/>
          <a:p>
            <a:r>
              <a:rPr lang="en-US" sz="3600" dirty="0" smtClean="0"/>
              <a:t>2</a:t>
            </a:r>
            <a:endParaRPr lang="en-US" sz="3600" dirty="0"/>
          </a:p>
        </p:txBody>
      </p:sp>
      <p:sp>
        <p:nvSpPr>
          <p:cNvPr id="60" name="TextBox 59"/>
          <p:cNvSpPr txBox="1"/>
          <p:nvPr/>
        </p:nvSpPr>
        <p:spPr>
          <a:xfrm>
            <a:off x="2374084" y="1654909"/>
            <a:ext cx="571500" cy="646331"/>
          </a:xfrm>
          <a:prstGeom prst="rect">
            <a:avLst/>
          </a:prstGeom>
          <a:noFill/>
        </p:spPr>
        <p:txBody>
          <a:bodyPr wrap="square" rtlCol="0">
            <a:spAutoFit/>
          </a:bodyPr>
          <a:lstStyle/>
          <a:p>
            <a:r>
              <a:rPr lang="en-US" sz="3600" dirty="0" smtClean="0"/>
              <a:t>4</a:t>
            </a:r>
            <a:endParaRPr lang="en-US" sz="3600" dirty="0"/>
          </a:p>
        </p:txBody>
      </p:sp>
    </p:spTree>
    <p:extLst>
      <p:ext uri="{BB962C8B-B14F-4D97-AF65-F5344CB8AC3E}">
        <p14:creationId xmlns:p14="http://schemas.microsoft.com/office/powerpoint/2010/main" val="34201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1" grpId="0"/>
      <p:bldP spid="32" grpId="0"/>
      <p:bldP spid="27" grpId="0"/>
      <p:bldP spid="58" grpId="0"/>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bìa"/>
  <p:tag name="ISPRING_SLIDE_INDENT_LEVEL" val="0"/>
  <p:tag name="ISPRING_SLIDE_ID_2" val="{5935DA68-248D-4E0C-B796-460D1988B380}"/>
  <p:tag name="GENSWF_ADVANCE_TIME" val="16.1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758</TotalTime>
  <Words>296</Words>
  <Application>Microsoft Office PowerPoint</Application>
  <PresentationFormat>On-screen Show (4:3)</PresentationFormat>
  <Paragraphs>58</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Solstice</vt:lpstr>
      <vt:lpstr>Office Theme</vt:lpstr>
      <vt:lpstr>PowerPoint Presentation</vt:lpstr>
      <vt:lpstr>Khôûi ñoäng</vt:lpstr>
      <vt:lpstr>1. Em haõy keå teân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Cho 2 maûnh goã hình chöõ nhaät vaø 5 maûnh goã hình vuoâng:</vt:lpstr>
      <vt:lpstr>PowerPoint Presentation</vt:lpstr>
      <vt:lpstr>PowerPoint Presentation</vt:lpstr>
      <vt:lpstr>5. Cho 4 maûnh goã hình laäp phöông vaø 2 maûnh goã khoái hoäp chöõ nhaät:</vt:lpstr>
      <vt:lpstr>Daën doø</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88</cp:revision>
  <dcterms:created xsi:type="dcterms:W3CDTF">2021-10-11T07:22:47Z</dcterms:created>
  <dcterms:modified xsi:type="dcterms:W3CDTF">2023-06-25T03:42:52Z</dcterms:modified>
</cp:coreProperties>
</file>