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handoutMasterIdLst>
    <p:handoutMasterId r:id="rId12"/>
  </p:handoutMasterIdLst>
  <p:sldIdLst>
    <p:sldId id="301" r:id="rId4"/>
    <p:sldId id="300" r:id="rId5"/>
    <p:sldId id="293" r:id="rId6"/>
    <p:sldId id="294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00CC00"/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/>
    <p:restoredTop sz="94569"/>
  </p:normalViewPr>
  <p:slideViewPr>
    <p:cSldViewPr showGuides="1">
      <p:cViewPr varScale="1">
        <p:scale>
          <a:sx n="66" d="100"/>
          <a:sy n="66" d="100"/>
        </p:scale>
        <p:origin x="1422" y="60"/>
      </p:cViewPr>
      <p:guideLst>
        <p:guide orient="horz" pos="217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endParaRPr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hangingPunct="1"/>
            <a:endParaRPr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eaLnBrk="1" hangingPunct="1"/>
            <a:endParaRPr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7492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endParaRPr sz="12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algn="r" eaLnBrk="1" hangingPunct="1"/>
            <a:endParaRPr sz="1200" dirty="0"/>
          </a:p>
        </p:txBody>
      </p:sp>
      <p:sp>
        <p:nvSpPr>
          <p:cNvPr id="1536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eaLnBrk="1" hangingPunct="1"/>
            <a:endParaRPr sz="1200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60820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6A8AD-F3E6-47DE-B783-16C0EDA737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35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52385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390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28215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4665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4623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017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558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17819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3824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6968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17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 eaLnBrk="1" hangingPunct="1"/>
            <a:fld id="{BB962C8B-B14F-4D97-AF65-F5344CB8AC3E}" type="datetime10">
              <a:rPr lang="en-US" dirty="0">
                <a:latin typeface="Arial" panose="020B0604020202020204" pitchFamily="34" charset="0"/>
              </a:rPr>
              <a:t>21:19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25/6/2023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73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182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1DBA93-6373-92C7-878A-568FA6AC9B50}"/>
              </a:ext>
            </a:extLst>
          </p:cNvPr>
          <p:cNvSpPr txBox="1"/>
          <p:nvPr/>
        </p:nvSpPr>
        <p:spPr>
          <a:xfrm>
            <a:off x="1676400" y="397265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32" fontAlgn="auto">
              <a:spcBef>
                <a:spcPts val="0"/>
              </a:spcBef>
              <a:spcAft>
                <a:spcPts val="0"/>
              </a:spcAft>
            </a:pPr>
            <a:r>
              <a:rPr lang="vi-VN" sz="1500" b="1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b="1">
                <a:solidFill>
                  <a:prstClr val="black"/>
                </a:solidFill>
                <a:latin typeface="Calibri"/>
              </a:rPr>
              <a:t> </a:t>
            </a:r>
            <a:r>
              <a:rPr lang="vi-VN" sz="2000" b="1">
                <a:solidFill>
                  <a:prstClr val="black"/>
                </a:solidFill>
                <a:latin typeface="Times New Roman" panose="02020603050405020304" pitchFamily="18" charset="0"/>
              </a:rPr>
              <a:t>GIÁO </a:t>
            </a:r>
            <a:r>
              <a:rPr lang="vi-VN" sz="20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DỤC VÀ ĐÀO </a:t>
            </a:r>
            <a:r>
              <a:rPr lang="vi-VN" sz="2000" b="1">
                <a:solidFill>
                  <a:prstClr val="black"/>
                </a:solidFill>
                <a:latin typeface="Times New Roman" panose="02020603050405020304" pitchFamily="18" charset="0"/>
              </a:rPr>
              <a:t>TẠO </a:t>
            </a: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HUYỆN </a:t>
            </a: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GIAO </a:t>
            </a:r>
            <a:r>
              <a:rPr lang="en-US" altLang="en-US" sz="20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THUỶ</a:t>
            </a:r>
            <a:endParaRPr lang="vi-VN" sz="200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algn="ctr" defTabSz="685732" fontAlgn="auto">
              <a:spcBef>
                <a:spcPts val="0"/>
              </a:spcBef>
              <a:spcAft>
                <a:spcPts val="0"/>
              </a:spcAft>
            </a:pP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GIAO YẾN</a:t>
            </a:r>
          </a:p>
          <a:p>
            <a:pPr algn="ctr" defTabSz="685732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050F12-3292-8FA3-E1AF-373D38E5FDA2}"/>
              </a:ext>
            </a:extLst>
          </p:cNvPr>
          <p:cNvSpPr txBox="1"/>
          <p:nvPr/>
        </p:nvSpPr>
        <p:spPr>
          <a:xfrm>
            <a:off x="900113" y="2248475"/>
            <a:ext cx="7400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32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732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ÔN BẢNG CHIA 6</a:t>
            </a:r>
            <a:endParaRPr lang="en-US" sz="400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00475" y="1143000"/>
            <a:ext cx="2114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E050F12-3292-8FA3-E1AF-373D38E5FDA2}"/>
              </a:ext>
            </a:extLst>
          </p:cNvPr>
          <p:cNvSpPr txBox="1"/>
          <p:nvPr/>
        </p:nvSpPr>
        <p:spPr>
          <a:xfrm>
            <a:off x="3000375" y="4800600"/>
            <a:ext cx="3714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sz="24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 Thị Dung</a:t>
            </a:r>
            <a:endParaRPr lang="en-US" sz="24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sách: </a:t>
            </a:r>
            <a:r>
              <a:rPr lang="en-US" sz="24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 Minh</a:t>
            </a:r>
            <a:endParaRPr lang="en-US" sz="24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732" fontAlgn="auto">
              <a:spcBef>
                <a:spcPts val="0"/>
              </a:spcBef>
              <a:spcAft>
                <a:spcPts val="0"/>
              </a:spcAft>
            </a:pPr>
            <a:endParaRPr lang="vi-VN" sz="21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73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7-Point Star 8"/>
          <p:cNvSpPr/>
          <p:nvPr/>
        </p:nvSpPr>
        <p:spPr>
          <a:xfrm>
            <a:off x="214312" y="1274428"/>
            <a:ext cx="1843088" cy="1125872"/>
          </a:xfrm>
          <a:prstGeom prst="star7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32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sz="24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419068"/>
      </p:ext>
    </p:extLst>
  </p:cSld>
  <p:clrMapOvr>
    <a:masterClrMapping/>
  </p:clrMapOvr>
  <p:transition spd="slow" advClick="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s 7"/>
          <p:cNvSpPr/>
          <p:nvPr/>
        </p:nvSpPr>
        <p:spPr>
          <a:xfrm>
            <a:off x="342424" y="1660684"/>
            <a:ext cx="370236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  6 : 6 =  </a:t>
            </a:r>
            <a:r>
              <a:rPr lang="vi-VN" altLang="en-US" sz="5400" b="1">
                <a:solidFill>
                  <a:srgbClr val="0000FF"/>
                </a:solidFill>
                <a:effectLst/>
                <a:sym typeface="Wingdings" panose="05000000000000000000" charset="0"/>
              </a:rPr>
              <a:t>1</a:t>
            </a:r>
          </a:p>
        </p:txBody>
      </p:sp>
      <p:sp>
        <p:nvSpPr>
          <p:cNvPr id="3" name="Rectangles 2"/>
          <p:cNvSpPr/>
          <p:nvPr/>
        </p:nvSpPr>
        <p:spPr>
          <a:xfrm>
            <a:off x="342424" y="2559844"/>
            <a:ext cx="370236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12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2</a:t>
            </a:r>
          </a:p>
        </p:txBody>
      </p:sp>
      <p:sp>
        <p:nvSpPr>
          <p:cNvPr id="4" name="Rectangles 3"/>
          <p:cNvSpPr/>
          <p:nvPr>
            <p:custDataLst>
              <p:tags r:id="rId1"/>
            </p:custDataLst>
          </p:nvPr>
        </p:nvSpPr>
        <p:spPr>
          <a:xfrm>
            <a:off x="5116830" y="1660525"/>
            <a:ext cx="3848100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36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6</a:t>
            </a:r>
          </a:p>
        </p:txBody>
      </p:sp>
      <p:sp>
        <p:nvSpPr>
          <p:cNvPr id="6" name="Rectangles 5"/>
          <p:cNvSpPr/>
          <p:nvPr/>
        </p:nvSpPr>
        <p:spPr>
          <a:xfrm>
            <a:off x="342424" y="3459004"/>
            <a:ext cx="370236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18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3</a:t>
            </a:r>
          </a:p>
        </p:txBody>
      </p:sp>
      <p:sp>
        <p:nvSpPr>
          <p:cNvPr id="7" name="Rectangles 6"/>
          <p:cNvSpPr/>
          <p:nvPr/>
        </p:nvSpPr>
        <p:spPr>
          <a:xfrm>
            <a:off x="5116830" y="4358005"/>
            <a:ext cx="3848100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54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9</a:t>
            </a:r>
          </a:p>
        </p:txBody>
      </p:sp>
      <p:sp>
        <p:nvSpPr>
          <p:cNvPr id="10" name="Rectangles 9"/>
          <p:cNvSpPr/>
          <p:nvPr/>
        </p:nvSpPr>
        <p:spPr>
          <a:xfrm>
            <a:off x="342424" y="5257324"/>
            <a:ext cx="370236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30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5</a:t>
            </a:r>
          </a:p>
        </p:txBody>
      </p:sp>
      <p:sp>
        <p:nvSpPr>
          <p:cNvPr id="11" name="Rectangles 10"/>
          <p:cNvSpPr/>
          <p:nvPr/>
        </p:nvSpPr>
        <p:spPr>
          <a:xfrm>
            <a:off x="5116830" y="2559685"/>
            <a:ext cx="3848100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42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7</a:t>
            </a:r>
          </a:p>
        </p:txBody>
      </p:sp>
      <p:sp>
        <p:nvSpPr>
          <p:cNvPr id="12" name="Rectangles 11"/>
          <p:cNvSpPr/>
          <p:nvPr/>
        </p:nvSpPr>
        <p:spPr>
          <a:xfrm>
            <a:off x="5116830" y="3458845"/>
            <a:ext cx="3848735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48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8</a:t>
            </a:r>
          </a:p>
        </p:txBody>
      </p:sp>
      <p:sp>
        <p:nvSpPr>
          <p:cNvPr id="13" name="Rectangles 12"/>
          <p:cNvSpPr/>
          <p:nvPr/>
        </p:nvSpPr>
        <p:spPr>
          <a:xfrm>
            <a:off x="342424" y="4453414"/>
            <a:ext cx="370236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24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4</a:t>
            </a:r>
          </a:p>
        </p:txBody>
      </p:sp>
      <p:sp>
        <p:nvSpPr>
          <p:cNvPr id="14" name="Rectangles 13"/>
          <p:cNvSpPr/>
          <p:nvPr/>
        </p:nvSpPr>
        <p:spPr>
          <a:xfrm>
            <a:off x="5116830" y="5257165"/>
            <a:ext cx="3848735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60 : 6 = </a:t>
            </a:r>
            <a:r>
              <a:rPr lang="vi-VN" altLang="en-US" sz="5400" b="1">
                <a:solidFill>
                  <a:srgbClr val="0000FF"/>
                </a:solidFill>
                <a:effectLst/>
                <a:sym typeface="Wingdings" panose="05000000000000000000" charset="0"/>
              </a:rPr>
              <a:t>10</a:t>
            </a:r>
          </a:p>
        </p:txBody>
      </p:sp>
      <p:sp>
        <p:nvSpPr>
          <p:cNvPr id="7177" name="TextBox 2"/>
          <p:cNvSpPr txBox="1"/>
          <p:nvPr/>
        </p:nvSpPr>
        <p:spPr>
          <a:xfrm>
            <a:off x="2231721" y="529790"/>
            <a:ext cx="40894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Ôn:</a:t>
            </a:r>
            <a:r>
              <a:rPr lang="vi-VN" sz="32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chia 6</a:t>
            </a:r>
          </a:p>
        </p:txBody>
      </p:sp>
      <p:sp>
        <p:nvSpPr>
          <p:cNvPr id="17" name="Text Box 14"/>
          <p:cNvSpPr txBox="1"/>
          <p:nvPr/>
        </p:nvSpPr>
        <p:spPr>
          <a:xfrm>
            <a:off x="2904995" y="91858"/>
            <a:ext cx="2895600" cy="583565"/>
          </a:xfrm>
          <a:prstGeom prst="rect">
            <a:avLst/>
          </a:prstGeom>
          <a:noFill/>
          <a:ln w="9525">
            <a:noFill/>
          </a:ln>
          <a:effectLst>
            <a:prstShdw prst="shdw11" dir="162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7391400" y="1332865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31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2667000" y="1332865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9" name="Content Placeholder 3" descr="Cam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2667000" y="2350929"/>
            <a:ext cx="1346200" cy="13398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3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165265" y="3113564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2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2640281" y="4072266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15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4953000" y="2273300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25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7517245" y="3181350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21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4953000" y="4038600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20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7517245" y="5048250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27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152400" y="4953000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5480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4" name="Text Box 45"/>
          <p:cNvSpPr txBox="1"/>
          <p:nvPr/>
        </p:nvSpPr>
        <p:spPr>
          <a:xfrm>
            <a:off x="0" y="1809750"/>
            <a:ext cx="32912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altLang="en-US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vi-V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7" name="TextBox 2"/>
          <p:cNvSpPr txBox="1"/>
          <p:nvPr/>
        </p:nvSpPr>
        <p:spPr>
          <a:xfrm>
            <a:off x="0" y="1220788"/>
            <a:ext cx="9144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 chia 6</a:t>
            </a:r>
          </a:p>
        </p:txBody>
      </p:sp>
      <p:sp>
        <p:nvSpPr>
          <p:cNvPr id="2" name="Text Box 14"/>
          <p:cNvSpPr txBox="1"/>
          <p:nvPr/>
        </p:nvSpPr>
        <p:spPr>
          <a:xfrm>
            <a:off x="3048000" y="734338"/>
            <a:ext cx="2743200" cy="583565"/>
          </a:xfrm>
          <a:prstGeom prst="rect">
            <a:avLst/>
          </a:prstGeom>
          <a:noFill/>
          <a:ln w="9525">
            <a:noFill/>
          </a:ln>
          <a:effectLst>
            <a:prstShdw prst="shdw11" dir="162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0485" y="2660650"/>
            <a:ext cx="201041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42 : 6 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54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6 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6 =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2286000" y="2660650"/>
            <a:ext cx="201041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6 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6 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6 : 6 =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4572000" y="2660650"/>
            <a:ext cx="201041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6 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6 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6 =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6781800" y="2660650"/>
            <a:ext cx="201041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1551305" y="2971800"/>
            <a:ext cx="506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1424940" y="3962400"/>
            <a:ext cx="78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1431925" y="4916269"/>
            <a:ext cx="77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3585845" y="2971800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1"/>
          <p:cNvSpPr txBox="1"/>
          <p:nvPr/>
        </p:nvSpPr>
        <p:spPr>
          <a:xfrm>
            <a:off x="3585845" y="3962400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2"/>
          <p:cNvSpPr txBox="1"/>
          <p:nvPr/>
        </p:nvSpPr>
        <p:spPr>
          <a:xfrm>
            <a:off x="3581400" y="4953000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5" name="Text Box 24"/>
          <p:cNvSpPr txBox="1"/>
          <p:nvPr/>
        </p:nvSpPr>
        <p:spPr>
          <a:xfrm>
            <a:off x="5871844" y="2935068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5"/>
          <p:cNvSpPr txBox="1"/>
          <p:nvPr/>
        </p:nvSpPr>
        <p:spPr>
          <a:xfrm>
            <a:off x="5871845" y="3925669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26"/>
          <p:cNvSpPr txBox="1"/>
          <p:nvPr/>
        </p:nvSpPr>
        <p:spPr>
          <a:xfrm>
            <a:off x="5871845" y="4953000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27"/>
          <p:cNvSpPr txBox="1"/>
          <p:nvPr/>
        </p:nvSpPr>
        <p:spPr>
          <a:xfrm>
            <a:off x="8256905" y="2935069"/>
            <a:ext cx="506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8"/>
          <p:cNvSpPr txBox="1"/>
          <p:nvPr/>
        </p:nvSpPr>
        <p:spPr>
          <a:xfrm>
            <a:off x="8256905" y="3962400"/>
            <a:ext cx="506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8134985" y="4916269"/>
            <a:ext cx="780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9"/>
          <p:cNvSpPr txBox="1"/>
          <p:nvPr/>
        </p:nvSpPr>
        <p:spPr>
          <a:xfrm>
            <a:off x="719773" y="158175"/>
            <a:ext cx="8072437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en-US" altLang="vi-VN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vi-VN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Hai </a:t>
            </a:r>
            <a:r>
              <a:rPr lang="en-US" altLang="vi-VN" b="1" err="1">
                <a:latin typeface="HP001 4 hàng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altLang="vi-VN" b="1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b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19 </a:t>
            </a:r>
            <a:r>
              <a:rPr lang="en-US" altLang="vi-VN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altLang="vi-VN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10 </a:t>
            </a:r>
            <a:r>
              <a:rPr lang="en-US" altLang="vi-VN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altLang="vi-VN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2022</a:t>
            </a:r>
            <a:endParaRPr lang="en-US" altLang="vi-VN" b="1" dirty="0">
              <a:latin typeface="HP001 4 hàng" panose="020B06030503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4" grpId="0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3" grpId="0"/>
      <p:bldP spid="13" grpId="1"/>
      <p:bldP spid="21" grpId="0"/>
      <p:bldP spid="21" grpId="1"/>
      <p:bldP spid="22" grpId="0"/>
      <p:bldP spid="22" grpId="1"/>
      <p:bldP spid="23" grpId="0"/>
      <p:bldP spid="23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45"/>
          <p:cNvSpPr txBox="1"/>
          <p:nvPr/>
        </p:nvSpPr>
        <p:spPr>
          <a:xfrm>
            <a:off x="0" y="1809750"/>
            <a:ext cx="32912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nhẩm :</a:t>
            </a:r>
            <a:endParaRPr lang="vi-VN" altLang="en-US" sz="3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2"/>
          <p:cNvSpPr txBox="1"/>
          <p:nvPr/>
        </p:nvSpPr>
        <p:spPr>
          <a:xfrm>
            <a:off x="0" y="1220788"/>
            <a:ext cx="9144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Ôn:</a:t>
            </a:r>
            <a:r>
              <a:rPr lang="vi-VN" sz="32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chia 6</a:t>
            </a:r>
          </a:p>
        </p:txBody>
      </p:sp>
      <p:sp>
        <p:nvSpPr>
          <p:cNvPr id="33" name="Text Box 14"/>
          <p:cNvSpPr txBox="1"/>
          <p:nvPr/>
        </p:nvSpPr>
        <p:spPr>
          <a:xfrm>
            <a:off x="3048000" y="734338"/>
            <a:ext cx="2743200" cy="583565"/>
          </a:xfrm>
          <a:prstGeom prst="rect">
            <a:avLst/>
          </a:prstGeom>
          <a:noFill/>
          <a:ln w="9525">
            <a:noFill/>
          </a:ln>
          <a:effectLst>
            <a:prstShdw prst="shdw11" dir="162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2"/>
          <p:cNvSpPr txBox="1"/>
          <p:nvPr/>
        </p:nvSpPr>
        <p:spPr>
          <a:xfrm>
            <a:off x="70485" y="2660650"/>
            <a:ext cx="201041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6 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36" name="Text Box 3"/>
          <p:cNvSpPr txBox="1"/>
          <p:nvPr/>
        </p:nvSpPr>
        <p:spPr>
          <a:xfrm>
            <a:off x="2362200" y="2660650"/>
            <a:ext cx="1754822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6 × 2 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6 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37" name="Text Box 4"/>
          <p:cNvSpPr txBox="1"/>
          <p:nvPr/>
        </p:nvSpPr>
        <p:spPr>
          <a:xfrm>
            <a:off x="4722179" y="2660650"/>
            <a:ext cx="1831021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6 × 5 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6 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38" name="Text Box 5"/>
          <p:cNvSpPr txBox="1"/>
          <p:nvPr/>
        </p:nvSpPr>
        <p:spPr>
          <a:xfrm>
            <a:off x="7032942" y="2660649"/>
            <a:ext cx="162941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6 × 1 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6 : 6 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lnSpc>
                <a:spcPct val="18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6 : 1 </a:t>
            </a:r>
            <a:r>
              <a:rPr lang="vi-VN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9" name="Text Box 7"/>
          <p:cNvSpPr txBox="1"/>
          <p:nvPr/>
        </p:nvSpPr>
        <p:spPr>
          <a:xfrm>
            <a:off x="1431925" y="2971800"/>
            <a:ext cx="77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8"/>
          <p:cNvSpPr txBox="1"/>
          <p:nvPr/>
        </p:nvSpPr>
        <p:spPr>
          <a:xfrm>
            <a:off x="1424940" y="3962400"/>
            <a:ext cx="78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2"/>
          <p:cNvSpPr txBox="1"/>
          <p:nvPr/>
        </p:nvSpPr>
        <p:spPr>
          <a:xfrm>
            <a:off x="1431925" y="4916269"/>
            <a:ext cx="77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0"/>
          <p:cNvSpPr txBox="1"/>
          <p:nvPr/>
        </p:nvSpPr>
        <p:spPr>
          <a:xfrm>
            <a:off x="3662045" y="2971800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1"/>
          <p:cNvSpPr txBox="1"/>
          <p:nvPr/>
        </p:nvSpPr>
        <p:spPr>
          <a:xfrm>
            <a:off x="3662045" y="3962400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2"/>
          <p:cNvSpPr txBox="1"/>
          <p:nvPr/>
        </p:nvSpPr>
        <p:spPr>
          <a:xfrm>
            <a:off x="3657600" y="4953000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24"/>
          <p:cNvSpPr txBox="1"/>
          <p:nvPr/>
        </p:nvSpPr>
        <p:spPr>
          <a:xfrm>
            <a:off x="6024244" y="2935068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25"/>
          <p:cNvSpPr txBox="1"/>
          <p:nvPr/>
        </p:nvSpPr>
        <p:spPr>
          <a:xfrm>
            <a:off x="6024245" y="3925669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26"/>
          <p:cNvSpPr txBox="1"/>
          <p:nvPr/>
        </p:nvSpPr>
        <p:spPr>
          <a:xfrm>
            <a:off x="6024245" y="4953000"/>
            <a:ext cx="90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27"/>
          <p:cNvSpPr txBox="1"/>
          <p:nvPr/>
        </p:nvSpPr>
        <p:spPr>
          <a:xfrm>
            <a:off x="8409305" y="2935069"/>
            <a:ext cx="506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28"/>
          <p:cNvSpPr txBox="1"/>
          <p:nvPr/>
        </p:nvSpPr>
        <p:spPr>
          <a:xfrm>
            <a:off x="8409305" y="3962400"/>
            <a:ext cx="506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28"/>
          <p:cNvSpPr txBox="1"/>
          <p:nvPr/>
        </p:nvSpPr>
        <p:spPr>
          <a:xfrm>
            <a:off x="8409305" y="4953000"/>
            <a:ext cx="506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14300" y="1935162"/>
            <a:ext cx="8839200" cy="45418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Tx/>
              <a:buNone/>
            </a:pPr>
            <a:r>
              <a:rPr lang="en-US" altLang="en-US" sz="3400" b="1">
                <a:latin typeface="Times New Roman" pitchFamily="18" charset="0"/>
                <a:cs typeface="Times New Roman" pitchFamily="18" charset="0"/>
              </a:rPr>
              <a:t>3. Một sợi dây </a:t>
            </a:r>
            <a:r>
              <a:rPr lang="en-US" altLang="en-US" sz="3400" b="1" smtClean="0">
                <a:latin typeface="Times New Roman" pitchFamily="18" charset="0"/>
                <a:cs typeface="Times New Roman" pitchFamily="18" charset="0"/>
              </a:rPr>
              <a:t>điện </a:t>
            </a:r>
            <a:r>
              <a:rPr lang="en-US" altLang="en-US" sz="3400" b="1">
                <a:latin typeface="Times New Roman" pitchFamily="18" charset="0"/>
                <a:cs typeface="Times New Roman" pitchFamily="18" charset="0"/>
              </a:rPr>
              <a:t>dài 48 </a:t>
            </a:r>
            <a:r>
              <a:rPr lang="en-US" altLang="en-US" sz="3400" b="1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altLang="en-US" sz="3400" b="1">
                <a:latin typeface="Times New Roman" pitchFamily="18" charset="0"/>
                <a:cs typeface="Times New Roman" pitchFamily="18" charset="0"/>
              </a:rPr>
              <a:t>được cắt thành 6 đoạn bằng nhau. M</a:t>
            </a:r>
            <a:r>
              <a:rPr lang="en-US" altLang="en-US" sz="3400" b="1" smtClean="0">
                <a:latin typeface="Times New Roman" pitchFamily="18" charset="0"/>
                <a:cs typeface="Times New Roman" pitchFamily="18" charset="0"/>
              </a:rPr>
              <a:t>ỗi đoạn dài       mét. Ta có phép chia         :         =              </a:t>
            </a: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				</a:t>
            </a:r>
            <a:endParaRPr lang="en-US" altLang="en-US" sz="3600" i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6501" y="2514600"/>
            <a:ext cx="6096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74934" y="3124200"/>
            <a:ext cx="66198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550444" y="3124200"/>
            <a:ext cx="66198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24400" y="3124200"/>
            <a:ext cx="66198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30166" y="381000"/>
            <a:ext cx="8839200" cy="2514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Tx/>
              <a:buNone/>
            </a:pPr>
            <a:r>
              <a:rPr lang="en-US" altLang="en-US" sz="3400" b="1">
                <a:latin typeface="Times New Roman" pitchFamily="18" charset="0"/>
                <a:cs typeface="Times New Roman" pitchFamily="18" charset="0"/>
              </a:rPr>
              <a:t>4. Một cửa hàng buổi sáng bán được </a:t>
            </a:r>
            <a:r>
              <a:rPr lang="en-US" altLang="en-US" sz="3400" b="1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altLang="en-US" sz="3400" b="1">
                <a:latin typeface="Times New Roman" pitchFamily="18" charset="0"/>
                <a:cs typeface="Times New Roman" pitchFamily="18" charset="0"/>
              </a:rPr>
              <a:t>bó hoa buổi </a:t>
            </a:r>
            <a:r>
              <a:rPr lang="en-US" altLang="en-US" sz="3400" b="1" smtClean="0">
                <a:latin typeface="Times New Roman" pitchFamily="18" charset="0"/>
                <a:cs typeface="Times New Roman" pitchFamily="18" charset="0"/>
              </a:rPr>
              <a:t>chiều số bó hoa được giảm đi 6 lần so với buổi sáng Hỏi buổi chiều cửa hàng đó bán được bao nhiêu bó hoa?</a:t>
            </a:r>
            <a:endParaRPr lang="en-US" altLang="en-US" sz="3600" i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3276600" y="2856781"/>
            <a:ext cx="20574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19" name="Text Box 47"/>
          <p:cNvSpPr txBox="1">
            <a:spLocks noChangeArrowheads="1"/>
          </p:cNvSpPr>
          <p:nvPr/>
        </p:nvSpPr>
        <p:spPr bwMode="auto">
          <a:xfrm>
            <a:off x="152400" y="3503474"/>
            <a:ext cx="87015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Buổi </a:t>
            </a: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chiều </a:t>
            </a: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cửa </a:t>
            </a: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hàng đó bán được </a:t>
            </a: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số bó hoa là:</a:t>
            </a: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48"/>
          <p:cNvSpPr txBox="1">
            <a:spLocks noChangeArrowheads="1"/>
          </p:cNvSpPr>
          <p:nvPr/>
        </p:nvSpPr>
        <p:spPr bwMode="auto">
          <a:xfrm>
            <a:off x="1669026" y="4288303"/>
            <a:ext cx="52725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30 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:  6  =  </a:t>
            </a:r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5 (bó)</a:t>
            </a:r>
            <a:endParaRPr lang="en-US" alt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2712474" y="4934634"/>
            <a:ext cx="46789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Đáp số :  </a:t>
            </a:r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5 bó hoa</a:t>
            </a:r>
            <a:endParaRPr lang="en-US" altLang="en-US" sz="3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s 7"/>
          <p:cNvSpPr/>
          <p:nvPr/>
        </p:nvSpPr>
        <p:spPr>
          <a:xfrm>
            <a:off x="342424" y="1660684"/>
            <a:ext cx="370236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  6 : 6 =  </a:t>
            </a:r>
            <a:r>
              <a:rPr lang="vi-VN" altLang="en-US" sz="5400" b="1">
                <a:solidFill>
                  <a:srgbClr val="0000FF"/>
                </a:solidFill>
                <a:effectLst/>
                <a:sym typeface="Wingdings" panose="05000000000000000000" charset="0"/>
              </a:rPr>
              <a:t>1</a:t>
            </a:r>
          </a:p>
        </p:txBody>
      </p:sp>
      <p:sp>
        <p:nvSpPr>
          <p:cNvPr id="3" name="Rectangles 2"/>
          <p:cNvSpPr/>
          <p:nvPr/>
        </p:nvSpPr>
        <p:spPr>
          <a:xfrm>
            <a:off x="342424" y="2559844"/>
            <a:ext cx="370236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12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2</a:t>
            </a:r>
          </a:p>
        </p:txBody>
      </p:sp>
      <p:sp>
        <p:nvSpPr>
          <p:cNvPr id="4" name="Rectangles 3"/>
          <p:cNvSpPr/>
          <p:nvPr>
            <p:custDataLst>
              <p:tags r:id="rId1"/>
            </p:custDataLst>
          </p:nvPr>
        </p:nvSpPr>
        <p:spPr>
          <a:xfrm>
            <a:off x="5116830" y="1660525"/>
            <a:ext cx="3848100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36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6</a:t>
            </a:r>
          </a:p>
        </p:txBody>
      </p:sp>
      <p:sp>
        <p:nvSpPr>
          <p:cNvPr id="6" name="Rectangles 5"/>
          <p:cNvSpPr/>
          <p:nvPr/>
        </p:nvSpPr>
        <p:spPr>
          <a:xfrm>
            <a:off x="342424" y="3459004"/>
            <a:ext cx="370236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18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3</a:t>
            </a:r>
          </a:p>
        </p:txBody>
      </p:sp>
      <p:sp>
        <p:nvSpPr>
          <p:cNvPr id="7" name="Rectangles 6"/>
          <p:cNvSpPr/>
          <p:nvPr/>
        </p:nvSpPr>
        <p:spPr>
          <a:xfrm>
            <a:off x="5116830" y="4358005"/>
            <a:ext cx="3848100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54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9</a:t>
            </a:r>
          </a:p>
        </p:txBody>
      </p:sp>
      <p:sp>
        <p:nvSpPr>
          <p:cNvPr id="10" name="Rectangles 9"/>
          <p:cNvSpPr/>
          <p:nvPr/>
        </p:nvSpPr>
        <p:spPr>
          <a:xfrm>
            <a:off x="342424" y="5257324"/>
            <a:ext cx="370236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30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5</a:t>
            </a:r>
          </a:p>
        </p:txBody>
      </p:sp>
      <p:sp>
        <p:nvSpPr>
          <p:cNvPr id="11" name="Rectangles 10"/>
          <p:cNvSpPr/>
          <p:nvPr/>
        </p:nvSpPr>
        <p:spPr>
          <a:xfrm>
            <a:off x="5116830" y="2559685"/>
            <a:ext cx="3848100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42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7</a:t>
            </a:r>
          </a:p>
        </p:txBody>
      </p:sp>
      <p:sp>
        <p:nvSpPr>
          <p:cNvPr id="12" name="Rectangles 11"/>
          <p:cNvSpPr/>
          <p:nvPr/>
        </p:nvSpPr>
        <p:spPr>
          <a:xfrm>
            <a:off x="5116830" y="3458845"/>
            <a:ext cx="3848735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48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8</a:t>
            </a:r>
          </a:p>
        </p:txBody>
      </p:sp>
      <p:sp>
        <p:nvSpPr>
          <p:cNvPr id="13" name="Rectangles 12"/>
          <p:cNvSpPr/>
          <p:nvPr/>
        </p:nvSpPr>
        <p:spPr>
          <a:xfrm>
            <a:off x="342424" y="4453414"/>
            <a:ext cx="370236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24 : 6 =  </a:t>
            </a:r>
            <a:r>
              <a:rPr lang="vi-VN" altLang="en-US" sz="5400" b="1">
                <a:solidFill>
                  <a:srgbClr val="0000CC"/>
                </a:solidFill>
                <a:effectLst/>
                <a:sym typeface="Wingdings" panose="05000000000000000000" charset="0"/>
              </a:rPr>
              <a:t>4</a:t>
            </a:r>
          </a:p>
        </p:txBody>
      </p:sp>
      <p:sp>
        <p:nvSpPr>
          <p:cNvPr id="14" name="Rectangles 13"/>
          <p:cNvSpPr/>
          <p:nvPr/>
        </p:nvSpPr>
        <p:spPr>
          <a:xfrm>
            <a:off x="5116830" y="5257165"/>
            <a:ext cx="3848735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vi-VN" altLang="en-US" sz="5400" b="1">
                <a:solidFill>
                  <a:schemeClr val="tx1"/>
                </a:solidFill>
                <a:effectLst/>
                <a:sym typeface="Wingdings" panose="05000000000000000000" charset="0"/>
              </a:rPr>
              <a:t>60 : 6 = </a:t>
            </a:r>
            <a:r>
              <a:rPr lang="vi-VN" altLang="en-US" sz="5400" b="1">
                <a:solidFill>
                  <a:srgbClr val="0000FF"/>
                </a:solidFill>
                <a:effectLst/>
                <a:sym typeface="Wingdings" panose="05000000000000000000" charset="0"/>
              </a:rPr>
              <a:t>10</a:t>
            </a:r>
          </a:p>
        </p:txBody>
      </p:sp>
      <p:sp>
        <p:nvSpPr>
          <p:cNvPr id="7177" name="TextBox 2"/>
          <p:cNvSpPr txBox="1"/>
          <p:nvPr/>
        </p:nvSpPr>
        <p:spPr>
          <a:xfrm>
            <a:off x="2231721" y="529790"/>
            <a:ext cx="40894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Ôn:</a:t>
            </a:r>
            <a:r>
              <a:rPr lang="vi-VN" sz="32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chia 6</a:t>
            </a:r>
          </a:p>
        </p:txBody>
      </p:sp>
      <p:sp>
        <p:nvSpPr>
          <p:cNvPr id="17" name="Text Box 14"/>
          <p:cNvSpPr txBox="1"/>
          <p:nvPr/>
        </p:nvSpPr>
        <p:spPr>
          <a:xfrm>
            <a:off x="2904995" y="91858"/>
            <a:ext cx="2895600" cy="583565"/>
          </a:xfrm>
          <a:prstGeom prst="rect">
            <a:avLst/>
          </a:prstGeom>
          <a:noFill/>
          <a:ln w="9525">
            <a:noFill/>
          </a:ln>
          <a:effectLst>
            <a:prstShdw prst="shdw11" dir="162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7482774" y="1313570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31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165265" y="1313570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9" name="Content Placeholder 3" descr="Cam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165265" y="2142014"/>
            <a:ext cx="1346200" cy="13398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3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165265" y="3113564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2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152400" y="4072266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15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7517245" y="2209800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25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7517245" y="3181350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21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7517245" y="4072266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20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7517245" y="5048250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  <p:pic>
        <p:nvPicPr>
          <p:cNvPr id="27" name="Content Placeholder 3" descr="Cam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24465" t="16304" r="26606" b="18478"/>
          <a:stretch>
            <a:fillRect/>
          </a:stretch>
        </p:blipFill>
        <p:spPr>
          <a:xfrm>
            <a:off x="152400" y="4953000"/>
            <a:ext cx="1346200" cy="1339850"/>
          </a:xfrm>
          <a:prstGeom prst="rect">
            <a:avLst/>
          </a:prstGeom>
          <a:noFill/>
          <a:ln w="9525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1394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rang bìa"/>
  <p:tag name="ISPRING_SLIDE_INDENT_LEVEL" val="0"/>
  <p:tag name="ISPRING_SLIDE_ID_2" val="{5935DA68-248D-4E0C-B796-460D1988B380}"/>
  <p:tag name="GENSWF_ADVANCE_TIME" val="16.18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06749761255_1_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06749761255_1_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394</Words>
  <Application>Microsoft Office PowerPoint</Application>
  <PresentationFormat>On-screen Show (4:3)</PresentationFormat>
  <Paragraphs>97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HP001 4 hàng</vt:lpstr>
      <vt:lpstr>Times New Roman</vt:lpstr>
      <vt:lpstr>Wingdings</vt:lpstr>
      <vt:lpstr>Default Design</vt:lpstr>
      <vt:lpstr>1_Default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Admin</cp:lastModifiedBy>
  <cp:revision>131</cp:revision>
  <dcterms:created xsi:type="dcterms:W3CDTF">2011-09-08T00:57:57Z</dcterms:created>
  <dcterms:modified xsi:type="dcterms:W3CDTF">2023-06-25T14:19:24Z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34FFF9D572384F3C8DBA398ACFEFD49F</vt:lpwstr>
  </property>
  <property fmtid="{D5CDD505-2E9C-101B-9397-08002B2CF9AE}" pid="3" name="KSOProductBuildVer">
    <vt:lpwstr>1033-11.2.0.10265</vt:lpwstr>
  </property>
</Properties>
</file>