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92" r:id="rId3"/>
    <p:sldId id="257" r:id="rId4"/>
    <p:sldId id="291" r:id="rId5"/>
    <p:sldId id="258" r:id="rId6"/>
    <p:sldId id="287" r:id="rId7"/>
    <p:sldId id="288" r:id="rId8"/>
    <p:sldId id="289" r:id="rId9"/>
    <p:sldId id="282" r:id="rId10"/>
    <p:sldId id="281" r:id="rId11"/>
    <p:sldId id="276" r:id="rId12"/>
    <p:sldId id="266" r:id="rId13"/>
    <p:sldId id="283" r:id="rId14"/>
    <p:sldId id="269" r:id="rId15"/>
    <p:sldId id="284" r:id="rId16"/>
    <p:sldId id="270" r:id="rId17"/>
    <p:sldId id="285" r:id="rId18"/>
    <p:sldId id="272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63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1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1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0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77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2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1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FA78F5-CD88-48A6-8F34-5A77518F8DEF}" type="datetimeFigureOut">
              <a:rPr lang="en-US" smtClean="0"/>
              <a:pPr/>
              <a:t>04/03/2023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8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73F7D9-808D-427A-AD73-BD144313B6D5}"/>
              </a:ext>
            </a:extLst>
          </p:cNvPr>
          <p:cNvSpPr txBox="1"/>
          <p:nvPr/>
        </p:nvSpPr>
        <p:spPr>
          <a:xfrm>
            <a:off x="920012" y="1021460"/>
            <a:ext cx="10887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BED99-2E1B-4651-BBF4-77A94B59A147}"/>
              </a:ext>
            </a:extLst>
          </p:cNvPr>
          <p:cNvSpPr txBox="1"/>
          <p:nvPr/>
        </p:nvSpPr>
        <p:spPr>
          <a:xfrm>
            <a:off x="829340" y="2828836"/>
            <a:ext cx="108133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tennis hay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3F7D9-808D-427A-AD73-BD144313B6D5}"/>
              </a:ext>
            </a:extLst>
          </p:cNvPr>
          <p:cNvSpPr txBox="1"/>
          <p:nvPr/>
        </p:nvSpPr>
        <p:spPr>
          <a:xfrm>
            <a:off x="754912" y="91227"/>
            <a:ext cx="108877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A90F6-0439-4DA4-A409-29BBC3B4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0" t="31896" r="21067" b="16778"/>
          <a:stretch/>
        </p:blipFill>
        <p:spPr>
          <a:xfrm>
            <a:off x="549519" y="1137241"/>
            <a:ext cx="9889881" cy="3606909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232510" y="4693350"/>
            <a:ext cx="3419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41.5a: Lực của dây câu tác dụng lên con cá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thẳng đứng, chiều từ dưới lên trên.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3965819" y="4744150"/>
            <a:ext cx="3746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41.5b: Lực của tay người bắn cung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nằm ngang, chiều từ phải qua trái.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962119" y="4761869"/>
            <a:ext cx="3936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41.5c: Lực của vận động viên tác dụng lên ván nhảy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thẳng đứng, chiều từ trên xuống dưới.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-139816" y="553998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  <p:bldP spid="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CE08-4B92-41E2-8FCF-11D63F1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35" y="476546"/>
            <a:ext cx="10994316" cy="559399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7CE11-551D-457F-8A0E-EBEB44CE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4" y="1099988"/>
            <a:ext cx="5270498" cy="276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BC5E7-BF25-48B0-8D8D-913D76302017}"/>
              </a:ext>
            </a:extLst>
          </p:cNvPr>
          <p:cNvSpPr txBox="1"/>
          <p:nvPr/>
        </p:nvSpPr>
        <p:spPr>
          <a:xfrm>
            <a:off x="7222571" y="1835280"/>
            <a:ext cx="488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C7774A-46BA-440C-BAF6-BA07E2467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" y="1098773"/>
            <a:ext cx="6758479" cy="4840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547E6-C02D-4582-B9FE-33EA20EEEA85}"/>
              </a:ext>
            </a:extLst>
          </p:cNvPr>
          <p:cNvSpPr txBox="1"/>
          <p:nvPr/>
        </p:nvSpPr>
        <p:spPr>
          <a:xfrm>
            <a:off x="7030605" y="3859590"/>
            <a:ext cx="4958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869" y="5275385"/>
            <a:ext cx="5363308" cy="307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46FF5-9060-4CB5-9658-2C49714A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6" t="27657" r="13401" b="47056"/>
          <a:stretch/>
        </p:blipFill>
        <p:spPr>
          <a:xfrm>
            <a:off x="157592" y="1190419"/>
            <a:ext cx="11348608" cy="263018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579224" y="4535881"/>
            <a:ext cx="2505878" cy="1125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5184" y="4054859"/>
            <a:ext cx="3173436" cy="7954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186517" y="5107002"/>
            <a:ext cx="3173437" cy="7851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6" name="Straight Arrow Connector 225"/>
          <p:cNvCxnSpPr/>
          <p:nvPr/>
        </p:nvCxnSpPr>
        <p:spPr>
          <a:xfrm flipH="1">
            <a:off x="3579224" y="5850463"/>
            <a:ext cx="2204213" cy="3892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6673471" y="4587786"/>
            <a:ext cx="2918398" cy="7954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8" name="Straight Arrow Connector 227"/>
          <p:cNvCxnSpPr/>
          <p:nvPr/>
        </p:nvCxnSpPr>
        <p:spPr>
          <a:xfrm flipH="1">
            <a:off x="9916108" y="4619967"/>
            <a:ext cx="30764" cy="802326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0" y="614095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" grpId="0" animBg="1"/>
      <p:bldP spid="2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1BB4C-2115-4C66-8349-926107C35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7" t="11253" r="13272" b="6736"/>
          <a:stretch/>
        </p:blipFill>
        <p:spPr>
          <a:xfrm>
            <a:off x="618188" y="893480"/>
            <a:ext cx="9045731" cy="5873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698932" y="441235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38A643-451F-4272-861F-483B734B9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1" t="33270" r="11245" b="15010"/>
          <a:stretch/>
        </p:blipFill>
        <p:spPr>
          <a:xfrm>
            <a:off x="304800" y="389723"/>
            <a:ext cx="11439570" cy="3433899"/>
          </a:xfrm>
          <a:prstGeom prst="rect">
            <a:avLst/>
          </a:prstGeom>
        </p:spPr>
      </p:pic>
      <p:sp>
        <p:nvSpPr>
          <p:cNvPr id="230" name="Rectangle 229"/>
          <p:cNvSpPr/>
          <p:nvPr/>
        </p:nvSpPr>
        <p:spPr>
          <a:xfrm>
            <a:off x="0" y="4360633"/>
            <a:ext cx="3529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latin typeface="+mj-lt"/>
              </a:rPr>
              <a:t>- Lực được vẽ trong hình a) có:</a:t>
            </a:r>
          </a:p>
          <a:p>
            <a:pPr algn="just"/>
            <a:r>
              <a:rPr lang="vi-VN" sz="2000" dirty="0" smtClean="0">
                <a:latin typeface="+mj-lt"/>
              </a:rPr>
              <a:t>+ Gốc: chính là điểm đặt tại vật chịu lực tác dụng.</a:t>
            </a:r>
          </a:p>
          <a:p>
            <a:pPr algn="just"/>
            <a:r>
              <a:rPr lang="vi-VN" sz="2000" dirty="0" smtClean="0">
                <a:latin typeface="+mj-lt"/>
              </a:rPr>
              <a:t>+ Phương: nằm ngang.</a:t>
            </a:r>
          </a:p>
          <a:p>
            <a:pPr algn="just"/>
            <a:r>
              <a:rPr lang="vi-VN" sz="2000" dirty="0" smtClean="0">
                <a:latin typeface="+mj-lt"/>
              </a:rPr>
              <a:t>+ Chiều: từ trái sang phải.</a:t>
            </a:r>
          </a:p>
          <a:p>
            <a:pPr algn="just"/>
            <a:r>
              <a:rPr lang="vi-VN" sz="2000" dirty="0" smtClean="0">
                <a:latin typeface="+mj-lt"/>
              </a:rPr>
              <a:t>+ Độ lớn: 2 N (vì độ dài của mũi tên trong hình bằng 2 cm).</a:t>
            </a:r>
            <a:endParaRPr lang="vi-VN" sz="2000" dirty="0">
              <a:latin typeface="+mj-lt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3841829" y="4345789"/>
            <a:ext cx="33591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latin typeface="+mj-lt"/>
              </a:rPr>
              <a:t>- Lực được vẽ trong hình b) có:</a:t>
            </a:r>
          </a:p>
          <a:p>
            <a:pPr algn="just"/>
            <a:r>
              <a:rPr lang="vi-VN" sz="2000" dirty="0" smtClean="0">
                <a:latin typeface="+mj-lt"/>
              </a:rPr>
              <a:t>+ Gốc: chính là điểm đặt tại vật chịu lực tác dụng.</a:t>
            </a:r>
          </a:p>
          <a:p>
            <a:pPr algn="just"/>
            <a:r>
              <a:rPr lang="vi-VN" sz="2000" dirty="0" smtClean="0">
                <a:latin typeface="+mj-lt"/>
              </a:rPr>
              <a:t>+ Phương: thẳng đứng.</a:t>
            </a:r>
          </a:p>
          <a:p>
            <a:pPr algn="just"/>
            <a:r>
              <a:rPr lang="vi-VN" sz="2000" dirty="0" smtClean="0">
                <a:latin typeface="+mj-lt"/>
              </a:rPr>
              <a:t>+ Chiều: từ trên xuống dưới.</a:t>
            </a:r>
          </a:p>
          <a:p>
            <a:pPr algn="just"/>
            <a:r>
              <a:rPr lang="vi-VN" sz="2000" dirty="0" smtClean="0">
                <a:latin typeface="+mj-lt"/>
              </a:rPr>
              <a:t>+ Độ lớn: </a:t>
            </a:r>
            <a:r>
              <a:rPr lang="en-US" sz="2000" dirty="0" smtClean="0">
                <a:latin typeface="+mj-lt"/>
              </a:rPr>
              <a:t>4</a:t>
            </a:r>
            <a:r>
              <a:rPr lang="vi-VN" sz="2000" dirty="0" smtClean="0">
                <a:latin typeface="+mj-lt"/>
              </a:rPr>
              <a:t> N (vì độ dài của mũi tên trong hình bằng </a:t>
            </a:r>
            <a:r>
              <a:rPr lang="en-US" sz="2000" dirty="0" smtClean="0">
                <a:latin typeface="+mj-lt"/>
              </a:rPr>
              <a:t>4</a:t>
            </a:r>
            <a:r>
              <a:rPr lang="vi-VN" sz="2000" dirty="0" smtClean="0">
                <a:latin typeface="+mj-lt"/>
              </a:rPr>
              <a:t> cm).</a:t>
            </a:r>
            <a:endParaRPr lang="vi-VN" sz="2000" dirty="0">
              <a:latin typeface="+mj-lt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513537" y="4303455"/>
            <a:ext cx="4521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- Lực được vẽ trong hình c) có: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Gốc: chính là điểm đặt tại vật chịu lực tác dụng.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Phương:hợp với phương nằm ngang 1 góc 45</a:t>
            </a:r>
            <a:r>
              <a:rPr lang="vi-VN" sz="2000" baseline="30000" dirty="0" smtClean="0">
                <a:latin typeface="+mj-lt"/>
                <a:cs typeface="HP001 5H" pitchFamily="34" charset="0"/>
              </a:rPr>
              <a:t>0</a:t>
            </a:r>
            <a:r>
              <a:rPr lang="vi-VN" sz="2000" dirty="0" smtClean="0">
                <a:latin typeface="+mj-lt"/>
                <a:cs typeface="HP001 5H" pitchFamily="34" charset="0"/>
              </a:rPr>
              <a:t>.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Chiều: từ dưới lên trên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Độ lớn: </a:t>
            </a:r>
            <a:r>
              <a:rPr lang="en-US" sz="2000" dirty="0" smtClean="0">
                <a:latin typeface="+mj-lt"/>
                <a:cs typeface="HP001 5H" pitchFamily="34" charset="0"/>
              </a:rPr>
              <a:t>3 </a:t>
            </a:r>
            <a:r>
              <a:rPr lang="vi-VN" sz="2000" dirty="0" smtClean="0">
                <a:latin typeface="+mj-lt"/>
                <a:cs typeface="HP001 5H" pitchFamily="34" charset="0"/>
              </a:rPr>
              <a:t>N (vì độ dài của mũi tên trong hình bằng </a:t>
            </a:r>
            <a:r>
              <a:rPr lang="en-US" sz="2000" dirty="0" smtClean="0">
                <a:latin typeface="+mj-lt"/>
                <a:cs typeface="HP001 5H" pitchFamily="34" charset="0"/>
              </a:rPr>
              <a:t>3</a:t>
            </a:r>
            <a:r>
              <a:rPr lang="vi-VN" sz="2000" dirty="0" smtClean="0">
                <a:latin typeface="+mj-lt"/>
                <a:cs typeface="HP001 5H" pitchFamily="34" charset="0"/>
              </a:rPr>
              <a:t> cm).</a:t>
            </a:r>
            <a:endParaRPr lang="vi-VN" sz="2000" dirty="0">
              <a:latin typeface="+mj-lt"/>
              <a:cs typeface="HP001 5H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2921" y="2106672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2cm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1" name="Rectangle 210"/>
          <p:cNvSpPr/>
          <p:nvPr/>
        </p:nvSpPr>
        <p:spPr>
          <a:xfrm rot="5400000">
            <a:off x="5795959" y="2227944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+mj-lt"/>
              </a:rPr>
              <a:t>4 cm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2" name="Rectangle 211"/>
          <p:cNvSpPr/>
          <p:nvPr/>
        </p:nvSpPr>
        <p:spPr>
          <a:xfrm rot="18149410">
            <a:off x="7163639" y="2159511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+mj-lt"/>
              </a:rPr>
              <a:t>3 cm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1097280" y="926962"/>
            <a:ext cx="10480642" cy="5860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6098041" y="427347"/>
            <a:ext cx="5622105" cy="4241075"/>
          </a:xfrm>
          <a:prstGeom prst="rect">
            <a:avLst/>
          </a:prstGeom>
        </p:spPr>
      </p:pic>
      <p:grpSp>
        <p:nvGrpSpPr>
          <p:cNvPr id="246" name="Group 245"/>
          <p:cNvGrpSpPr/>
          <p:nvPr/>
        </p:nvGrpSpPr>
        <p:grpSpPr>
          <a:xfrm flipH="1" flipV="1">
            <a:off x="8378889" y="427347"/>
            <a:ext cx="205273" cy="1336139"/>
            <a:chOff x="3663472" y="1925515"/>
            <a:chExt cx="117220" cy="1846385"/>
          </a:xfrm>
        </p:grpSpPr>
        <p:cxnSp>
          <p:nvCxnSpPr>
            <p:cNvPr id="233" name="Straight Arrow Connector 232"/>
            <p:cNvCxnSpPr/>
            <p:nvPr/>
          </p:nvCxnSpPr>
          <p:spPr>
            <a:xfrm rot="16200000" flipH="1">
              <a:off x="2804745" y="2839915"/>
              <a:ext cx="1846385" cy="1758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683976" y="2294790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669327" y="265819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63472" y="3021606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675200" y="339380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7033936" y="3546166"/>
            <a:ext cx="413238" cy="272562"/>
            <a:chOff x="3912577" y="3253153"/>
            <a:chExt cx="413238" cy="272562"/>
          </a:xfrm>
        </p:grpSpPr>
        <p:cxnSp>
          <p:nvCxnSpPr>
            <p:cNvPr id="231" name="Straight Arrow Connector 230"/>
            <p:cNvCxnSpPr/>
            <p:nvPr/>
          </p:nvCxnSpPr>
          <p:spPr>
            <a:xfrm rot="10800000" flipV="1">
              <a:off x="3912577" y="3253153"/>
              <a:ext cx="413238" cy="2725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16200000" flipH="1">
              <a:off x="4106007" y="3358662"/>
              <a:ext cx="61546" cy="4396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Rectangle 247"/>
          <p:cNvSpPr/>
          <p:nvPr/>
        </p:nvSpPr>
        <p:spPr>
          <a:xfrm>
            <a:off x="348761" y="995597"/>
            <a:ext cx="5805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  <a:cs typeface="HP001 5H" pitchFamily="34" charset="0"/>
              </a:rPr>
              <a:t>a) Lực của nam châm tác dụng lên kẹp giấy (0,5 N) có: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Gốc: tại kẹp giấy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Phương: trùng với phương của lực hút của nam châm.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chiều: từ trên xuống dưới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Tỉ lệ xích: quy ước 1 cm ứng với 0,25 N thì mũi tên có độ dài là: 2 cm và được biểu diễn như sau:</a:t>
            </a:r>
            <a:endParaRPr lang="vi-VN" b="1" dirty="0">
              <a:latin typeface="+mj-lt"/>
              <a:cs typeface="HP001 5H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366347" y="3070582"/>
            <a:ext cx="5867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  <a:cs typeface="HP001 5H" pitchFamily="34" charset="0"/>
              </a:rPr>
              <a:t>b) Lực của lực sĩ tác dụng lên quả tạ (50 N) có: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Gốc: tại viên đạn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Phương: thẳng đứng.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Chiều: từ dưới lên trên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Tỉ lệ xích: quy ước 1 cm ứng với 10 N thì mũi tên có độ dài là: 5 cm và được biểu diễn như sau:</a:t>
            </a:r>
            <a:endParaRPr lang="vi-VN" b="1" dirty="0">
              <a:latin typeface="+mj-lt"/>
              <a:cs typeface="HP001 5H" pitchFamily="34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586154" y="4892767"/>
            <a:ext cx="11046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</a:rPr>
              <a:t>c) Lực của dây cao su tác dụng lên viên đạn đất (mỗi dây 6 N) có:</a:t>
            </a:r>
          </a:p>
          <a:p>
            <a:r>
              <a:rPr lang="vi-VN" b="1" dirty="0" smtClean="0">
                <a:latin typeface="+mj-lt"/>
              </a:rPr>
              <a:t>- Gốc: tại </a:t>
            </a:r>
            <a:r>
              <a:rPr lang="en-GB" b="1" dirty="0" err="1" smtClean="0">
                <a:latin typeface="+mj-lt"/>
              </a:rPr>
              <a:t>viên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đạn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đất</a:t>
            </a:r>
            <a:r>
              <a:rPr lang="vi-VN" b="1" dirty="0" smtClean="0">
                <a:latin typeface="+mj-lt"/>
              </a:rPr>
              <a:t>.</a:t>
            </a:r>
          </a:p>
          <a:p>
            <a:r>
              <a:rPr lang="vi-VN" b="1" dirty="0" smtClean="0">
                <a:latin typeface="+mj-lt"/>
              </a:rPr>
              <a:t>- Phương: trùng với phương của lực tác dụng</a:t>
            </a:r>
            <a:r>
              <a:rPr lang="en-GB" b="1" dirty="0" smtClean="0">
                <a:latin typeface="+mj-lt"/>
              </a:rPr>
              <a:t>.</a:t>
            </a:r>
            <a:endParaRPr lang="vi-VN" b="1" dirty="0" smtClean="0">
              <a:latin typeface="+mj-lt"/>
            </a:endParaRPr>
          </a:p>
          <a:p>
            <a:r>
              <a:rPr lang="vi-VN" b="1" dirty="0" smtClean="0">
                <a:latin typeface="+mj-lt"/>
              </a:rPr>
              <a:t>- Chiều: từ dưới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lên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trên</a:t>
            </a:r>
            <a:r>
              <a:rPr lang="en-GB" b="1" dirty="0" smtClean="0">
                <a:latin typeface="+mj-lt"/>
              </a:rPr>
              <a:t>.</a:t>
            </a:r>
            <a:endParaRPr lang="vi-VN" b="1" dirty="0" smtClean="0">
              <a:latin typeface="+mj-lt"/>
            </a:endParaRPr>
          </a:p>
          <a:p>
            <a:r>
              <a:rPr lang="vi-VN" b="1" dirty="0" smtClean="0">
                <a:latin typeface="+mj-lt"/>
              </a:rPr>
              <a:t>- Tỉ lệ xích: quy ước 1 cm ứng với </a:t>
            </a:r>
            <a:r>
              <a:rPr lang="en-GB" b="1" dirty="0" smtClean="0">
                <a:latin typeface="+mj-lt"/>
              </a:rPr>
              <a:t>2</a:t>
            </a:r>
            <a:r>
              <a:rPr lang="vi-VN" b="1" dirty="0" smtClean="0">
                <a:latin typeface="+mj-lt"/>
              </a:rPr>
              <a:t> N thì mũi tên có độ dài là: </a:t>
            </a:r>
            <a:r>
              <a:rPr lang="en-GB" b="1" dirty="0" smtClean="0">
                <a:latin typeface="+mj-lt"/>
              </a:rPr>
              <a:t>3</a:t>
            </a:r>
            <a:r>
              <a:rPr lang="vi-VN" b="1" dirty="0" smtClean="0">
                <a:latin typeface="+mj-lt"/>
              </a:rPr>
              <a:t> cm và được biểu diễn như sau:</a:t>
            </a:r>
            <a:endParaRPr lang="vi-VN" b="1" dirty="0">
              <a:latin typeface="+mj-lt"/>
            </a:endParaRPr>
          </a:p>
        </p:txBody>
      </p:sp>
      <p:grpSp>
        <p:nvGrpSpPr>
          <p:cNvPr id="257" name="Group 256"/>
          <p:cNvGrpSpPr/>
          <p:nvPr/>
        </p:nvGrpSpPr>
        <p:grpSpPr>
          <a:xfrm rot="10554715">
            <a:off x="10227606" y="3323582"/>
            <a:ext cx="562708" cy="571500"/>
            <a:chOff x="8563707" y="4923692"/>
            <a:chExt cx="562708" cy="571500"/>
          </a:xfrm>
        </p:grpSpPr>
        <p:cxnSp>
          <p:nvCxnSpPr>
            <p:cNvPr id="252" name="Straight Arrow Connector 251"/>
            <p:cNvCxnSpPr/>
            <p:nvPr/>
          </p:nvCxnSpPr>
          <p:spPr>
            <a:xfrm rot="5400000">
              <a:off x="8559311" y="4928088"/>
              <a:ext cx="571500" cy="5627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8906607" y="5055578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8751287" y="5243146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49" grpId="0"/>
      <p:bldP spid="2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A28BA-9B23-4AAB-B8CF-D50157FB0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8" t="28843" r="40552" b="31868"/>
          <a:stretch/>
        </p:blipFill>
        <p:spPr>
          <a:xfrm>
            <a:off x="1165943" y="645299"/>
            <a:ext cx="8497976" cy="453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279A0-31FF-4F5D-8D97-19CB9DC9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18152" r="22291" b="24535"/>
          <a:stretch/>
        </p:blipFill>
        <p:spPr>
          <a:xfrm>
            <a:off x="2472808" y="901863"/>
            <a:ext cx="5951228" cy="4353887"/>
          </a:xfrm>
          <a:prstGeom prst="rect">
            <a:avLst/>
          </a:prstGeom>
        </p:spPr>
      </p:pic>
      <p:sp>
        <p:nvSpPr>
          <p:cNvPr id="230" name="Oval 229"/>
          <p:cNvSpPr/>
          <p:nvPr/>
        </p:nvSpPr>
        <p:spPr>
          <a:xfrm>
            <a:off x="6041392" y="2679682"/>
            <a:ext cx="316523" cy="3165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2744276" y="5326165"/>
            <a:ext cx="5591908" cy="474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b - d - c - a</a:t>
            </a:r>
            <a:endParaRPr lang="en-GB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3B23D-F7C8-4359-AD12-010BD85DA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4" t="36019" r="21357" b="23463"/>
          <a:stretch/>
        </p:blipFill>
        <p:spPr>
          <a:xfrm>
            <a:off x="294467" y="840601"/>
            <a:ext cx="11664025" cy="5437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000" y="1317312"/>
            <a:ext cx="11601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299" y="2355835"/>
            <a:ext cx="11487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214">
            <a:extLst>
              <a:ext uri="{FF2B5EF4-FFF2-40B4-BE49-F238E27FC236}">
                <a16:creationId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558216" y="529744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5348795" y="884133"/>
            <a:ext cx="4569905" cy="4737037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558216" y="1132961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1218655" y="5839428"/>
            <a:ext cx="7492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333" y="2493517"/>
            <a:ext cx="4489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41.1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mạnh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nhất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xắp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xếp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này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dần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GB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211" grpId="0"/>
      <p:bldP spid="21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7381398" y="523220"/>
            <a:ext cx="4565041" cy="4347290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225129" y="1237467"/>
            <a:ext cx="6482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GB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49362" y="2196096"/>
            <a:ext cx="5905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477801" y="2909998"/>
            <a:ext cx="5577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541713" y="3622413"/>
            <a:ext cx="7205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GB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9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7" grpId="0"/>
      <p:bldP spid="218" grpId="0"/>
      <p:bldP spid="2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951749" y="1321922"/>
            <a:ext cx="7497997" cy="3463199"/>
          </a:xfrm>
          <a:prstGeom prst="rect">
            <a:avLst/>
          </a:prstGeom>
        </p:spPr>
      </p:pic>
      <p:sp>
        <p:nvSpPr>
          <p:cNvPr id="214" name="Rectangle 213"/>
          <p:cNvSpPr/>
          <p:nvPr/>
        </p:nvSpPr>
        <p:spPr>
          <a:xfrm>
            <a:off x="200268" y="5142111"/>
            <a:ext cx="5121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Trong hình 41.2a: độ lớn lực kéo của 2 đội là bằng nhau vì băng đỏ buộc giữa sợi dây đứng yên.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6364503" y="4754940"/>
            <a:ext cx="5433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41.2b: độ lớn lực kéo của đội bên phải lớn hơn độ lớn lực kéo của đội bên trái vì băng đỏ buộc giữa bị kéo lệch về bên phải.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268" y="890437"/>
            <a:ext cx="11105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so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sánh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co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41.2a, 41.2b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371989" y="523818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1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9440F6-48BE-4C18-9571-60E5E376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t="21237" r="17769" b="23041"/>
          <a:stretch/>
        </p:blipFill>
        <p:spPr>
          <a:xfrm>
            <a:off x="666034" y="1483817"/>
            <a:ext cx="9355470" cy="5374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114184" y="892581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5CAD4-8EA6-42B5-A0D1-46F82DB2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t="15880" r="55644" b="14590"/>
          <a:stretch/>
        </p:blipFill>
        <p:spPr>
          <a:xfrm>
            <a:off x="4696032" y="990600"/>
            <a:ext cx="7124010" cy="600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-152516" y="759767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8F5CD-1324-48AC-99FE-E48E0328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9" t="15880" r="14715" b="14590"/>
          <a:stretch/>
        </p:blipFill>
        <p:spPr>
          <a:xfrm>
            <a:off x="1431096" y="172998"/>
            <a:ext cx="7070284" cy="6564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>
            <a:extLst>
              <a:ext uri="{FF2B5EF4-FFF2-40B4-BE49-F238E27FC236}">
                <a16:creationId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6062476" y="1036510"/>
            <a:ext cx="6088936" cy="2812377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565118" y="3829303"/>
            <a:ext cx="585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ở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41.2a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92758" y="4298234"/>
            <a:ext cx="1120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83937" y="5151083"/>
            <a:ext cx="1115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53526" y="36336"/>
            <a:ext cx="721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220" y="907877"/>
            <a:ext cx="703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xét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vị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trí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sợi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dây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3" grpId="0"/>
      <p:bldP spid="224" grpId="0"/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859</TotalTime>
  <Words>734</Words>
  <Application>Microsoft Office PowerPoint</Application>
  <PresentationFormat>Widescreen</PresentationFormat>
  <Paragraphs>91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HP001 5H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xác định phương và chiều của lực trong các trường hợp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78</cp:revision>
  <dcterms:created xsi:type="dcterms:W3CDTF">2021-09-16T16:11:09Z</dcterms:created>
  <dcterms:modified xsi:type="dcterms:W3CDTF">2023-03-04T09:19:50Z</dcterms:modified>
</cp:coreProperties>
</file>