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1" d="100"/>
          <a:sy n="91" d="100"/>
        </p:scale>
        <p:origin x="-786" y="-96"/>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4652D1-9F66-46BE-A372-E4F5A78C9EFC}" type="datetimeFigureOut">
              <a:rPr lang="en-US" smtClean="0"/>
              <a:pPr/>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46254-ACF6-47E3-86B6-BBA6D49F2AB6}" type="slidenum">
              <a:rPr lang="en-US" smtClean="0"/>
              <a:pPr/>
              <a:t>‹#›</a:t>
            </a:fld>
            <a:endParaRPr lang="en-US"/>
          </a:p>
        </p:txBody>
      </p:sp>
    </p:spTree>
    <p:extLst>
      <p:ext uri="{BB962C8B-B14F-4D97-AF65-F5344CB8AC3E}">
        <p14:creationId xmlns:p14="http://schemas.microsoft.com/office/powerpoint/2010/main" xmlns="" val="3810027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4652D1-9F66-46BE-A372-E4F5A78C9EFC}" type="datetimeFigureOut">
              <a:rPr lang="en-US" smtClean="0"/>
              <a:pPr/>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46254-ACF6-47E3-86B6-BBA6D49F2AB6}" type="slidenum">
              <a:rPr lang="en-US" smtClean="0"/>
              <a:pPr/>
              <a:t>‹#›</a:t>
            </a:fld>
            <a:endParaRPr lang="en-US"/>
          </a:p>
        </p:txBody>
      </p:sp>
    </p:spTree>
    <p:extLst>
      <p:ext uri="{BB962C8B-B14F-4D97-AF65-F5344CB8AC3E}">
        <p14:creationId xmlns:p14="http://schemas.microsoft.com/office/powerpoint/2010/main" xmlns="" val="3468564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4652D1-9F66-46BE-A372-E4F5A78C9EFC}" type="datetimeFigureOut">
              <a:rPr lang="en-US" smtClean="0"/>
              <a:pPr/>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46254-ACF6-47E3-86B6-BBA6D49F2AB6}" type="slidenum">
              <a:rPr lang="en-US" smtClean="0"/>
              <a:pPr/>
              <a:t>‹#›</a:t>
            </a:fld>
            <a:endParaRPr lang="en-US"/>
          </a:p>
        </p:txBody>
      </p:sp>
    </p:spTree>
    <p:extLst>
      <p:ext uri="{BB962C8B-B14F-4D97-AF65-F5344CB8AC3E}">
        <p14:creationId xmlns:p14="http://schemas.microsoft.com/office/powerpoint/2010/main" xmlns="" val="3136192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4652D1-9F66-46BE-A372-E4F5A78C9EFC}" type="datetimeFigureOut">
              <a:rPr lang="en-US" smtClean="0"/>
              <a:pPr/>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46254-ACF6-47E3-86B6-BBA6D49F2AB6}" type="slidenum">
              <a:rPr lang="en-US" smtClean="0"/>
              <a:pPr/>
              <a:t>‹#›</a:t>
            </a:fld>
            <a:endParaRPr lang="en-US"/>
          </a:p>
        </p:txBody>
      </p:sp>
    </p:spTree>
    <p:extLst>
      <p:ext uri="{BB962C8B-B14F-4D97-AF65-F5344CB8AC3E}">
        <p14:creationId xmlns:p14="http://schemas.microsoft.com/office/powerpoint/2010/main" xmlns="" val="3516012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4652D1-9F66-46BE-A372-E4F5A78C9EFC}" type="datetimeFigureOut">
              <a:rPr lang="en-US" smtClean="0"/>
              <a:pPr/>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46254-ACF6-47E3-86B6-BBA6D49F2AB6}" type="slidenum">
              <a:rPr lang="en-US" smtClean="0"/>
              <a:pPr/>
              <a:t>‹#›</a:t>
            </a:fld>
            <a:endParaRPr lang="en-US"/>
          </a:p>
        </p:txBody>
      </p:sp>
    </p:spTree>
    <p:extLst>
      <p:ext uri="{BB962C8B-B14F-4D97-AF65-F5344CB8AC3E}">
        <p14:creationId xmlns:p14="http://schemas.microsoft.com/office/powerpoint/2010/main" xmlns="" val="81465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4652D1-9F66-46BE-A372-E4F5A78C9EFC}" type="datetimeFigureOut">
              <a:rPr lang="en-US" smtClean="0"/>
              <a:pPr/>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46254-ACF6-47E3-86B6-BBA6D49F2AB6}" type="slidenum">
              <a:rPr lang="en-US" smtClean="0"/>
              <a:pPr/>
              <a:t>‹#›</a:t>
            </a:fld>
            <a:endParaRPr lang="en-US"/>
          </a:p>
        </p:txBody>
      </p:sp>
    </p:spTree>
    <p:extLst>
      <p:ext uri="{BB962C8B-B14F-4D97-AF65-F5344CB8AC3E}">
        <p14:creationId xmlns:p14="http://schemas.microsoft.com/office/powerpoint/2010/main" xmlns="" val="2000798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4652D1-9F66-46BE-A372-E4F5A78C9EFC}" type="datetimeFigureOut">
              <a:rPr lang="en-US" smtClean="0"/>
              <a:pPr/>
              <a:t>9/30/2022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546254-ACF6-47E3-86B6-BBA6D49F2AB6}" type="slidenum">
              <a:rPr lang="en-US" smtClean="0"/>
              <a:pPr/>
              <a:t>‹#›</a:t>
            </a:fld>
            <a:endParaRPr lang="en-US"/>
          </a:p>
        </p:txBody>
      </p:sp>
    </p:spTree>
    <p:extLst>
      <p:ext uri="{BB962C8B-B14F-4D97-AF65-F5344CB8AC3E}">
        <p14:creationId xmlns:p14="http://schemas.microsoft.com/office/powerpoint/2010/main" xmlns="" val="1401468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4652D1-9F66-46BE-A372-E4F5A78C9EFC}" type="datetimeFigureOut">
              <a:rPr lang="en-US" smtClean="0"/>
              <a:pPr/>
              <a:t>9/30/2022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546254-ACF6-47E3-86B6-BBA6D49F2AB6}" type="slidenum">
              <a:rPr lang="en-US" smtClean="0"/>
              <a:pPr/>
              <a:t>‹#›</a:t>
            </a:fld>
            <a:endParaRPr lang="en-US"/>
          </a:p>
        </p:txBody>
      </p:sp>
    </p:spTree>
    <p:extLst>
      <p:ext uri="{BB962C8B-B14F-4D97-AF65-F5344CB8AC3E}">
        <p14:creationId xmlns:p14="http://schemas.microsoft.com/office/powerpoint/2010/main" xmlns="" val="2636736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4652D1-9F66-46BE-A372-E4F5A78C9EFC}" type="datetimeFigureOut">
              <a:rPr lang="en-US" smtClean="0"/>
              <a:pPr/>
              <a:t>9/30/2022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546254-ACF6-47E3-86B6-BBA6D49F2AB6}" type="slidenum">
              <a:rPr lang="en-US" smtClean="0"/>
              <a:pPr/>
              <a:t>‹#›</a:t>
            </a:fld>
            <a:endParaRPr lang="en-US"/>
          </a:p>
        </p:txBody>
      </p:sp>
    </p:spTree>
    <p:extLst>
      <p:ext uri="{BB962C8B-B14F-4D97-AF65-F5344CB8AC3E}">
        <p14:creationId xmlns:p14="http://schemas.microsoft.com/office/powerpoint/2010/main" xmlns="" val="2045775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4652D1-9F66-46BE-A372-E4F5A78C9EFC}" type="datetimeFigureOut">
              <a:rPr lang="en-US" smtClean="0"/>
              <a:pPr/>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46254-ACF6-47E3-86B6-BBA6D49F2AB6}" type="slidenum">
              <a:rPr lang="en-US" smtClean="0"/>
              <a:pPr/>
              <a:t>‹#›</a:t>
            </a:fld>
            <a:endParaRPr lang="en-US"/>
          </a:p>
        </p:txBody>
      </p:sp>
    </p:spTree>
    <p:extLst>
      <p:ext uri="{BB962C8B-B14F-4D97-AF65-F5344CB8AC3E}">
        <p14:creationId xmlns:p14="http://schemas.microsoft.com/office/powerpoint/2010/main" xmlns="" val="1874230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4652D1-9F66-46BE-A372-E4F5A78C9EFC}" type="datetimeFigureOut">
              <a:rPr lang="en-US" smtClean="0"/>
              <a:pPr/>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46254-ACF6-47E3-86B6-BBA6D49F2AB6}" type="slidenum">
              <a:rPr lang="en-US" smtClean="0"/>
              <a:pPr/>
              <a:t>‹#›</a:t>
            </a:fld>
            <a:endParaRPr lang="en-US"/>
          </a:p>
        </p:txBody>
      </p:sp>
    </p:spTree>
    <p:extLst>
      <p:ext uri="{BB962C8B-B14F-4D97-AF65-F5344CB8AC3E}">
        <p14:creationId xmlns:p14="http://schemas.microsoft.com/office/powerpoint/2010/main" xmlns="" val="2281906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54652D1-9F66-46BE-A372-E4F5A78C9EFC}" type="datetimeFigureOut">
              <a:rPr lang="en-US" smtClean="0"/>
              <a:pPr/>
              <a:t>9/30/2022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5546254-ACF6-47E3-86B6-BBA6D49F2AB6}" type="slidenum">
              <a:rPr lang="en-US" smtClean="0"/>
              <a:pPr/>
              <a:t>‹#›</a:t>
            </a:fld>
            <a:endParaRPr lang="en-US"/>
          </a:p>
        </p:txBody>
      </p:sp>
    </p:spTree>
    <p:extLst>
      <p:ext uri="{BB962C8B-B14F-4D97-AF65-F5344CB8AC3E}">
        <p14:creationId xmlns:p14="http://schemas.microsoft.com/office/powerpoint/2010/main" xmlns="" val="262091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69196_4820217142346_1277888723_n">
            <a:extLst>
              <a:ext uri="{FF2B5EF4-FFF2-40B4-BE49-F238E27FC236}">
                <a16:creationId xmlns:a16="http://schemas.microsoft.com/office/drawing/2014/main" xmlns="" id="{E61C7D4A-DECA-43C4-BA4B-BE1B8C10A16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77396" y="123478"/>
            <a:ext cx="7759100" cy="4535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35496" y="1059582"/>
            <a:ext cx="1368152" cy="3477875"/>
          </a:xfrm>
          <a:prstGeom prst="rect">
            <a:avLst/>
          </a:prstGeom>
          <a:noFill/>
        </p:spPr>
        <p:txBody>
          <a:bodyPr wrap="square" rtlCol="0">
            <a:spAutoFit/>
          </a:bodyPr>
          <a:lstStyle/>
          <a:p>
            <a:r>
              <a:rPr lang="en-US" sz="4400" b="1" smtClean="0">
                <a:solidFill>
                  <a:srgbClr val="FF0000"/>
                </a:solidFill>
                <a:latin typeface="Chiller" pitchFamily="82" charset="0"/>
              </a:rPr>
              <a:t>Hoàng Lê Nhất Thống Chí</a:t>
            </a:r>
            <a:endParaRPr lang="en-US" sz="4400" b="1">
              <a:solidFill>
                <a:srgbClr val="FF0000"/>
              </a:solidFill>
              <a:latin typeface="Chiller" pitchFamily="82" charset="0"/>
            </a:endParaRPr>
          </a:p>
        </p:txBody>
      </p:sp>
      <p:sp>
        <p:nvSpPr>
          <p:cNvPr id="6" name="TextBox 5"/>
          <p:cNvSpPr txBox="1"/>
          <p:nvPr/>
        </p:nvSpPr>
        <p:spPr>
          <a:xfrm>
            <a:off x="251520" y="4659982"/>
            <a:ext cx="2160240" cy="369332"/>
          </a:xfrm>
          <a:prstGeom prst="rect">
            <a:avLst/>
          </a:prstGeom>
          <a:noFill/>
        </p:spPr>
        <p:txBody>
          <a:bodyPr wrap="square" rtlCol="0">
            <a:spAutoFit/>
          </a:bodyPr>
          <a:lstStyle/>
          <a:p>
            <a:r>
              <a:rPr lang="en-US" smtClean="0">
                <a:solidFill>
                  <a:schemeClr val="bg1"/>
                </a:solidFill>
              </a:rPr>
              <a:t>-Ngô Gia Văn Phái-</a:t>
            </a:r>
            <a:endParaRPr lang="en-US">
              <a:solidFill>
                <a:schemeClr val="bg1"/>
              </a:solidFill>
            </a:endParaRPr>
          </a:p>
        </p:txBody>
      </p:sp>
    </p:spTree>
    <p:extLst>
      <p:ext uri="{BB962C8B-B14F-4D97-AF65-F5344CB8AC3E}">
        <p14:creationId xmlns:p14="http://schemas.microsoft.com/office/powerpoint/2010/main" xmlns="" val="384596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23478"/>
            <a:ext cx="2592288"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smtClean="0">
                <a:solidFill>
                  <a:schemeClr val="bg1"/>
                </a:solidFill>
              </a:rPr>
              <a:t>II. TÌM HIỂU CHI TIẾT</a:t>
            </a:r>
            <a:endParaRPr lang="en-US" b="1">
              <a:solidFill>
                <a:schemeClr val="bg1"/>
              </a:solidFill>
            </a:endParaRPr>
          </a:p>
        </p:txBody>
      </p:sp>
      <p:sp>
        <p:nvSpPr>
          <p:cNvPr id="3" name="TextBox 2"/>
          <p:cNvSpPr txBox="1"/>
          <p:nvPr/>
        </p:nvSpPr>
        <p:spPr>
          <a:xfrm>
            <a:off x="259904" y="618242"/>
            <a:ext cx="4312096"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smtClean="0">
                <a:solidFill>
                  <a:schemeClr val="bg1"/>
                </a:solidFill>
              </a:rPr>
              <a:t>1. Hình tượng người anh hùng Nguyễn Huệ</a:t>
            </a:r>
            <a:endParaRPr lang="en-US" b="1">
              <a:solidFill>
                <a:schemeClr val="bg1"/>
              </a:solidFill>
            </a:endParaRPr>
          </a:p>
        </p:txBody>
      </p:sp>
      <p:sp>
        <p:nvSpPr>
          <p:cNvPr id="4" name="TextBox 3"/>
          <p:cNvSpPr txBox="1"/>
          <p:nvPr/>
        </p:nvSpPr>
        <p:spPr>
          <a:xfrm>
            <a:off x="827584" y="1133331"/>
            <a:ext cx="4032448" cy="369332"/>
          </a:xfrm>
          <a:prstGeom prst="rect">
            <a:avLst/>
          </a:prstGeom>
          <a:noFill/>
        </p:spPr>
        <p:txBody>
          <a:bodyPr wrap="square" rtlCol="0">
            <a:spAutoFit/>
          </a:bodyPr>
          <a:lstStyle/>
          <a:p>
            <a:r>
              <a:rPr lang="en-US" b="1" smtClean="0">
                <a:solidFill>
                  <a:schemeClr val="bg1"/>
                </a:solidFill>
              </a:rPr>
              <a:t> Yêu nước, căm thù giặc sâu sắc</a:t>
            </a:r>
            <a:endParaRPr lang="en-US" b="1">
              <a:solidFill>
                <a:schemeClr val="bg1"/>
              </a:solidFill>
            </a:endParaRPr>
          </a:p>
        </p:txBody>
      </p:sp>
      <p:sp>
        <p:nvSpPr>
          <p:cNvPr id="5" name="Rectangle 4"/>
          <p:cNvSpPr/>
          <p:nvPr/>
        </p:nvSpPr>
        <p:spPr>
          <a:xfrm>
            <a:off x="539552" y="1131590"/>
            <a:ext cx="360040" cy="33718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mtClean="0"/>
              <a:t>a,</a:t>
            </a:r>
            <a:endParaRPr lang="en-US"/>
          </a:p>
        </p:txBody>
      </p:sp>
      <p:sp>
        <p:nvSpPr>
          <p:cNvPr id="6" name="Rectangle 5"/>
          <p:cNvSpPr/>
          <p:nvPr/>
        </p:nvSpPr>
        <p:spPr>
          <a:xfrm>
            <a:off x="928580" y="1635646"/>
            <a:ext cx="2502024" cy="1754326"/>
          </a:xfrm>
          <a:prstGeom prst="rect">
            <a:avLst/>
          </a:prstGeom>
          <a:ln w="38100"/>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altLang="zh-CN" smtClean="0">
                <a:solidFill>
                  <a:schemeClr val="tx1"/>
                </a:solidFill>
                <a:latin typeface="Times New Roman" panose="02020603050405020304" pitchFamily="18" charset="0"/>
                <a:ea typeface="微软雅黑" pitchFamily="34" charset="-122"/>
                <a:cs typeface="Times New Roman" panose="02020603050405020304" pitchFamily="18" charset="0"/>
              </a:rPr>
              <a:t>Nhận được tin giặc chiếm Thăng Long thì “giận lắm”, “định thân chinh cầm quân đi ngay”</a:t>
            </a:r>
            <a:endParaRPr lang="zh-CN" altLang="en-US" smtClean="0">
              <a:solidFill>
                <a:schemeClr val="tx1"/>
              </a:solidFill>
              <a:latin typeface="Times New Roman" panose="02020603050405020304" pitchFamily="18" charset="0"/>
              <a:ea typeface="微软雅黑" pitchFamily="34" charset="-122"/>
              <a:cs typeface="Times New Roman" panose="02020603050405020304" pitchFamily="18" charset="0"/>
            </a:endParaRPr>
          </a:p>
          <a:p>
            <a:r>
              <a:rPr lang="en-US" altLang="zh-CN" smtClean="0">
                <a:solidFill>
                  <a:schemeClr val="tx1"/>
                </a:solidFill>
                <a:latin typeface="Times New Roman" panose="02020603050405020304" pitchFamily="18" charset="0"/>
                <a:ea typeface="宋体" pitchFamily="2" charset="-122"/>
                <a:cs typeface="Times New Roman" panose="02020603050405020304" pitchFamily="18" charset="0"/>
              </a:rPr>
              <a:t>Yêu nước, căm thù giặc sục sôi</a:t>
            </a:r>
            <a:endParaRPr lang="en-US">
              <a:solidFill>
                <a:schemeClr val="tx1"/>
              </a:solidFill>
            </a:endParaRPr>
          </a:p>
        </p:txBody>
      </p:sp>
      <p:sp>
        <p:nvSpPr>
          <p:cNvPr id="7" name="Rectangle 6"/>
          <p:cNvSpPr/>
          <p:nvPr/>
        </p:nvSpPr>
        <p:spPr>
          <a:xfrm>
            <a:off x="396211" y="4043848"/>
            <a:ext cx="3756157" cy="400110"/>
          </a:xfrm>
          <a:prstGeom prst="rect">
            <a:avLst/>
          </a:prstGeom>
        </p:spPr>
        <p:txBody>
          <a:bodyPr wrap="none">
            <a:spAutoFit/>
          </a:bodyPr>
          <a:lstStyle/>
          <a:p>
            <a:pPr algn="ctr"/>
            <a:r>
              <a:rPr lang="en-US" altLang="zh-CN" sz="2000" b="1" smtClean="0">
                <a:solidFill>
                  <a:schemeClr val="bg1"/>
                </a:solidFill>
                <a:latin typeface="Times New Roman" panose="02020603050405020304" pitchFamily="18" charset="0"/>
                <a:ea typeface="宋体" pitchFamily="2" charset="-122"/>
                <a:cs typeface="Times New Roman" panose="02020603050405020304" pitchFamily="18" charset="0"/>
              </a:rPr>
              <a:t>Yêu nước, căm thù giặc sục sôi.</a:t>
            </a:r>
            <a:endParaRPr lang="zh-CN" altLang="en-US" sz="2000" b="1" dirty="0">
              <a:solidFill>
                <a:schemeClr val="bg1"/>
              </a:solidFill>
              <a:latin typeface="Times New Roman" panose="02020603050405020304" pitchFamily="18" charset="0"/>
              <a:ea typeface="宋体" pitchFamily="2" charset="-122"/>
              <a:cs typeface="Times New Roman" panose="02020603050405020304" pitchFamily="18" charset="0"/>
            </a:endParaRPr>
          </a:p>
        </p:txBody>
      </p:sp>
      <p:sp>
        <p:nvSpPr>
          <p:cNvPr id="8" name="Down Arrow 7"/>
          <p:cNvSpPr/>
          <p:nvPr/>
        </p:nvSpPr>
        <p:spPr>
          <a:xfrm>
            <a:off x="1979712" y="3579862"/>
            <a:ext cx="364232" cy="36004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Rectangle 11"/>
          <p:cNvSpPr/>
          <p:nvPr/>
        </p:nvSpPr>
        <p:spPr>
          <a:xfrm>
            <a:off x="5580112" y="1740753"/>
            <a:ext cx="2049861" cy="646331"/>
          </a:xfrm>
          <a:prstGeom prst="rect">
            <a:avLst/>
          </a:prstGeom>
          <a:ln w="38100"/>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altLang="zh-CN">
                <a:latin typeface="Times New Roman" panose="02020603050405020304" pitchFamily="18" charset="0"/>
                <a:ea typeface="微软雅黑" pitchFamily="34" charset="-122"/>
                <a:cs typeface="Times New Roman" panose="02020603050405020304" pitchFamily="18" charset="0"/>
              </a:rPr>
              <a:t>Trong lời phủ dụ quân sĩ ở Nghệ An</a:t>
            </a:r>
            <a:endParaRPr lang="zh-CN" altLang="en-US" dirty="0">
              <a:latin typeface="Times New Roman" panose="02020603050405020304" pitchFamily="18" charset="0"/>
              <a:ea typeface="微软雅黑" pitchFamily="34" charset="-122"/>
              <a:cs typeface="Times New Roman" panose="02020603050405020304" pitchFamily="18" charset="0"/>
            </a:endParaRPr>
          </a:p>
        </p:txBody>
      </p:sp>
      <p:cxnSp>
        <p:nvCxnSpPr>
          <p:cNvPr id="24" name="Straight Connector 23"/>
          <p:cNvCxnSpPr/>
          <p:nvPr/>
        </p:nvCxnSpPr>
        <p:spPr>
          <a:xfrm flipV="1">
            <a:off x="4644008" y="1593664"/>
            <a:ext cx="0" cy="2850294"/>
          </a:xfrm>
          <a:prstGeom prst="line">
            <a:avLst/>
          </a:prstGeom>
        </p:spPr>
        <p:style>
          <a:lnRef idx="2">
            <a:schemeClr val="accent4"/>
          </a:lnRef>
          <a:fillRef idx="0">
            <a:schemeClr val="accent4"/>
          </a:fillRef>
          <a:effectRef idx="1">
            <a:schemeClr val="accent4"/>
          </a:effectRef>
          <a:fontRef idx="minor">
            <a:schemeClr val="tx1"/>
          </a:fontRef>
        </p:style>
      </p:cxnSp>
      <p:sp>
        <p:nvSpPr>
          <p:cNvPr id="27" name="Rectangle 26"/>
          <p:cNvSpPr/>
          <p:nvPr/>
        </p:nvSpPr>
        <p:spPr>
          <a:xfrm>
            <a:off x="4716016" y="3437587"/>
            <a:ext cx="3888432" cy="646331"/>
          </a:xfrm>
          <a:prstGeom prst="rect">
            <a:avLst/>
          </a:prstGeom>
        </p:spPr>
        <p:txBody>
          <a:bodyPr wrap="square">
            <a:spAutoFit/>
          </a:bodyPr>
          <a:lstStyle/>
          <a:p>
            <a:r>
              <a:rPr lang="en-US" altLang="zh-CN" b="1">
                <a:solidFill>
                  <a:schemeClr val="bg1"/>
                </a:solidFill>
                <a:latin typeface="Times New Roman" panose="02020603050405020304" pitchFamily="18" charset="0"/>
                <a:ea typeface="宋体" pitchFamily="2" charset="-122"/>
                <a:cs typeface="Times New Roman" panose="02020603050405020304" pitchFamily="18" charset="0"/>
              </a:rPr>
              <a:t>Đây như bài hịch kích thích lòng yêu nước, ý chí quật cường của dân tộc</a:t>
            </a:r>
            <a:endParaRPr lang="en-US" b="1">
              <a:solidFill>
                <a:schemeClr val="bg1"/>
              </a:solidFill>
            </a:endParaRPr>
          </a:p>
        </p:txBody>
      </p:sp>
      <p:sp>
        <p:nvSpPr>
          <p:cNvPr id="28" name="Down Arrow 27"/>
          <p:cNvSpPr/>
          <p:nvPr/>
        </p:nvSpPr>
        <p:spPr>
          <a:xfrm>
            <a:off x="6440016" y="2859782"/>
            <a:ext cx="364232" cy="36004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46122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heel(1)">
                                      <p:cBhvr>
                                        <p:cTn id="26" dur="2000"/>
                                        <p:tgtEl>
                                          <p:spTgt spid="24"/>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heel(1)">
                                      <p:cBhvr>
                                        <p:cTn id="29" dur="2000"/>
                                        <p:tgtEl>
                                          <p:spTgt spid="12"/>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heel(1)">
                                      <p:cBhvr>
                                        <p:cTn id="32" dur="2000"/>
                                        <p:tgtEl>
                                          <p:spTgt spid="28"/>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heel(1)">
                                      <p:cBhvr>
                                        <p:cTn id="35"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P spid="8" grpId="0" animBg="1"/>
      <p:bldP spid="12" grpId="0" animBg="1"/>
      <p:bldP spid="27" grpId="0"/>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09267" y="1923678"/>
            <a:ext cx="2051658" cy="27145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p:cNvSpPr txBox="1"/>
          <p:nvPr/>
        </p:nvSpPr>
        <p:spPr>
          <a:xfrm>
            <a:off x="107504" y="123478"/>
            <a:ext cx="2592288"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smtClean="0">
                <a:solidFill>
                  <a:schemeClr val="bg1"/>
                </a:solidFill>
              </a:rPr>
              <a:t>II. TÌM HIỂU CHI TIẾT</a:t>
            </a:r>
            <a:endParaRPr lang="en-US" b="1">
              <a:solidFill>
                <a:schemeClr val="bg1"/>
              </a:solidFill>
            </a:endParaRPr>
          </a:p>
        </p:txBody>
      </p:sp>
      <p:sp>
        <p:nvSpPr>
          <p:cNvPr id="3" name="TextBox 2"/>
          <p:cNvSpPr txBox="1"/>
          <p:nvPr/>
        </p:nvSpPr>
        <p:spPr>
          <a:xfrm>
            <a:off x="259904" y="618242"/>
            <a:ext cx="4312096"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smtClean="0">
                <a:solidFill>
                  <a:schemeClr val="bg1"/>
                </a:solidFill>
              </a:rPr>
              <a:t>1. Hình tượng người anh hùng Nguyễn Huệ</a:t>
            </a:r>
            <a:endParaRPr lang="en-US" b="1">
              <a:solidFill>
                <a:schemeClr val="bg1"/>
              </a:solidFill>
            </a:endParaRPr>
          </a:p>
        </p:txBody>
      </p:sp>
      <p:sp>
        <p:nvSpPr>
          <p:cNvPr id="4" name="Rectangle 3"/>
          <p:cNvSpPr/>
          <p:nvPr/>
        </p:nvSpPr>
        <p:spPr>
          <a:xfrm>
            <a:off x="524478" y="1152705"/>
            <a:ext cx="558710" cy="33718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mtClean="0"/>
              <a:t>b</a:t>
            </a:r>
            <a:endParaRPr lang="en-US"/>
          </a:p>
        </p:txBody>
      </p:sp>
      <p:sp>
        <p:nvSpPr>
          <p:cNvPr id="5" name="TextBox 4"/>
          <p:cNvSpPr txBox="1"/>
          <p:nvPr/>
        </p:nvSpPr>
        <p:spPr>
          <a:xfrm>
            <a:off x="1100541" y="1131590"/>
            <a:ext cx="3687483" cy="369332"/>
          </a:xfrm>
          <a:prstGeom prst="rect">
            <a:avLst/>
          </a:prstGeom>
          <a:noFill/>
        </p:spPr>
        <p:txBody>
          <a:bodyPr wrap="square" rtlCol="0">
            <a:spAutoFit/>
          </a:bodyPr>
          <a:lstStyle/>
          <a:p>
            <a:r>
              <a:rPr lang="en-US" b="1" smtClean="0">
                <a:solidFill>
                  <a:schemeClr val="bg1"/>
                </a:solidFill>
              </a:rPr>
              <a:t>Con người mạnh mẽ, quyết đoán</a:t>
            </a:r>
            <a:endParaRPr lang="en-US" b="1">
              <a:solidFill>
                <a:schemeClr val="bg1"/>
              </a:solidFill>
            </a:endParaRPr>
          </a:p>
        </p:txBody>
      </p:sp>
      <p:sp>
        <p:nvSpPr>
          <p:cNvPr id="6" name="Rectangle 5"/>
          <p:cNvSpPr/>
          <p:nvPr/>
        </p:nvSpPr>
        <p:spPr>
          <a:xfrm>
            <a:off x="35496" y="2697753"/>
            <a:ext cx="5904656" cy="923330"/>
          </a:xfrm>
          <a:prstGeom prst="rect">
            <a:avLst/>
          </a:prstGeom>
          <a:solidFill>
            <a:schemeClr val="accent4">
              <a:lumMod val="75000"/>
            </a:schemeClr>
          </a:solidFill>
        </p:spPr>
        <p:txBody>
          <a:bodyPr wrap="square">
            <a:spAutoFit/>
          </a:bodyPr>
          <a:lstStyle/>
          <a:p>
            <a:r>
              <a:rPr lang="en-US" smtClean="0">
                <a:solidFill>
                  <a:schemeClr val="bg1"/>
                </a:solidFill>
              </a:rPr>
              <a:t>- </a:t>
            </a:r>
            <a:r>
              <a:rPr lang="en-US">
                <a:solidFill>
                  <a:schemeClr val="bg1"/>
                </a:solidFill>
              </a:rPr>
              <a:t>Nghe tin giặc đã đánh chiếm đến tận Thăng Long mất cả một vùng đất đai rộng lớn mà ông không hề nao núng “định thân chinh cầm quân đi ngay</a:t>
            </a:r>
            <a:r>
              <a:rPr lang="en-US" smtClean="0">
                <a:solidFill>
                  <a:schemeClr val="bg1"/>
                </a:solidFill>
              </a:rPr>
              <a:t>”.</a:t>
            </a:r>
            <a:endParaRPr lang="en-US">
              <a:solidFill>
                <a:schemeClr val="bg1"/>
              </a:solidFill>
            </a:endParaRPr>
          </a:p>
        </p:txBody>
      </p:sp>
      <p:sp>
        <p:nvSpPr>
          <p:cNvPr id="8" name="Rectangle 7"/>
          <p:cNvSpPr/>
          <p:nvPr/>
        </p:nvSpPr>
        <p:spPr>
          <a:xfrm>
            <a:off x="35496" y="1576412"/>
            <a:ext cx="5904656" cy="923330"/>
          </a:xfrm>
          <a:prstGeom prst="rect">
            <a:avLst/>
          </a:prstGeom>
          <a:solidFill>
            <a:schemeClr val="accent4">
              <a:lumMod val="60000"/>
              <a:lumOff val="40000"/>
            </a:schemeClr>
          </a:solidFill>
        </p:spPr>
        <p:txBody>
          <a:bodyPr wrap="square">
            <a:spAutoFit/>
          </a:bodyPr>
          <a:lstStyle/>
          <a:p>
            <a:r>
              <a:rPr lang="en-US">
                <a:solidFill>
                  <a:schemeClr val="bg1"/>
                </a:solidFill>
              </a:rPr>
              <a:t>- Từ đầu đến cuối đoạn trích, Nguyễn Huệ luôn luôn là con người hành động một cách xông xáo, nhanh gọn có chủ đích và rất quả quyết.</a:t>
            </a:r>
          </a:p>
        </p:txBody>
      </p:sp>
      <p:sp>
        <p:nvSpPr>
          <p:cNvPr id="9" name="Rectangle 8"/>
          <p:cNvSpPr/>
          <p:nvPr/>
        </p:nvSpPr>
        <p:spPr>
          <a:xfrm>
            <a:off x="35496" y="3943171"/>
            <a:ext cx="5904656" cy="9233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a:solidFill>
                  <a:srgbClr val="7030A0"/>
                </a:solidFill>
              </a:rPr>
              <a:t>- Rồi chỉ trong vòng hơn 1 tháng, Nguyễn Huệ đã làm được bao nhiêu việc lớn: “tế cáo trời đất”, lên ngôi hoàng đế, đốc xuất đại binh ra Bắc...</a:t>
            </a:r>
          </a:p>
        </p:txBody>
      </p:sp>
      <p:sp>
        <p:nvSpPr>
          <p:cNvPr id="10" name="Right Brace 9"/>
          <p:cNvSpPr/>
          <p:nvPr/>
        </p:nvSpPr>
        <p:spPr>
          <a:xfrm>
            <a:off x="6012160" y="1635646"/>
            <a:ext cx="504056" cy="3002534"/>
          </a:xfrm>
          <a:prstGeom prst="righ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11" name="TextBox 10"/>
          <p:cNvSpPr txBox="1"/>
          <p:nvPr/>
        </p:nvSpPr>
        <p:spPr>
          <a:xfrm>
            <a:off x="6660232" y="1592669"/>
            <a:ext cx="2160240" cy="3139321"/>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mtClean="0">
                <a:solidFill>
                  <a:schemeClr val="bg1"/>
                </a:solidFill>
              </a:rPr>
              <a:t>Tính cách mạnh mẽ, quyết đoán, đầy bản lĩnh là đặc điểm của bậc minh quân tài chí. Và với tính cách ấy, Nguyễn Huệ xứng đáng được nhân dân tôn thờ và gửi gắm niềm tin trở thành linh hồn của nghĩa quân Tây Sơn</a:t>
            </a:r>
            <a:endParaRPr lang="en-US">
              <a:solidFill>
                <a:schemeClr val="bg1"/>
              </a:solidFill>
            </a:endParaRPr>
          </a:p>
        </p:txBody>
      </p:sp>
    </p:spTree>
    <p:extLst>
      <p:ext uri="{BB962C8B-B14F-4D97-AF65-F5344CB8AC3E}">
        <p14:creationId xmlns:p14="http://schemas.microsoft.com/office/powerpoint/2010/main" xmlns="" val="276702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23478"/>
            <a:ext cx="2592288"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smtClean="0">
                <a:solidFill>
                  <a:schemeClr val="bg1"/>
                </a:solidFill>
              </a:rPr>
              <a:t>II. TÌM HIỂU CHI TIẾT</a:t>
            </a:r>
            <a:endParaRPr lang="en-US" b="1">
              <a:solidFill>
                <a:schemeClr val="bg1"/>
              </a:solidFill>
            </a:endParaRPr>
          </a:p>
        </p:txBody>
      </p:sp>
      <p:sp>
        <p:nvSpPr>
          <p:cNvPr id="3" name="TextBox 2"/>
          <p:cNvSpPr txBox="1"/>
          <p:nvPr/>
        </p:nvSpPr>
        <p:spPr>
          <a:xfrm>
            <a:off x="259904" y="618242"/>
            <a:ext cx="4312096"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smtClean="0">
                <a:solidFill>
                  <a:schemeClr val="bg1"/>
                </a:solidFill>
              </a:rPr>
              <a:t>1. Hình tượng người anh hùng Nguyễn Huệ</a:t>
            </a:r>
            <a:endParaRPr lang="en-US" b="1">
              <a:solidFill>
                <a:schemeClr val="bg1"/>
              </a:solidFill>
            </a:endParaRPr>
          </a:p>
        </p:txBody>
      </p:sp>
      <p:sp>
        <p:nvSpPr>
          <p:cNvPr id="4" name="Rectangle 3"/>
          <p:cNvSpPr/>
          <p:nvPr/>
        </p:nvSpPr>
        <p:spPr>
          <a:xfrm>
            <a:off x="539552" y="1106846"/>
            <a:ext cx="360040" cy="33718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mtClean="0"/>
              <a:t>c,</a:t>
            </a:r>
            <a:endParaRPr lang="en-US"/>
          </a:p>
        </p:txBody>
      </p:sp>
      <p:sp>
        <p:nvSpPr>
          <p:cNvPr id="6" name="Rectangle 5"/>
          <p:cNvSpPr/>
          <p:nvPr/>
        </p:nvSpPr>
        <p:spPr>
          <a:xfrm>
            <a:off x="899592" y="1120864"/>
            <a:ext cx="6840760" cy="369332"/>
          </a:xfrm>
          <a:prstGeom prst="rect">
            <a:avLst/>
          </a:prstGeom>
        </p:spPr>
        <p:txBody>
          <a:bodyPr wrap="square">
            <a:spAutoFit/>
          </a:bodyPr>
          <a:lstStyle/>
          <a:p>
            <a:r>
              <a:rPr lang="en-US" b="1" smtClean="0">
                <a:solidFill>
                  <a:schemeClr val="bg1"/>
                </a:solidFill>
                <a:latin typeface="+mj-lt"/>
                <a:cs typeface="Times New Roman" panose="02020603050405020304" pitchFamily="18" charset="0"/>
              </a:rPr>
              <a:t>Con ng</a:t>
            </a:r>
            <a:r>
              <a:rPr lang="vi-VN" b="1" smtClean="0">
                <a:solidFill>
                  <a:schemeClr val="bg1"/>
                </a:solidFill>
                <a:latin typeface="+mj-lt"/>
                <a:cs typeface="Times New Roman" panose="02020603050405020304" pitchFamily="18" charset="0"/>
              </a:rPr>
              <a:t>ư</a:t>
            </a:r>
            <a:r>
              <a:rPr lang="en-US" b="1" smtClean="0">
                <a:solidFill>
                  <a:schemeClr val="bg1"/>
                </a:solidFill>
                <a:latin typeface="+mj-lt"/>
                <a:cs typeface="Times New Roman" panose="02020603050405020304" pitchFamily="18" charset="0"/>
              </a:rPr>
              <a:t>ời có trí tuệ sáng suốt, nhạy bén tr</a:t>
            </a:r>
            <a:r>
              <a:rPr lang="vi-VN" b="1" smtClean="0">
                <a:solidFill>
                  <a:schemeClr val="bg1"/>
                </a:solidFill>
                <a:latin typeface="+mj-lt"/>
                <a:cs typeface="Times New Roman" panose="02020603050405020304" pitchFamily="18" charset="0"/>
              </a:rPr>
              <a:t>ư</a:t>
            </a:r>
            <a:r>
              <a:rPr lang="en-US" b="1" smtClean="0">
                <a:solidFill>
                  <a:schemeClr val="bg1"/>
                </a:solidFill>
                <a:latin typeface="+mj-lt"/>
                <a:cs typeface="Times New Roman" panose="02020603050405020304" pitchFamily="18" charset="0"/>
              </a:rPr>
              <a:t>ớc thời cuộc</a:t>
            </a:r>
            <a:endParaRPr lang="en-US">
              <a:solidFill>
                <a:schemeClr val="bg1"/>
              </a:solidFill>
              <a:latin typeface="+mj-lt"/>
            </a:endParaRPr>
          </a:p>
        </p:txBody>
      </p:sp>
      <p:sp>
        <p:nvSpPr>
          <p:cNvPr id="7" name="Rectangle 6"/>
          <p:cNvSpPr/>
          <p:nvPr/>
        </p:nvSpPr>
        <p:spPr>
          <a:xfrm>
            <a:off x="329920" y="1875365"/>
            <a:ext cx="8460107" cy="923330"/>
          </a:xfrm>
          <a:prstGeom prst="rect">
            <a:avLst/>
          </a:prstGeom>
          <a:solidFill>
            <a:schemeClr val="accent4">
              <a:lumMod val="60000"/>
              <a:lumOff val="40000"/>
            </a:schemeClr>
          </a:solidFill>
        </p:spPr>
        <p:txBody>
          <a:bodyPr wrap="square">
            <a:spAutoFit/>
          </a:bodyPr>
          <a:lstStyle/>
          <a:p>
            <a:r>
              <a:rPr lang="en-US"/>
              <a:t>* Ngay khi mấy chục vạn quân Thanh do Tôn Sĩ Nghị hùng hổ kéo vào nước ta, thế giặc đang mạnh, tình thế khẩn cấp, vận mệnh đất nước “ngàn cân treo sợi tóc”, </a:t>
            </a:r>
            <a:r>
              <a:rPr lang="en-US" i="1"/>
              <a:t>Nguyễn Huệ đã quyết định lên ngôi hoàng đế để chính danh vị, lấy niên hiệu là Quang Trung.</a:t>
            </a:r>
            <a:endParaRPr lang="en-US"/>
          </a:p>
        </p:txBody>
      </p:sp>
      <p:sp>
        <p:nvSpPr>
          <p:cNvPr id="8" name="Rectangle 7"/>
          <p:cNvSpPr/>
          <p:nvPr/>
        </p:nvSpPr>
        <p:spPr>
          <a:xfrm>
            <a:off x="329920" y="3003798"/>
            <a:ext cx="5322200" cy="369332"/>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n-US" i="1">
                <a:solidFill>
                  <a:schemeClr val="bg1"/>
                </a:solidFill>
              </a:rPr>
              <a:t>* Sáng suốt trong việc nhận định tình hình địch và </a:t>
            </a:r>
            <a:r>
              <a:rPr lang="en-US" i="1" smtClean="0">
                <a:solidFill>
                  <a:schemeClr val="bg1"/>
                </a:solidFill>
              </a:rPr>
              <a:t>ta</a:t>
            </a:r>
            <a:endParaRPr lang="en-US">
              <a:solidFill>
                <a:schemeClr val="bg1"/>
              </a:solidFill>
            </a:endParaRPr>
          </a:p>
        </p:txBody>
      </p:sp>
      <p:sp>
        <p:nvSpPr>
          <p:cNvPr id="9" name="Rectangle 8"/>
          <p:cNvSpPr/>
          <p:nvPr/>
        </p:nvSpPr>
        <p:spPr>
          <a:xfrm>
            <a:off x="329921" y="3642578"/>
            <a:ext cx="3990051" cy="36933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i="1">
                <a:solidFill>
                  <a:schemeClr val="tx1"/>
                </a:solidFill>
              </a:rPr>
              <a:t>* Sáng suốt trong việc xét đoán bề </a:t>
            </a:r>
            <a:r>
              <a:rPr lang="en-US" i="1" smtClean="0">
                <a:solidFill>
                  <a:schemeClr val="tx1"/>
                </a:solidFill>
              </a:rPr>
              <a:t>tôi</a:t>
            </a:r>
            <a:endParaRPr lang="en-US">
              <a:solidFill>
                <a:schemeClr val="tx1"/>
              </a:solidFill>
            </a:endParaRPr>
          </a:p>
        </p:txBody>
      </p:sp>
      <p:pic>
        <p:nvPicPr>
          <p:cNvPr id="10" name="Picture 9">
            <a:extLst>
              <a:ext uri="{FF2B5EF4-FFF2-40B4-BE49-F238E27FC236}">
                <a16:creationId xmlns:a16="http://schemas.microsoft.com/office/drawing/2014/main" xmlns="" id="{9C9C433F-5C8B-4C8A-8AFE-7F6DC5EA764D}"/>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7479" b="9469"/>
          <a:stretch/>
        </p:blipFill>
        <p:spPr bwMode="auto">
          <a:xfrm>
            <a:off x="6444208" y="3003798"/>
            <a:ext cx="2076415" cy="196144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2" name="Straight Connector 11"/>
          <p:cNvCxnSpPr/>
          <p:nvPr/>
        </p:nvCxnSpPr>
        <p:spPr>
          <a:xfrm>
            <a:off x="107504" y="4155926"/>
            <a:ext cx="6264696" cy="0"/>
          </a:xfrm>
          <a:prstGeom prst="line">
            <a:avLst/>
          </a:prstGeom>
        </p:spPr>
        <p:style>
          <a:lnRef idx="1">
            <a:schemeClr val="accent4"/>
          </a:lnRef>
          <a:fillRef idx="0">
            <a:schemeClr val="accent4"/>
          </a:fillRef>
          <a:effectRef idx="0">
            <a:schemeClr val="accent4"/>
          </a:effectRef>
          <a:fontRef idx="minor">
            <a:schemeClr val="tx1"/>
          </a:fontRef>
        </p:style>
      </p:cxnSp>
      <p:sp>
        <p:nvSpPr>
          <p:cNvPr id="15" name="Right Arrow 14"/>
          <p:cNvSpPr/>
          <p:nvPr/>
        </p:nvSpPr>
        <p:spPr>
          <a:xfrm>
            <a:off x="107504" y="4371950"/>
            <a:ext cx="609956" cy="467182"/>
          </a:xfrm>
          <a:prstGeom prst="rightArrow">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TextBox 15"/>
          <p:cNvSpPr txBox="1"/>
          <p:nvPr/>
        </p:nvSpPr>
        <p:spPr>
          <a:xfrm>
            <a:off x="827584" y="4282375"/>
            <a:ext cx="5472608" cy="707886"/>
          </a:xfrm>
          <a:prstGeom prst="rect">
            <a:avLst/>
          </a:prstGeom>
          <a:noFill/>
        </p:spPr>
        <p:txBody>
          <a:bodyPr wrap="square" rtlCol="0">
            <a:spAutoFit/>
          </a:bodyPr>
          <a:lstStyle/>
          <a:p>
            <a:r>
              <a:rPr lang="en-US" sz="2000" b="1" smtClean="0">
                <a:solidFill>
                  <a:schemeClr val="bg1"/>
                </a:solidFill>
              </a:rPr>
              <a:t>Ông là một bậc minh quân, rất hiểu tướng sĩ, khen chê đúng người, đúng việc và ân uy rạch ròi</a:t>
            </a:r>
            <a:endParaRPr lang="en-US" sz="2000" b="1">
              <a:solidFill>
                <a:schemeClr val="bg1"/>
              </a:solidFill>
            </a:endParaRPr>
          </a:p>
        </p:txBody>
      </p:sp>
    </p:spTree>
    <p:extLst>
      <p:ext uri="{BB962C8B-B14F-4D97-AF65-F5344CB8AC3E}">
        <p14:creationId xmlns:p14="http://schemas.microsoft.com/office/powerpoint/2010/main" xmlns="" val="274317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 calcmode="lin" valueType="num">
                                      <p:cBhvr>
                                        <p:cTn id="28" dur="1000" fill="hold"/>
                                        <p:tgtEl>
                                          <p:spTgt spid="12"/>
                                        </p:tgtEl>
                                        <p:attrNameLst>
                                          <p:attrName>style.rotation</p:attrName>
                                        </p:attrNameLst>
                                      </p:cBhvr>
                                      <p:tavLst>
                                        <p:tav tm="0">
                                          <p:val>
                                            <p:fltVal val="90"/>
                                          </p:val>
                                        </p:tav>
                                        <p:tav tm="100000">
                                          <p:val>
                                            <p:fltVal val="0"/>
                                          </p:val>
                                        </p:tav>
                                      </p:tavLst>
                                    </p:anim>
                                    <p:animEffect transition="in" filter="fade">
                                      <p:cBhvr>
                                        <p:cTn id="29" dur="1000"/>
                                        <p:tgtEl>
                                          <p:spTgt spid="12"/>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1000" fill="hold"/>
                                        <p:tgtEl>
                                          <p:spTgt spid="16"/>
                                        </p:tgtEl>
                                        <p:attrNameLst>
                                          <p:attrName>ppt_w</p:attrName>
                                        </p:attrNameLst>
                                      </p:cBhvr>
                                      <p:tavLst>
                                        <p:tav tm="0">
                                          <p:val>
                                            <p:fltVal val="0"/>
                                          </p:val>
                                        </p:tav>
                                        <p:tav tm="100000">
                                          <p:val>
                                            <p:strVal val="#ppt_w"/>
                                          </p:val>
                                        </p:tav>
                                      </p:tavLst>
                                    </p:anim>
                                    <p:anim calcmode="lin" valueType="num">
                                      <p:cBhvr>
                                        <p:cTn id="33" dur="1000" fill="hold"/>
                                        <p:tgtEl>
                                          <p:spTgt spid="16"/>
                                        </p:tgtEl>
                                        <p:attrNameLst>
                                          <p:attrName>ppt_h</p:attrName>
                                        </p:attrNameLst>
                                      </p:cBhvr>
                                      <p:tavLst>
                                        <p:tav tm="0">
                                          <p:val>
                                            <p:fltVal val="0"/>
                                          </p:val>
                                        </p:tav>
                                        <p:tav tm="100000">
                                          <p:val>
                                            <p:strVal val="#ppt_h"/>
                                          </p:val>
                                        </p:tav>
                                      </p:tavLst>
                                    </p:anim>
                                    <p:anim calcmode="lin" valueType="num">
                                      <p:cBhvr>
                                        <p:cTn id="34" dur="1000" fill="hold"/>
                                        <p:tgtEl>
                                          <p:spTgt spid="16"/>
                                        </p:tgtEl>
                                        <p:attrNameLst>
                                          <p:attrName>style.rotation</p:attrName>
                                        </p:attrNameLst>
                                      </p:cBhvr>
                                      <p:tavLst>
                                        <p:tav tm="0">
                                          <p:val>
                                            <p:fltVal val="90"/>
                                          </p:val>
                                        </p:tav>
                                        <p:tav tm="100000">
                                          <p:val>
                                            <p:fltVal val="0"/>
                                          </p:val>
                                        </p:tav>
                                      </p:tavLst>
                                    </p:anim>
                                    <p:animEffect transition="in" filter="fade">
                                      <p:cBhvr>
                                        <p:cTn id="35" dur="1000"/>
                                        <p:tgtEl>
                                          <p:spTgt spid="16"/>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1000" fill="hold"/>
                                        <p:tgtEl>
                                          <p:spTgt spid="15"/>
                                        </p:tgtEl>
                                        <p:attrNameLst>
                                          <p:attrName>ppt_w</p:attrName>
                                        </p:attrNameLst>
                                      </p:cBhvr>
                                      <p:tavLst>
                                        <p:tav tm="0">
                                          <p:val>
                                            <p:fltVal val="0"/>
                                          </p:val>
                                        </p:tav>
                                        <p:tav tm="100000">
                                          <p:val>
                                            <p:strVal val="#ppt_w"/>
                                          </p:val>
                                        </p:tav>
                                      </p:tavLst>
                                    </p:anim>
                                    <p:anim calcmode="lin" valueType="num">
                                      <p:cBhvr>
                                        <p:cTn id="39" dur="1000" fill="hold"/>
                                        <p:tgtEl>
                                          <p:spTgt spid="15"/>
                                        </p:tgtEl>
                                        <p:attrNameLst>
                                          <p:attrName>ppt_h</p:attrName>
                                        </p:attrNameLst>
                                      </p:cBhvr>
                                      <p:tavLst>
                                        <p:tav tm="0">
                                          <p:val>
                                            <p:fltVal val="0"/>
                                          </p:val>
                                        </p:tav>
                                        <p:tav tm="100000">
                                          <p:val>
                                            <p:strVal val="#ppt_h"/>
                                          </p:val>
                                        </p:tav>
                                      </p:tavLst>
                                    </p:anim>
                                    <p:anim calcmode="lin" valueType="num">
                                      <p:cBhvr>
                                        <p:cTn id="40" dur="1000" fill="hold"/>
                                        <p:tgtEl>
                                          <p:spTgt spid="15"/>
                                        </p:tgtEl>
                                        <p:attrNameLst>
                                          <p:attrName>style.rotation</p:attrName>
                                        </p:attrNameLst>
                                      </p:cBhvr>
                                      <p:tavLst>
                                        <p:tav tm="0">
                                          <p:val>
                                            <p:fltVal val="90"/>
                                          </p:val>
                                        </p:tav>
                                        <p:tav tm="100000">
                                          <p:val>
                                            <p:fltVal val="0"/>
                                          </p:val>
                                        </p:tav>
                                      </p:tavLst>
                                    </p:anim>
                                    <p:animEffect transition="in" filter="fade">
                                      <p:cBhvr>
                                        <p:cTn id="4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animBg="1"/>
      <p:bldP spid="9" grpId="0" animBg="1"/>
      <p:bldP spid="15" grpId="0" animBg="1"/>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23478"/>
            <a:ext cx="2592288"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smtClean="0">
                <a:solidFill>
                  <a:schemeClr val="bg1"/>
                </a:solidFill>
              </a:rPr>
              <a:t>II. TÌM HIỂU CHI TIẾT</a:t>
            </a:r>
            <a:endParaRPr lang="en-US" b="1">
              <a:solidFill>
                <a:schemeClr val="bg1"/>
              </a:solidFill>
            </a:endParaRPr>
          </a:p>
        </p:txBody>
      </p:sp>
      <p:sp>
        <p:nvSpPr>
          <p:cNvPr id="3" name="TextBox 2"/>
          <p:cNvSpPr txBox="1"/>
          <p:nvPr/>
        </p:nvSpPr>
        <p:spPr>
          <a:xfrm>
            <a:off x="259904" y="618242"/>
            <a:ext cx="4312096"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smtClean="0">
                <a:solidFill>
                  <a:schemeClr val="bg1"/>
                </a:solidFill>
              </a:rPr>
              <a:t>1. Hình tượng người anh hùng Nguyễn Huệ</a:t>
            </a:r>
            <a:endParaRPr lang="en-US" b="1">
              <a:solidFill>
                <a:schemeClr val="bg1"/>
              </a:solidFill>
            </a:endParaRPr>
          </a:p>
        </p:txBody>
      </p:sp>
      <p:sp>
        <p:nvSpPr>
          <p:cNvPr id="4" name="Rectangle 3"/>
          <p:cNvSpPr/>
          <p:nvPr/>
        </p:nvSpPr>
        <p:spPr>
          <a:xfrm>
            <a:off x="537440" y="1176683"/>
            <a:ext cx="360040" cy="33718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mtClean="0"/>
              <a:t>d</a:t>
            </a:r>
            <a:endParaRPr lang="en-US"/>
          </a:p>
        </p:txBody>
      </p:sp>
      <p:sp>
        <p:nvSpPr>
          <p:cNvPr id="5" name="TextBox 4"/>
          <p:cNvSpPr txBox="1"/>
          <p:nvPr/>
        </p:nvSpPr>
        <p:spPr>
          <a:xfrm>
            <a:off x="899592" y="1122298"/>
            <a:ext cx="4824536" cy="369332"/>
          </a:xfrm>
          <a:prstGeom prst="rect">
            <a:avLst/>
          </a:prstGeom>
          <a:noFill/>
        </p:spPr>
        <p:txBody>
          <a:bodyPr wrap="square" rtlCol="0">
            <a:spAutoFit/>
          </a:bodyPr>
          <a:lstStyle/>
          <a:p>
            <a:r>
              <a:rPr lang="en-US" b="1" smtClean="0">
                <a:solidFill>
                  <a:schemeClr val="bg1"/>
                </a:solidFill>
              </a:rPr>
              <a:t> Ý chí quyết thắng và tầm nhìn xa trông rộng</a:t>
            </a:r>
            <a:endParaRPr lang="en-US" b="1">
              <a:solidFill>
                <a:schemeClr val="bg1"/>
              </a:solidFill>
            </a:endParaRPr>
          </a:p>
        </p:txBody>
      </p:sp>
      <p:sp>
        <p:nvSpPr>
          <p:cNvPr id="6" name="Rectangle 5"/>
          <p:cNvSpPr/>
          <p:nvPr/>
        </p:nvSpPr>
        <p:spPr>
          <a:xfrm>
            <a:off x="2123728" y="1491630"/>
            <a:ext cx="6912768" cy="923330"/>
          </a:xfrm>
          <a:prstGeom prst="rect">
            <a:avLst/>
          </a:prstGeom>
          <a:solidFill>
            <a:schemeClr val="accent4">
              <a:lumMod val="60000"/>
              <a:lumOff val="40000"/>
            </a:schemeClr>
          </a:solidFill>
        </p:spPr>
        <p:txBody>
          <a:bodyPr wrap="square">
            <a:spAutoFit/>
          </a:bodyPr>
          <a:lstStyle/>
          <a:p>
            <a:r>
              <a:rPr lang="en-US" b="1"/>
              <a:t>- Mới khởi binh đánh giặc, chưa giành được tấc đất nào vậy mà vua Quang Trung đã nói chắc như đinh đóng cột “phương lược tiến đánh đã có tính sẵn</a:t>
            </a:r>
            <a:r>
              <a:rPr lang="en-US" b="1" smtClean="0"/>
              <a:t>”.</a:t>
            </a:r>
            <a:endParaRPr lang="en-US" b="1"/>
          </a:p>
        </p:txBody>
      </p:sp>
      <p:sp>
        <p:nvSpPr>
          <p:cNvPr id="7" name="Rectangle 6"/>
          <p:cNvSpPr/>
          <p:nvPr/>
        </p:nvSpPr>
        <p:spPr>
          <a:xfrm>
            <a:off x="2123728" y="2571750"/>
            <a:ext cx="6912768" cy="147732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b="1">
                <a:solidFill>
                  <a:schemeClr val="tx1"/>
                </a:solidFill>
              </a:rPr>
              <a:t>- Đang ngồi trên lưng ngựa, Quang Trung đã nói với Nhậm về quyết sách ngoại giao và kế hoạch 10 tới ta hoà bình. Đối với địch, thường thì biết là thắng việc binh đao không thể dứt ngay được vì xỉ nhục của nước lớn còn đó. Nếu “chờ 10 năm nữa ta được yên ổn mà nuôi dưỡng lực lượng, bấy giờ nước giàu quân mạnh thì ta có sợ gì chúng”.</a:t>
            </a:r>
          </a:p>
        </p:txBody>
      </p:sp>
      <p:pic>
        <p:nvPicPr>
          <p:cNvPr id="8" name="Picture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41993" y="2070558"/>
            <a:ext cx="3403793" cy="2062194"/>
          </a:xfrm>
          <a:prstGeom prst="rect">
            <a:avLst/>
          </a:prstGeom>
        </p:spPr>
      </p:pic>
      <p:sp>
        <p:nvSpPr>
          <p:cNvPr id="9" name="TextBox 8"/>
          <p:cNvSpPr txBox="1"/>
          <p:nvPr/>
        </p:nvSpPr>
        <p:spPr>
          <a:xfrm>
            <a:off x="717460" y="4299942"/>
            <a:ext cx="8319036" cy="707886"/>
          </a:xfrm>
          <a:prstGeom prst="rect">
            <a:avLst/>
          </a:prstGeom>
          <a:noFill/>
        </p:spPr>
        <p:txBody>
          <a:bodyPr wrap="square" rtlCol="0">
            <a:spAutoFit/>
          </a:bodyPr>
          <a:lstStyle/>
          <a:p>
            <a:r>
              <a:rPr lang="en-US" sz="2000" b="1" smtClean="0">
                <a:solidFill>
                  <a:schemeClr val="bg1"/>
                </a:solidFill>
              </a:rPr>
              <a:t>Chính tinh thần, ý chí quyết thắng hừng hực của vua Quang Trung  đã lan tỏa đến từng quân sĩ, đẻ kích thích ý chí quật cường trong họ.</a:t>
            </a:r>
            <a:endParaRPr lang="en-US" sz="2000" b="1">
              <a:solidFill>
                <a:schemeClr val="bg1"/>
              </a:solidFill>
            </a:endParaRPr>
          </a:p>
        </p:txBody>
      </p:sp>
      <p:sp>
        <p:nvSpPr>
          <p:cNvPr id="10" name="Right Arrow 9"/>
          <p:cNvSpPr/>
          <p:nvPr/>
        </p:nvSpPr>
        <p:spPr>
          <a:xfrm>
            <a:off x="107504" y="4371950"/>
            <a:ext cx="609956" cy="467182"/>
          </a:xfrm>
          <a:prstGeom prst="rightArrow">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12" name="Straight Connector 11"/>
          <p:cNvCxnSpPr/>
          <p:nvPr/>
        </p:nvCxnSpPr>
        <p:spPr>
          <a:xfrm>
            <a:off x="1259632" y="4299942"/>
            <a:ext cx="6768752" cy="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xmlns="" val="74698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2000"/>
                                        <p:tgtEl>
                                          <p:spTgt spid="12"/>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2000"/>
                                        <p:tgtEl>
                                          <p:spTgt spid="9"/>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9"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904" y="618242"/>
            <a:ext cx="4312096"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smtClean="0">
                <a:solidFill>
                  <a:schemeClr val="bg1"/>
                </a:solidFill>
              </a:rPr>
              <a:t>1. Hình tượng người anh hùng Nguyễn Huệ</a:t>
            </a:r>
            <a:endParaRPr lang="en-US" b="1">
              <a:solidFill>
                <a:schemeClr val="bg1"/>
              </a:solidFill>
            </a:endParaRPr>
          </a:p>
        </p:txBody>
      </p:sp>
      <p:sp>
        <p:nvSpPr>
          <p:cNvPr id="3" name="Rectangle 2"/>
          <p:cNvSpPr/>
          <p:nvPr/>
        </p:nvSpPr>
        <p:spPr>
          <a:xfrm>
            <a:off x="467544" y="1131590"/>
            <a:ext cx="360040" cy="33718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mtClean="0"/>
              <a:t>e,</a:t>
            </a:r>
            <a:endParaRPr lang="en-US"/>
          </a:p>
        </p:txBody>
      </p:sp>
      <p:sp>
        <p:nvSpPr>
          <p:cNvPr id="4" name="TextBox 3"/>
          <p:cNvSpPr txBox="1"/>
          <p:nvPr/>
        </p:nvSpPr>
        <p:spPr>
          <a:xfrm>
            <a:off x="971600" y="1133331"/>
            <a:ext cx="3024336" cy="369332"/>
          </a:xfrm>
          <a:prstGeom prst="rect">
            <a:avLst/>
          </a:prstGeom>
          <a:noFill/>
        </p:spPr>
        <p:txBody>
          <a:bodyPr wrap="square" rtlCol="0">
            <a:spAutoFit/>
          </a:bodyPr>
          <a:lstStyle/>
          <a:p>
            <a:r>
              <a:rPr lang="en-US" b="1" smtClean="0">
                <a:solidFill>
                  <a:schemeClr val="bg1"/>
                </a:solidFill>
              </a:rPr>
              <a:t>Có tài dùng binh như thần</a:t>
            </a:r>
            <a:endParaRPr lang="en-US" b="1">
              <a:solidFill>
                <a:schemeClr val="bg1"/>
              </a:solidFill>
            </a:endParaRPr>
          </a:p>
        </p:txBody>
      </p:sp>
      <p:sp>
        <p:nvSpPr>
          <p:cNvPr id="5" name="TextBox 4"/>
          <p:cNvSpPr txBox="1"/>
          <p:nvPr/>
        </p:nvSpPr>
        <p:spPr>
          <a:xfrm>
            <a:off x="107504" y="123478"/>
            <a:ext cx="2592288"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smtClean="0">
                <a:solidFill>
                  <a:schemeClr val="bg1"/>
                </a:solidFill>
              </a:rPr>
              <a:t>II. TÌM HIỂU CHI TIẾT</a:t>
            </a:r>
            <a:endParaRPr lang="en-US" b="1">
              <a:solidFill>
                <a:schemeClr val="bg1"/>
              </a:solidFill>
            </a:endParaRPr>
          </a:p>
        </p:txBody>
      </p:sp>
      <p:sp>
        <p:nvSpPr>
          <p:cNvPr id="6" name="Rectangle 5"/>
          <p:cNvSpPr/>
          <p:nvPr/>
        </p:nvSpPr>
        <p:spPr>
          <a:xfrm>
            <a:off x="1018844" y="1820572"/>
            <a:ext cx="4705284" cy="286232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b="1">
                <a:solidFill>
                  <a:schemeClr val="tx1"/>
                </a:solidFill>
              </a:rPr>
              <a:t>- Cuộc hành quân thần tốc do Quang Trung chỉ huy đến nay vẫn còn làm chúng ta kinh ngạc. Vừa hành quân, vừa đánh giặc mà vua Quang Trung hoạch định kế hoạch từ 25 tháng chạp đến mùng 7 tháng giêng sẽ vào ăn tết ở Thăng Long, trong thực tế đã vượt mức 2 ngày.</a:t>
            </a:r>
          </a:p>
          <a:p>
            <a:endParaRPr lang="en-US" b="1" smtClean="0">
              <a:solidFill>
                <a:schemeClr val="tx1"/>
              </a:solidFill>
            </a:endParaRPr>
          </a:p>
          <a:p>
            <a:r>
              <a:rPr lang="en-US" b="1" smtClean="0">
                <a:solidFill>
                  <a:schemeClr val="tx1"/>
                </a:solidFill>
              </a:rPr>
              <a:t>- </a:t>
            </a:r>
            <a:r>
              <a:rPr lang="en-US" b="1">
                <a:solidFill>
                  <a:schemeClr val="tx1"/>
                </a:solidFill>
              </a:rPr>
              <a:t>Hành quân xa, liên tục như vậy nhưng đội quân vẫn chỉnh tề cũng là do tài tổ chức của người cầm quân.</a:t>
            </a:r>
          </a:p>
        </p:txBody>
      </p:sp>
      <p:sp>
        <p:nvSpPr>
          <p:cNvPr id="7" name="Right Arrow 6"/>
          <p:cNvSpPr/>
          <p:nvPr/>
        </p:nvSpPr>
        <p:spPr>
          <a:xfrm>
            <a:off x="5940152" y="2794660"/>
            <a:ext cx="360040" cy="288032"/>
          </a:xfrm>
          <a:prstGeom prst="rightArrow">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Flowchart: Connector 8"/>
          <p:cNvSpPr/>
          <p:nvPr/>
        </p:nvSpPr>
        <p:spPr>
          <a:xfrm>
            <a:off x="899592" y="1923678"/>
            <a:ext cx="144016" cy="144016"/>
          </a:xfrm>
          <a:prstGeom prst="flowChartConnector">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Flowchart: Connector 9"/>
          <p:cNvSpPr/>
          <p:nvPr/>
        </p:nvSpPr>
        <p:spPr>
          <a:xfrm>
            <a:off x="899592" y="3867894"/>
            <a:ext cx="144016" cy="144016"/>
          </a:xfrm>
          <a:prstGeom prst="flowChartConnector">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Oval 11"/>
          <p:cNvSpPr/>
          <p:nvPr/>
        </p:nvSpPr>
        <p:spPr>
          <a:xfrm>
            <a:off x="6660232" y="1317997"/>
            <a:ext cx="2016224" cy="363001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TextBox 10"/>
          <p:cNvSpPr txBox="1"/>
          <p:nvPr/>
        </p:nvSpPr>
        <p:spPr>
          <a:xfrm>
            <a:off x="6876256" y="1779662"/>
            <a:ext cx="1584176" cy="286232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b="1" smtClean="0">
                <a:solidFill>
                  <a:srgbClr val="7030A0"/>
                </a:solidFill>
              </a:rPr>
              <a:t>Quang Trung là sức mạnh, là nội lực của nghĩa quân Tây Sơn, đại diện cho vẻ đẹp của một dân tộc anh hùng</a:t>
            </a:r>
            <a:endParaRPr lang="en-US" sz="2000" b="1">
              <a:solidFill>
                <a:srgbClr val="7030A0"/>
              </a:solidFill>
            </a:endParaRPr>
          </a:p>
        </p:txBody>
      </p:sp>
    </p:spTree>
    <p:extLst>
      <p:ext uri="{BB962C8B-B14F-4D97-AF65-F5344CB8AC3E}">
        <p14:creationId xmlns:p14="http://schemas.microsoft.com/office/powerpoint/2010/main" xmlns="" val="77431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2000"/>
                                        <p:tgtEl>
                                          <p:spTgt spid="9"/>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heel(1)">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heel(1)">
                                      <p:cBhvr>
                                        <p:cTn id="26" dur="2000"/>
                                        <p:tgtEl>
                                          <p:spTgt spid="7"/>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heel(1)">
                                      <p:cBhvr>
                                        <p:cTn id="29" dur="2000"/>
                                        <p:tgtEl>
                                          <p:spTgt spid="12"/>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1)">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animBg="1"/>
      <p:bldP spid="9" grpId="0" animBg="1"/>
      <p:bldP spid="10" grpId="0" animBg="1"/>
      <p:bldP spid="12"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23478"/>
            <a:ext cx="2592288"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smtClean="0">
                <a:solidFill>
                  <a:schemeClr val="bg1"/>
                </a:solidFill>
              </a:rPr>
              <a:t>II. TÌM HIỂU CHI TIẾT</a:t>
            </a:r>
            <a:endParaRPr lang="en-US" b="1">
              <a:solidFill>
                <a:schemeClr val="bg1"/>
              </a:solidFill>
            </a:endParaRPr>
          </a:p>
        </p:txBody>
      </p:sp>
      <p:sp>
        <p:nvSpPr>
          <p:cNvPr id="3" name="TextBox 2"/>
          <p:cNvSpPr txBox="1"/>
          <p:nvPr/>
        </p:nvSpPr>
        <p:spPr>
          <a:xfrm>
            <a:off x="259904" y="618242"/>
            <a:ext cx="4312096"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smtClean="0">
                <a:solidFill>
                  <a:schemeClr val="bg1"/>
                </a:solidFill>
              </a:rPr>
              <a:t>1. Hình tượng người anh hùng Nguyễn Huệ</a:t>
            </a:r>
            <a:endParaRPr lang="en-US" b="1">
              <a:solidFill>
                <a:schemeClr val="bg1"/>
              </a:solidFill>
            </a:endParaRPr>
          </a:p>
        </p:txBody>
      </p:sp>
      <p:sp>
        <p:nvSpPr>
          <p:cNvPr id="4" name="Rectangle 3"/>
          <p:cNvSpPr/>
          <p:nvPr/>
        </p:nvSpPr>
        <p:spPr>
          <a:xfrm>
            <a:off x="467544" y="1059582"/>
            <a:ext cx="360040" cy="33718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a:t>f</a:t>
            </a:r>
            <a:r>
              <a:rPr lang="en-US" smtClean="0"/>
              <a:t>,</a:t>
            </a:r>
            <a:endParaRPr lang="en-US"/>
          </a:p>
        </p:txBody>
      </p:sp>
      <p:sp>
        <p:nvSpPr>
          <p:cNvPr id="5" name="TextBox 4"/>
          <p:cNvSpPr txBox="1"/>
          <p:nvPr/>
        </p:nvSpPr>
        <p:spPr>
          <a:xfrm>
            <a:off x="899592" y="1059582"/>
            <a:ext cx="4608512" cy="369332"/>
          </a:xfrm>
          <a:prstGeom prst="rect">
            <a:avLst/>
          </a:prstGeom>
          <a:noFill/>
        </p:spPr>
        <p:txBody>
          <a:bodyPr wrap="square" rtlCol="0">
            <a:spAutoFit/>
          </a:bodyPr>
          <a:lstStyle/>
          <a:p>
            <a:r>
              <a:rPr lang="en-US" b="1" smtClean="0">
                <a:solidFill>
                  <a:schemeClr val="bg1"/>
                </a:solidFill>
              </a:rPr>
              <a:t>Hình ảnh vị anh hùng lẫm liệt trong trận chiến</a:t>
            </a:r>
            <a:endParaRPr lang="en-US" b="1">
              <a:solidFill>
                <a:schemeClr val="bg1"/>
              </a:solidFill>
            </a:endParaRPr>
          </a:p>
        </p:txBody>
      </p:sp>
      <p:sp>
        <p:nvSpPr>
          <p:cNvPr id="6" name="TextBox 5"/>
          <p:cNvSpPr txBox="1"/>
          <p:nvPr/>
        </p:nvSpPr>
        <p:spPr>
          <a:xfrm>
            <a:off x="467544" y="1491630"/>
            <a:ext cx="8136904" cy="923330"/>
          </a:xfrm>
          <a:prstGeom prst="rect">
            <a:avLst/>
          </a:prstGeom>
          <a:solidFill>
            <a:schemeClr val="accent4">
              <a:lumMod val="75000"/>
            </a:schemeClr>
          </a:solidFill>
        </p:spPr>
        <p:txBody>
          <a:bodyPr wrap="square" rtlCol="0">
            <a:spAutoFit/>
          </a:bodyPr>
          <a:lstStyle/>
          <a:p>
            <a:r>
              <a:rPr lang="en-US" smtClean="0">
                <a:solidFill>
                  <a:schemeClr val="bg1"/>
                </a:solidFill>
              </a:rPr>
              <a:t>- Vua Quang Trung là một tổng chỉ huy thực sự của chiến dịch. Ông hoạch định đường lối chiến lược, chiến thuật, tự mình thống lĩnh một mũi tiên phong, xông pha nơi chiến trận</a:t>
            </a:r>
            <a:endParaRPr lang="en-US">
              <a:solidFill>
                <a:schemeClr val="bg1"/>
              </a:solidFill>
            </a:endParaRPr>
          </a:p>
        </p:txBody>
      </p:sp>
      <p:sp>
        <p:nvSpPr>
          <p:cNvPr id="7" name="TextBox 6"/>
          <p:cNvSpPr txBox="1"/>
          <p:nvPr/>
        </p:nvSpPr>
        <p:spPr>
          <a:xfrm>
            <a:off x="467544" y="2571750"/>
            <a:ext cx="8136904" cy="646331"/>
          </a:xfrm>
          <a:prstGeom prst="rect">
            <a:avLst/>
          </a:prstGeom>
          <a:solidFill>
            <a:schemeClr val="accent4">
              <a:lumMod val="40000"/>
              <a:lumOff val="60000"/>
            </a:schemeClr>
          </a:solidFill>
        </p:spPr>
        <p:txBody>
          <a:bodyPr wrap="square" rtlCol="0">
            <a:spAutoFit/>
          </a:bodyPr>
          <a:lstStyle/>
          <a:p>
            <a:r>
              <a:rPr lang="en-US" smtClean="0">
                <a:solidFill>
                  <a:srgbClr val="7030A0"/>
                </a:solidFill>
              </a:rPr>
              <a:t>- Dưới sự lãnh đạo của Quang Trung, nghĩa quân Tây Sơn đã chiến thắng ấp đảo quân thù</a:t>
            </a:r>
            <a:endParaRPr lang="en-US">
              <a:solidFill>
                <a:srgbClr val="7030A0"/>
              </a:solidFill>
            </a:endParaRPr>
          </a:p>
        </p:txBody>
      </p:sp>
      <p:sp>
        <p:nvSpPr>
          <p:cNvPr id="8" name="TextBox 7"/>
          <p:cNvSpPr txBox="1"/>
          <p:nvPr/>
        </p:nvSpPr>
        <p:spPr>
          <a:xfrm>
            <a:off x="467544" y="3435846"/>
            <a:ext cx="8136904"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mtClean="0">
                <a:solidFill>
                  <a:schemeClr val="tx1"/>
                </a:solidFill>
              </a:rPr>
              <a:t>- Hình ảnh nhà vua lẫm liệt trên lưng voi, trực tiếp chỉ huy đánh trận, dũng mãnh, tài ba được khắc họa nổi bật và là linh hồn của cuộc tổng tiến công vĩ đại của dân tộc</a:t>
            </a:r>
            <a:endParaRPr lang="en-US">
              <a:solidFill>
                <a:schemeClr val="tx1"/>
              </a:solidFill>
            </a:endParaRPr>
          </a:p>
        </p:txBody>
      </p:sp>
      <p:sp>
        <p:nvSpPr>
          <p:cNvPr id="9" name="Right Arrow 8"/>
          <p:cNvSpPr/>
          <p:nvPr/>
        </p:nvSpPr>
        <p:spPr>
          <a:xfrm>
            <a:off x="267335" y="4443958"/>
            <a:ext cx="560249" cy="36630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p:cNvSpPr txBox="1"/>
          <p:nvPr/>
        </p:nvSpPr>
        <p:spPr>
          <a:xfrm>
            <a:off x="1043608" y="4155926"/>
            <a:ext cx="7848872" cy="1015663"/>
          </a:xfrm>
          <a:prstGeom prst="rect">
            <a:avLst/>
          </a:prstGeom>
          <a:noFill/>
        </p:spPr>
        <p:txBody>
          <a:bodyPr wrap="square" rtlCol="0">
            <a:spAutoFit/>
          </a:bodyPr>
          <a:lstStyle/>
          <a:p>
            <a:r>
              <a:rPr lang="en-US" sz="2000" b="1" smtClean="0">
                <a:solidFill>
                  <a:schemeClr val="bg1"/>
                </a:solidFill>
              </a:rPr>
              <a:t>Hình ảnh vua Quang Trung xông pha nơi chiến trận với tư thế dũng mãnh, oai phong lẫm liệt xứng đáng là biểu tượng đẹp nhất về người anh hùng trong văn học trung đại</a:t>
            </a:r>
            <a:endParaRPr lang="en-US" sz="2000" b="1">
              <a:solidFill>
                <a:schemeClr val="bg1"/>
              </a:solidFill>
            </a:endParaRPr>
          </a:p>
        </p:txBody>
      </p:sp>
    </p:spTree>
    <p:extLst>
      <p:ext uri="{BB962C8B-B14F-4D97-AF65-F5344CB8AC3E}">
        <p14:creationId xmlns:p14="http://schemas.microsoft.com/office/powerpoint/2010/main" xmlns="" val="218225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ircle(in)">
                                      <p:cBhvr>
                                        <p:cTn id="3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animBg="1"/>
      <p:bldP spid="9"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23478"/>
            <a:ext cx="2592288"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smtClean="0">
                <a:solidFill>
                  <a:schemeClr val="bg1"/>
                </a:solidFill>
              </a:rPr>
              <a:t>II. TÌM HIỂU CHI TIẾT</a:t>
            </a:r>
            <a:endParaRPr lang="en-US" b="1">
              <a:solidFill>
                <a:schemeClr val="bg1"/>
              </a:solidFill>
            </a:endParaRPr>
          </a:p>
        </p:txBody>
      </p:sp>
      <p:sp>
        <p:nvSpPr>
          <p:cNvPr id="3" name="TextBox 2"/>
          <p:cNvSpPr txBox="1"/>
          <p:nvPr/>
        </p:nvSpPr>
        <p:spPr>
          <a:xfrm>
            <a:off x="259904" y="618242"/>
            <a:ext cx="8416552"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smtClean="0">
                <a:solidFill>
                  <a:schemeClr val="bg1"/>
                </a:solidFill>
              </a:rPr>
              <a:t>2. Sự đại bại của quân Thanh và số phận thảm hại của bọn vua tôi phản nước, hại dân</a:t>
            </a:r>
            <a:endParaRPr lang="en-US" b="1">
              <a:solidFill>
                <a:schemeClr val="bg1"/>
              </a:solidFill>
            </a:endParaRPr>
          </a:p>
        </p:txBody>
      </p:sp>
      <p:sp>
        <p:nvSpPr>
          <p:cNvPr id="4" name="Rectangle 3"/>
          <p:cNvSpPr/>
          <p:nvPr/>
        </p:nvSpPr>
        <p:spPr>
          <a:xfrm>
            <a:off x="467544" y="1059582"/>
            <a:ext cx="360040" cy="33718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a:t>a</a:t>
            </a:r>
            <a:r>
              <a:rPr lang="en-US" smtClean="0"/>
              <a:t>,</a:t>
            </a:r>
            <a:endParaRPr lang="en-US"/>
          </a:p>
        </p:txBody>
      </p:sp>
      <p:sp>
        <p:nvSpPr>
          <p:cNvPr id="5" name="TextBox 4"/>
          <p:cNvSpPr txBox="1"/>
          <p:nvPr/>
        </p:nvSpPr>
        <p:spPr>
          <a:xfrm>
            <a:off x="899592" y="1059582"/>
            <a:ext cx="4608512" cy="369332"/>
          </a:xfrm>
          <a:prstGeom prst="rect">
            <a:avLst/>
          </a:prstGeom>
          <a:noFill/>
        </p:spPr>
        <p:txBody>
          <a:bodyPr wrap="square" rtlCol="0">
            <a:spAutoFit/>
          </a:bodyPr>
          <a:lstStyle/>
          <a:p>
            <a:r>
              <a:rPr lang="en-US" b="1" smtClean="0">
                <a:solidFill>
                  <a:schemeClr val="bg1"/>
                </a:solidFill>
              </a:rPr>
              <a:t>Sự đại bại của quân tướng nhà Thanh</a:t>
            </a:r>
            <a:endParaRPr lang="en-US" b="1">
              <a:solidFill>
                <a:schemeClr val="bg1"/>
              </a:solidFill>
            </a:endParaRPr>
          </a:p>
        </p:txBody>
      </p:sp>
      <p:sp>
        <p:nvSpPr>
          <p:cNvPr id="6" name="Rectangle 5"/>
          <p:cNvSpPr/>
          <p:nvPr/>
        </p:nvSpPr>
        <p:spPr>
          <a:xfrm>
            <a:off x="1547664" y="2067694"/>
            <a:ext cx="1728192" cy="1323439"/>
          </a:xfrm>
          <a:prstGeom prst="rect">
            <a:avLst/>
          </a:prstGeom>
          <a:ln w="38100">
            <a:prstDash val="lgDash"/>
          </a:ln>
        </p:spPr>
        <p:style>
          <a:lnRef idx="2">
            <a:schemeClr val="accent4"/>
          </a:lnRef>
          <a:fillRef idx="1">
            <a:schemeClr val="lt1"/>
          </a:fillRef>
          <a:effectRef idx="0">
            <a:schemeClr val="accent4"/>
          </a:effectRef>
          <a:fontRef idx="minor">
            <a:schemeClr val="dk1"/>
          </a:fontRef>
        </p:style>
        <p:txBody>
          <a:bodyPr wrap="square">
            <a:spAutoFit/>
          </a:bodyPr>
          <a:lstStyle/>
          <a:p>
            <a:r>
              <a:rPr lang="en-US" sz="2000" b="1" smtClean="0"/>
              <a:t>Đối lập với hình ảnh nghĩa quân Tây Sơn</a:t>
            </a:r>
            <a:endParaRPr lang="en-US" sz="2000" b="1"/>
          </a:p>
        </p:txBody>
      </p:sp>
      <p:sp>
        <p:nvSpPr>
          <p:cNvPr id="7" name="Rectangle 6"/>
          <p:cNvSpPr/>
          <p:nvPr/>
        </p:nvSpPr>
        <p:spPr>
          <a:xfrm>
            <a:off x="3563888" y="2067694"/>
            <a:ext cx="1728192" cy="1323439"/>
          </a:xfrm>
          <a:prstGeom prst="rect">
            <a:avLst/>
          </a:prstGeom>
          <a:ln w="38100">
            <a:prstDash val="lgDash"/>
          </a:ln>
        </p:spPr>
        <p:style>
          <a:lnRef idx="2">
            <a:schemeClr val="accent4"/>
          </a:lnRef>
          <a:fillRef idx="1">
            <a:schemeClr val="lt1"/>
          </a:fillRef>
          <a:effectRef idx="0">
            <a:schemeClr val="accent4"/>
          </a:effectRef>
          <a:fontRef idx="minor">
            <a:schemeClr val="dk1"/>
          </a:fontRef>
        </p:style>
        <p:txBody>
          <a:bodyPr wrap="square">
            <a:spAutoFit/>
          </a:bodyPr>
          <a:lstStyle/>
          <a:p>
            <a:r>
              <a:rPr lang="en-US" sz="2000" b="1" smtClean="0"/>
              <a:t>Cả đội quân hùng mạnh giờ chỉ biết tháo chạy</a:t>
            </a:r>
            <a:endParaRPr lang="en-US" sz="2000" b="1"/>
          </a:p>
        </p:txBody>
      </p:sp>
      <p:sp>
        <p:nvSpPr>
          <p:cNvPr id="8" name="Rectangle 7"/>
          <p:cNvSpPr/>
          <p:nvPr/>
        </p:nvSpPr>
        <p:spPr>
          <a:xfrm>
            <a:off x="5580112" y="2067694"/>
            <a:ext cx="1800200" cy="1323439"/>
          </a:xfrm>
          <a:prstGeom prst="rect">
            <a:avLst/>
          </a:prstGeom>
          <a:ln w="38100">
            <a:prstDash val="lgDash"/>
          </a:ln>
        </p:spPr>
        <p:style>
          <a:lnRef idx="2">
            <a:schemeClr val="accent4"/>
          </a:lnRef>
          <a:fillRef idx="1">
            <a:schemeClr val="lt1"/>
          </a:fillRef>
          <a:effectRef idx="0">
            <a:schemeClr val="accent4"/>
          </a:effectRef>
          <a:fontRef idx="minor">
            <a:schemeClr val="dk1"/>
          </a:fontRef>
        </p:style>
        <p:txBody>
          <a:bodyPr wrap="square">
            <a:spAutoFit/>
          </a:bodyPr>
          <a:lstStyle/>
          <a:p>
            <a:r>
              <a:rPr lang="en-US" sz="2000" b="1" smtClean="0"/>
              <a:t>Thất bại do tướng chủ quan, quân ô hợp, bất tài</a:t>
            </a:r>
            <a:endParaRPr lang="en-US" sz="2000" b="1"/>
          </a:p>
        </p:txBody>
      </p:sp>
      <p:sp>
        <p:nvSpPr>
          <p:cNvPr id="10" name="Right Brace 9"/>
          <p:cNvSpPr/>
          <p:nvPr/>
        </p:nvSpPr>
        <p:spPr>
          <a:xfrm rot="5400000">
            <a:off x="4137969" y="2357709"/>
            <a:ext cx="504056" cy="2804346"/>
          </a:xfrm>
          <a:prstGeom prst="righ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11" name="TextBox 10"/>
          <p:cNvSpPr txBox="1"/>
          <p:nvPr/>
        </p:nvSpPr>
        <p:spPr>
          <a:xfrm>
            <a:off x="539552" y="4096692"/>
            <a:ext cx="8136904" cy="923330"/>
          </a:xfrm>
          <a:prstGeom prst="rect">
            <a:avLst/>
          </a:prstGeom>
          <a:solidFill>
            <a:schemeClr val="accent4">
              <a:lumMod val="75000"/>
            </a:schemeClr>
          </a:solidFill>
        </p:spPr>
        <p:txBody>
          <a:bodyPr wrap="square" rtlCol="0">
            <a:spAutoFit/>
          </a:bodyPr>
          <a:lstStyle/>
          <a:p>
            <a:r>
              <a:rPr lang="en-US" smtClean="0">
                <a:solidFill>
                  <a:schemeClr val="bg1"/>
                </a:solidFill>
              </a:rPr>
              <a:t>Miêu tả sự đại bại của quân nhà Thanh với âm điệu nhanh, mạnh, gấp gáp đã gợi lên sự đại bại liên tiếp và nhanh chóng của kẻ thù, đồng thời gợi lên tâm trạng hả hê, sung sướng của tác giả</a:t>
            </a:r>
            <a:endParaRPr lang="en-US">
              <a:solidFill>
                <a:schemeClr val="bg1"/>
              </a:solidFill>
            </a:endParaRPr>
          </a:p>
        </p:txBody>
      </p:sp>
    </p:spTree>
    <p:extLst>
      <p:ext uri="{BB962C8B-B14F-4D97-AF65-F5344CB8AC3E}">
        <p14:creationId xmlns:p14="http://schemas.microsoft.com/office/powerpoint/2010/main" xmlns="" val="85015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2000"/>
                                        <p:tgtEl>
                                          <p:spTgt spid="10"/>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heel(1)">
                                      <p:cBhvr>
                                        <p:cTn id="3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23478"/>
            <a:ext cx="2592288"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smtClean="0">
                <a:solidFill>
                  <a:schemeClr val="bg1"/>
                </a:solidFill>
              </a:rPr>
              <a:t>II. TÌM HIỂU CHI TIẾT</a:t>
            </a:r>
            <a:endParaRPr lang="en-US" b="1">
              <a:solidFill>
                <a:schemeClr val="bg1"/>
              </a:solidFill>
            </a:endParaRPr>
          </a:p>
        </p:txBody>
      </p:sp>
      <p:sp>
        <p:nvSpPr>
          <p:cNvPr id="3" name="TextBox 2"/>
          <p:cNvSpPr txBox="1"/>
          <p:nvPr/>
        </p:nvSpPr>
        <p:spPr>
          <a:xfrm>
            <a:off x="259904" y="618242"/>
            <a:ext cx="8416552"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smtClean="0">
                <a:solidFill>
                  <a:schemeClr val="bg1"/>
                </a:solidFill>
              </a:rPr>
              <a:t>2. Sự đại bại của quân Thanh và số phận thảm hại của bọn vua tôi phản nước, hại dân</a:t>
            </a:r>
            <a:endParaRPr lang="en-US" b="1">
              <a:solidFill>
                <a:schemeClr val="bg1"/>
              </a:solidFill>
            </a:endParaRPr>
          </a:p>
        </p:txBody>
      </p:sp>
      <p:sp>
        <p:nvSpPr>
          <p:cNvPr id="4" name="Rectangle 3"/>
          <p:cNvSpPr/>
          <p:nvPr/>
        </p:nvSpPr>
        <p:spPr>
          <a:xfrm>
            <a:off x="467544" y="1059582"/>
            <a:ext cx="360040" cy="33718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mtClean="0"/>
              <a:t>b</a:t>
            </a:r>
            <a:endParaRPr lang="en-US"/>
          </a:p>
        </p:txBody>
      </p:sp>
      <p:sp>
        <p:nvSpPr>
          <p:cNvPr id="5" name="TextBox 4"/>
          <p:cNvSpPr txBox="1"/>
          <p:nvPr/>
        </p:nvSpPr>
        <p:spPr>
          <a:xfrm>
            <a:off x="899592" y="1059582"/>
            <a:ext cx="5616624" cy="369332"/>
          </a:xfrm>
          <a:prstGeom prst="rect">
            <a:avLst/>
          </a:prstGeom>
          <a:noFill/>
        </p:spPr>
        <p:txBody>
          <a:bodyPr wrap="square" rtlCol="0">
            <a:spAutoFit/>
          </a:bodyPr>
          <a:lstStyle/>
          <a:p>
            <a:r>
              <a:rPr lang="en-US" b="1" smtClean="0">
                <a:solidFill>
                  <a:schemeClr val="bg1"/>
                </a:solidFill>
              </a:rPr>
              <a:t>Số phận thảm hại của bọn vua tôi phản nước, hại dân</a:t>
            </a:r>
            <a:endParaRPr lang="en-US" b="1">
              <a:solidFill>
                <a:schemeClr val="bg1"/>
              </a:solidFill>
            </a:endParaRPr>
          </a:p>
        </p:txBody>
      </p:sp>
      <p:pic>
        <p:nvPicPr>
          <p:cNvPr id="6" name="Picture 5" descr="ANd9GcTDL2IsI1u_tkaVUYHmgA5wXr-NAAFn7etFufvoKhMYEAPvrvpj">
            <a:extLst>
              <a:ext uri="{FF2B5EF4-FFF2-40B4-BE49-F238E27FC236}">
                <a16:creationId xmlns="" xmlns:a16="http://schemas.microsoft.com/office/drawing/2014/main" id="{6B79D259-6D73-421A-9697-A9E06A057B7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9834" y="1491630"/>
            <a:ext cx="1912223" cy="13043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7" descr="ANd9GcSRxjVtvA6pIitOLBdsO-oVqBvQpMt8S3ntteKL9-rEVmub9CICsQ">
            <a:extLst>
              <a:ext uri="{FF2B5EF4-FFF2-40B4-BE49-F238E27FC236}">
                <a16:creationId xmlns="" xmlns:a16="http://schemas.microsoft.com/office/drawing/2014/main" id="{3DD6D3FF-7CE5-4543-8949-5259EF520EA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9904" y="3237565"/>
            <a:ext cx="1937201" cy="1494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2483768" y="1635646"/>
            <a:ext cx="6336704" cy="923330"/>
          </a:xfrm>
          <a:prstGeom prst="rect">
            <a:avLst/>
          </a:prstGeom>
          <a:noFill/>
        </p:spPr>
        <p:txBody>
          <a:bodyPr wrap="square" rtlCol="0">
            <a:spAutoFit/>
          </a:bodyPr>
          <a:lstStyle/>
          <a:p>
            <a:r>
              <a:rPr lang="en-US" smtClean="0">
                <a:solidFill>
                  <a:schemeClr val="bg1"/>
                </a:solidFill>
              </a:rPr>
              <a:t>Lê Chiêu Thống và bề tôi trung thành của ông đã vì lợi ích riêng của dòng họ mà mù quáng “cõng rắn về cắn gà nhà” và đặt vận mệnh của dân tộc vào tay kẻ thù xâm lược</a:t>
            </a:r>
            <a:endParaRPr lang="en-US">
              <a:solidFill>
                <a:schemeClr val="bg1"/>
              </a:solidFill>
            </a:endParaRPr>
          </a:p>
        </p:txBody>
      </p:sp>
      <p:sp>
        <p:nvSpPr>
          <p:cNvPr id="9" name="TextBox 8"/>
          <p:cNvSpPr txBox="1"/>
          <p:nvPr/>
        </p:nvSpPr>
        <p:spPr>
          <a:xfrm>
            <a:off x="2483768" y="3459653"/>
            <a:ext cx="6336704" cy="1200329"/>
          </a:xfrm>
          <a:prstGeom prst="rect">
            <a:avLst/>
          </a:prstGeom>
          <a:noFill/>
        </p:spPr>
        <p:txBody>
          <a:bodyPr wrap="square" rtlCol="0">
            <a:spAutoFit/>
          </a:bodyPr>
          <a:lstStyle/>
          <a:p>
            <a:r>
              <a:rPr lang="en-US" smtClean="0">
                <a:solidFill>
                  <a:schemeClr val="bg1"/>
                </a:solidFill>
              </a:rPr>
              <a:t>Không còn tư cách của bậc quân vương mà phải chịu số phận nhục nhã của kẻ cầu cạnh, van xin và kết cục chịu chung số phận thảm hại của kẻ vong quốc: Lê Chiêu Thống cũng vội vã cùng kẻ thân tín chạy bán sống, bán chết</a:t>
            </a:r>
            <a:endParaRPr lang="en-US">
              <a:solidFill>
                <a:schemeClr val="bg1"/>
              </a:solidFill>
            </a:endParaRPr>
          </a:p>
        </p:txBody>
      </p:sp>
      <p:cxnSp>
        <p:nvCxnSpPr>
          <p:cNvPr id="11" name="Elbow Connector 10"/>
          <p:cNvCxnSpPr/>
          <p:nvPr/>
        </p:nvCxnSpPr>
        <p:spPr>
          <a:xfrm>
            <a:off x="1403648" y="2931790"/>
            <a:ext cx="6984776" cy="216024"/>
          </a:xfrm>
          <a:prstGeom prst="bentConnector3">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xmlns="" val="13140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par>
                                <p:cTn id="16" presetID="21" presetClass="entr" presetSubtype="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1)">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23478"/>
            <a:ext cx="1656184"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smtClean="0">
                <a:solidFill>
                  <a:schemeClr val="bg1"/>
                </a:solidFill>
              </a:rPr>
              <a:t>III. TỔNG KẾT</a:t>
            </a:r>
            <a:endParaRPr lang="en-US" b="1">
              <a:solidFill>
                <a:schemeClr val="bg1"/>
              </a:solidFill>
            </a:endParaRPr>
          </a:p>
        </p:txBody>
      </p:sp>
      <p:pic>
        <p:nvPicPr>
          <p:cNvPr id="3" name="Picture 5" descr="69196_4820217142346_1277888723_n">
            <a:extLst>
              <a:ext uri="{FF2B5EF4-FFF2-40B4-BE49-F238E27FC236}">
                <a16:creationId xmlns:a16="http://schemas.microsoft.com/office/drawing/2014/main" xmlns="" id="{E61C7D4A-DECA-43C4-BA4B-BE1B8C10A16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79912" y="411510"/>
            <a:ext cx="7444438" cy="435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259904" y="618242"/>
            <a:ext cx="1359768"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smtClean="0">
                <a:solidFill>
                  <a:schemeClr val="bg1"/>
                </a:solidFill>
              </a:rPr>
              <a:t>1, Nội dung</a:t>
            </a:r>
            <a:endParaRPr lang="en-US" b="1">
              <a:solidFill>
                <a:schemeClr val="bg1"/>
              </a:solidFill>
            </a:endParaRPr>
          </a:p>
        </p:txBody>
      </p:sp>
      <p:sp>
        <p:nvSpPr>
          <p:cNvPr id="5" name="Rectangle 4"/>
          <p:cNvSpPr/>
          <p:nvPr/>
        </p:nvSpPr>
        <p:spPr>
          <a:xfrm>
            <a:off x="395536" y="1419622"/>
            <a:ext cx="3150096" cy="3416320"/>
          </a:xfrm>
          <a:prstGeom prst="rect">
            <a:avLst/>
          </a:prstGeom>
        </p:spPr>
        <p:txBody>
          <a:bodyPr wrap="square">
            <a:spAutoFit/>
          </a:bodyPr>
          <a:lstStyle/>
          <a:p>
            <a:r>
              <a:rPr lang="en-US" sz="5400" b="1">
                <a:solidFill>
                  <a:schemeClr val="bg1"/>
                </a:solidFill>
              </a:rPr>
              <a:t>V</a:t>
            </a:r>
            <a:r>
              <a:rPr lang="en-US" b="1">
                <a:solidFill>
                  <a:schemeClr val="bg1"/>
                </a:solidFill>
              </a:rPr>
              <a:t>ới quan điểm lịch sử đúng đắn và niềm tự hào dân tộc, các tác giả “</a:t>
            </a:r>
            <a:r>
              <a:rPr lang="en-US" b="1" i="1">
                <a:solidFill>
                  <a:schemeClr val="bg1"/>
                </a:solidFill>
              </a:rPr>
              <a:t>Hoàng Lê nhất thống chí</a:t>
            </a:r>
            <a:r>
              <a:rPr lang="en-US" b="1">
                <a:solidFill>
                  <a:schemeClr val="bg1"/>
                </a:solidFill>
              </a:rPr>
              <a:t>” đã tái hiện chân thực hình ảnh người anh hùng dân tộc Nguyễn Huệ qua chiến công thần tốc đại phá quân Thanh, sự thảm hại của quân tướng nhà Thanh và số phận bi đát của vua tôi Lê Chiêu Thống.</a:t>
            </a:r>
          </a:p>
        </p:txBody>
      </p:sp>
    </p:spTree>
    <p:extLst>
      <p:ext uri="{BB962C8B-B14F-4D97-AF65-F5344CB8AC3E}">
        <p14:creationId xmlns:p14="http://schemas.microsoft.com/office/powerpoint/2010/main" xmlns="" val="173365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23478"/>
            <a:ext cx="1656184"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smtClean="0">
                <a:solidFill>
                  <a:schemeClr val="bg1"/>
                </a:solidFill>
              </a:rPr>
              <a:t>III. TỔNG KẾT</a:t>
            </a:r>
            <a:endParaRPr lang="en-US" b="1">
              <a:solidFill>
                <a:schemeClr val="bg1"/>
              </a:solidFill>
            </a:endParaRPr>
          </a:p>
        </p:txBody>
      </p:sp>
      <p:pic>
        <p:nvPicPr>
          <p:cNvPr id="3" name="Picture 5" descr="69196_4820217142346_1277888723_n">
            <a:extLst>
              <a:ext uri="{FF2B5EF4-FFF2-40B4-BE49-F238E27FC236}">
                <a16:creationId xmlns:a16="http://schemas.microsoft.com/office/drawing/2014/main" xmlns="" id="{E61C7D4A-DECA-43C4-BA4B-BE1B8C10A16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79912" y="411510"/>
            <a:ext cx="7444438" cy="435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259904" y="618242"/>
            <a:ext cx="1710680"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smtClean="0">
                <a:solidFill>
                  <a:schemeClr val="bg1"/>
                </a:solidFill>
              </a:rPr>
              <a:t>2. Nghệ thuật</a:t>
            </a:r>
            <a:endParaRPr lang="en-US" b="1">
              <a:solidFill>
                <a:schemeClr val="bg1"/>
              </a:solidFill>
            </a:endParaRPr>
          </a:p>
        </p:txBody>
      </p:sp>
      <p:sp>
        <p:nvSpPr>
          <p:cNvPr id="6" name="Rectangle 5"/>
          <p:cNvSpPr/>
          <p:nvPr/>
        </p:nvSpPr>
        <p:spPr>
          <a:xfrm>
            <a:off x="626197" y="1835504"/>
            <a:ext cx="2502024" cy="1600438"/>
          </a:xfrm>
          <a:prstGeom prst="rect">
            <a:avLst/>
          </a:prstGeom>
        </p:spPr>
        <p:txBody>
          <a:bodyPr wrap="square">
            <a:spAutoFit/>
          </a:bodyPr>
          <a:lstStyle/>
          <a:p>
            <a:r>
              <a:rPr lang="en-US" sz="4400">
                <a:solidFill>
                  <a:schemeClr val="bg1"/>
                </a:solidFill>
              </a:rPr>
              <a:t>K</a:t>
            </a:r>
            <a:r>
              <a:rPr lang="en-US">
                <a:solidFill>
                  <a:schemeClr val="bg1"/>
                </a:solidFill>
              </a:rPr>
              <a:t>ể chuyện xen kẽ miêu tả một cách sinh động cụ thể, gây được ấn tượng mạnh.</a:t>
            </a:r>
          </a:p>
        </p:txBody>
      </p:sp>
    </p:spTree>
    <p:extLst>
      <p:ext uri="{BB962C8B-B14F-4D97-AF65-F5344CB8AC3E}">
        <p14:creationId xmlns:p14="http://schemas.microsoft.com/office/powerpoint/2010/main" xmlns="" val="341005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23478"/>
            <a:ext cx="2592288"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smtClean="0">
                <a:solidFill>
                  <a:schemeClr val="bg1"/>
                </a:solidFill>
              </a:rPr>
              <a:t>I. TÌM HIỂU CHUNG</a:t>
            </a:r>
            <a:endParaRPr lang="en-US" b="1">
              <a:solidFill>
                <a:schemeClr val="bg1"/>
              </a:solidFill>
            </a:endParaRPr>
          </a:p>
        </p:txBody>
      </p:sp>
      <p:sp>
        <p:nvSpPr>
          <p:cNvPr id="3" name="TextBox 2"/>
          <p:cNvSpPr txBox="1"/>
          <p:nvPr/>
        </p:nvSpPr>
        <p:spPr>
          <a:xfrm>
            <a:off x="259904" y="618242"/>
            <a:ext cx="1431776"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smtClean="0">
                <a:solidFill>
                  <a:schemeClr val="bg1"/>
                </a:solidFill>
              </a:rPr>
              <a:t>1. Tác giả</a:t>
            </a:r>
            <a:endParaRPr lang="en-US" b="1">
              <a:solidFill>
                <a:schemeClr val="bg1"/>
              </a:solidFill>
            </a:endParaRPr>
          </a:p>
        </p:txBody>
      </p:sp>
      <p:sp>
        <p:nvSpPr>
          <p:cNvPr id="4" name="Rectangle 3"/>
          <p:cNvSpPr/>
          <p:nvPr/>
        </p:nvSpPr>
        <p:spPr>
          <a:xfrm>
            <a:off x="331912" y="1203598"/>
            <a:ext cx="8632576"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a:solidFill>
                  <a:srgbClr val="7030A0"/>
                </a:solidFill>
              </a:rPr>
              <a:t>- Ngô Gia Văn Phái: một nhóm tác giả dòng họ Ngô Thì, ở làng Tả Thanh Oai, nay thuộc huyện Thanh Oai, tỉnh Hà Tây, trong đó hai tác giả chính là Ngô Thì Chí (1753-1788), làm quan thời Lê Chiêu Thống, và Ngô Thì Du (1772-1840), làm quan dưới chiều nhà Nguyễn.</a:t>
            </a:r>
          </a:p>
        </p:txBody>
      </p:sp>
      <p:sp>
        <p:nvSpPr>
          <p:cNvPr id="5" name="Rectangle 4"/>
          <p:cNvSpPr/>
          <p:nvPr/>
        </p:nvSpPr>
        <p:spPr>
          <a:xfrm>
            <a:off x="331912" y="2440508"/>
            <a:ext cx="8632576" cy="923330"/>
          </a:xfrm>
          <a:prstGeom prst="rect">
            <a:avLst/>
          </a:prstGeom>
          <a:solidFill>
            <a:schemeClr val="accent4">
              <a:lumMod val="75000"/>
            </a:schemeClr>
          </a:solidFill>
        </p:spPr>
        <p:txBody>
          <a:bodyPr wrap="square">
            <a:spAutoFit/>
          </a:bodyPr>
          <a:lstStyle/>
          <a:p>
            <a:r>
              <a:rPr lang="en-US">
                <a:solidFill>
                  <a:schemeClr val="bg1"/>
                </a:solidFill>
              </a:rPr>
              <a:t>- Họ là những nhà Nho mang nặng tư tưởng trung quân, ái quốc. Ngô Thì Chí từng chạy theo Lê Chiêu Thống khi Nguyễn Huệ kéo quân ra Bắc lần thứ hai. Ông cũng chính là người dâng «  Trung hưng sách » bàn kế để khôi phục nhà Lê và chống lại nhà Tây Sơn</a:t>
            </a:r>
            <a:r>
              <a:rPr lang="en-US" smtClean="0">
                <a:solidFill>
                  <a:schemeClr val="bg1"/>
                </a:solidFill>
              </a:rPr>
              <a:t>.</a:t>
            </a:r>
            <a:endParaRPr lang="en-US">
              <a:solidFill>
                <a:schemeClr val="bg1"/>
              </a:solidFill>
            </a:endParaRPr>
          </a:p>
        </p:txBody>
      </p:sp>
      <p:sp>
        <p:nvSpPr>
          <p:cNvPr id="6" name="Rectangle 5"/>
          <p:cNvSpPr/>
          <p:nvPr/>
        </p:nvSpPr>
        <p:spPr>
          <a:xfrm>
            <a:off x="331912" y="3664644"/>
            <a:ext cx="8632576" cy="9233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mtClean="0">
                <a:solidFill>
                  <a:srgbClr val="7030A0"/>
                </a:solidFill>
              </a:rPr>
              <a:t>- Họ là những cây bút trung thực và có tư tưởng tiến bộ. Họ đã phản ánh được một cách chân thực, sống động những sự kiện lịch sử dân tộc trong khoảng ba mươi năm cuối thế kỉ XVIII- đầu thế kỉ XIX.</a:t>
            </a:r>
            <a:endParaRPr lang="en-US">
              <a:solidFill>
                <a:srgbClr val="7030A0"/>
              </a:solidFill>
            </a:endParaRPr>
          </a:p>
        </p:txBody>
      </p:sp>
    </p:spTree>
    <p:extLst>
      <p:ext uri="{BB962C8B-B14F-4D97-AF65-F5344CB8AC3E}">
        <p14:creationId xmlns:p14="http://schemas.microsoft.com/office/powerpoint/2010/main" xmlns="" val="212809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23478"/>
            <a:ext cx="8640960" cy="4678204"/>
          </a:xfrm>
          <a:prstGeom prst="rect">
            <a:avLst/>
          </a:prstGeom>
        </p:spPr>
        <p:txBody>
          <a:bodyPr wrap="square">
            <a:spAutoFit/>
          </a:bodyPr>
          <a:lstStyle/>
          <a:p>
            <a:r>
              <a:rPr lang="en-US" sz="1600" b="1">
                <a:solidFill>
                  <a:schemeClr val="bg1"/>
                </a:solidFill>
              </a:rPr>
              <a:t>ĐỀ ĐỌC- HIỂU SỐ 1:</a:t>
            </a:r>
            <a:endParaRPr lang="en-US" sz="1600">
              <a:solidFill>
                <a:schemeClr val="bg1"/>
              </a:solidFill>
            </a:endParaRPr>
          </a:p>
          <a:p>
            <a:r>
              <a:rPr lang="en-US" sz="1600" b="1">
                <a:solidFill>
                  <a:srgbClr val="FFFF00"/>
                </a:solidFill>
              </a:rPr>
              <a:t>Cho đoạn trích:</a:t>
            </a:r>
            <a:endParaRPr lang="en-US" sz="1600">
              <a:solidFill>
                <a:srgbClr val="FFFF00"/>
              </a:solidFill>
            </a:endParaRPr>
          </a:p>
          <a:p>
            <a:r>
              <a:rPr lang="en-US" sz="1600" i="1">
                <a:solidFill>
                  <a:srgbClr val="FFFF00"/>
                </a:solidFill>
              </a:rPr>
              <a:t>“ Nửa đêm ngày mồng 3 tháng Giêng, năm Kỉ Dậu (1789) vua Quang Trung tới làng Hạ Hồi, huyện Thượng Phúc, lặng lẽ vây kín làng ấy rồi loa truyền gọi, tiếng quân lính luân phiên nhau dạ ra để hưởng ứng, nghe như có hơn vài vạn người. Trong đồn lúc ấy mới biết, ai nấy rụng rời sợ hãi, liền xin ra hàng, lương thực khí giới đều bị quân Nam lấy hết.</a:t>
            </a:r>
            <a:endParaRPr lang="en-US" sz="1600">
              <a:solidFill>
                <a:srgbClr val="FFFF00"/>
              </a:solidFill>
            </a:endParaRPr>
          </a:p>
          <a:p>
            <a:r>
              <a:rPr lang="en-US" sz="1600" i="1">
                <a:solidFill>
                  <a:srgbClr val="FFFF00"/>
                </a:solidFill>
              </a:rPr>
              <a:t>Vua Quang Trung lại truyền lấy sáu chục tấm ván, cứ ghép liền ba tấm lại làm thành một bức, bên ngoài lấy rơm dấp nước phủ kín, tất cả hai mươi bức. Đoạn kém hạng lính khỏe mạnh, cứ mười người khênh một bức, lưng giắt dao ngắn, hai mươi người khác đều cầm binh khí theo sau, dàn thành chữ “nhất”, vua Quang Trung cưỡi voi đi đốc thúc, mờ sáng ngày mồng 5 tiến sát đồn Ngọc Hồi. Quân Thanh nổ sung bắn ra, chẳng trúng người nào cả. Nhân có gió Bắc quân Thanh bèn dùng ống phun khói lửa ra, khói tỏa mù trời, cách gang tấc không thấy gì, hòng làm cho quân Nam nổi loạn. Không ngờ trong chốc lát trời bỗng trở gió nam, thành ra quân Thanh lại tự làm hại mình”.</a:t>
            </a:r>
            <a:endParaRPr lang="en-US" sz="1600">
              <a:solidFill>
                <a:srgbClr val="FFFF00"/>
              </a:solidFill>
            </a:endParaRPr>
          </a:p>
          <a:p>
            <a:r>
              <a:rPr lang="en-US" sz="1600" b="1">
                <a:solidFill>
                  <a:schemeClr val="bg1"/>
                </a:solidFill>
              </a:rPr>
              <a:t>Câu 1:</a:t>
            </a:r>
            <a:r>
              <a:rPr lang="en-US" sz="1600">
                <a:solidFill>
                  <a:schemeClr val="bg1"/>
                </a:solidFill>
              </a:rPr>
              <a:t> Đoạn trích trên trích trong văn bản nào? Tác giả?</a:t>
            </a:r>
          </a:p>
          <a:p>
            <a:r>
              <a:rPr lang="en-US" sz="1600" b="1">
                <a:solidFill>
                  <a:schemeClr val="bg1"/>
                </a:solidFill>
              </a:rPr>
              <a:t>Câu 2:</a:t>
            </a:r>
            <a:r>
              <a:rPr lang="en-US" sz="1600">
                <a:solidFill>
                  <a:schemeClr val="bg1"/>
                </a:solidFill>
              </a:rPr>
              <a:t> Đoạn trích sử dụng phương thức biểu đạt nào?</a:t>
            </a:r>
          </a:p>
          <a:p>
            <a:r>
              <a:rPr lang="en-US" sz="1600" b="1">
                <a:solidFill>
                  <a:schemeClr val="bg1"/>
                </a:solidFill>
              </a:rPr>
              <a:t>Câu 3:</a:t>
            </a:r>
            <a:r>
              <a:rPr lang="en-US" sz="1600">
                <a:solidFill>
                  <a:schemeClr val="bg1"/>
                </a:solidFill>
              </a:rPr>
              <a:t> Giải thích ý nghĩa nhan đề tác phẩm.</a:t>
            </a:r>
          </a:p>
          <a:p>
            <a:r>
              <a:rPr lang="en-US" sz="1600" b="1">
                <a:solidFill>
                  <a:schemeClr val="bg1"/>
                </a:solidFill>
              </a:rPr>
              <a:t>Câu 4:</a:t>
            </a:r>
            <a:r>
              <a:rPr lang="en-US" sz="1600">
                <a:solidFill>
                  <a:schemeClr val="bg1"/>
                </a:solidFill>
              </a:rPr>
              <a:t> Tại sao gọi </a:t>
            </a:r>
            <a:r>
              <a:rPr lang="en-US" sz="1600" i="1">
                <a:solidFill>
                  <a:schemeClr val="bg1"/>
                </a:solidFill>
              </a:rPr>
              <a:t>Hoàng Lê nhất thống chí</a:t>
            </a:r>
            <a:r>
              <a:rPr lang="en-US" sz="1600">
                <a:solidFill>
                  <a:schemeClr val="bg1"/>
                </a:solidFill>
              </a:rPr>
              <a:t> là tiểu thuyết lịch sử.</a:t>
            </a:r>
          </a:p>
          <a:p>
            <a:r>
              <a:rPr lang="vi-VN" sz="1600" b="1">
                <a:solidFill>
                  <a:schemeClr val="bg1"/>
                </a:solidFill>
              </a:rPr>
              <a:t>Câu </a:t>
            </a:r>
            <a:r>
              <a:rPr lang="en-US" sz="1600" b="1">
                <a:solidFill>
                  <a:schemeClr val="bg1"/>
                </a:solidFill>
              </a:rPr>
              <a:t>5</a:t>
            </a:r>
            <a:r>
              <a:rPr lang="vi-VN" sz="1600" b="1">
                <a:solidFill>
                  <a:schemeClr val="bg1"/>
                </a:solidFill>
              </a:rPr>
              <a:t>:</a:t>
            </a:r>
            <a:r>
              <a:rPr lang="vi-VN" sz="1600">
                <a:solidFill>
                  <a:schemeClr val="bg1"/>
                </a:solidFill>
              </a:rPr>
              <a:t>  Em có nhận xét gì về thái độ của tác giả trong đoạn trích trên</a:t>
            </a:r>
            <a:endParaRPr lang="en-US" sz="1600">
              <a:solidFill>
                <a:schemeClr val="bg1"/>
              </a:solidFill>
            </a:endParaRPr>
          </a:p>
        </p:txBody>
      </p:sp>
    </p:spTree>
    <p:extLst>
      <p:ext uri="{BB962C8B-B14F-4D97-AF65-F5344CB8AC3E}">
        <p14:creationId xmlns:p14="http://schemas.microsoft.com/office/powerpoint/2010/main" xmlns="" val="34273054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39033"/>
            <a:ext cx="8712968" cy="4708981"/>
          </a:xfrm>
          <a:prstGeom prst="rect">
            <a:avLst/>
          </a:prstGeom>
        </p:spPr>
        <p:txBody>
          <a:bodyPr wrap="square">
            <a:spAutoFit/>
          </a:bodyPr>
          <a:lstStyle/>
          <a:p>
            <a:r>
              <a:rPr lang="vi-VN" sz="1500" b="1" i="1">
                <a:solidFill>
                  <a:schemeClr val="bg1"/>
                </a:solidFill>
              </a:rPr>
              <a:t>Hướng dẫn trả lời:</a:t>
            </a:r>
            <a:endParaRPr lang="en-US" sz="1500" b="1" i="1">
              <a:solidFill>
                <a:schemeClr val="bg1"/>
              </a:solidFill>
            </a:endParaRPr>
          </a:p>
          <a:p>
            <a:r>
              <a:rPr lang="vi-VN" sz="1500" b="1">
                <a:solidFill>
                  <a:schemeClr val="bg1"/>
                </a:solidFill>
              </a:rPr>
              <a:t>Câu 1:</a:t>
            </a:r>
            <a:r>
              <a:rPr lang="vi-VN" sz="1500">
                <a:solidFill>
                  <a:schemeClr val="bg1"/>
                </a:solidFill>
              </a:rPr>
              <a:t> Đoạn trích trên trích trong văn bản “Hoàng Lê nhất thống trí”- Ngô gia văn phái</a:t>
            </a:r>
            <a:endParaRPr lang="en-US" sz="1500">
              <a:solidFill>
                <a:schemeClr val="bg1"/>
              </a:solidFill>
            </a:endParaRPr>
          </a:p>
          <a:p>
            <a:r>
              <a:rPr lang="vi-VN" sz="1500" b="1">
                <a:solidFill>
                  <a:schemeClr val="bg1"/>
                </a:solidFill>
              </a:rPr>
              <a:t>Câu 2:</a:t>
            </a:r>
            <a:r>
              <a:rPr lang="vi-VN" sz="1500">
                <a:solidFill>
                  <a:schemeClr val="bg1"/>
                </a:solidFill>
              </a:rPr>
              <a:t> </a:t>
            </a:r>
            <a:r>
              <a:rPr lang="vi-VN" sz="1500" b="1">
                <a:solidFill>
                  <a:schemeClr val="bg1"/>
                </a:solidFill>
              </a:rPr>
              <a:t> </a:t>
            </a:r>
            <a:r>
              <a:rPr lang="vi-VN" sz="1500">
                <a:solidFill>
                  <a:schemeClr val="bg1"/>
                </a:solidFill>
              </a:rPr>
              <a:t>Đoạn trích sử dụng phương thức biểu đạt là tự sự và miêu tả</a:t>
            </a:r>
            <a:endParaRPr lang="en-US" sz="1500">
              <a:solidFill>
                <a:schemeClr val="bg1"/>
              </a:solidFill>
            </a:endParaRPr>
          </a:p>
          <a:p>
            <a:r>
              <a:rPr lang="vi-VN" sz="1500" b="1">
                <a:solidFill>
                  <a:schemeClr val="bg1"/>
                </a:solidFill>
              </a:rPr>
              <a:t>Câu 3:</a:t>
            </a:r>
            <a:r>
              <a:rPr lang="vi-VN" sz="1500">
                <a:solidFill>
                  <a:schemeClr val="bg1"/>
                </a:solidFill>
              </a:rPr>
              <a:t> Ý nghĩa nhan đề tác phẩm:</a:t>
            </a:r>
            <a:endParaRPr lang="en-US" sz="1500">
              <a:solidFill>
                <a:schemeClr val="bg1"/>
              </a:solidFill>
            </a:endParaRPr>
          </a:p>
          <a:p>
            <a:r>
              <a:rPr lang="vi-VN" sz="1500">
                <a:solidFill>
                  <a:schemeClr val="bg1"/>
                </a:solidFill>
              </a:rPr>
              <a:t>Hoàng Lê nhất thống chí được viết bằng chữ Hán ghi chép về sự thống nhất vương triều nhà Lê vào thời điểm Tây Sơn diệt Trịnh, trả lại Bắc Hà cho vua Lê. Không chỉ dừng lại ở đó, cuốn tiểu thuyết này còn viết tiếp, tái hiện một giai đoạn lịch sử đầy biến động của xã hội phong kiến Việt Nam vào những năm 30 cuối thể kỉ XVIII và mấy năm đầu thế kỉ XIX. Cuốn tiểu thuyết có tất cả 17 hồi.</a:t>
            </a:r>
            <a:endParaRPr lang="en-US" sz="1500">
              <a:solidFill>
                <a:schemeClr val="bg1"/>
              </a:solidFill>
            </a:endParaRPr>
          </a:p>
          <a:p>
            <a:r>
              <a:rPr lang="vi-VN" sz="1500" b="1">
                <a:solidFill>
                  <a:schemeClr val="bg1"/>
                </a:solidFill>
              </a:rPr>
              <a:t>Câu 4:</a:t>
            </a:r>
            <a:r>
              <a:rPr lang="vi-VN" sz="1500">
                <a:solidFill>
                  <a:schemeClr val="bg1"/>
                </a:solidFill>
              </a:rPr>
              <a:t> Hoàng Lê nhất thống chí được coi là cuốn tiểu thuyết lịch sử vì:</a:t>
            </a:r>
            <a:endParaRPr lang="en-US" sz="1500">
              <a:solidFill>
                <a:schemeClr val="bg1"/>
              </a:solidFill>
            </a:endParaRPr>
          </a:p>
          <a:p>
            <a:r>
              <a:rPr lang="vi-VN" sz="1500">
                <a:solidFill>
                  <a:schemeClr val="bg1"/>
                </a:solidFill>
              </a:rPr>
              <a:t>- Hoàng Lê nhất thống chí là tác phẩm văn xuôi đầu tiên có quy mô lớn của bộ sử thi. Tác phẩm mang giá trị về văn học và sử học.</a:t>
            </a:r>
            <a:endParaRPr lang="en-US" sz="1500">
              <a:solidFill>
                <a:schemeClr val="bg1"/>
              </a:solidFill>
            </a:endParaRPr>
          </a:p>
          <a:p>
            <a:r>
              <a:rPr lang="vi-VN" sz="1500">
                <a:solidFill>
                  <a:schemeClr val="bg1"/>
                </a:solidFill>
              </a:rPr>
              <a:t>- Tác giả tái hiện lại bức tranh xã hội phong kiến đầy biến động cuối thể kỉ XVIII:</a:t>
            </a:r>
            <a:endParaRPr lang="en-US" sz="1500">
              <a:solidFill>
                <a:schemeClr val="bg1"/>
              </a:solidFill>
            </a:endParaRPr>
          </a:p>
          <a:p>
            <a:r>
              <a:rPr lang="vi-VN" sz="1500">
                <a:solidFill>
                  <a:schemeClr val="bg1"/>
                </a:solidFill>
              </a:rPr>
              <a:t>+ Trong triều đình, vua chúa tham quan sống sa đọa. Vua tôi Lê Chiêu Thống bán nước, luồn cúi. </a:t>
            </a:r>
            <a:endParaRPr lang="en-US" sz="1500">
              <a:solidFill>
                <a:schemeClr val="bg1"/>
              </a:solidFill>
            </a:endParaRPr>
          </a:p>
          <a:p>
            <a:r>
              <a:rPr lang="vi-VN" sz="1500">
                <a:solidFill>
                  <a:schemeClr val="bg1"/>
                </a:solidFill>
              </a:rPr>
              <a:t>+ Đời sống cơ cực của người dân dưới thời Lê mạt: bất ổn, đói khổ. </a:t>
            </a:r>
            <a:endParaRPr lang="en-US" sz="1500">
              <a:solidFill>
                <a:schemeClr val="bg1"/>
              </a:solidFill>
            </a:endParaRPr>
          </a:p>
          <a:p>
            <a:r>
              <a:rPr lang="vi-VN" sz="1500">
                <a:solidFill>
                  <a:schemeClr val="bg1"/>
                </a:solidFill>
              </a:rPr>
              <a:t>+ Bên cạnh đó là hình ảnh nghĩa quân Tây Sơn mà nổi bật là hình ảnh người anh hùng áo vải Nguyễn Huệ trí tuệ sáng suốt, có tài cầm quân, có công đánh đuổi ngoại xâm ra khỏi bờ cõi.</a:t>
            </a:r>
            <a:endParaRPr lang="en-US" sz="1500">
              <a:solidFill>
                <a:schemeClr val="bg1"/>
              </a:solidFill>
            </a:endParaRPr>
          </a:p>
          <a:p>
            <a:r>
              <a:rPr lang="vi-VN" sz="1500" b="1">
                <a:solidFill>
                  <a:schemeClr val="bg1"/>
                </a:solidFill>
              </a:rPr>
              <a:t>Câu 5:</a:t>
            </a:r>
            <a:r>
              <a:rPr lang="vi-VN" sz="1500">
                <a:solidFill>
                  <a:schemeClr val="bg1"/>
                </a:solidFill>
              </a:rPr>
              <a:t>  Thái độ của tác giả</a:t>
            </a:r>
            <a:endParaRPr lang="en-US" sz="1500">
              <a:solidFill>
                <a:schemeClr val="bg1"/>
              </a:solidFill>
            </a:endParaRPr>
          </a:p>
          <a:p>
            <a:r>
              <a:rPr lang="vi-VN" sz="1500">
                <a:solidFill>
                  <a:schemeClr val="bg1"/>
                </a:solidFill>
              </a:rPr>
              <a:t>    - Ca ngợi trí tuệ, chiến lược của vua Quang Trung: tài dụng binh như thần, lẫm liệt trong trận chiến…</a:t>
            </a:r>
            <a:endParaRPr lang="en-US" sz="1500">
              <a:solidFill>
                <a:schemeClr val="bg1"/>
              </a:solidFill>
            </a:endParaRPr>
          </a:p>
          <a:p>
            <a:r>
              <a:rPr lang="vi-VN" sz="1500">
                <a:solidFill>
                  <a:schemeClr val="bg1"/>
                </a:solidFill>
              </a:rPr>
              <a:t>    - Tỏ thái độ căm ghét, khinh thường trước sự thất bại thảm hại của quân giặc.</a:t>
            </a:r>
            <a:endParaRPr lang="en-US" sz="1500">
              <a:solidFill>
                <a:schemeClr val="bg1"/>
              </a:solidFill>
            </a:endParaRPr>
          </a:p>
        </p:txBody>
      </p:sp>
    </p:spTree>
    <p:extLst>
      <p:ext uri="{BB962C8B-B14F-4D97-AF65-F5344CB8AC3E}">
        <p14:creationId xmlns:p14="http://schemas.microsoft.com/office/powerpoint/2010/main" xmlns="" val="1615373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84448"/>
            <a:ext cx="8208912" cy="4801314"/>
          </a:xfrm>
          <a:prstGeom prst="rect">
            <a:avLst/>
          </a:prstGeom>
        </p:spPr>
        <p:txBody>
          <a:bodyPr wrap="square">
            <a:spAutoFit/>
          </a:bodyPr>
          <a:lstStyle/>
          <a:p>
            <a:r>
              <a:rPr lang="vi-VN" b="1">
                <a:solidFill>
                  <a:schemeClr val="bg1"/>
                </a:solidFill>
              </a:rPr>
              <a:t>ĐỀ ĐỌC- HIỂU SỐ </a:t>
            </a:r>
            <a:r>
              <a:rPr lang="en-US" b="1" smtClean="0">
                <a:solidFill>
                  <a:schemeClr val="bg1"/>
                </a:solidFill>
              </a:rPr>
              <a:t>2</a:t>
            </a:r>
            <a:r>
              <a:rPr lang="vi-VN" b="1" smtClean="0">
                <a:solidFill>
                  <a:schemeClr val="bg1"/>
                </a:solidFill>
              </a:rPr>
              <a:t>:</a:t>
            </a:r>
            <a:endParaRPr lang="en-US">
              <a:solidFill>
                <a:schemeClr val="bg1"/>
              </a:solidFill>
            </a:endParaRPr>
          </a:p>
          <a:p>
            <a:r>
              <a:rPr lang="vi-VN" b="1">
                <a:solidFill>
                  <a:schemeClr val="bg1"/>
                </a:solidFill>
              </a:rPr>
              <a:t>Đọc đoạn trích sau và trả lời câu hỏi: </a:t>
            </a:r>
            <a:endParaRPr lang="en-US">
              <a:solidFill>
                <a:schemeClr val="bg1"/>
              </a:solidFill>
            </a:endParaRPr>
          </a:p>
          <a:p>
            <a:r>
              <a:rPr lang="vi-VN" i="1">
                <a:solidFill>
                  <a:srgbClr val="FFFF00"/>
                </a:solidFill>
              </a:rPr>
              <a:t>“ Vua Quang Trung liền gấp rút sau đội quân khiêng ván vừa che vừa xông thẳng lên trước. Khi gươm giáo hai bên đã chạm nhau thì quăng ván xuống đất, ai nấy đều cầm dao ngắn chém bừa, những người cầm binh khí theo sau nhất tề xông tới mà đánh.</a:t>
            </a:r>
            <a:endParaRPr lang="en-US">
              <a:solidFill>
                <a:srgbClr val="FFFF00"/>
              </a:solidFill>
            </a:endParaRPr>
          </a:p>
          <a:p>
            <a:r>
              <a:rPr lang="vi-VN" i="1">
                <a:solidFill>
                  <a:srgbClr val="FFFF00"/>
                </a:solidFill>
              </a:rPr>
              <a:t>Quân Thanh chống không nổi, bỏ chạy tán loạn, giày xéo lên nhau mà chết. Tên Thái Thú Điều Châu là Sầm Nghi Đống tự thắt cổ chết. Quân Tây Sơn thừa thế chém giết lung tung, thây nằm đầy đồng, máu chảy thành suối, quân Thanh đại </a:t>
            </a:r>
            <a:r>
              <a:rPr lang="vi-VN" i="1" smtClean="0">
                <a:solidFill>
                  <a:srgbClr val="FFFF00"/>
                </a:solidFill>
              </a:rPr>
              <a:t>bại.</a:t>
            </a:r>
            <a:r>
              <a:rPr lang="en-US" i="1" smtClean="0">
                <a:solidFill>
                  <a:srgbClr val="FFFF00"/>
                </a:solidFill>
              </a:rPr>
              <a:t>”</a:t>
            </a:r>
            <a:endParaRPr lang="en-US">
              <a:solidFill>
                <a:srgbClr val="FFFF00"/>
              </a:solidFill>
            </a:endParaRPr>
          </a:p>
          <a:p>
            <a:r>
              <a:rPr lang="vi-VN" b="1">
                <a:solidFill>
                  <a:schemeClr val="bg1"/>
                </a:solidFill>
              </a:rPr>
              <a:t>Câu 1:</a:t>
            </a:r>
            <a:r>
              <a:rPr lang="vi-VN">
                <a:solidFill>
                  <a:schemeClr val="bg1"/>
                </a:solidFill>
              </a:rPr>
              <a:t> Các sự việc trong đoạn trích trên được kể theo trình tự như thế nào?</a:t>
            </a:r>
            <a:endParaRPr lang="en-US">
              <a:solidFill>
                <a:schemeClr val="bg1"/>
              </a:solidFill>
            </a:endParaRPr>
          </a:p>
          <a:p>
            <a:r>
              <a:rPr lang="vi-VN" b="1">
                <a:solidFill>
                  <a:schemeClr val="bg1"/>
                </a:solidFill>
              </a:rPr>
              <a:t>Câu 2:</a:t>
            </a:r>
            <a:r>
              <a:rPr lang="vi-VN">
                <a:solidFill>
                  <a:schemeClr val="bg1"/>
                </a:solidFill>
              </a:rPr>
              <a:t> Nêu tác dụng của biện pháp tu từ được sử dụng trong câu: “Quân Tây Sơn thừa thế chém giết lung tung, thây nằm đầy đồng, máu chảy thành suối, quân Thanh đại bại”.</a:t>
            </a:r>
            <a:endParaRPr lang="en-US">
              <a:solidFill>
                <a:schemeClr val="bg1"/>
              </a:solidFill>
            </a:endParaRPr>
          </a:p>
          <a:p>
            <a:r>
              <a:rPr lang="vi-VN" b="1">
                <a:solidFill>
                  <a:schemeClr val="bg1"/>
                </a:solidFill>
              </a:rPr>
              <a:t>Câu 3:</a:t>
            </a:r>
            <a:r>
              <a:rPr lang="vi-VN">
                <a:solidFill>
                  <a:schemeClr val="bg1"/>
                </a:solidFill>
              </a:rPr>
              <a:t> Em có nhận xét gì về thái độ của tác giả trong đoạn trích trên.</a:t>
            </a:r>
            <a:endParaRPr lang="en-US">
              <a:solidFill>
                <a:schemeClr val="bg1"/>
              </a:solidFill>
            </a:endParaRPr>
          </a:p>
          <a:p>
            <a:r>
              <a:rPr lang="vi-VN" b="1">
                <a:solidFill>
                  <a:schemeClr val="bg1"/>
                </a:solidFill>
              </a:rPr>
              <a:t>Câu 4:</a:t>
            </a:r>
            <a:r>
              <a:rPr lang="vi-VN">
                <a:solidFill>
                  <a:schemeClr val="bg1"/>
                </a:solidFill>
              </a:rPr>
              <a:t> Nhận xét về bút pháp tái hiện sự thực lịch sử của các tác giả Hoàng Lê nhất thống chí qua đoạn trích hồi thứ mười bốn.</a:t>
            </a:r>
            <a:endParaRPr lang="en-US">
              <a:solidFill>
                <a:schemeClr val="bg1"/>
              </a:solidFill>
            </a:endParaRPr>
          </a:p>
        </p:txBody>
      </p:sp>
    </p:spTree>
    <p:extLst>
      <p:ext uri="{BB962C8B-B14F-4D97-AF65-F5344CB8AC3E}">
        <p14:creationId xmlns:p14="http://schemas.microsoft.com/office/powerpoint/2010/main" xmlns="" val="2230088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95486"/>
            <a:ext cx="8856984" cy="4832092"/>
          </a:xfrm>
          <a:prstGeom prst="rect">
            <a:avLst/>
          </a:prstGeom>
        </p:spPr>
        <p:txBody>
          <a:bodyPr wrap="square">
            <a:spAutoFit/>
          </a:bodyPr>
          <a:lstStyle/>
          <a:p>
            <a:r>
              <a:rPr lang="vi-VN" sz="1400" b="1" i="1">
                <a:solidFill>
                  <a:schemeClr val="bg1"/>
                </a:solidFill>
              </a:rPr>
              <a:t>Hướng dẫn trả lời:</a:t>
            </a:r>
            <a:endParaRPr lang="en-US" sz="1400" b="1" i="1">
              <a:solidFill>
                <a:schemeClr val="bg1"/>
              </a:solidFill>
            </a:endParaRPr>
          </a:p>
          <a:p>
            <a:r>
              <a:rPr lang="vi-VN" sz="1400" b="1">
                <a:solidFill>
                  <a:schemeClr val="bg1"/>
                </a:solidFill>
              </a:rPr>
              <a:t>Câu 1:</a:t>
            </a:r>
            <a:r>
              <a:rPr lang="vi-VN" sz="1400">
                <a:solidFill>
                  <a:schemeClr val="bg1"/>
                </a:solidFill>
              </a:rPr>
              <a:t> Các sự việc trên được kể theo trình tự tuyến tính, trình tự thời gian (3/1 - 5/1 tết Kỉ Dậu).</a:t>
            </a:r>
            <a:endParaRPr lang="en-US" sz="1400">
              <a:solidFill>
                <a:schemeClr val="bg1"/>
              </a:solidFill>
            </a:endParaRPr>
          </a:p>
          <a:p>
            <a:r>
              <a:rPr lang="vi-VN" sz="1400" b="1">
                <a:solidFill>
                  <a:schemeClr val="bg1"/>
                </a:solidFill>
              </a:rPr>
              <a:t>Câu 2:</a:t>
            </a:r>
            <a:r>
              <a:rPr lang="vi-VN" sz="1400">
                <a:solidFill>
                  <a:schemeClr val="bg1"/>
                </a:solidFill>
              </a:rPr>
              <a:t> Biện pháp tu từ được sử dụng trong câu: </a:t>
            </a:r>
            <a:r>
              <a:rPr lang="vi-VN" sz="1400" i="1">
                <a:solidFill>
                  <a:schemeClr val="bg1"/>
                </a:solidFill>
              </a:rPr>
              <a:t>“Quân Tây Sơn thừa thế chém giết lung tung, thây nằm đầy đồng, máu chảy thành suối, quân Thanh đại bại.”</a:t>
            </a:r>
            <a:endParaRPr lang="en-US" sz="1400">
              <a:solidFill>
                <a:schemeClr val="bg1"/>
              </a:solidFill>
            </a:endParaRPr>
          </a:p>
          <a:p>
            <a:r>
              <a:rPr lang="vi-VN" sz="1400">
                <a:solidFill>
                  <a:schemeClr val="bg1"/>
                </a:solidFill>
              </a:rPr>
              <a:t>Biện pháp nói quá trong chi tiết “thây nằm đầy đồng, máu chảy thành suối” nhằm nhấn mạnh tới sự thất bại thảm hại của quân giặc.</a:t>
            </a:r>
            <a:endParaRPr lang="en-US" sz="1400">
              <a:solidFill>
                <a:schemeClr val="bg1"/>
              </a:solidFill>
            </a:endParaRPr>
          </a:p>
          <a:p>
            <a:r>
              <a:rPr lang="vi-VN" sz="1400" b="1">
                <a:solidFill>
                  <a:schemeClr val="bg1"/>
                </a:solidFill>
              </a:rPr>
              <a:t>Câu 3:</a:t>
            </a:r>
            <a:r>
              <a:rPr lang="vi-VN" sz="1400">
                <a:solidFill>
                  <a:schemeClr val="bg1"/>
                </a:solidFill>
              </a:rPr>
              <a:t>  Thái độ của tác giả:</a:t>
            </a:r>
            <a:endParaRPr lang="en-US" sz="1400">
              <a:solidFill>
                <a:schemeClr val="bg1"/>
              </a:solidFill>
            </a:endParaRPr>
          </a:p>
          <a:p>
            <a:r>
              <a:rPr lang="vi-VN" sz="1400">
                <a:solidFill>
                  <a:schemeClr val="bg1"/>
                </a:solidFill>
              </a:rPr>
              <a:t>    - Ca ngợi trí tuệ, chiến lược của vua Quang Trung: tài dụng binh như thần, lẫm liệt trong trận chiến…</a:t>
            </a:r>
            <a:endParaRPr lang="en-US" sz="1400">
              <a:solidFill>
                <a:schemeClr val="bg1"/>
              </a:solidFill>
            </a:endParaRPr>
          </a:p>
          <a:p>
            <a:r>
              <a:rPr lang="vi-VN" sz="1400">
                <a:solidFill>
                  <a:schemeClr val="bg1"/>
                </a:solidFill>
              </a:rPr>
              <a:t>    - Tỏ thái độ căm ghét, khinh thường trước sự thất bại thảm hại của quân giặc.</a:t>
            </a:r>
            <a:endParaRPr lang="en-US" sz="1400">
              <a:solidFill>
                <a:schemeClr val="bg1"/>
              </a:solidFill>
            </a:endParaRPr>
          </a:p>
          <a:p>
            <a:r>
              <a:rPr lang="vi-VN" sz="1400" b="1">
                <a:solidFill>
                  <a:schemeClr val="bg1"/>
                </a:solidFill>
              </a:rPr>
              <a:t>Câu 4:</a:t>
            </a:r>
            <a:r>
              <a:rPr lang="vi-VN" sz="1400">
                <a:solidFill>
                  <a:schemeClr val="bg1"/>
                </a:solidFill>
              </a:rPr>
              <a:t> Khi các tác giả Ngô Thì, các tác giả chủ ý viết lại lịch sử, không phải sự sáng tạo văn học. Tâm lý này xuất phát từ việc người trung đại xem tiểu thuyết là thứ thấp kém, không có ý nghĩa với việc tu thân, tề gia, trị quốc, bình thiên hạ.</a:t>
            </a:r>
            <a:endParaRPr lang="en-US" sz="1400">
              <a:solidFill>
                <a:schemeClr val="bg1"/>
              </a:solidFill>
            </a:endParaRPr>
          </a:p>
          <a:p>
            <a:r>
              <a:rPr lang="vi-VN" sz="1400">
                <a:solidFill>
                  <a:schemeClr val="bg1"/>
                </a:solidFill>
              </a:rPr>
              <a:t>    - Nhưng Hoàng Lê nhất thống chí là một tác phẩm văn chương đích thực, chính điều này làm nên sự trường tồn của tác phẩm.</a:t>
            </a:r>
            <a:endParaRPr lang="en-US" sz="1400">
              <a:solidFill>
                <a:schemeClr val="bg1"/>
              </a:solidFill>
            </a:endParaRPr>
          </a:p>
          <a:p>
            <a:r>
              <a:rPr lang="vi-VN" sz="1400">
                <a:solidFill>
                  <a:schemeClr val="bg1"/>
                </a:solidFill>
              </a:rPr>
              <a:t>    - Sự kết hợp giữa sáng tạo, gia công kết hợp giữa ngòi bút chân thực , nghiêm ngặt với bút pháp viết linh hoạt đã giúp người viết tái hiện một thời kì lịch sử dữ dội TK XVIII:</a:t>
            </a:r>
            <a:endParaRPr lang="en-US" sz="1400">
              <a:solidFill>
                <a:schemeClr val="bg1"/>
              </a:solidFill>
            </a:endParaRPr>
          </a:p>
          <a:p>
            <a:r>
              <a:rPr lang="vi-VN" sz="1400">
                <a:solidFill>
                  <a:schemeClr val="bg1"/>
                </a:solidFill>
              </a:rPr>
              <a:t>       + Sự kiện lịch sử được ghi chép cụ thể, chính xác với các mốc thời gian, địa điểm, không gian rõ ràng, tạo sự tin cậy cho người đọc.</a:t>
            </a:r>
            <a:endParaRPr lang="en-US" sz="1400">
              <a:solidFill>
                <a:schemeClr val="bg1"/>
              </a:solidFill>
            </a:endParaRPr>
          </a:p>
          <a:p>
            <a:r>
              <a:rPr lang="vi-VN" sz="1400">
                <a:solidFill>
                  <a:schemeClr val="bg1"/>
                </a:solidFill>
              </a:rPr>
              <a:t>       + Nhóm tác giả không chỉ dựa trên sự kiện đơn thuần mà còn chỉ ra bản chất của hiện thực, vẫn giữ nguyên lịch sử nhưng lại xây dựng hình tượng chân dung con người đại diện cho cả hai phía.</a:t>
            </a:r>
            <a:endParaRPr lang="en-US" sz="1400">
              <a:solidFill>
                <a:schemeClr val="bg1"/>
              </a:solidFill>
            </a:endParaRPr>
          </a:p>
          <a:p>
            <a:r>
              <a:rPr lang="vi-VN" sz="1400">
                <a:solidFill>
                  <a:schemeClr val="bg1"/>
                </a:solidFill>
              </a:rPr>
              <a:t>       + Lời văn miêu tả có sự kết hợp nhuần nhuyễn giữa giọng kể khách quan, đơn sắc của người viết sử với giọng kể đầy xúc cảm của người sáng tạo văn học.</a:t>
            </a:r>
            <a:endParaRPr lang="en-US" sz="1400">
              <a:solidFill>
                <a:schemeClr val="bg1"/>
              </a:solidFill>
            </a:endParaRPr>
          </a:p>
        </p:txBody>
      </p:sp>
    </p:spTree>
    <p:extLst>
      <p:ext uri="{BB962C8B-B14F-4D97-AF65-F5344CB8AC3E}">
        <p14:creationId xmlns:p14="http://schemas.microsoft.com/office/powerpoint/2010/main" xmlns="" val="2906469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23478"/>
            <a:ext cx="2592288"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smtClean="0">
                <a:solidFill>
                  <a:schemeClr val="bg1"/>
                </a:solidFill>
              </a:rPr>
              <a:t>I. TÌM HIỂU CHUNG</a:t>
            </a:r>
            <a:endParaRPr lang="en-US" b="1">
              <a:solidFill>
                <a:schemeClr val="bg1"/>
              </a:solidFill>
            </a:endParaRPr>
          </a:p>
        </p:txBody>
      </p:sp>
      <p:sp>
        <p:nvSpPr>
          <p:cNvPr id="3" name="TextBox 2"/>
          <p:cNvSpPr txBox="1"/>
          <p:nvPr/>
        </p:nvSpPr>
        <p:spPr>
          <a:xfrm>
            <a:off x="259904" y="618242"/>
            <a:ext cx="1431776"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smtClean="0">
                <a:solidFill>
                  <a:schemeClr val="bg1"/>
                </a:solidFill>
              </a:rPr>
              <a:t>2. Tác phẩm</a:t>
            </a:r>
            <a:endParaRPr lang="en-US" b="1">
              <a:solidFill>
                <a:schemeClr val="bg1"/>
              </a:solidFill>
            </a:endParaRPr>
          </a:p>
        </p:txBody>
      </p:sp>
      <p:pic>
        <p:nvPicPr>
          <p:cNvPr id="4" name="Picture 3">
            <a:extLst>
              <a:ext uri="{FF2B5EF4-FFF2-40B4-BE49-F238E27FC236}">
                <a16:creationId xmlns:a16="http://schemas.microsoft.com/office/drawing/2014/main" xmlns="" id="{07D2FCC5-0B08-402E-A807-95F17375FAA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1995686"/>
            <a:ext cx="2004056" cy="22322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Rectangle 4"/>
          <p:cNvSpPr/>
          <p:nvPr/>
        </p:nvSpPr>
        <p:spPr>
          <a:xfrm>
            <a:off x="3203848" y="1908577"/>
            <a:ext cx="4572000" cy="2031325"/>
          </a:xfrm>
          <a:prstGeom prst="rect">
            <a:avLst/>
          </a:prstGeom>
          <a:ln w="38100">
            <a:solidFill>
              <a:srgbClr val="800080"/>
            </a:solidFill>
            <a:prstDash val="dashDot"/>
          </a:ln>
        </p:spPr>
        <p:style>
          <a:lnRef idx="2">
            <a:schemeClr val="accent4"/>
          </a:lnRef>
          <a:fillRef idx="1">
            <a:schemeClr val="lt1"/>
          </a:fillRef>
          <a:effectRef idx="0">
            <a:schemeClr val="accent4"/>
          </a:effectRef>
          <a:fontRef idx="minor">
            <a:schemeClr val="dk1"/>
          </a:fontRef>
        </p:style>
        <p:txBody>
          <a:bodyPr>
            <a:spAutoFit/>
          </a:bodyPr>
          <a:lstStyle/>
          <a:p>
            <a:r>
              <a:rPr lang="en-US"/>
              <a:t>Viết theo thể </a:t>
            </a:r>
            <a:r>
              <a:rPr lang="en-US" i="1"/>
              <a:t>Chí</a:t>
            </a:r>
            <a:r>
              <a:rPr lang="en-US"/>
              <a:t>- là một thể văn ghi chép sự vật, sự việc. Một thể loại văn vừa có tính văn học, vừa có tính lịch sử lại vừa mang tính triết lí( hiện tượng văn- sử- triết bất phân).</a:t>
            </a:r>
          </a:p>
          <a:p>
            <a:r>
              <a:rPr lang="en-US"/>
              <a:t>Cũng có thể xem Hoàng Lê nhất thống chí là một cuốn tiểu thuyết lịch sử viết theo lối chương hồi.</a:t>
            </a:r>
          </a:p>
        </p:txBody>
      </p:sp>
      <p:sp>
        <p:nvSpPr>
          <p:cNvPr id="6" name="Rectangle 5"/>
          <p:cNvSpPr/>
          <p:nvPr/>
        </p:nvSpPr>
        <p:spPr>
          <a:xfrm>
            <a:off x="2667820" y="1400458"/>
            <a:ext cx="1519967" cy="523220"/>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pPr algn="ct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loại</a:t>
            </a:r>
            <a:r>
              <a:rPr lang="en-US" sz="2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50216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23478"/>
            <a:ext cx="2592288"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smtClean="0">
                <a:solidFill>
                  <a:schemeClr val="bg1"/>
                </a:solidFill>
              </a:rPr>
              <a:t>I. TÌM HIỂU CHUNG</a:t>
            </a:r>
            <a:endParaRPr lang="en-US" b="1">
              <a:solidFill>
                <a:schemeClr val="bg1"/>
              </a:solidFill>
            </a:endParaRPr>
          </a:p>
        </p:txBody>
      </p:sp>
      <p:sp>
        <p:nvSpPr>
          <p:cNvPr id="3" name="TextBox 2"/>
          <p:cNvSpPr txBox="1"/>
          <p:nvPr/>
        </p:nvSpPr>
        <p:spPr>
          <a:xfrm>
            <a:off x="259904" y="618242"/>
            <a:ext cx="1431776"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smtClean="0">
                <a:solidFill>
                  <a:schemeClr val="bg1"/>
                </a:solidFill>
              </a:rPr>
              <a:t>2. Tác phẩm</a:t>
            </a:r>
            <a:endParaRPr lang="en-US" b="1">
              <a:solidFill>
                <a:schemeClr val="bg1"/>
              </a:solidFill>
            </a:endParaRPr>
          </a:p>
        </p:txBody>
      </p:sp>
      <p:sp>
        <p:nvSpPr>
          <p:cNvPr id="5" name="Rectangle 4"/>
          <p:cNvSpPr/>
          <p:nvPr/>
        </p:nvSpPr>
        <p:spPr>
          <a:xfrm>
            <a:off x="539552" y="1779662"/>
            <a:ext cx="2392000" cy="400110"/>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pPr algn="ctr"/>
            <a:r>
              <a:rPr lang="en-US" sz="2000" b="1" smtClean="0">
                <a:latin typeface="Times New Roman" panose="02020603050405020304" pitchFamily="18" charset="0"/>
                <a:cs typeface="Times New Roman" panose="02020603050405020304" pitchFamily="18" charset="0"/>
              </a:rPr>
              <a:t>Hoàn cảnh sáng tác </a:t>
            </a:r>
            <a:endParaRPr lang="en-US" sz="2000" b="1" dirty="0">
              <a:latin typeface="Times New Roman" panose="02020603050405020304" pitchFamily="18" charset="0"/>
              <a:cs typeface="Times New Roman" panose="02020603050405020304" pitchFamily="18" charset="0"/>
            </a:endParaRPr>
          </a:p>
        </p:txBody>
      </p:sp>
      <p:sp>
        <p:nvSpPr>
          <p:cNvPr id="6" name="Rectangle 5"/>
          <p:cNvSpPr/>
          <p:nvPr/>
        </p:nvSpPr>
        <p:spPr>
          <a:xfrm>
            <a:off x="1065768" y="2226226"/>
            <a:ext cx="2858160" cy="2308324"/>
          </a:xfrm>
          <a:prstGeom prst="rect">
            <a:avLst/>
          </a:prstGeom>
          <a:ln w="38100">
            <a:prstDash val="lgDashDot"/>
          </a:ln>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sz="2400" dirty="0">
                <a:solidFill>
                  <a:schemeClr val="tx1"/>
                </a:solidFill>
                <a:latin typeface="Times New Roman" panose="02020603050405020304" pitchFamily="18" charset="0"/>
                <a:cs typeface="Times New Roman" panose="02020603050405020304" pitchFamily="18" charset="0"/>
              </a:rPr>
              <a:t>Đ</a:t>
            </a:r>
            <a:r>
              <a:rPr lang="vi-VN" sz="2400" dirty="0">
                <a:solidFill>
                  <a:schemeClr val="tx1"/>
                </a:solidFill>
                <a:latin typeface="Times New Roman" panose="02020603050405020304" pitchFamily="18" charset="0"/>
                <a:cs typeface="Times New Roman" panose="02020603050405020304" pitchFamily="18" charset="0"/>
              </a:rPr>
              <a:t>ư</a:t>
            </a:r>
            <a:r>
              <a:rPr lang="en-US" sz="2400" dirty="0" err="1">
                <a:solidFill>
                  <a:schemeClr val="tx1"/>
                </a:solidFill>
                <a:latin typeface="Times New Roman" panose="02020603050405020304" pitchFamily="18" charset="0"/>
                <a:cs typeface="Times New Roman" panose="02020603050405020304" pitchFamily="18" charset="0"/>
              </a:rPr>
              <a:t>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từ</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cuối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triều</a:t>
            </a:r>
            <a:r>
              <a:rPr lang="en-US" sz="2400" dirty="0">
                <a:solidFill>
                  <a:schemeClr val="tx1"/>
                </a:solidFill>
                <a:latin typeface="Times New Roman" panose="02020603050405020304" pitchFamily="18" charset="0"/>
                <a:cs typeface="Times New Roman" panose="02020603050405020304" pitchFamily="18" charset="0"/>
              </a:rPr>
              <a:t> Lê </a:t>
            </a:r>
            <a:r>
              <a:rPr lang="en-US" sz="2400" dirty="0" err="1">
                <a:solidFill>
                  <a:schemeClr val="tx1"/>
                </a:solidFill>
                <a:latin typeface="Times New Roman" panose="02020603050405020304" pitchFamily="18" charset="0"/>
                <a:cs typeface="Times New Roman" panose="02020603050405020304" pitchFamily="18" charset="0"/>
              </a:rPr>
              <a:t>đến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đầu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triều</a:t>
            </a:r>
            <a:r>
              <a:rPr lang="en-US" sz="2400" dirty="0">
                <a:solidFill>
                  <a:schemeClr val="tx1"/>
                </a:solidFill>
                <a:latin typeface="Times New Roman" panose="02020603050405020304" pitchFamily="18" charset="0"/>
                <a:cs typeface="Times New Roman" panose="02020603050405020304" pitchFamily="18" charset="0"/>
              </a:rPr>
              <a:t> Nguyễn, </a:t>
            </a:r>
            <a:r>
              <a:rPr lang="en-US" sz="2400" dirty="0" err="1">
                <a:solidFill>
                  <a:schemeClr val="tx1"/>
                </a:solidFill>
                <a:latin typeface="Times New Roman" panose="02020603050405020304" pitchFamily="18" charset="0"/>
                <a:cs typeface="Times New Roman" panose="02020603050405020304" pitchFamily="18" charset="0"/>
              </a:rPr>
              <a:t>vào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điểm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Tây</a:t>
            </a:r>
            <a:r>
              <a:rPr lang="en-US" sz="2400" dirty="0">
                <a:solidFill>
                  <a:schemeClr val="tx1"/>
                </a:solidFill>
                <a:latin typeface="Times New Roman" panose="02020603050405020304" pitchFamily="18" charset="0"/>
                <a:cs typeface="Times New Roman" panose="02020603050405020304" pitchFamily="18" charset="0"/>
              </a:rPr>
              <a:t> S</a:t>
            </a:r>
            <a:r>
              <a:rPr lang="vi-VN" sz="2400" dirty="0">
                <a:solidFill>
                  <a:schemeClr val="tx1"/>
                </a:solidFill>
                <a:latin typeface="Times New Roman" panose="02020603050405020304" pitchFamily="18" charset="0"/>
                <a:cs typeface="Times New Roman" panose="02020603050405020304" pitchFamily="18" charset="0"/>
              </a:rPr>
              <a:t>ơ</a:t>
            </a:r>
            <a:r>
              <a:rPr lang="en-US" sz="2400" dirty="0">
                <a:solidFill>
                  <a:schemeClr val="tx1"/>
                </a:solidFill>
                <a:latin typeface="Times New Roman" panose="02020603050405020304" pitchFamily="18" charset="0"/>
                <a:cs typeface="Times New Roman" panose="02020603050405020304" pitchFamily="18" charset="0"/>
              </a:rPr>
              <a:t>n </a:t>
            </a:r>
            <a:r>
              <a:rPr lang="en-US" sz="2400" dirty="0" err="1">
                <a:solidFill>
                  <a:schemeClr val="tx1"/>
                </a:solidFill>
                <a:latin typeface="Times New Roman" panose="02020603050405020304" pitchFamily="18" charset="0"/>
                <a:cs typeface="Times New Roman" panose="02020603050405020304" pitchFamily="18" charset="0"/>
              </a:rPr>
              <a:t>diệt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Trịnh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Bắc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vua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Lê</a:t>
            </a:r>
            <a:r>
              <a:rPr lang="en-US" sz="2400" dirty="0">
                <a:solidFill>
                  <a:schemeClr val="tx1"/>
                </a:solidFill>
                <a:latin typeface="Times New Roman" panose="02020603050405020304" pitchFamily="18" charset="0"/>
                <a:cs typeface="Times New Roman" panose="02020603050405020304" pitchFamily="18" charset="0"/>
              </a:rPr>
              <a:t>.</a:t>
            </a:r>
          </a:p>
        </p:txBody>
      </p:sp>
      <p:pic>
        <p:nvPicPr>
          <p:cNvPr id="7" name="Picture 5" descr="69196_4820217142346_1277888723_n">
            <a:extLst>
              <a:ext uri="{FF2B5EF4-FFF2-40B4-BE49-F238E27FC236}">
                <a16:creationId xmlns:a16="http://schemas.microsoft.com/office/drawing/2014/main" xmlns="" id="{E61C7D4A-DECA-43C4-BA4B-BE1B8C10A16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0"/>
            <a:ext cx="77591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1080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23478"/>
            <a:ext cx="2592288"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smtClean="0">
                <a:solidFill>
                  <a:schemeClr val="bg1"/>
                </a:solidFill>
              </a:rPr>
              <a:t>I. TÌM HIỂU CHUNG</a:t>
            </a:r>
            <a:endParaRPr lang="en-US" b="1">
              <a:solidFill>
                <a:schemeClr val="bg1"/>
              </a:solidFill>
            </a:endParaRPr>
          </a:p>
        </p:txBody>
      </p:sp>
      <p:sp>
        <p:nvSpPr>
          <p:cNvPr id="3" name="TextBox 2"/>
          <p:cNvSpPr txBox="1"/>
          <p:nvPr/>
        </p:nvSpPr>
        <p:spPr>
          <a:xfrm>
            <a:off x="259904" y="618242"/>
            <a:ext cx="1431776"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smtClean="0">
                <a:solidFill>
                  <a:schemeClr val="bg1"/>
                </a:solidFill>
              </a:rPr>
              <a:t>2. Tác phẩm</a:t>
            </a:r>
            <a:endParaRPr lang="en-US" b="1">
              <a:solidFill>
                <a:schemeClr val="bg1"/>
              </a:solidFill>
            </a:endParaRPr>
          </a:p>
        </p:txBody>
      </p:sp>
      <p:sp>
        <p:nvSpPr>
          <p:cNvPr id="4" name="Rectangle 3"/>
          <p:cNvSpPr/>
          <p:nvPr/>
        </p:nvSpPr>
        <p:spPr>
          <a:xfrm>
            <a:off x="683568" y="1635646"/>
            <a:ext cx="1168910" cy="400110"/>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pPr algn="ctr"/>
            <a:r>
              <a:rPr lang="en-US" sz="2000" b="1" smtClean="0">
                <a:latin typeface="Times New Roman" panose="02020603050405020304" pitchFamily="18" charset="0"/>
                <a:cs typeface="Times New Roman" panose="02020603050405020304" pitchFamily="18" charset="0"/>
              </a:rPr>
              <a:t>Nhan đề </a:t>
            </a:r>
            <a:endParaRPr lang="en-US" sz="2000" b="1" dirty="0">
              <a:latin typeface="Times New Roman" panose="02020603050405020304" pitchFamily="18" charset="0"/>
              <a:cs typeface="Times New Roman" panose="02020603050405020304" pitchFamily="18" charset="0"/>
            </a:endParaRPr>
          </a:p>
        </p:txBody>
      </p:sp>
      <p:sp>
        <p:nvSpPr>
          <p:cNvPr id="5" name="Rectangle 4"/>
          <p:cNvSpPr/>
          <p:nvPr/>
        </p:nvSpPr>
        <p:spPr>
          <a:xfrm>
            <a:off x="179512" y="2451541"/>
            <a:ext cx="2286000" cy="1200329"/>
          </a:xfrm>
          <a:prstGeom prst="rect">
            <a:avLst/>
          </a:prstGeom>
          <a:ln w="38100">
            <a:prstDash val="lgDash"/>
          </a:ln>
        </p:spPr>
        <p:style>
          <a:lnRef idx="2">
            <a:schemeClr val="accent4"/>
          </a:lnRef>
          <a:fillRef idx="1">
            <a:schemeClr val="lt1"/>
          </a:fillRef>
          <a:effectRef idx="0">
            <a:schemeClr val="accent4"/>
          </a:effectRef>
          <a:fontRef idx="minor">
            <a:schemeClr val="dk1"/>
          </a:fontRef>
        </p:style>
        <p:txBody>
          <a:bodyPr wrap="square">
            <a:spAutoFit/>
          </a:bodyPr>
          <a:lstStyle/>
          <a:p>
            <a:r>
              <a:rPr lang="en-US"/>
              <a:t>“</a:t>
            </a:r>
            <a:r>
              <a:rPr lang="en-US" b="1" i="1"/>
              <a:t>Hoàng Lê nhất thống chí</a:t>
            </a:r>
            <a:r>
              <a:rPr lang="en-US"/>
              <a:t>”: ghi chép về sự thống nhất của vương triều nhà Lê.</a:t>
            </a:r>
          </a:p>
        </p:txBody>
      </p:sp>
      <p:sp>
        <p:nvSpPr>
          <p:cNvPr id="6" name="Rectangle 5"/>
          <p:cNvSpPr/>
          <p:nvPr/>
        </p:nvSpPr>
        <p:spPr>
          <a:xfrm>
            <a:off x="3635896" y="2211710"/>
            <a:ext cx="982962" cy="400110"/>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pPr algn="ctr"/>
            <a:r>
              <a:rPr lang="en-US" sz="2000" b="1" smtClean="0">
                <a:latin typeface="Times New Roman" panose="02020603050405020304" pitchFamily="18" charset="0"/>
                <a:cs typeface="Times New Roman" panose="02020603050405020304" pitchFamily="18" charset="0"/>
              </a:rPr>
              <a:t>Bố cục </a:t>
            </a:r>
            <a:endParaRPr lang="en-US" sz="2000" b="1" dirty="0">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a:off x="3347864" y="618242"/>
            <a:ext cx="0" cy="3825716"/>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040560" y="878979"/>
            <a:ext cx="3995936" cy="338554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buFontTx/>
              <a:buChar char="-"/>
            </a:pPr>
            <a:r>
              <a:rPr lang="vi-VN" b="1" smtClean="0">
                <a:latin typeface="Times New Roman" panose="02020603050405020304" pitchFamily="18" charset="0"/>
                <a:cs typeface="Times New Roman" panose="02020603050405020304" pitchFamily="18" charset="0"/>
              </a:rPr>
              <a:t>Từ đầu đến … </a:t>
            </a:r>
            <a:r>
              <a:rPr lang="vi-VN" b="1" i="1" smtClean="0">
                <a:solidFill>
                  <a:srgbClr val="C00000"/>
                </a:solidFill>
                <a:latin typeface="Times New Roman" panose="02020603050405020304" pitchFamily="18" charset="0"/>
                <a:cs typeface="Times New Roman" panose="02020603050405020304" pitchFamily="18" charset="0"/>
              </a:rPr>
              <a:t>năm Mậu Thân (1788)</a:t>
            </a:r>
            <a:r>
              <a:rPr lang="vi-VN" b="1" i="1" smtClean="0">
                <a:latin typeface="Times New Roman" panose="02020603050405020304" pitchFamily="18" charset="0"/>
                <a:cs typeface="Times New Roman" panose="02020603050405020304" pitchFamily="18" charset="0"/>
              </a:rPr>
              <a:t>: </a:t>
            </a:r>
            <a:r>
              <a:rPr lang="vi-VN" b="1" smtClean="0">
                <a:latin typeface="Times New Roman" panose="02020603050405020304" pitchFamily="18" charset="0"/>
                <a:cs typeface="Times New Roman" panose="02020603050405020304" pitchFamily="18" charset="0"/>
              </a:rPr>
              <a:t>Được tin báo quân Thanh đã chi</a:t>
            </a:r>
            <a:r>
              <a:rPr lang="en-BZ" b="1" smtClean="0">
                <a:latin typeface="Times New Roman" panose="02020603050405020304" pitchFamily="18" charset="0"/>
                <a:cs typeface="Times New Roman" panose="02020603050405020304" pitchFamily="18" charset="0"/>
              </a:rPr>
              <a:t>ế</a:t>
            </a:r>
            <a:r>
              <a:rPr lang="vi-VN" b="1" smtClean="0">
                <a:latin typeface="Times New Roman" panose="02020603050405020304" pitchFamily="18" charset="0"/>
                <a:cs typeface="Times New Roman" panose="02020603050405020304" pitchFamily="18" charset="0"/>
              </a:rPr>
              <a:t>m Thăng Long, Bắc Bình Vương Nguyễn Huệ lên ngôi hoàng đế và thân chinh cầm quân lên đường ra Bắc dẹp giặc.</a:t>
            </a:r>
          </a:p>
          <a:p>
            <a:pPr algn="just"/>
            <a:r>
              <a:rPr lang="vi-VN" sz="800" b="1" smtClean="0">
                <a:latin typeface="Times New Roman" panose="02020603050405020304" pitchFamily="18" charset="0"/>
                <a:cs typeface="Times New Roman" panose="02020603050405020304" pitchFamily="18" charset="0"/>
              </a:rPr>
              <a:t> </a:t>
            </a:r>
          </a:p>
          <a:p>
            <a:pPr algn="just">
              <a:buFontTx/>
              <a:buChar char="-"/>
            </a:pPr>
            <a:r>
              <a:rPr lang="en-SG" b="1" smtClean="0">
                <a:latin typeface="Times New Roman" panose="02020603050405020304" pitchFamily="18" charset="0"/>
                <a:cs typeface="Times New Roman" panose="02020603050405020304" pitchFamily="18" charset="0"/>
              </a:rPr>
              <a:t> </a:t>
            </a:r>
            <a:r>
              <a:rPr lang="vi-VN" b="1" smtClean="0">
                <a:latin typeface="Times New Roman" panose="02020603050405020304" pitchFamily="18" charset="0"/>
                <a:cs typeface="Times New Roman" panose="02020603050405020304" pitchFamily="18" charset="0"/>
              </a:rPr>
              <a:t>T</a:t>
            </a:r>
            <a:r>
              <a:rPr lang="en-SG" b="1" smtClean="0">
                <a:latin typeface="Times New Roman" panose="02020603050405020304" pitchFamily="18" charset="0"/>
                <a:cs typeface="Times New Roman" panose="02020603050405020304" pitchFamily="18" charset="0"/>
              </a:rPr>
              <a:t>iếp</a:t>
            </a:r>
            <a:r>
              <a:rPr lang="vi-VN" b="1" smtClean="0">
                <a:latin typeface="Times New Roman" panose="02020603050405020304" pitchFamily="18" charset="0"/>
                <a:cs typeface="Times New Roman" panose="02020603050405020304" pitchFamily="18" charset="0"/>
              </a:rPr>
              <a:t> </a:t>
            </a:r>
            <a:r>
              <a:rPr lang="vi-VN" b="1" i="1" smtClean="0">
                <a:solidFill>
                  <a:srgbClr val="C00000"/>
                </a:solidFill>
                <a:latin typeface="Times New Roman" panose="02020603050405020304" pitchFamily="18" charset="0"/>
                <a:cs typeface="Times New Roman" panose="02020603050405020304" pitchFamily="18" charset="0"/>
              </a:rPr>
              <a:t>… </a:t>
            </a:r>
            <a:r>
              <a:rPr lang="vi-VN" b="1" smtClean="0">
                <a:latin typeface="Times New Roman" panose="02020603050405020304" pitchFamily="18" charset="0"/>
                <a:cs typeface="Times New Roman" panose="02020603050405020304" pitchFamily="18" charset="0"/>
              </a:rPr>
              <a:t>đến</a:t>
            </a:r>
            <a:r>
              <a:rPr lang="vi-VN" b="1" i="1" smtClean="0">
                <a:latin typeface="Times New Roman" panose="02020603050405020304" pitchFamily="18" charset="0"/>
                <a:cs typeface="Times New Roman" panose="02020603050405020304" pitchFamily="18" charset="0"/>
              </a:rPr>
              <a:t> </a:t>
            </a:r>
            <a:r>
              <a:rPr lang="vi-VN" b="1" i="1" smtClean="0">
                <a:solidFill>
                  <a:srgbClr val="C00000"/>
                </a:solidFill>
                <a:latin typeface="Times New Roman" panose="02020603050405020304" pitchFamily="18" charset="0"/>
                <a:cs typeface="Times New Roman" panose="02020603050405020304" pitchFamily="18" charset="0"/>
              </a:rPr>
              <a:t>kéo vào thành</a:t>
            </a:r>
            <a:r>
              <a:rPr lang="vi-VN" b="1" i="1" smtClean="0">
                <a:latin typeface="Times New Roman" panose="02020603050405020304" pitchFamily="18" charset="0"/>
                <a:cs typeface="Times New Roman" panose="02020603050405020304" pitchFamily="18" charset="0"/>
              </a:rPr>
              <a:t>: </a:t>
            </a:r>
            <a:r>
              <a:rPr lang="vi-VN" b="1" smtClean="0">
                <a:latin typeface="Times New Roman" panose="02020603050405020304" pitchFamily="18" charset="0"/>
                <a:cs typeface="Times New Roman" panose="02020603050405020304" pitchFamily="18" charset="0"/>
              </a:rPr>
              <a:t>Cuộc hành quân thần tốc và chiến thắng lẫy lừng của vua Quang Trung.</a:t>
            </a:r>
          </a:p>
          <a:p>
            <a:pPr algn="just"/>
            <a:r>
              <a:rPr lang="vi-VN" sz="800" b="1" smtClean="0">
                <a:latin typeface="Times New Roman" panose="02020603050405020304" pitchFamily="18" charset="0"/>
                <a:cs typeface="Times New Roman" panose="02020603050405020304" pitchFamily="18" charset="0"/>
              </a:rPr>
              <a:t> </a:t>
            </a:r>
          </a:p>
          <a:p>
            <a:pPr algn="just">
              <a:buFontTx/>
              <a:buChar char="-"/>
            </a:pPr>
            <a:r>
              <a:rPr lang="en-SG" b="1" smtClean="0">
                <a:latin typeface="Times New Roman" panose="02020603050405020304" pitchFamily="18" charset="0"/>
                <a:cs typeface="Times New Roman" panose="02020603050405020304" pitchFamily="18" charset="0"/>
              </a:rPr>
              <a:t> Cò</a:t>
            </a:r>
            <a:r>
              <a:rPr lang="vi-VN" b="1" smtClean="0">
                <a:latin typeface="Times New Roman" panose="02020603050405020304" pitchFamily="18" charset="0"/>
                <a:cs typeface="Times New Roman" panose="02020603050405020304" pitchFamily="18" charset="0"/>
              </a:rPr>
              <a:t>n lại: Sự đại bại của quân tướng nhà Thanh và tình trạng thảm hại của vua tôi Lê Chiêu Thống.</a:t>
            </a:r>
            <a:endParaRPr lang="en-US"/>
          </a:p>
        </p:txBody>
      </p:sp>
      <p:sp>
        <p:nvSpPr>
          <p:cNvPr id="11" name="Flowchart: Connector 10"/>
          <p:cNvSpPr/>
          <p:nvPr/>
        </p:nvSpPr>
        <p:spPr>
          <a:xfrm flipV="1">
            <a:off x="4932040" y="987574"/>
            <a:ext cx="169166" cy="184666"/>
          </a:xfrm>
          <a:prstGeom prst="flowChartConnec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flipV="1">
            <a:off x="4932040" y="2499742"/>
            <a:ext cx="169166" cy="184666"/>
          </a:xfrm>
          <a:prstGeom prst="flowChartConnec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flipV="1">
            <a:off x="4932040" y="3435846"/>
            <a:ext cx="169166" cy="184666"/>
          </a:xfrm>
          <a:prstGeom prst="flowChartConnec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0086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23478"/>
            <a:ext cx="2592288"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smtClean="0">
                <a:solidFill>
                  <a:schemeClr val="bg1"/>
                </a:solidFill>
              </a:rPr>
              <a:t>I. TÌM HIỂU CHUNG</a:t>
            </a:r>
            <a:endParaRPr lang="en-US" b="1">
              <a:solidFill>
                <a:schemeClr val="bg1"/>
              </a:solidFill>
            </a:endParaRPr>
          </a:p>
        </p:txBody>
      </p:sp>
      <p:sp>
        <p:nvSpPr>
          <p:cNvPr id="3" name="TextBox 2"/>
          <p:cNvSpPr txBox="1"/>
          <p:nvPr/>
        </p:nvSpPr>
        <p:spPr>
          <a:xfrm>
            <a:off x="259904" y="618242"/>
            <a:ext cx="1431776"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smtClean="0">
                <a:solidFill>
                  <a:schemeClr val="bg1"/>
                </a:solidFill>
              </a:rPr>
              <a:t>2. Tác phẩm</a:t>
            </a:r>
            <a:endParaRPr lang="en-US" b="1">
              <a:solidFill>
                <a:schemeClr val="bg1"/>
              </a:solidFill>
            </a:endParaRPr>
          </a:p>
        </p:txBody>
      </p:sp>
      <p:sp>
        <p:nvSpPr>
          <p:cNvPr id="4" name="Rectangle 3"/>
          <p:cNvSpPr/>
          <p:nvPr/>
        </p:nvSpPr>
        <p:spPr>
          <a:xfrm>
            <a:off x="3444934" y="627534"/>
            <a:ext cx="1850186" cy="400110"/>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pPr algn="ctr"/>
            <a:r>
              <a:rPr lang="en-US" sz="2000" b="1" smtClean="0">
                <a:latin typeface="Times New Roman" panose="02020603050405020304" pitchFamily="18" charset="0"/>
                <a:cs typeface="Times New Roman" panose="02020603050405020304" pitchFamily="18" charset="0"/>
              </a:rPr>
              <a:t>Tóm tắt hồi 14 </a:t>
            </a:r>
            <a:endParaRPr lang="en-US" sz="2000" b="1" dirty="0">
              <a:latin typeface="Times New Roman" panose="02020603050405020304" pitchFamily="18" charset="0"/>
              <a:cs typeface="Times New Roman" panose="02020603050405020304" pitchFamily="18" charset="0"/>
            </a:endParaRPr>
          </a:p>
        </p:txBody>
      </p:sp>
      <p:sp>
        <p:nvSpPr>
          <p:cNvPr id="6" name="Rectangle 5"/>
          <p:cNvSpPr/>
          <p:nvPr/>
        </p:nvSpPr>
        <p:spPr>
          <a:xfrm>
            <a:off x="611560" y="1131590"/>
            <a:ext cx="8424936" cy="5847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1600" smtClean="0">
                <a:solidFill>
                  <a:schemeClr val="tx1"/>
                </a:solidFill>
              </a:rPr>
              <a:t>- Trước thế mạnh của giặc, quân Tây Sơn ở Thăng Long, rút quân về Tam Điệp và cho người vào Phủ Xuân cấp báo với Nguyễn Huệ</a:t>
            </a:r>
            <a:endParaRPr lang="en-US" sz="1600">
              <a:solidFill>
                <a:schemeClr val="tx1"/>
              </a:solidFill>
            </a:endParaRPr>
          </a:p>
        </p:txBody>
      </p:sp>
      <p:sp>
        <p:nvSpPr>
          <p:cNvPr id="7" name="Rectangle 6"/>
          <p:cNvSpPr/>
          <p:nvPr/>
        </p:nvSpPr>
        <p:spPr>
          <a:xfrm>
            <a:off x="611560" y="1779662"/>
            <a:ext cx="8424936" cy="33855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1600" smtClean="0">
                <a:solidFill>
                  <a:schemeClr val="tx1"/>
                </a:solidFill>
              </a:rPr>
              <a:t>- Nhận được tin ngày 24/11, Nguyễn Huệ liền tổ chức lại lực lượng chia quân làm hai đạo thuỷ - bộ.</a:t>
            </a:r>
            <a:endParaRPr lang="en-US" sz="1600">
              <a:solidFill>
                <a:schemeClr val="tx1"/>
              </a:solidFill>
            </a:endParaRPr>
          </a:p>
        </p:txBody>
      </p:sp>
      <p:sp>
        <p:nvSpPr>
          <p:cNvPr id="8" name="Rectangle 7"/>
          <p:cNvSpPr/>
          <p:nvPr/>
        </p:nvSpPr>
        <p:spPr>
          <a:xfrm>
            <a:off x="611560" y="2202999"/>
            <a:ext cx="8424936" cy="584775"/>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n-US" sz="1600" smtClean="0">
                <a:solidFill>
                  <a:schemeClr val="tx1"/>
                </a:solidFill>
              </a:rPr>
              <a:t>- Ngày </a:t>
            </a:r>
            <a:r>
              <a:rPr lang="en-US" sz="1600" b="1" smtClean="0">
                <a:solidFill>
                  <a:schemeClr val="tx1"/>
                </a:solidFill>
              </a:rPr>
              <a:t>25 tháng Chạp</a:t>
            </a:r>
            <a:r>
              <a:rPr lang="en-US" sz="1600" smtClean="0">
                <a:solidFill>
                  <a:schemeClr val="tx1"/>
                </a:solidFill>
              </a:rPr>
              <a:t>, làm lễ lên ngôi lấy hiệu là Quang Trung, trực tiếp chỉ đạo hai đạo quân tiến ra Bắc.</a:t>
            </a:r>
          </a:p>
        </p:txBody>
      </p:sp>
      <p:sp>
        <p:nvSpPr>
          <p:cNvPr id="9" name="Rectangle 8"/>
          <p:cNvSpPr/>
          <p:nvPr/>
        </p:nvSpPr>
        <p:spPr>
          <a:xfrm>
            <a:off x="611560" y="2859782"/>
            <a:ext cx="8424936" cy="584775"/>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wrap="square">
            <a:spAutoFit/>
          </a:bodyPr>
          <a:lstStyle/>
          <a:p>
            <a:r>
              <a:rPr lang="en-US" sz="1600" smtClean="0">
                <a:solidFill>
                  <a:schemeClr val="tx1"/>
                </a:solidFill>
              </a:rPr>
              <a:t>- Ngày </a:t>
            </a:r>
            <a:r>
              <a:rPr lang="en-US" sz="1600" b="1" smtClean="0">
                <a:solidFill>
                  <a:schemeClr val="tx1"/>
                </a:solidFill>
              </a:rPr>
              <a:t>29 tháng Chạp</a:t>
            </a:r>
            <a:r>
              <a:rPr lang="en-US" sz="1600" smtClean="0">
                <a:solidFill>
                  <a:schemeClr val="tx1"/>
                </a:solidFill>
              </a:rPr>
              <a:t>, quân Tây Sơn ra đến Nghệ An, Quang Trung cho dừng lại một ngày, tuyển thêm hơn 1 vạn tinh binh, mở một cuộc duyệt binh lớn.</a:t>
            </a:r>
            <a:endParaRPr lang="en-US" sz="1600">
              <a:solidFill>
                <a:schemeClr val="tx1"/>
              </a:solidFill>
            </a:endParaRPr>
          </a:p>
        </p:txBody>
      </p:sp>
      <p:sp>
        <p:nvSpPr>
          <p:cNvPr id="10" name="Rectangle 9"/>
          <p:cNvSpPr/>
          <p:nvPr/>
        </p:nvSpPr>
        <p:spPr>
          <a:xfrm>
            <a:off x="611560" y="3507854"/>
            <a:ext cx="8424936" cy="1569660"/>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a:spAutoFit/>
          </a:bodyPr>
          <a:lstStyle/>
          <a:p>
            <a:r>
              <a:rPr lang="en-US" sz="1600" smtClean="0">
                <a:solidFill>
                  <a:schemeClr val="tx1"/>
                </a:solidFill>
              </a:rPr>
              <a:t>- Ngày </a:t>
            </a:r>
            <a:r>
              <a:rPr lang="en-US" sz="1600" b="1" smtClean="0">
                <a:solidFill>
                  <a:schemeClr val="tx1"/>
                </a:solidFill>
              </a:rPr>
              <a:t>30</a:t>
            </a:r>
            <a:r>
              <a:rPr lang="en-US" sz="1600" smtClean="0">
                <a:solidFill>
                  <a:schemeClr val="tx1"/>
                </a:solidFill>
              </a:rPr>
              <a:t>, quân của Quang Trung ra đến Tam Điệp, hội cùng Sở và Lân. Quang Trung đã khẳng định : "</a:t>
            </a:r>
            <a:r>
              <a:rPr lang="en-US" sz="1600" i="1" smtClean="0">
                <a:solidFill>
                  <a:schemeClr val="tx1"/>
                </a:solidFill>
              </a:rPr>
              <a:t>Chẳng quá mười ngày có thể đuổi được người Thanh</a:t>
            </a:r>
            <a:r>
              <a:rPr lang="en-US" sz="1600" smtClean="0">
                <a:solidFill>
                  <a:schemeClr val="tx1"/>
                </a:solidFill>
              </a:rPr>
              <a:t>". Cũng trong ngày 30, giặc giã chưa yên, binh đao hãy còn mà ông đã nghĩ đến kế sách xây dựng đất nước mười năm sau chiến tranh. Ông còn mở tiệc khao quân, ngầm hẹn mùng 7 sẽ có mặt ở thành Thăng Long mở tiệc lớn. Ngay đêm đó, nghĩa quân lại tiếp tục lên đường. Khi quân Tây Sơn ra đến sông Thanh Quyết gặp đám do thám của quân Thanh, Quang Trung ra lệnh bắt hết không để sót một tên.</a:t>
            </a:r>
            <a:endParaRPr lang="en-US" sz="1600">
              <a:solidFill>
                <a:schemeClr val="tx1"/>
              </a:solidFill>
            </a:endParaRPr>
          </a:p>
        </p:txBody>
      </p:sp>
    </p:spTree>
    <p:extLst>
      <p:ext uri="{BB962C8B-B14F-4D97-AF65-F5344CB8AC3E}">
        <p14:creationId xmlns:p14="http://schemas.microsoft.com/office/powerpoint/2010/main" xmlns="" val="390027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2000"/>
                                        <p:tgtEl>
                                          <p:spTgt spid="9"/>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1)">
                                      <p:cBhvr>
                                        <p:cTn id="2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162330"/>
            <a:ext cx="8424936" cy="1569660"/>
          </a:xfrm>
          <a:prstGeom prst="rect">
            <a:avLst/>
          </a:prstGeom>
          <a:solidFill>
            <a:schemeClr val="accent4">
              <a:lumMod val="75000"/>
            </a:schemeClr>
          </a:solidFill>
        </p:spPr>
        <p:txBody>
          <a:bodyPr wrap="square">
            <a:spAutoFit/>
          </a:bodyPr>
          <a:lstStyle/>
          <a:p>
            <a:r>
              <a:rPr lang="en-US" sz="1600" smtClean="0">
                <a:solidFill>
                  <a:schemeClr val="bg1"/>
                </a:solidFill>
              </a:rPr>
              <a:t>- </a:t>
            </a:r>
            <a:r>
              <a:rPr lang="en-US" sz="1600" b="1">
                <a:solidFill>
                  <a:schemeClr val="bg1"/>
                </a:solidFill>
              </a:rPr>
              <a:t>Trưa mùng 5 Tết</a:t>
            </a:r>
            <a:r>
              <a:rPr lang="en-US" sz="1600">
                <a:solidFill>
                  <a:schemeClr val="bg1"/>
                </a:solidFill>
              </a:rPr>
              <a:t>, Quang Trung đã dẫn đầu đoàn quân thắng trận tiến vào Thăng Long. Đám tàn quân của giặc tìm về phía đê Yên Duyên gặp phục binh của ta, trốn theo đường Vịnh Kiều lại bị quân voi ở Đại áng dồn xuống đầm Mực giày xáo, chết hàng vạn tên. Một số chạy lên cầu phao, cầu phao đứt, xác người ngựa chết làm tắc cả khúc sông Nhị Hà. Mùng 4 Tết nghe tin quân Tây Sơn tấn công, Tôn Sỹ Nghị và Lê Chiêu Thống đã vội vã bỏ lên biên giới phía bắc. Khi gặp lại nhau, Nghị có vẻ xấu hổ nhưng vẫn huyênh hoang. Cả hai thu nhặt tàn quân, kéo về đất Bắc</a:t>
            </a:r>
          </a:p>
        </p:txBody>
      </p:sp>
      <p:sp>
        <p:nvSpPr>
          <p:cNvPr id="3" name="TextBox 2"/>
          <p:cNvSpPr txBox="1"/>
          <p:nvPr/>
        </p:nvSpPr>
        <p:spPr>
          <a:xfrm>
            <a:off x="107504" y="123478"/>
            <a:ext cx="2592288"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smtClean="0">
                <a:solidFill>
                  <a:schemeClr val="bg1"/>
                </a:solidFill>
              </a:rPr>
              <a:t>I. TÌM HIỂU CHUNG</a:t>
            </a:r>
            <a:endParaRPr lang="en-US" b="1">
              <a:solidFill>
                <a:schemeClr val="bg1"/>
              </a:solidFill>
            </a:endParaRPr>
          </a:p>
        </p:txBody>
      </p:sp>
      <p:sp>
        <p:nvSpPr>
          <p:cNvPr id="4" name="TextBox 3"/>
          <p:cNvSpPr txBox="1"/>
          <p:nvPr/>
        </p:nvSpPr>
        <p:spPr>
          <a:xfrm>
            <a:off x="259904" y="618242"/>
            <a:ext cx="1431776"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smtClean="0">
                <a:solidFill>
                  <a:schemeClr val="bg1"/>
                </a:solidFill>
              </a:rPr>
              <a:t>2. Tác phẩm</a:t>
            </a:r>
            <a:endParaRPr lang="en-US" b="1">
              <a:solidFill>
                <a:schemeClr val="bg1"/>
              </a:solidFill>
            </a:endParaRPr>
          </a:p>
        </p:txBody>
      </p:sp>
      <p:sp>
        <p:nvSpPr>
          <p:cNvPr id="5" name="Rectangle 4"/>
          <p:cNvSpPr/>
          <p:nvPr/>
        </p:nvSpPr>
        <p:spPr>
          <a:xfrm>
            <a:off x="3444934" y="915566"/>
            <a:ext cx="1850186" cy="400110"/>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pPr algn="ctr"/>
            <a:r>
              <a:rPr lang="en-US" sz="2000" b="1" smtClean="0">
                <a:latin typeface="Times New Roman" panose="02020603050405020304" pitchFamily="18" charset="0"/>
                <a:cs typeface="Times New Roman" panose="02020603050405020304" pitchFamily="18" charset="0"/>
              </a:rPr>
              <a:t>Tóm tắt hồi 14 </a:t>
            </a:r>
            <a:endParaRPr lang="en-US" sz="2000" b="1" dirty="0">
              <a:latin typeface="Times New Roman" panose="02020603050405020304" pitchFamily="18" charset="0"/>
              <a:cs typeface="Times New Roman" panose="02020603050405020304" pitchFamily="18" charset="0"/>
            </a:endParaRPr>
          </a:p>
        </p:txBody>
      </p:sp>
      <p:sp>
        <p:nvSpPr>
          <p:cNvPr id="6" name="Rectangle 5"/>
          <p:cNvSpPr/>
          <p:nvPr/>
        </p:nvSpPr>
        <p:spPr>
          <a:xfrm>
            <a:off x="395536" y="1410911"/>
            <a:ext cx="8424936" cy="584775"/>
          </a:xfrm>
          <a:prstGeom prst="rect">
            <a:avLst/>
          </a:prstGeom>
          <a:solidFill>
            <a:schemeClr val="accent4">
              <a:lumMod val="60000"/>
              <a:lumOff val="40000"/>
            </a:schemeClr>
          </a:solidFill>
        </p:spPr>
        <p:txBody>
          <a:bodyPr wrap="square">
            <a:spAutoFit/>
          </a:bodyPr>
          <a:lstStyle/>
          <a:p>
            <a:r>
              <a:rPr lang="en-US" sz="1600" smtClean="0">
                <a:solidFill>
                  <a:schemeClr val="bg1"/>
                </a:solidFill>
              </a:rPr>
              <a:t>- </a:t>
            </a:r>
            <a:r>
              <a:rPr lang="en-US" sz="1600" b="1" smtClean="0">
                <a:solidFill>
                  <a:schemeClr val="bg1"/>
                </a:solidFill>
              </a:rPr>
              <a:t>Rạng sáng ngày 3 Tết</a:t>
            </a:r>
            <a:r>
              <a:rPr lang="en-US" sz="1600" smtClean="0">
                <a:solidFill>
                  <a:schemeClr val="bg1"/>
                </a:solidFill>
              </a:rPr>
              <a:t>, nghĩa quân bí mật bao vây đồn Hạ Hồi và dùng mưu để quân Thanh đầu hàng ngay, hạ đồn dễ dàng</a:t>
            </a:r>
            <a:endParaRPr lang="en-US" sz="1600"/>
          </a:p>
        </p:txBody>
      </p:sp>
      <p:sp>
        <p:nvSpPr>
          <p:cNvPr id="7" name="Rectangle 6"/>
          <p:cNvSpPr/>
          <p:nvPr/>
        </p:nvSpPr>
        <p:spPr>
          <a:xfrm>
            <a:off x="395536" y="2172801"/>
            <a:ext cx="8424936" cy="83099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1600" smtClean="0">
                <a:solidFill>
                  <a:srgbClr val="7030A0"/>
                </a:solidFill>
              </a:rPr>
              <a:t>- </a:t>
            </a:r>
            <a:r>
              <a:rPr lang="en-US" sz="1600" b="1" smtClean="0">
                <a:solidFill>
                  <a:srgbClr val="7030A0"/>
                </a:solidFill>
              </a:rPr>
              <a:t>Rạng sáng ngày mùng 5 Tết</a:t>
            </a:r>
            <a:r>
              <a:rPr lang="en-US" sz="1600" smtClean="0">
                <a:solidFill>
                  <a:srgbClr val="7030A0"/>
                </a:solidFill>
              </a:rPr>
              <a:t>, nghĩa quân tấn công đồn Ngọc Hồi. Quân giặc chống trả quyết liệt, dùng ống phun khói lửa ra nhằm làm ta rối loạn, nhưng gió lại đổi chiều thành ra chúng tự hại mình. Cuối cùng, quân Thanh phải chịu đầu hàng, thái thú Điền châu Sầm Nghi Đống thắt cổ tự tử.</a:t>
            </a:r>
            <a:endParaRPr lang="en-US" sz="1600">
              <a:solidFill>
                <a:srgbClr val="7030A0"/>
              </a:solidFill>
            </a:endParaRPr>
          </a:p>
        </p:txBody>
      </p:sp>
    </p:spTree>
    <p:extLst>
      <p:ext uri="{BB962C8B-B14F-4D97-AF65-F5344CB8AC3E}">
        <p14:creationId xmlns:p14="http://schemas.microsoft.com/office/powerpoint/2010/main" xmlns="" val="332169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23478"/>
            <a:ext cx="2592288"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smtClean="0">
                <a:solidFill>
                  <a:schemeClr val="bg1"/>
                </a:solidFill>
              </a:rPr>
              <a:t>I. TÌM HIỂU CHUNG</a:t>
            </a:r>
            <a:endParaRPr lang="en-US" b="1">
              <a:solidFill>
                <a:schemeClr val="bg1"/>
              </a:solidFill>
            </a:endParaRPr>
          </a:p>
        </p:txBody>
      </p:sp>
      <p:sp>
        <p:nvSpPr>
          <p:cNvPr id="3" name="TextBox 2"/>
          <p:cNvSpPr txBox="1"/>
          <p:nvPr/>
        </p:nvSpPr>
        <p:spPr>
          <a:xfrm>
            <a:off x="259904" y="618242"/>
            <a:ext cx="1431776"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smtClean="0">
                <a:solidFill>
                  <a:schemeClr val="bg1"/>
                </a:solidFill>
              </a:rPr>
              <a:t>2. Tác phẩm</a:t>
            </a:r>
            <a:endParaRPr lang="en-US" b="1">
              <a:solidFill>
                <a:schemeClr val="bg1"/>
              </a:solidFill>
            </a:endParaRPr>
          </a:p>
        </p:txBody>
      </p:sp>
      <p:pic>
        <p:nvPicPr>
          <p:cNvPr id="5" name="Picture 4">
            <a:extLst>
              <a:ext uri="{FF2B5EF4-FFF2-40B4-BE49-F238E27FC236}">
                <a16:creationId xmlns:a16="http://schemas.microsoft.com/office/drawing/2014/main" xmlns="" id="{9C9C433F-5C8B-4C8A-8AFE-7F6DC5EA764D}"/>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7479" b="9469"/>
          <a:stretch/>
        </p:blipFill>
        <p:spPr bwMode="auto">
          <a:xfrm>
            <a:off x="4427984" y="2308311"/>
            <a:ext cx="2724487" cy="257363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ANd9GcTDL2IsI1u_tkaVUYHmgA5wXr-NAAFn7etFufvoKhMYEAPvrvpj">
            <a:extLst>
              <a:ext uri="{FF2B5EF4-FFF2-40B4-BE49-F238E27FC236}">
                <a16:creationId xmlns:a16="http://schemas.microsoft.com/office/drawing/2014/main" xmlns="" id="{736ABB2A-A3B5-4072-A8F2-656A5A37FCE2}"/>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19672" y="1257108"/>
            <a:ext cx="3082212" cy="21024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7" descr="ANd9GcSRxjVtvA6pIitOLBdsO-oVqBvQpMt8S3ntteKL9-rEVmub9CICsQ">
            <a:extLst>
              <a:ext uri="{FF2B5EF4-FFF2-40B4-BE49-F238E27FC236}">
                <a16:creationId xmlns:a16="http://schemas.microsoft.com/office/drawing/2014/main" xmlns="" id="{0F2EF42C-24E3-40FF-B5D5-5CEA93D0459F}"/>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26352" y="3056451"/>
            <a:ext cx="3082212" cy="2117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5">
            <a:extLst>
              <a:ext uri="{FF2B5EF4-FFF2-40B4-BE49-F238E27FC236}">
                <a16:creationId xmlns:a16="http://schemas.microsoft.com/office/drawing/2014/main" xmlns="" id="{71A6AE59-BFF7-4CF2-8DCE-BEC1521EC6AD}"/>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948264" y="1491630"/>
            <a:ext cx="2093292" cy="23119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1412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23478"/>
            <a:ext cx="2592288"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smtClean="0">
                <a:solidFill>
                  <a:schemeClr val="bg1"/>
                </a:solidFill>
              </a:rPr>
              <a:t>II. TÌM HIỂU CHI TIẾT</a:t>
            </a:r>
            <a:endParaRPr lang="en-US" b="1">
              <a:solidFill>
                <a:schemeClr val="bg1"/>
              </a:solidFill>
            </a:endParaRPr>
          </a:p>
        </p:txBody>
      </p:sp>
      <p:sp>
        <p:nvSpPr>
          <p:cNvPr id="3" name="TextBox 2"/>
          <p:cNvSpPr txBox="1"/>
          <p:nvPr/>
        </p:nvSpPr>
        <p:spPr>
          <a:xfrm>
            <a:off x="259904" y="618242"/>
            <a:ext cx="4312096"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smtClean="0">
                <a:solidFill>
                  <a:schemeClr val="bg1"/>
                </a:solidFill>
              </a:rPr>
              <a:t>1. Hình tượng người anh hùng Nguyễn Huệ</a:t>
            </a:r>
            <a:endParaRPr lang="en-US" b="1">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347864" y="2604221"/>
            <a:ext cx="1464127" cy="193715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275856" y="1635646"/>
            <a:ext cx="1586880" cy="888653"/>
          </a:xfrm>
          <a:prstGeom prst="rect">
            <a:avLst/>
          </a:prstGeom>
        </p:spPr>
      </p:pic>
      <p:cxnSp>
        <p:nvCxnSpPr>
          <p:cNvPr id="11" name="Elbow Connector 10"/>
          <p:cNvCxnSpPr/>
          <p:nvPr/>
        </p:nvCxnSpPr>
        <p:spPr>
          <a:xfrm rot="10800000" flipV="1">
            <a:off x="611561" y="2355725"/>
            <a:ext cx="2664296" cy="144016"/>
          </a:xfrm>
          <a:prstGeom prst="bentConnector3">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flipV="1">
            <a:off x="4788024" y="2499742"/>
            <a:ext cx="2733600" cy="144016"/>
          </a:xfrm>
          <a:prstGeom prst="bentConnector3">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rot="10800000" flipV="1">
            <a:off x="611561" y="3651869"/>
            <a:ext cx="2664296" cy="144016"/>
          </a:xfrm>
          <a:prstGeom prst="bentConnector3">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flipV="1">
            <a:off x="4788024" y="3795886"/>
            <a:ext cx="2733600" cy="144016"/>
          </a:xfrm>
          <a:prstGeom prst="bentConnector3">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55576" y="1637387"/>
            <a:ext cx="2376264" cy="646331"/>
          </a:xfrm>
          <a:prstGeom prst="rect">
            <a:avLst/>
          </a:prstGeom>
          <a:noFill/>
        </p:spPr>
        <p:txBody>
          <a:bodyPr wrap="square" rtlCol="0">
            <a:spAutoFit/>
          </a:bodyPr>
          <a:lstStyle/>
          <a:p>
            <a:r>
              <a:rPr lang="en-US" b="1" smtClean="0">
                <a:solidFill>
                  <a:schemeClr val="bg1"/>
                </a:solidFill>
              </a:rPr>
              <a:t> Yêu nước, căm thù giặc sâu sắc</a:t>
            </a:r>
            <a:endParaRPr lang="en-US" b="1">
              <a:solidFill>
                <a:schemeClr val="bg1"/>
              </a:solidFill>
            </a:endParaRPr>
          </a:p>
        </p:txBody>
      </p:sp>
      <p:sp>
        <p:nvSpPr>
          <p:cNvPr id="19" name="Rectangle 18"/>
          <p:cNvSpPr/>
          <p:nvPr/>
        </p:nvSpPr>
        <p:spPr>
          <a:xfrm>
            <a:off x="467544" y="1635646"/>
            <a:ext cx="360040" cy="33718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mtClean="0"/>
              <a:t>a,</a:t>
            </a:r>
            <a:endParaRPr lang="en-US"/>
          </a:p>
        </p:txBody>
      </p:sp>
      <p:sp>
        <p:nvSpPr>
          <p:cNvPr id="20" name="Rectangle 19"/>
          <p:cNvSpPr/>
          <p:nvPr/>
        </p:nvSpPr>
        <p:spPr>
          <a:xfrm>
            <a:off x="360040" y="3848730"/>
            <a:ext cx="4572000" cy="646331"/>
          </a:xfrm>
          <a:prstGeom prst="rect">
            <a:avLst/>
          </a:prstGeom>
        </p:spPr>
        <p:txBody>
          <a:bodyPr>
            <a:spAutoFit/>
          </a:bodyPr>
          <a:lstStyle/>
          <a:p>
            <a:r>
              <a:rPr lang="en-US" b="1" smtClean="0">
                <a:solidFill>
                  <a:schemeClr val="bg1"/>
                </a:solidFill>
                <a:latin typeface="+mj-lt"/>
                <a:cs typeface="Times New Roman" panose="02020603050405020304" pitchFamily="18" charset="0"/>
              </a:rPr>
              <a:t>Con ng</a:t>
            </a:r>
            <a:r>
              <a:rPr lang="vi-VN" b="1" smtClean="0">
                <a:solidFill>
                  <a:schemeClr val="bg1"/>
                </a:solidFill>
                <a:latin typeface="+mj-lt"/>
                <a:cs typeface="Times New Roman" panose="02020603050405020304" pitchFamily="18" charset="0"/>
              </a:rPr>
              <a:t>ư</a:t>
            </a:r>
            <a:r>
              <a:rPr lang="en-US" b="1" smtClean="0">
                <a:solidFill>
                  <a:schemeClr val="bg1"/>
                </a:solidFill>
                <a:latin typeface="+mj-lt"/>
                <a:cs typeface="Times New Roman" panose="02020603050405020304" pitchFamily="18" charset="0"/>
              </a:rPr>
              <a:t>ời có trí tuệ sáng suốt, </a:t>
            </a:r>
          </a:p>
          <a:p>
            <a:r>
              <a:rPr lang="en-US" b="1" smtClean="0">
                <a:solidFill>
                  <a:schemeClr val="bg1"/>
                </a:solidFill>
                <a:latin typeface="+mj-lt"/>
                <a:cs typeface="Times New Roman" panose="02020603050405020304" pitchFamily="18" charset="0"/>
              </a:rPr>
              <a:t>nhạy bén tr</a:t>
            </a:r>
            <a:r>
              <a:rPr lang="vi-VN" b="1" smtClean="0">
                <a:solidFill>
                  <a:schemeClr val="bg1"/>
                </a:solidFill>
                <a:latin typeface="+mj-lt"/>
                <a:cs typeface="Times New Roman" panose="02020603050405020304" pitchFamily="18" charset="0"/>
              </a:rPr>
              <a:t>ư</a:t>
            </a:r>
            <a:r>
              <a:rPr lang="en-US" b="1" smtClean="0">
                <a:solidFill>
                  <a:schemeClr val="bg1"/>
                </a:solidFill>
                <a:latin typeface="+mj-lt"/>
                <a:cs typeface="Times New Roman" panose="02020603050405020304" pitchFamily="18" charset="0"/>
              </a:rPr>
              <a:t>ớc thời cuộc</a:t>
            </a:r>
            <a:endParaRPr lang="en-US">
              <a:solidFill>
                <a:schemeClr val="bg1"/>
              </a:solidFill>
              <a:latin typeface="+mj-lt"/>
            </a:endParaRPr>
          </a:p>
        </p:txBody>
      </p:sp>
      <p:sp>
        <p:nvSpPr>
          <p:cNvPr id="21" name="Rectangle 20"/>
          <p:cNvSpPr/>
          <p:nvPr/>
        </p:nvSpPr>
        <p:spPr>
          <a:xfrm>
            <a:off x="35496" y="4011910"/>
            <a:ext cx="360040" cy="33718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a:t>c</a:t>
            </a:r>
            <a:r>
              <a:rPr lang="en-US" smtClean="0"/>
              <a:t>,</a:t>
            </a:r>
            <a:endParaRPr lang="en-US"/>
          </a:p>
        </p:txBody>
      </p:sp>
      <p:sp>
        <p:nvSpPr>
          <p:cNvPr id="22" name="Rectangle 21"/>
          <p:cNvSpPr/>
          <p:nvPr/>
        </p:nvSpPr>
        <p:spPr>
          <a:xfrm>
            <a:off x="323528" y="2738622"/>
            <a:ext cx="360040" cy="33718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mtClean="0"/>
              <a:t>b</a:t>
            </a:r>
            <a:endParaRPr lang="en-US"/>
          </a:p>
        </p:txBody>
      </p:sp>
      <p:sp>
        <p:nvSpPr>
          <p:cNvPr id="23" name="TextBox 22"/>
          <p:cNvSpPr txBox="1"/>
          <p:nvPr/>
        </p:nvSpPr>
        <p:spPr>
          <a:xfrm>
            <a:off x="755576" y="2789515"/>
            <a:ext cx="2376264" cy="646331"/>
          </a:xfrm>
          <a:prstGeom prst="rect">
            <a:avLst/>
          </a:prstGeom>
          <a:noFill/>
        </p:spPr>
        <p:txBody>
          <a:bodyPr wrap="square" rtlCol="0">
            <a:spAutoFit/>
          </a:bodyPr>
          <a:lstStyle/>
          <a:p>
            <a:r>
              <a:rPr lang="en-US" b="1" smtClean="0">
                <a:solidFill>
                  <a:schemeClr val="bg1"/>
                </a:solidFill>
              </a:rPr>
              <a:t>Con người mạnh mẽ, quyết đoán</a:t>
            </a:r>
            <a:endParaRPr lang="en-US" b="1">
              <a:solidFill>
                <a:schemeClr val="bg1"/>
              </a:solidFill>
            </a:endParaRPr>
          </a:p>
        </p:txBody>
      </p:sp>
      <p:sp>
        <p:nvSpPr>
          <p:cNvPr id="24" name="Rectangle 23"/>
          <p:cNvSpPr/>
          <p:nvPr/>
        </p:nvSpPr>
        <p:spPr>
          <a:xfrm>
            <a:off x="5292080" y="1563638"/>
            <a:ext cx="360040" cy="33718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mtClean="0"/>
              <a:t>d</a:t>
            </a:r>
            <a:endParaRPr lang="en-US"/>
          </a:p>
        </p:txBody>
      </p:sp>
      <p:sp>
        <p:nvSpPr>
          <p:cNvPr id="25" name="Rectangle 24"/>
          <p:cNvSpPr/>
          <p:nvPr/>
        </p:nvSpPr>
        <p:spPr>
          <a:xfrm>
            <a:off x="5076056" y="2859782"/>
            <a:ext cx="360040" cy="33718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mtClean="0"/>
              <a:t>e,</a:t>
            </a:r>
            <a:endParaRPr lang="en-US"/>
          </a:p>
        </p:txBody>
      </p:sp>
      <p:sp>
        <p:nvSpPr>
          <p:cNvPr id="26" name="Rectangle 25"/>
          <p:cNvSpPr/>
          <p:nvPr/>
        </p:nvSpPr>
        <p:spPr>
          <a:xfrm>
            <a:off x="5220072" y="4250790"/>
            <a:ext cx="360040" cy="33718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a:t>f</a:t>
            </a:r>
            <a:r>
              <a:rPr lang="en-US" smtClean="0"/>
              <a:t>,</a:t>
            </a:r>
            <a:endParaRPr lang="en-US"/>
          </a:p>
        </p:txBody>
      </p:sp>
      <p:sp>
        <p:nvSpPr>
          <p:cNvPr id="27" name="TextBox 26"/>
          <p:cNvSpPr txBox="1"/>
          <p:nvPr/>
        </p:nvSpPr>
        <p:spPr>
          <a:xfrm>
            <a:off x="5580112" y="1491630"/>
            <a:ext cx="2376264" cy="646331"/>
          </a:xfrm>
          <a:prstGeom prst="rect">
            <a:avLst/>
          </a:prstGeom>
          <a:noFill/>
        </p:spPr>
        <p:txBody>
          <a:bodyPr wrap="square" rtlCol="0">
            <a:spAutoFit/>
          </a:bodyPr>
          <a:lstStyle/>
          <a:p>
            <a:r>
              <a:rPr lang="en-US" b="1" smtClean="0">
                <a:solidFill>
                  <a:schemeClr val="bg1"/>
                </a:solidFill>
              </a:rPr>
              <a:t> Ý chí quyết thắng và tầm nhìn xa trông rộng</a:t>
            </a:r>
            <a:endParaRPr lang="en-US" b="1">
              <a:solidFill>
                <a:schemeClr val="bg1"/>
              </a:solidFill>
            </a:endParaRPr>
          </a:p>
        </p:txBody>
      </p:sp>
      <p:sp>
        <p:nvSpPr>
          <p:cNvPr id="28" name="TextBox 27"/>
          <p:cNvSpPr txBox="1"/>
          <p:nvPr/>
        </p:nvSpPr>
        <p:spPr>
          <a:xfrm>
            <a:off x="5580112" y="2861523"/>
            <a:ext cx="2376264" cy="646331"/>
          </a:xfrm>
          <a:prstGeom prst="rect">
            <a:avLst/>
          </a:prstGeom>
          <a:noFill/>
        </p:spPr>
        <p:txBody>
          <a:bodyPr wrap="square" rtlCol="0">
            <a:spAutoFit/>
          </a:bodyPr>
          <a:lstStyle/>
          <a:p>
            <a:r>
              <a:rPr lang="en-US" b="1" smtClean="0">
                <a:solidFill>
                  <a:schemeClr val="bg1"/>
                </a:solidFill>
              </a:rPr>
              <a:t>Có tài dùng binh như thần</a:t>
            </a:r>
            <a:endParaRPr lang="en-US" b="1">
              <a:solidFill>
                <a:schemeClr val="bg1"/>
              </a:solidFill>
            </a:endParaRPr>
          </a:p>
        </p:txBody>
      </p:sp>
      <p:sp>
        <p:nvSpPr>
          <p:cNvPr id="29" name="TextBox 28"/>
          <p:cNvSpPr txBox="1"/>
          <p:nvPr/>
        </p:nvSpPr>
        <p:spPr>
          <a:xfrm>
            <a:off x="5724128" y="4085659"/>
            <a:ext cx="3168352" cy="646331"/>
          </a:xfrm>
          <a:prstGeom prst="rect">
            <a:avLst/>
          </a:prstGeom>
          <a:noFill/>
        </p:spPr>
        <p:txBody>
          <a:bodyPr wrap="square" rtlCol="0">
            <a:spAutoFit/>
          </a:bodyPr>
          <a:lstStyle/>
          <a:p>
            <a:r>
              <a:rPr lang="en-US" b="1" smtClean="0">
                <a:solidFill>
                  <a:schemeClr val="bg1"/>
                </a:solidFill>
              </a:rPr>
              <a:t>Hình ảnh vị anh hùng lẫm liệt trong trận chiến</a:t>
            </a:r>
            <a:endParaRPr lang="en-US" b="1">
              <a:solidFill>
                <a:schemeClr val="bg1"/>
              </a:solidFill>
            </a:endParaRPr>
          </a:p>
        </p:txBody>
      </p:sp>
    </p:spTree>
    <p:extLst>
      <p:ext uri="{BB962C8B-B14F-4D97-AF65-F5344CB8AC3E}">
        <p14:creationId xmlns:p14="http://schemas.microsoft.com/office/powerpoint/2010/main" xmlns="" val="10048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par>
                                <p:cTn id="18" presetID="53" presetClass="entr" presetSubtype="16"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par>
                                <p:cTn id="23" presetID="53" presetClass="entr" presetSubtype="16"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par>
                                <p:cTn id="28" presetID="53" presetClass="entr" presetSubtype="16"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Effect transition="in" filter="fade">
                                      <p:cBhvr>
                                        <p:cTn id="32" dur="500"/>
                                        <p:tgtEl>
                                          <p:spTgt spid="1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Effect transition="in" filter="fade">
                                      <p:cBhvr>
                                        <p:cTn id="57" dur="500"/>
                                        <p:tgtEl>
                                          <p:spTgt spid="22"/>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7"/>
                                        </p:tgtEl>
                                        <p:attrNameLst>
                                          <p:attrName>style.visibility</p:attrName>
                                        </p:attrNameLst>
                                      </p:cBhvr>
                                      <p:to>
                                        <p:strVal val="visible"/>
                                      </p:to>
                                    </p:set>
                                    <p:anim calcmode="lin" valueType="num">
                                      <p:cBhvr>
                                        <p:cTn id="80" dur="500" fill="hold"/>
                                        <p:tgtEl>
                                          <p:spTgt spid="27"/>
                                        </p:tgtEl>
                                        <p:attrNameLst>
                                          <p:attrName>ppt_w</p:attrName>
                                        </p:attrNameLst>
                                      </p:cBhvr>
                                      <p:tavLst>
                                        <p:tav tm="0">
                                          <p:val>
                                            <p:fltVal val="0"/>
                                          </p:val>
                                        </p:tav>
                                        <p:tav tm="100000">
                                          <p:val>
                                            <p:strVal val="#ppt_w"/>
                                          </p:val>
                                        </p:tav>
                                      </p:tavLst>
                                    </p:anim>
                                    <p:anim calcmode="lin" valueType="num">
                                      <p:cBhvr>
                                        <p:cTn id="81" dur="500" fill="hold"/>
                                        <p:tgtEl>
                                          <p:spTgt spid="27"/>
                                        </p:tgtEl>
                                        <p:attrNameLst>
                                          <p:attrName>ppt_h</p:attrName>
                                        </p:attrNameLst>
                                      </p:cBhvr>
                                      <p:tavLst>
                                        <p:tav tm="0">
                                          <p:val>
                                            <p:fltVal val="0"/>
                                          </p:val>
                                        </p:tav>
                                        <p:tav tm="100000">
                                          <p:val>
                                            <p:strVal val="#ppt_h"/>
                                          </p:val>
                                        </p:tav>
                                      </p:tavLst>
                                    </p:anim>
                                    <p:animEffect transition="in" filter="fade">
                                      <p:cBhvr>
                                        <p:cTn id="82" dur="500"/>
                                        <p:tgtEl>
                                          <p:spTgt spid="27"/>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p:cTn id="85" dur="500" fill="hold"/>
                                        <p:tgtEl>
                                          <p:spTgt spid="28"/>
                                        </p:tgtEl>
                                        <p:attrNameLst>
                                          <p:attrName>ppt_w</p:attrName>
                                        </p:attrNameLst>
                                      </p:cBhvr>
                                      <p:tavLst>
                                        <p:tav tm="0">
                                          <p:val>
                                            <p:fltVal val="0"/>
                                          </p:val>
                                        </p:tav>
                                        <p:tav tm="100000">
                                          <p:val>
                                            <p:strVal val="#ppt_w"/>
                                          </p:val>
                                        </p:tav>
                                      </p:tavLst>
                                    </p:anim>
                                    <p:anim calcmode="lin" valueType="num">
                                      <p:cBhvr>
                                        <p:cTn id="86" dur="500" fill="hold"/>
                                        <p:tgtEl>
                                          <p:spTgt spid="28"/>
                                        </p:tgtEl>
                                        <p:attrNameLst>
                                          <p:attrName>ppt_h</p:attrName>
                                        </p:attrNameLst>
                                      </p:cBhvr>
                                      <p:tavLst>
                                        <p:tav tm="0">
                                          <p:val>
                                            <p:fltVal val="0"/>
                                          </p:val>
                                        </p:tav>
                                        <p:tav tm="100000">
                                          <p:val>
                                            <p:strVal val="#ppt_h"/>
                                          </p:val>
                                        </p:tav>
                                      </p:tavLst>
                                    </p:anim>
                                    <p:animEffect transition="in" filter="fade">
                                      <p:cBhvr>
                                        <p:cTn id="87" dur="500"/>
                                        <p:tgtEl>
                                          <p:spTgt spid="28"/>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29"/>
                                        </p:tgtEl>
                                        <p:attrNameLst>
                                          <p:attrName>style.visibility</p:attrName>
                                        </p:attrNameLst>
                                      </p:cBhvr>
                                      <p:to>
                                        <p:strVal val="visible"/>
                                      </p:to>
                                    </p:set>
                                    <p:anim calcmode="lin" valueType="num">
                                      <p:cBhvr>
                                        <p:cTn id="90" dur="500" fill="hold"/>
                                        <p:tgtEl>
                                          <p:spTgt spid="29"/>
                                        </p:tgtEl>
                                        <p:attrNameLst>
                                          <p:attrName>ppt_w</p:attrName>
                                        </p:attrNameLst>
                                      </p:cBhvr>
                                      <p:tavLst>
                                        <p:tav tm="0">
                                          <p:val>
                                            <p:fltVal val="0"/>
                                          </p:val>
                                        </p:tav>
                                        <p:tav tm="100000">
                                          <p:val>
                                            <p:strVal val="#ppt_w"/>
                                          </p:val>
                                        </p:tav>
                                      </p:tavLst>
                                    </p:anim>
                                    <p:anim calcmode="lin" valueType="num">
                                      <p:cBhvr>
                                        <p:cTn id="91" dur="500" fill="hold"/>
                                        <p:tgtEl>
                                          <p:spTgt spid="29"/>
                                        </p:tgtEl>
                                        <p:attrNameLst>
                                          <p:attrName>ppt_h</p:attrName>
                                        </p:attrNameLst>
                                      </p:cBhvr>
                                      <p:tavLst>
                                        <p:tav tm="0">
                                          <p:val>
                                            <p:fltVal val="0"/>
                                          </p:val>
                                        </p:tav>
                                        <p:tav tm="100000">
                                          <p:val>
                                            <p:strVal val="#ppt_h"/>
                                          </p:val>
                                        </p:tav>
                                      </p:tavLst>
                                    </p:anim>
                                    <p:animEffect transition="in" filter="fade">
                                      <p:cBhvr>
                                        <p:cTn id="9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p:bldP spid="21" grpId="0" animBg="1"/>
      <p:bldP spid="22" grpId="0" animBg="1"/>
      <p:bldP spid="23" grpId="0"/>
      <p:bldP spid="24" grpId="0" animBg="1"/>
      <p:bldP spid="25" grpId="0" animBg="1"/>
      <p:bldP spid="26"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2544</Words>
  <Application>Microsoft Office PowerPoint</Application>
  <PresentationFormat>On-screen Show (16:9)</PresentationFormat>
  <Paragraphs>169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Truong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dc:creator>
  <cp:lastModifiedBy>ASUS</cp:lastModifiedBy>
  <cp:revision>24</cp:revision>
  <dcterms:created xsi:type="dcterms:W3CDTF">2021-08-11T04:19:07Z</dcterms:created>
  <dcterms:modified xsi:type="dcterms:W3CDTF">2022-09-30T14:38:02Z</dcterms:modified>
</cp:coreProperties>
</file>