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59" r:id="rId3"/>
    <p:sldId id="256" r:id="rId4"/>
    <p:sldId id="301" r:id="rId5"/>
    <p:sldId id="302" r:id="rId6"/>
    <p:sldId id="262" r:id="rId7"/>
    <p:sldId id="293" r:id="rId8"/>
    <p:sldId id="303" r:id="rId9"/>
    <p:sldId id="305" r:id="rId11"/>
    <p:sldId id="306" r:id="rId12"/>
    <p:sldId id="259" r:id="rId13"/>
    <p:sldId id="304" r:id="rId14"/>
    <p:sldId id="307" r:id="rId15"/>
    <p:sldId id="266" r:id="rId16"/>
    <p:sldId id="309" r:id="rId17"/>
    <p:sldId id="308" r:id="rId18"/>
    <p:sldId id="312" r:id="rId19"/>
    <p:sldId id="310" r:id="rId20"/>
    <p:sldId id="313" r:id="rId21"/>
    <p:sldId id="314" r:id="rId22"/>
    <p:sldId id="315" r:id="rId23"/>
    <p:sldId id="316" r:id="rId24"/>
    <p:sldId id="318" r:id="rId25"/>
    <p:sldId id="319" r:id="rId26"/>
    <p:sldId id="317" r:id="rId27"/>
    <p:sldId id="321" r:id="rId28"/>
    <p:sldId id="322" r:id="rId29"/>
    <p:sldId id="320" r:id="rId30"/>
    <p:sldId id="269" r:id="rId31"/>
    <p:sldId id="270" r:id="rId32"/>
    <p:sldId id="271" r:id="rId33"/>
    <p:sldId id="272" r:id="rId34"/>
    <p:sldId id="273" r:id="rId35"/>
    <p:sldId id="274" r:id="rId36"/>
    <p:sldId id="275" r:id="rId37"/>
    <p:sldId id="276" r:id="rId38"/>
    <p:sldId id="277" r:id="rId39"/>
    <p:sldId id="297" r:id="rId40"/>
    <p:sldId id="298"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4" r:id="rId57"/>
    <p:sldId id="295" r:id="rId58"/>
    <p:sldId id="260" r:id="rId59"/>
    <p:sldId id="261" r:id="rId60"/>
    <p:sldId id="296" r:id="rId61"/>
    <p:sldId id="299" r:id="rId62"/>
    <p:sldId id="30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ệ Hằng Võ" initials="LHV"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8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D8CD2-E296-4879-ADB8-3ED113761C2A}"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05EF4-508A-4ED1-BE40-7B46B521B0A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3"/>
        <p:cNvGrpSpPr/>
        <p:nvPr/>
      </p:nvGrpSpPr>
      <p:grpSpPr>
        <a:xfrm>
          <a:off x="0" y="0"/>
          <a:ext cx="0" cy="0"/>
          <a:chOff x="0" y="0"/>
          <a:chExt cx="0" cy="0"/>
        </a:xfrm>
      </p:grpSpPr>
      <p:sp>
        <p:nvSpPr>
          <p:cNvPr id="264" name="Google Shape;26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6" name="Google Shape;2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17B0B4-7B34-4769-9E7F-F2FC09D4D5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D17B0B4-7B34-4769-9E7F-F2FC09D4D5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D17B0B4-7B34-4769-9E7F-F2FC09D4D5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2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D17B0B4-7B34-4769-9E7F-F2FC09D4D5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D17B0B4-7B34-4769-9E7F-F2FC09D4D53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D17B0B4-7B34-4769-9E7F-F2FC09D4D5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D17B0B4-7B34-4769-9E7F-F2FC09D4D53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7B0B4-7B34-4769-9E7F-F2FC09D4D53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7B0B4-7B34-4769-9E7F-F2FC09D4D53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D17B0B4-7B34-4769-9E7F-F2FC09D4D5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D17B0B4-7B34-4769-9E7F-F2FC09D4D53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2D642-0A83-4F31-B3A1-1B03BFEC5D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7B0B4-7B34-4769-9E7F-F2FC09D4D53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2D642-0A83-4F31-B3A1-1B03BFEC5D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jpeg"/><Relationship Id="rId1"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8.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9.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0.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2.xml"/><Relationship Id="rId7" Type="http://schemas.openxmlformats.org/officeDocument/2006/relationships/image" Target="../media/image14.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p:cNvPicPr>
            <a:picLocks noChangeAspect="1"/>
          </p:cNvPicPr>
          <p:nvPr/>
        </p:nvPicPr>
        <p:blipFill>
          <a:blip r:embed="rId1"/>
          <a:stretch>
            <a:fillRect/>
          </a:stretch>
        </p:blipFill>
        <p:spPr>
          <a:xfrm>
            <a:off x="0" y="28575"/>
            <a:ext cx="9144000" cy="6858000"/>
          </a:xfrm>
          <a:prstGeom prst="rect">
            <a:avLst/>
          </a:prstGeom>
          <a:noFill/>
          <a:ln w="9525">
            <a:noFill/>
          </a:ln>
        </p:spPr>
      </p:pic>
      <p:sp>
        <p:nvSpPr>
          <p:cNvPr id="8" name="Rectangle 7"/>
          <p:cNvSpPr/>
          <p:nvPr/>
        </p:nvSpPr>
        <p:spPr>
          <a:xfrm>
            <a:off x="0" y="4916269"/>
            <a:ext cx="9067800" cy="977265"/>
          </a:xfrm>
          <a:prstGeom prst="rect">
            <a:avLst/>
          </a:prstGeom>
          <a:noFill/>
        </p:spPr>
        <p:txBody>
          <a:bodyPr>
            <a:spAutoFit/>
          </a:bodyPr>
          <a:lstStyle/>
          <a:p>
            <a:pPr algn="ctr">
              <a:lnSpc>
                <a:spcPct val="80000"/>
              </a:lnSpc>
              <a:buNone/>
            </a:pPr>
            <a:r>
              <a:rPr sz="3200" b="1" err="1">
                <a:solidFill>
                  <a:srgbClr val="FF00FF"/>
                </a:solidFill>
                <a:sym typeface="+mn-ea"/>
              </a:rPr>
              <a:t>Truyện</a:t>
            </a:r>
            <a:r>
              <a:rPr sz="3200" b="1">
                <a:solidFill>
                  <a:srgbClr val="FF00FF"/>
                </a:solidFill>
                <a:sym typeface="+mn-ea"/>
              </a:rPr>
              <a:t> </a:t>
            </a:r>
            <a:r>
              <a:rPr sz="3200" b="1" err="1">
                <a:solidFill>
                  <a:srgbClr val="FF00FF"/>
                </a:solidFill>
                <a:sym typeface="+mn-ea"/>
              </a:rPr>
              <a:t>Kiều</a:t>
            </a:r>
            <a:r>
              <a:rPr lang="en-US" sz="3200" b="1" err="1">
                <a:solidFill>
                  <a:srgbClr val="FF00FF"/>
                </a:solidFill>
                <a:sym typeface="+mn-ea"/>
              </a:rPr>
              <a:t>- </a:t>
            </a:r>
            <a:r>
              <a:rPr sz="3200" b="1" err="1">
                <a:solidFill>
                  <a:srgbClr val="FF00FF"/>
                </a:solidFill>
                <a:sym typeface="+mn-ea"/>
              </a:rPr>
              <a:t>Nguyễn</a:t>
            </a:r>
            <a:r>
              <a:rPr sz="3200" b="1">
                <a:solidFill>
                  <a:srgbClr val="FF00FF"/>
                </a:solidFill>
                <a:sym typeface="+mn-ea"/>
              </a:rPr>
              <a:t> Du</a:t>
            </a:r>
            <a:endParaRPr sz="3200" b="1">
              <a:solidFill>
                <a:srgbClr val="FF00FF"/>
              </a:solidFill>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1" i="0" u="none" strike="noStrike" kern="1200" cap="none" spc="0" normalizeH="0" baseline="0" noProof="0" dirty="0">
              <a:ln w="11430">
                <a:solidFill>
                  <a:schemeClr val="tx1"/>
                </a:solidFill>
              </a:ln>
              <a:solidFill>
                <a:schemeClr val="tx1"/>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2438400" y="2971800"/>
            <a:ext cx="4419600" cy="381000"/>
          </a:xfrm>
          <a:prstGeom prst="rect">
            <a:avLst/>
          </a:prstGeom>
        </p:spPr>
        <p:txBody>
          <a:bodyPr anchor="ctr"/>
          <a:lstStyle/>
          <a:p>
            <a:pPr marR="0" defTabSz="914400">
              <a:buClrTx/>
              <a:buSzTx/>
              <a:buFontTx/>
              <a:buNone/>
              <a:defRPr/>
            </a:pPr>
            <a:r>
              <a:rPr kumimoji="0" lang="en-US" sz="3600" b="1" kern="1200" cap="none" spc="0" normalizeH="0" baseline="0" noProof="0" dirty="0">
                <a:ln w="12700">
                  <a:solidFill>
                    <a:schemeClr val="tx1"/>
                  </a:solidFill>
                  <a:prstDash val="solid"/>
                </a:ln>
                <a:solidFill>
                  <a:schemeClr val="tx2">
                    <a:lumMod val="50000"/>
                  </a:schemeClr>
                </a:solidFill>
                <a:effectLst>
                  <a:outerShdw blurRad="41275" dist="20320" dir="1800000" algn="tl" rotWithShape="0">
                    <a:srgbClr val="000000">
                      <a:alpha val="40000"/>
                    </a:srgbClr>
                  </a:outerShdw>
                </a:effectLst>
                <a:latin typeface="Times New Roman" panose="02020603050405020304" pitchFamily="18" charset="0"/>
                <a:ea typeface="+mn-ea"/>
                <a:cs typeface="Times New Roman" panose="02020603050405020304" pitchFamily="18" charset="0"/>
              </a:rPr>
              <a:t>MÔN NGỮ VĂN 9</a:t>
            </a:r>
            <a:endParaRPr kumimoji="0" lang="en-US" sz="3600" b="1" kern="1200" cap="none" spc="0" normalizeH="0" baseline="0" noProof="0" dirty="0">
              <a:ln w="12700">
                <a:solidFill>
                  <a:schemeClr val="tx1"/>
                </a:solidFill>
                <a:prstDash val="solid"/>
              </a:ln>
              <a:solidFill>
                <a:schemeClr val="tx2">
                  <a:lumMod val="50000"/>
                </a:schemeClr>
              </a:solidFill>
              <a:effectLst>
                <a:outerShdw blurRad="41275" dist="20320" dir="1800000" algn="tl" rotWithShape="0">
                  <a:srgbClr val="000000">
                    <a:alpha val="40000"/>
                  </a:srgbClr>
                </a:outerShdw>
              </a:effectLst>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041472" y="-31459"/>
            <a:ext cx="3124200" cy="6858000"/>
          </a:xfrm>
        </p:spPr>
      </p:pic>
      <p:pic>
        <p:nvPicPr>
          <p:cNvPr id="1027" name="Picture 3" descr="C:\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304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1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heel(1)">
                                      <p:cBhvr>
                                        <p:cTn id="10" dur="2000"/>
                                        <p:tgtEl>
                                          <p:spTgt spid="1028"/>
                                        </p:tgtEl>
                                      </p:cBhvr>
                                    </p:animEffect>
                                  </p:childTnLst>
                                </p:cTn>
                              </p:par>
                              <p:par>
                                <p:cTn id="11" presetID="21" presetClass="entr" presetSubtype="1"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1)">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êu Hồn Thập Loại Chúng Sinh - Thư Viện PD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0364"/>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69;p12"/>
          <p:cNvSpPr/>
          <p:nvPr/>
        </p:nvSpPr>
        <p:spPr>
          <a:xfrm>
            <a:off x="304800" y="76200"/>
            <a:ext cx="3657600" cy="500107"/>
          </a:xfrm>
          <a:prstGeom prst="rect">
            <a:avLst/>
          </a:prstGeom>
          <a:noFill/>
          <a:ln>
            <a:noFill/>
          </a:ln>
        </p:spPr>
        <p:txBody>
          <a:bodyPr spcFirstLastPara="1" wrap="square" lIns="68569" tIns="34275" rIns="68569" bIns="34275" anchor="t" anchorCtr="0">
            <a:spAutoFit/>
          </a:bodyPr>
          <a:lstStyle/>
          <a:p>
            <a:r>
              <a:rPr lang="en-US" sz="2800" b="1" i="1" u="sng"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02.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Sáng</a:t>
            </a:r>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tác</a:t>
            </a:r>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chữ</a:t>
            </a:r>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800" b="1" i="1" u="sng"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Nôm</a:t>
            </a:r>
            <a:endParaRPr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26"/>
                                        </p:tgtEl>
                                        <p:attrNameLst>
                                          <p:attrName>ppt_w</p:attrName>
                                        </p:attrNameLst>
                                      </p:cBhvr>
                                      <p:tavLst>
                                        <p:tav tm="0">
                                          <p:val>
                                            <p:strVal val="ppt_w"/>
                                          </p:val>
                                        </p:tav>
                                        <p:tav tm="100000">
                                          <p:val>
                                            <p:fltVal val="0"/>
                                          </p:val>
                                        </p:tav>
                                      </p:tavLst>
                                    </p:anim>
                                    <p:anim calcmode="lin" valueType="num">
                                      <p:cBhvr>
                                        <p:cTn id="7" dur="1000"/>
                                        <p:tgtEl>
                                          <p:spTgt spid="1026"/>
                                        </p:tgtEl>
                                        <p:attrNameLst>
                                          <p:attrName>ppt_h</p:attrName>
                                        </p:attrNameLst>
                                      </p:cBhvr>
                                      <p:tavLst>
                                        <p:tav tm="0">
                                          <p:val>
                                            <p:strVal val="ppt_h"/>
                                          </p:val>
                                        </p:tav>
                                        <p:tav tm="100000">
                                          <p:val>
                                            <p:fltVal val="0"/>
                                          </p:val>
                                        </p:tav>
                                      </p:tavLst>
                                    </p:anim>
                                    <p:anim calcmode="lin" valueType="num">
                                      <p:cBhvr>
                                        <p:cTn id="8" dur="1000"/>
                                        <p:tgtEl>
                                          <p:spTgt spid="1026"/>
                                        </p:tgtEl>
                                        <p:attrNameLst>
                                          <p:attrName>style.rotation</p:attrName>
                                        </p:attrNameLst>
                                      </p:cBhvr>
                                      <p:tavLst>
                                        <p:tav tm="0">
                                          <p:val>
                                            <p:fltVal val="0"/>
                                          </p:val>
                                        </p:tav>
                                        <p:tav tm="100000">
                                          <p:val>
                                            <p:fltVal val="90"/>
                                          </p:val>
                                        </p:tav>
                                      </p:tavLst>
                                    </p:anim>
                                    <p:animEffect transition="out" filter="fade">
                                      <p:cBhvr>
                                        <p:cTn id="9" dur="1000"/>
                                        <p:tgtEl>
                                          <p:spTgt spid="1026"/>
                                        </p:tgtEl>
                                      </p:cBhvr>
                                    </p:animEffect>
                                    <p:set>
                                      <p:cBhvr>
                                        <p:cTn id="10" dur="1" fill="hold">
                                          <p:stCondLst>
                                            <p:cond delay="999"/>
                                          </p:stCondLst>
                                        </p:cTn>
                                        <p:tgtEl>
                                          <p:spTgt spid="1026"/>
                                        </p:tgtEl>
                                        <p:attrNameLst>
                                          <p:attrName>style.visibility</p:attrName>
                                        </p:attrNameLst>
                                      </p:cBhvr>
                                      <p:to>
                                        <p:strVal val="hidden"/>
                                      </p:to>
                                    </p:set>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4"/>
          <p:cNvSpPr/>
          <p:nvPr/>
        </p:nvSpPr>
        <p:spPr>
          <a:xfrm>
            <a:off x="152400" y="335741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nghiệp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2" name="Content Placeholder 2"/>
          <p:cNvSpPr txBox="1"/>
          <p:nvPr/>
        </p:nvSpPr>
        <p:spPr>
          <a:xfrm>
            <a:off x="161925" y="3886201"/>
            <a:ext cx="8601075" cy="1600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Chữ</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Hán</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có</a:t>
            </a:r>
            <a:r>
              <a:rPr lang="fr-FR" sz="3200" dirty="0" smtClean="0">
                <a:latin typeface="Times New Roman" panose="02020603050405020304" pitchFamily="18" charset="0"/>
                <a:cs typeface="Times New Roman" panose="02020603050405020304" pitchFamily="18" charset="0"/>
              </a:rPr>
              <a:t> 3 </a:t>
            </a:r>
            <a:r>
              <a:rPr lang="fr-FR" sz="3200" dirty="0" err="1" smtClean="0">
                <a:latin typeface="Times New Roman" panose="02020603050405020304" pitchFamily="18" charset="0"/>
                <a:cs typeface="Times New Roman" panose="02020603050405020304" pitchFamily="18" charset="0"/>
              </a:rPr>
              <a:t>tập</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Thanh</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Hiên</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thi</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tập</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Bắc</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hành</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tạp</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lục</a:t>
            </a:r>
            <a:r>
              <a:rPr lang="fr-FR" sz="3200" dirty="0" smtClean="0">
                <a:latin typeface="Times New Roman" panose="02020603050405020304" pitchFamily="18" charset="0"/>
                <a:cs typeface="Times New Roman" panose="02020603050405020304" pitchFamily="18" charset="0"/>
              </a:rPr>
              <a:t>, Nam Trung </a:t>
            </a:r>
            <a:r>
              <a:rPr lang="fr-FR" sz="3200" dirty="0" err="1" smtClean="0">
                <a:latin typeface="Times New Roman" panose="02020603050405020304" pitchFamily="18" charset="0"/>
                <a:cs typeface="Times New Roman" panose="02020603050405020304" pitchFamily="18" charset="0"/>
              </a:rPr>
              <a:t>tạp</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ngâm</a:t>
            </a:r>
            <a:r>
              <a:rPr lang="fr-FR"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gn="l"/>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Chữ</a:t>
            </a:r>
            <a:r>
              <a:rPr lang="fr-FR" sz="3200" dirty="0" smtClean="0">
                <a:latin typeface="Times New Roman" panose="02020603050405020304" pitchFamily="18" charset="0"/>
                <a:cs typeface="Times New Roman" panose="02020603050405020304" pitchFamily="18" charset="0"/>
              </a:rPr>
              <a:t> Nôm: </a:t>
            </a:r>
            <a:r>
              <a:rPr lang="fr-FR" sz="3200" dirty="0" err="1" smtClean="0">
                <a:latin typeface="Times New Roman" panose="02020603050405020304" pitchFamily="18" charset="0"/>
                <a:cs typeface="Times New Roman" panose="02020603050405020304" pitchFamily="18" charset="0"/>
              </a:rPr>
              <a:t>Truyện</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Kiều</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Văn</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chiêu</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hồn</a:t>
            </a:r>
            <a:r>
              <a:rPr lang="fr-FR"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4"/>
          <p:cNvSpPr/>
          <p:nvPr/>
        </p:nvSpPr>
        <p:spPr>
          <a:xfrm>
            <a:off x="152400" y="348210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gốc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xit" presetSubtype="32" fill="hold" grpId="0" nodeType="clickEffect">
                                  <p:stCondLst>
                                    <p:cond delay="0"/>
                                  </p:stCondLst>
                                  <p:childTnLst>
                                    <p:animEffect transition="out" filter="plus(out)">
                                      <p:cBhvr>
                                        <p:cTn id="18" dur="2000"/>
                                        <p:tgtEl>
                                          <p:spTgt spid="12">
                                            <p:txEl>
                                              <p:pRg st="0" end="0"/>
                                            </p:txEl>
                                          </p:spTgt>
                                        </p:tgtEl>
                                      </p:cBhvr>
                                    </p:animEffect>
                                    <p:set>
                                      <p:cBhvr>
                                        <p:cTn id="19" dur="1" fill="hold">
                                          <p:stCondLst>
                                            <p:cond delay="1999"/>
                                          </p:stCondLst>
                                        </p:cTn>
                                        <p:tgtEl>
                                          <p:spTgt spid="12">
                                            <p:txEl>
                                              <p:pRg st="0" end="0"/>
                                            </p:txEl>
                                          </p:spTgt>
                                        </p:tgtEl>
                                        <p:attrNameLst>
                                          <p:attrName>style.visibility</p:attrName>
                                        </p:attrNameLst>
                                      </p:cBhvr>
                                      <p:to>
                                        <p:strVal val="hidden"/>
                                      </p:to>
                                    </p:set>
                                  </p:childTnLst>
                                </p:cTn>
                              </p:par>
                              <p:par>
                                <p:cTn id="20" presetID="13" presetClass="exit" presetSubtype="32" fill="hold" grpId="0" nodeType="withEffect">
                                  <p:stCondLst>
                                    <p:cond delay="0"/>
                                  </p:stCondLst>
                                  <p:childTnLst>
                                    <p:animEffect transition="out" filter="plus(out)">
                                      <p:cBhvr>
                                        <p:cTn id="21" dur="2000"/>
                                        <p:tgtEl>
                                          <p:spTgt spid="12">
                                            <p:txEl>
                                              <p:pRg st="1" end="1"/>
                                            </p:txEl>
                                          </p:spTgt>
                                        </p:tgtEl>
                                      </p:cBhvr>
                                    </p:animEffect>
                                    <p:set>
                                      <p:cBhvr>
                                        <p:cTn id="22" dur="1" fill="hold">
                                          <p:stCondLst>
                                            <p:cond delay="1999"/>
                                          </p:stCondLst>
                                        </p:cTn>
                                        <p:tgtEl>
                                          <p:spTgt spid="12">
                                            <p:txEl>
                                              <p:pRg st="1" end="1"/>
                                            </p:txEl>
                                          </p:spTgt>
                                        </p:tgtEl>
                                        <p:attrNameLst>
                                          <p:attrName>style.visibility</p:attrName>
                                        </p:attrNameLst>
                                      </p:cBhvr>
                                      <p:to>
                                        <p:strVal val="hidden"/>
                                      </p:to>
                                    </p:set>
                                  </p:childTnLst>
                                </p:cTn>
                              </p:par>
                              <p:par>
                                <p:cTn id="23" presetID="13" presetClass="exit" presetSubtype="32" fill="hold" grpId="0" nodeType="withEffect">
                                  <p:stCondLst>
                                    <p:cond delay="0"/>
                                  </p:stCondLst>
                                  <p:childTnLst>
                                    <p:animEffect transition="out" filter="plus(out)">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par>
                                <p:cTn id="26" presetID="13" presetClass="exit" presetSubtype="32" fill="hold" grpId="0" nodeType="withEffect">
                                  <p:stCondLst>
                                    <p:cond delay="0"/>
                                  </p:stCondLst>
                                  <p:childTnLst>
                                    <p:animEffect transition="out" filter="plus(out)">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build="allAtOnce"/>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02;p15"/>
          <p:cNvPicPr preferRelativeResize="0"/>
          <p:nvPr/>
        </p:nvPicPr>
        <p:blipFill rotWithShape="1">
          <a:blip r:embed="rId1"/>
          <a:srcRect/>
          <a:stretch>
            <a:fillRect/>
          </a:stretch>
        </p:blipFill>
        <p:spPr>
          <a:xfrm>
            <a:off x="152400" y="3810000"/>
            <a:ext cx="3733800" cy="3048000"/>
          </a:xfrm>
          <a:prstGeom prst="rect">
            <a:avLst/>
          </a:prstGeom>
          <a:noFill/>
          <a:ln>
            <a:noFill/>
          </a:ln>
        </p:spPr>
      </p:pic>
      <p:sp>
        <p:nvSpPr>
          <p:cNvPr id="7" name="Rectangle 5"/>
          <p:cNvSpPr>
            <a:spLocks noGrp="1" noChangeArrowheads="1"/>
          </p:cNvSpPr>
          <p:nvPr>
            <p:ph sz="half" idx="1"/>
          </p:nvPr>
        </p:nvSpPr>
        <p:spPr>
          <a:xfrm>
            <a:off x="152400" y="76200"/>
            <a:ext cx="4447310" cy="3124200"/>
          </a:xfrm>
          <a:noFill/>
          <a:ln>
            <a:noFill/>
            <a:miter lim="800000"/>
          </a:ln>
        </p:spPr>
        <p:txBody>
          <a:bodyPr rtlCol="0">
            <a:noAutofit/>
          </a:bodyPr>
          <a:lstStyle/>
          <a:p>
            <a:pPr marL="0" indent="0" eaLnBrk="1" fontAlgn="auto" hangingPunct="1">
              <a:spcAft>
                <a:spcPts val="0"/>
              </a:spcAft>
              <a:buNone/>
              <a:defRPr/>
            </a:pPr>
            <a:r>
              <a:rPr lang="en-US" altLang="en-US" sz="2400" dirty="0" err="1" smtClean="0">
                <a:latin typeface="Times New Roman" panose="02020603050405020304" pitchFamily="18" charset="0"/>
                <a:cs typeface="Times New Roman" panose="02020603050405020304" pitchFamily="18" charset="0"/>
              </a:rPr>
              <a:t>Tác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giả</a:t>
            </a:r>
            <a:r>
              <a:rPr lang="en-US" altLang="en-US" sz="2400" dirty="0" smtClean="0">
                <a:latin typeface="Times New Roman" panose="02020603050405020304" pitchFamily="18" charset="0"/>
                <a:cs typeface="Times New Roman" panose="02020603050405020304" pitchFamily="18" charset="0"/>
              </a:rPr>
              <a:t>: </a:t>
            </a:r>
            <a:r>
              <a:rPr lang="en-US" altLang="en-US" sz="2400" u="sng" dirty="0" err="1" smtClean="0">
                <a:solidFill>
                  <a:schemeClr val="tx1">
                    <a:lumMod val="75000"/>
                    <a:lumOff val="25000"/>
                  </a:schemeClr>
                </a:solidFill>
                <a:latin typeface="Times New Roman" panose="02020603050405020304" pitchFamily="18" charset="0"/>
                <a:cs typeface="Times New Roman" panose="02020603050405020304" pitchFamily="18" charset="0"/>
              </a:rPr>
              <a:t>Thanh</a:t>
            </a:r>
            <a:r>
              <a:rPr lang="en-US" altLang="en-US" sz="2400" u="sng"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u="sng" dirty="0" err="1">
                <a:solidFill>
                  <a:schemeClr val="tx1">
                    <a:lumMod val="75000"/>
                    <a:lumOff val="25000"/>
                  </a:schemeClr>
                </a:solidFill>
                <a:latin typeface="Times New Roman" panose="02020603050405020304" pitchFamily="18" charset="0"/>
                <a:cs typeface="Times New Roman" panose="02020603050405020304" pitchFamily="18" charset="0"/>
              </a:rPr>
              <a:t>Tâm</a:t>
            </a:r>
            <a:r>
              <a:rPr lang="en-US" altLang="en-US" sz="2400" u="sng"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u="sng" dirty="0" err="1">
                <a:solidFill>
                  <a:schemeClr val="tx1">
                    <a:lumMod val="75000"/>
                    <a:lumOff val="25000"/>
                  </a:schemeClr>
                </a:solidFill>
                <a:latin typeface="Times New Roman" panose="02020603050405020304" pitchFamily="18" charset="0"/>
                <a:cs typeface="Times New Roman" panose="02020603050405020304" pitchFamily="18" charset="0"/>
              </a:rPr>
              <a:t>Tài</a:t>
            </a:r>
            <a:r>
              <a:rPr lang="en-US" altLang="en-US" sz="2400" u="sng"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u="sng"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altLang="en-US" sz="2400" u="sng"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u="sng" dirty="0" smtClean="0">
                <a:solidFill>
                  <a:schemeClr val="tx1">
                    <a:lumMod val="75000"/>
                    <a:lumOff val="25000"/>
                  </a:schemeClr>
                </a:solidFill>
                <a:latin typeface="Times New Roman" panose="02020603050405020304" pitchFamily="18" charset="0"/>
                <a:cs typeface="Times New Roman" panose="02020603050405020304" pitchFamily="18" charset="0"/>
              </a:rPr>
              <a:t>(TQ)</a:t>
            </a:r>
            <a:endParaRPr lang="en-US" altLang="en-US" sz="2400" u="sng"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eaLnBrk="1" fontAlgn="auto" hangingPunct="1">
              <a:spcAft>
                <a:spcPts val="0"/>
              </a:spcAft>
              <a:buNone/>
              <a:defRPr/>
            </a:pP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Thể</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loại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Tiểu </a:t>
            </a:r>
            <a:r>
              <a:rPr lang="vi-VN" altLang="en-US" sz="2400" dirty="0">
                <a:solidFill>
                  <a:schemeClr val="tx1">
                    <a:lumMod val="75000"/>
                    <a:lumOff val="25000"/>
                  </a:schemeClr>
                </a:solidFill>
                <a:latin typeface="Times New Roman" panose="02020603050405020304" pitchFamily="18" charset="0"/>
                <a:cs typeface="Times New Roman" panose="02020603050405020304" pitchFamily="18" charset="0"/>
              </a:rPr>
              <a:t>thuyết </a:t>
            </a:r>
            <a:r>
              <a:rPr lang="vi-VN"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chương hồ</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Viết</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bằng</a:t>
            </a:r>
            <a:r>
              <a:rPr lang="en-US" alt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chữ</a:t>
            </a:r>
            <a:r>
              <a:rPr lang="en-US" alt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Hán</a:t>
            </a:r>
            <a:endParaRPr lang="en-US"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eaLnBrk="1" fontAlgn="auto" hangingPunct="1">
              <a:spcAft>
                <a:spcPts val="0"/>
              </a:spcAft>
              <a:buNone/>
              <a:defRPr/>
            </a:pP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Nội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dung: </a:t>
            </a:r>
            <a:r>
              <a:rPr lang="vi-VN"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Mờ </a:t>
            </a:r>
            <a:r>
              <a:rPr lang="vi-VN" altLang="en-US" sz="2400" dirty="0">
                <a:solidFill>
                  <a:schemeClr val="tx1">
                    <a:lumMod val="75000"/>
                    <a:lumOff val="25000"/>
                  </a:schemeClr>
                </a:solidFill>
                <a:latin typeface="Times New Roman" panose="02020603050405020304" pitchFamily="18" charset="0"/>
                <a:cs typeface="Times New Roman" panose="02020603050405020304" pitchFamily="18" charset="0"/>
              </a:rPr>
              <a:t>nhạt trong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xhpk</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thời </a:t>
            </a:r>
            <a:r>
              <a:rPr lang="vi-VN" altLang="en-US" sz="2400" dirty="0">
                <a:solidFill>
                  <a:schemeClr val="tx1">
                    <a:lumMod val="75000"/>
                    <a:lumOff val="25000"/>
                  </a:schemeClr>
                </a:solidFill>
                <a:latin typeface="Times New Roman" panose="02020603050405020304" pitchFamily="18" charset="0"/>
                <a:cs typeface="Times New Roman" panose="02020603050405020304" pitchFamily="18" charset="0"/>
              </a:rPr>
              <a:t>Minh </a:t>
            </a:r>
            <a:r>
              <a:rPr lang="vi-VN"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Thanh</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xoay</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quanh</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mối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tình</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giữa</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Kim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Trọng</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chị</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em</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Thúy</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kiều</a:t>
            </a:r>
            <a:endParaRPr lang="vi-VN"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8" name="Rectangle 6"/>
          <p:cNvSpPr txBox="1">
            <a:spLocks noChangeArrowheads="1"/>
          </p:cNvSpPr>
          <p:nvPr/>
        </p:nvSpPr>
        <p:spPr>
          <a:xfrm>
            <a:off x="4800600" y="76201"/>
            <a:ext cx="4267200" cy="3505200"/>
          </a:xfrm>
          <a:prstGeom prst="rect">
            <a:avLst/>
          </a:prstGeom>
          <a:ln>
            <a:noFill/>
            <a:miter lim="800000"/>
          </a:ln>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Tác</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Nguyễn</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Du (VN)</a:t>
            </a:r>
            <a:endParaRPr lang="en-US"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buNone/>
              <a:defRPr/>
            </a:pP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Thể</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loại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Thơ</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lục</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bát</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Viết</a:t>
            </a:r>
            <a:r>
              <a:rPr lang="vi-VN"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bằng chữ Nôm</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3254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câu</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buNone/>
              <a:defRPr/>
            </a:pP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Nội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dung: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Tràn</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đầy</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tinh</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thần</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đạo</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mang</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giá</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trị</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thẩm</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mỹ</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cao</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Nổi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bật</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hiện</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thực</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xhpk</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đương</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xoay</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quanh</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mối</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tình</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Kim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Trọng</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Thúy</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Kiều</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và</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15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năm</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lưu</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lạc</a:t>
            </a:r>
            <a:r>
              <a:rPr lang="en-US" alt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đầy</a:t>
            </a:r>
            <a:r>
              <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cay </a:t>
            </a:r>
            <a:r>
              <a:rPr lang="en-US" alt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đắng</a:t>
            </a:r>
            <a:endParaRPr lang="en-US" altLang="en-US" sz="2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9" name="Picture 7" descr="nguyendu_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0"/>
            <a:ext cx="3810000" cy="3048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6"/>
          <p:cNvSpPr txBox="1">
            <a:spLocks noChangeArrowheads="1"/>
          </p:cNvSpPr>
          <p:nvPr/>
        </p:nvSpPr>
        <p:spPr bwMode="auto">
          <a:xfrm>
            <a:off x="228600" y="685800"/>
            <a:ext cx="3673475" cy="1938992"/>
          </a:xfrm>
          <a:prstGeom prst="rect">
            <a:avLst/>
          </a:prstGeom>
          <a:solidFill>
            <a:schemeClr val="bg1"/>
          </a:solid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347345" eaLnBrk="1" hangingPunct="1">
              <a:spcBef>
                <a:spcPct val="0"/>
              </a:spcBef>
              <a:buClrTx/>
              <a:buFont typeface="Wingdings 3" panose="05040102010807070707" pitchFamily="18" charset="2"/>
              <a:buNone/>
              <a:defRPr/>
            </a:pPr>
            <a:r>
              <a:rPr lang="vi-VN" altLang="en-US" sz="2400" dirty="0">
                <a:solidFill>
                  <a:prstClr val="black"/>
                </a:solidFill>
                <a:latin typeface="Times New Roman" panose="02020603050405020304" pitchFamily="18" charset="0"/>
                <a:cs typeface="Times New Roman" panose="02020603050405020304" pitchFamily="18" charset="0"/>
              </a:rPr>
              <a:t>“ Bút pháp quá yếu. Phẩm tiết kỳ lạ, đức hạnh tột cùng của người xưa không may rơi vào sách của kẻ tầm thường…” (Tôn Gia Đệ).</a:t>
            </a:r>
            <a:endParaRPr lang="vi-VN" altLang="en-US" sz="2400" dirty="0">
              <a:solidFill>
                <a:prstClr val="black"/>
              </a:solidFill>
              <a:latin typeface="Times New Roman" panose="02020603050405020304" pitchFamily="18" charset="0"/>
              <a:cs typeface="Times New Roman" panose="02020603050405020304" pitchFamily="18" charset="0"/>
            </a:endParaRPr>
          </a:p>
        </p:txBody>
      </p:sp>
      <p:sp>
        <p:nvSpPr>
          <p:cNvPr id="11" name="Text Box 14"/>
          <p:cNvSpPr txBox="1">
            <a:spLocks noChangeArrowheads="1"/>
          </p:cNvSpPr>
          <p:nvPr/>
        </p:nvSpPr>
        <p:spPr bwMode="auto">
          <a:xfrm>
            <a:off x="4806950" y="228600"/>
            <a:ext cx="3879850" cy="1938992"/>
          </a:xfrm>
          <a:prstGeom prst="rect">
            <a:avLst/>
          </a:prstGeom>
          <a:noFill/>
          <a:ln>
            <a:noFill/>
          </a:ln>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347345" eaLnBrk="1" hangingPunct="1">
              <a:spcBef>
                <a:spcPct val="0"/>
              </a:spcBef>
              <a:buClrTx/>
              <a:buFont typeface="Wingdings 3" panose="05040102010807070707" pitchFamily="18" charset="2"/>
              <a:buNone/>
              <a:defRPr/>
            </a:pPr>
            <a:r>
              <a:rPr lang="vi-VN" altLang="en-US" sz="2400" dirty="0">
                <a:solidFill>
                  <a:prstClr val="black"/>
                </a:solidFill>
                <a:latin typeface="Times New Roman" panose="02020603050405020304" pitchFamily="18" charset="0"/>
                <a:cs typeface="Times New Roman" panose="02020603050405020304" pitchFamily="18" charset="0"/>
              </a:rPr>
              <a:t>“ Mực muốn múa, bút muốn bay, văn muốn nhảy, chữ muốn nói khiến người cười, người khóc”</a:t>
            </a:r>
            <a:endParaRPr lang="vi-VN" altLang="en-US" sz="2400" dirty="0">
              <a:solidFill>
                <a:prstClr val="black"/>
              </a:solidFill>
              <a:latin typeface="Times New Roman" panose="02020603050405020304" pitchFamily="18" charset="0"/>
              <a:cs typeface="Times New Roman" panose="02020603050405020304" pitchFamily="18" charset="0"/>
            </a:endParaRPr>
          </a:p>
          <a:p>
            <a:pPr defTabSz="347345" eaLnBrk="1" hangingPunct="1">
              <a:spcBef>
                <a:spcPct val="0"/>
              </a:spcBef>
              <a:buClrTx/>
              <a:buFont typeface="Wingdings 3" panose="05040102010807070707" pitchFamily="18" charset="2"/>
              <a:buNone/>
              <a:defRPr/>
            </a:pP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Đào</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Nguyên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Phổ</a:t>
            </a: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amond(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8">
                                            <p:txEl>
                                              <p:pRg st="0" end="0"/>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calcmode="lin" valueType="num">
                                      <p:cBhvr>
                                        <p:cTn id="4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8">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7">
                                            <p:txEl>
                                              <p:pRg st="0" end="0"/>
                                            </p:txEl>
                                          </p:spTgt>
                                        </p:tgtEl>
                                      </p:cBhvr>
                                    </p:animEffect>
                                    <p:set>
                                      <p:cBhvr>
                                        <p:cTn id="49" dur="1" fill="hold">
                                          <p:stCondLst>
                                            <p:cond delay="499"/>
                                          </p:stCondLst>
                                        </p:cTn>
                                        <p:tgtEl>
                                          <p:spTgt spid="7">
                                            <p:txEl>
                                              <p:pRg st="0" end="0"/>
                                            </p:txEl>
                                          </p:spTgt>
                                        </p:tgtEl>
                                        <p:attrNameLst>
                                          <p:attrName>style.visibility</p:attrName>
                                        </p:attrNameLst>
                                      </p:cBhvr>
                                      <p:to>
                                        <p:strVal val="hidden"/>
                                      </p:to>
                                    </p:set>
                                  </p:childTnLst>
                                </p:cTn>
                              </p:par>
                              <p:par>
                                <p:cTn id="50" presetID="14" presetClass="exit" presetSubtype="10" fill="hold" grpId="0" nodeType="withEffect">
                                  <p:stCondLst>
                                    <p:cond delay="0"/>
                                  </p:stCondLst>
                                  <p:childTnLst>
                                    <p:animEffect transition="out" filter="randombar(horizontal)">
                                      <p:cBhvr>
                                        <p:cTn id="51" dur="500"/>
                                        <p:tgtEl>
                                          <p:spTgt spid="7">
                                            <p:txEl>
                                              <p:pRg st="1" end="1"/>
                                            </p:txEl>
                                          </p:spTgt>
                                        </p:tgtEl>
                                      </p:cBhvr>
                                    </p:animEffect>
                                    <p:set>
                                      <p:cBhvr>
                                        <p:cTn id="52" dur="1" fill="hold">
                                          <p:stCondLst>
                                            <p:cond delay="499"/>
                                          </p:stCondLst>
                                        </p:cTn>
                                        <p:tgtEl>
                                          <p:spTgt spid="7">
                                            <p:txEl>
                                              <p:pRg st="1" end="1"/>
                                            </p:txEl>
                                          </p:spTgt>
                                        </p:tgtEl>
                                        <p:attrNameLst>
                                          <p:attrName>style.visibility</p:attrName>
                                        </p:attrNameLst>
                                      </p:cBhvr>
                                      <p:to>
                                        <p:strVal val="hidden"/>
                                      </p:to>
                                    </p:set>
                                  </p:childTnLst>
                                </p:cTn>
                              </p:par>
                              <p:par>
                                <p:cTn id="53" presetID="14" presetClass="exit" presetSubtype="10" fill="hold" grpId="0" nodeType="withEffect">
                                  <p:stCondLst>
                                    <p:cond delay="0"/>
                                  </p:stCondLst>
                                  <p:childTnLst>
                                    <p:animEffect transition="out" filter="randombar(horizontal)">
                                      <p:cBhvr>
                                        <p:cTn id="54" dur="500"/>
                                        <p:tgtEl>
                                          <p:spTgt spid="7">
                                            <p:txEl>
                                              <p:pRg st="2" end="2"/>
                                            </p:txEl>
                                          </p:spTgt>
                                        </p:tgtEl>
                                      </p:cBhvr>
                                    </p:animEffect>
                                    <p:set>
                                      <p:cBhvr>
                                        <p:cTn id="55" dur="1" fill="hold">
                                          <p:stCondLst>
                                            <p:cond delay="499"/>
                                          </p:stCondLst>
                                        </p:cTn>
                                        <p:tgtEl>
                                          <p:spTgt spid="7">
                                            <p:txEl>
                                              <p:pRg st="2" end="2"/>
                                            </p:txEl>
                                          </p:spTgt>
                                        </p:tgtEl>
                                        <p:attrNameLst>
                                          <p:attrName>style.visibility</p:attrName>
                                        </p:attrNameLst>
                                      </p:cBhvr>
                                      <p:to>
                                        <p:strVal val="hidden"/>
                                      </p:to>
                                    </p:set>
                                  </p:childTnLst>
                                </p:cTn>
                              </p:par>
                              <p:par>
                                <p:cTn id="56" presetID="14" presetClass="exit" presetSubtype="10" fill="hold" grpId="0" nodeType="withEffect">
                                  <p:stCondLst>
                                    <p:cond delay="0"/>
                                  </p:stCondLst>
                                  <p:childTnLst>
                                    <p:animEffect transition="out" filter="randombar(horizontal)">
                                      <p:cBhvr>
                                        <p:cTn id="57" dur="500"/>
                                        <p:tgtEl>
                                          <p:spTgt spid="8">
                                            <p:txEl>
                                              <p:pRg st="0" end="0"/>
                                            </p:txEl>
                                          </p:spTgt>
                                        </p:tgtEl>
                                      </p:cBhvr>
                                    </p:animEffect>
                                    <p:set>
                                      <p:cBhvr>
                                        <p:cTn id="58" dur="1" fill="hold">
                                          <p:stCondLst>
                                            <p:cond delay="499"/>
                                          </p:stCondLst>
                                        </p:cTn>
                                        <p:tgtEl>
                                          <p:spTgt spid="8">
                                            <p:txEl>
                                              <p:pRg st="0" end="0"/>
                                            </p:txEl>
                                          </p:spTgt>
                                        </p:tgtEl>
                                        <p:attrNameLst>
                                          <p:attrName>style.visibility</p:attrName>
                                        </p:attrNameLst>
                                      </p:cBhvr>
                                      <p:to>
                                        <p:strVal val="hidden"/>
                                      </p:to>
                                    </p:set>
                                  </p:childTnLst>
                                </p:cTn>
                              </p:par>
                              <p:par>
                                <p:cTn id="59" presetID="14" presetClass="exit" presetSubtype="10" fill="hold" grpId="0" nodeType="withEffect">
                                  <p:stCondLst>
                                    <p:cond delay="0"/>
                                  </p:stCondLst>
                                  <p:childTnLst>
                                    <p:animEffect transition="out" filter="randombar(horizontal)">
                                      <p:cBhvr>
                                        <p:cTn id="60" dur="500"/>
                                        <p:tgtEl>
                                          <p:spTgt spid="8">
                                            <p:txEl>
                                              <p:pRg st="1" end="1"/>
                                            </p:txEl>
                                          </p:spTgt>
                                        </p:tgtEl>
                                      </p:cBhvr>
                                    </p:animEffect>
                                    <p:set>
                                      <p:cBhvr>
                                        <p:cTn id="61" dur="1" fill="hold">
                                          <p:stCondLst>
                                            <p:cond delay="499"/>
                                          </p:stCondLst>
                                        </p:cTn>
                                        <p:tgtEl>
                                          <p:spTgt spid="8">
                                            <p:txEl>
                                              <p:pRg st="1" end="1"/>
                                            </p:txEl>
                                          </p:spTgt>
                                        </p:tgtEl>
                                        <p:attrNameLst>
                                          <p:attrName>style.visibility</p:attrName>
                                        </p:attrNameLst>
                                      </p:cBhvr>
                                      <p:to>
                                        <p:strVal val="hidden"/>
                                      </p:to>
                                    </p:set>
                                  </p:childTnLst>
                                </p:cTn>
                              </p:par>
                              <p:par>
                                <p:cTn id="62" presetID="14" presetClass="exit" presetSubtype="10" fill="hold" grpId="0" nodeType="withEffect">
                                  <p:stCondLst>
                                    <p:cond delay="0"/>
                                  </p:stCondLst>
                                  <p:childTnLst>
                                    <p:animEffect transition="out" filter="randombar(horizontal)">
                                      <p:cBhvr>
                                        <p:cTn id="63" dur="500"/>
                                        <p:tgtEl>
                                          <p:spTgt spid="8">
                                            <p:txEl>
                                              <p:pRg st="2" end="2"/>
                                            </p:txEl>
                                          </p:spTgt>
                                        </p:tgtEl>
                                      </p:cBhvr>
                                    </p:animEffect>
                                    <p:set>
                                      <p:cBhvr>
                                        <p:cTn id="64"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checkerboard(across)">
                                      <p:cBhvr>
                                        <p:cTn id="69" dur="500"/>
                                        <p:tgtEl>
                                          <p:spTgt spid="10"/>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checkerboard(across)">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allAtOnce"/>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4"/>
          <p:cNvSpPr/>
          <p:nvPr/>
        </p:nvSpPr>
        <p:spPr>
          <a:xfrm>
            <a:off x="152400" y="335741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nghiệp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4"/>
          <p:cNvSpPr/>
          <p:nvPr/>
        </p:nvSpPr>
        <p:spPr>
          <a:xfrm>
            <a:off x="152400" y="348210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gốc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304800" y="4039341"/>
            <a:ext cx="8382000" cy="1146211"/>
          </a:xfrm>
          <a:prstGeom prst="rect">
            <a:avLst/>
          </a:prstGeom>
        </p:spPr>
        <p:txBody>
          <a:bodyPr wrap="square">
            <a:spAutoFit/>
          </a:bodyPr>
          <a:lstStyle/>
          <a:p>
            <a:pPr>
              <a:lnSpc>
                <a:spcPct val="107000"/>
              </a:lnSpc>
              <a:spcAft>
                <a:spcPts val="0"/>
              </a:spcAft>
            </a:pP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(TQ).</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800" y="5105400"/>
            <a:ext cx="8610600" cy="1146211"/>
          </a:xfrm>
          <a:prstGeom prst="rect">
            <a:avLst/>
          </a:prstGeom>
        </p:spPr>
        <p:txBody>
          <a:bodyPr wrap="square">
            <a:spAutoFit/>
          </a:bodyPr>
          <a:lstStyle/>
          <a:p>
            <a:pPr>
              <a:lnSpc>
                <a:spcPct val="107000"/>
              </a:lnSpc>
              <a:spcAft>
                <a:spcPts val="0"/>
              </a:spcAft>
            </a:pP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3254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Rounded Corners 4"/>
          <p:cNvSpPr/>
          <p:nvPr/>
        </p:nvSpPr>
        <p:spPr>
          <a:xfrm>
            <a:off x="152400" y="4057073"/>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Tóm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tắt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xit" presetSubtype="0" fill="hold" grpId="1" nodeType="click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7" presetClass="exit" presetSubtype="0" fill="hold" grpId="1" nodeType="with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3" grpId="0"/>
      <p:bldP spid="3" grpId="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52400"/>
            <a:ext cx="88392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b="1" dirty="0" smtClean="0">
                <a:solidFill>
                  <a:srgbClr val="FF33CC"/>
                </a:solidFill>
                <a:latin typeface=".VnArial" panose="020B7200000000000000" pitchFamily="34" charset="0"/>
              </a:rPr>
              <a:t>    </a:t>
            </a:r>
            <a:r>
              <a:rPr lang="en-US" b="1" dirty="0" err="1" smtClean="0">
                <a:solidFill>
                  <a:srgbClr val="FF33CC"/>
                </a:solidFill>
                <a:latin typeface="Times New Roman" panose="02020603050405020304" pitchFamily="18" charset="0"/>
                <a:cs typeface="Times New Roman" panose="02020603050405020304" pitchFamily="18" charset="0"/>
              </a:rPr>
              <a:t>Phần</a:t>
            </a:r>
            <a:r>
              <a:rPr lang="en-US" b="1" dirty="0" smtClean="0">
                <a:solidFill>
                  <a:srgbClr val="FF33CC"/>
                </a:solidFill>
                <a:latin typeface="Times New Roman" panose="02020603050405020304" pitchFamily="18" charset="0"/>
                <a:cs typeface="Times New Roman" panose="02020603050405020304" pitchFamily="18" charset="0"/>
              </a:rPr>
              <a:t> </a:t>
            </a:r>
            <a:r>
              <a:rPr lang="en-US" b="1" dirty="0" err="1" smtClean="0">
                <a:solidFill>
                  <a:srgbClr val="FF33CC"/>
                </a:solidFill>
                <a:latin typeface="Times New Roman" panose="02020603050405020304" pitchFamily="18" charset="0"/>
                <a:cs typeface="Times New Roman" panose="02020603050405020304" pitchFamily="18" charset="0"/>
              </a:rPr>
              <a:t>một</a:t>
            </a:r>
            <a:r>
              <a:rPr lang="en-US" b="1" dirty="0" smtClean="0">
                <a:solidFill>
                  <a:srgbClr val="FF33CC"/>
                </a:solidFill>
                <a:latin typeface="Times New Roman" panose="02020603050405020304" pitchFamily="18" charset="0"/>
                <a:cs typeface="Times New Roman" panose="02020603050405020304" pitchFamily="18" charset="0"/>
              </a:rPr>
              <a:t> : </a:t>
            </a:r>
            <a:r>
              <a:rPr lang="en-US" b="1" dirty="0" err="1" smtClean="0">
                <a:solidFill>
                  <a:srgbClr val="FF33CC"/>
                </a:solidFill>
                <a:latin typeface="Times New Roman" panose="02020603050405020304" pitchFamily="18" charset="0"/>
                <a:cs typeface="Times New Roman" panose="02020603050405020304" pitchFamily="18" charset="0"/>
              </a:rPr>
              <a:t>Gặp</a:t>
            </a:r>
            <a:r>
              <a:rPr lang="en-US" b="1" dirty="0" smtClean="0">
                <a:solidFill>
                  <a:srgbClr val="FF33CC"/>
                </a:solidFill>
                <a:latin typeface="Times New Roman" panose="02020603050405020304" pitchFamily="18" charset="0"/>
                <a:cs typeface="Times New Roman" panose="02020603050405020304" pitchFamily="18" charset="0"/>
              </a:rPr>
              <a:t> </a:t>
            </a:r>
            <a:r>
              <a:rPr lang="en-US" b="1" dirty="0" err="1" smtClean="0">
                <a:solidFill>
                  <a:srgbClr val="FF33CC"/>
                </a:solidFill>
                <a:latin typeface="Times New Roman" panose="02020603050405020304" pitchFamily="18" charset="0"/>
                <a:cs typeface="Times New Roman" panose="02020603050405020304" pitchFamily="18" charset="0"/>
              </a:rPr>
              <a:t>gỡ</a:t>
            </a:r>
            <a:r>
              <a:rPr lang="en-US" b="1" dirty="0" smtClean="0">
                <a:solidFill>
                  <a:srgbClr val="FF33CC"/>
                </a:solidFill>
                <a:latin typeface="Times New Roman" panose="02020603050405020304" pitchFamily="18" charset="0"/>
                <a:cs typeface="Times New Roman" panose="02020603050405020304" pitchFamily="18" charset="0"/>
              </a:rPr>
              <a:t> </a:t>
            </a:r>
            <a:r>
              <a:rPr lang="en-US" b="1" dirty="0" err="1" smtClean="0">
                <a:solidFill>
                  <a:srgbClr val="FF33CC"/>
                </a:solidFill>
                <a:latin typeface="Times New Roman" panose="02020603050405020304" pitchFamily="18" charset="0"/>
                <a:cs typeface="Times New Roman" panose="02020603050405020304" pitchFamily="18" charset="0"/>
              </a:rPr>
              <a:t>và</a:t>
            </a:r>
            <a:r>
              <a:rPr lang="en-US" b="1" dirty="0" smtClean="0">
                <a:solidFill>
                  <a:srgbClr val="FF33CC"/>
                </a:solidFill>
                <a:latin typeface="Times New Roman" panose="02020603050405020304" pitchFamily="18" charset="0"/>
                <a:cs typeface="Times New Roman" panose="02020603050405020304" pitchFamily="18" charset="0"/>
              </a:rPr>
              <a:t> </a:t>
            </a:r>
            <a:r>
              <a:rPr lang="en-US" b="1" dirty="0" err="1" smtClean="0">
                <a:solidFill>
                  <a:srgbClr val="FF33CC"/>
                </a:solidFill>
                <a:latin typeface="Times New Roman" panose="02020603050405020304" pitchFamily="18" charset="0"/>
                <a:cs typeface="Times New Roman" panose="02020603050405020304" pitchFamily="18" charset="0"/>
              </a:rPr>
              <a:t>đính</a:t>
            </a:r>
            <a:r>
              <a:rPr lang="vi-VN" b="1" dirty="0" smtClean="0">
                <a:solidFill>
                  <a:srgbClr val="FF33CC"/>
                </a:solidFill>
                <a:latin typeface="Times New Roman" panose="02020603050405020304" pitchFamily="18" charset="0"/>
                <a:cs typeface="Times New Roman" panose="02020603050405020304" pitchFamily="18" charset="0"/>
              </a:rPr>
              <a:t> ư</a:t>
            </a:r>
            <a:r>
              <a:rPr lang="en-US" b="1" dirty="0" smtClean="0">
                <a:solidFill>
                  <a:srgbClr val="FF33CC"/>
                </a:solidFill>
                <a:latin typeface="Times New Roman" panose="02020603050405020304" pitchFamily="18" charset="0"/>
                <a:cs typeface="Times New Roman" panose="02020603050405020304" pitchFamily="18" charset="0"/>
              </a:rPr>
              <a:t>­</a:t>
            </a:r>
            <a:r>
              <a:rPr lang="en-US" b="1" dirty="0" err="1" smtClean="0">
                <a:solidFill>
                  <a:srgbClr val="FF33CC"/>
                </a:solidFill>
                <a:latin typeface="Times New Roman" panose="02020603050405020304" pitchFamily="18" charset="0"/>
                <a:cs typeface="Times New Roman" panose="02020603050405020304" pitchFamily="18" charset="0"/>
              </a:rPr>
              <a:t>ớc</a:t>
            </a:r>
            <a:r>
              <a:rPr lang="en-US" b="1" dirty="0" smtClean="0">
                <a:solidFill>
                  <a:srgbClr val="FF33CC"/>
                </a:solidFill>
                <a:latin typeface="Times New Roman" panose="02020603050405020304" pitchFamily="18" charset="0"/>
                <a:cs typeface="Times New Roman" panose="02020603050405020304" pitchFamily="18" charset="0"/>
              </a:rPr>
              <a:t> (</a:t>
            </a:r>
            <a:r>
              <a:rPr lang="en-US" b="1" dirty="0" err="1" smtClean="0">
                <a:solidFill>
                  <a:srgbClr val="FF33CC"/>
                </a:solidFill>
                <a:latin typeface="Times New Roman" panose="02020603050405020304" pitchFamily="18" charset="0"/>
                <a:cs typeface="Times New Roman" panose="02020603050405020304" pitchFamily="18" charset="0"/>
              </a:rPr>
              <a:t>Câu</a:t>
            </a:r>
            <a:r>
              <a:rPr lang="en-US" b="1" dirty="0" smtClean="0">
                <a:solidFill>
                  <a:srgbClr val="FF33CC"/>
                </a:solidFill>
                <a:latin typeface="Times New Roman" panose="02020603050405020304" pitchFamily="18" charset="0"/>
                <a:cs typeface="Times New Roman" panose="02020603050405020304" pitchFamily="18" charset="0"/>
              </a:rPr>
              <a:t> 1 </a:t>
            </a:r>
            <a:r>
              <a:rPr lang="vi-VN" b="1" dirty="0" smtClean="0">
                <a:solidFill>
                  <a:srgbClr val="FF33CC"/>
                </a:solidFill>
                <a:latin typeface="Times New Roman" panose="02020603050405020304" pitchFamily="18" charset="0"/>
                <a:cs typeface="Times New Roman" panose="02020603050405020304" pitchFamily="18" charset="0"/>
              </a:rPr>
              <a:t>-&gt;</a:t>
            </a:r>
            <a:r>
              <a:rPr lang="en-US" b="1" dirty="0" smtClean="0">
                <a:solidFill>
                  <a:srgbClr val="FF33CC"/>
                </a:solidFill>
                <a:latin typeface="Times New Roman" panose="02020603050405020304" pitchFamily="18" charset="0"/>
                <a:cs typeface="Times New Roman" panose="02020603050405020304" pitchFamily="18" charset="0"/>
              </a:rPr>
              <a:t> 568 )</a:t>
            </a:r>
            <a:endParaRPr lang="en-US" b="1" dirty="0" smtClean="0">
              <a:solidFill>
                <a:srgbClr val="FF33CC"/>
              </a:solidFill>
              <a:latin typeface="Times New Roman" panose="02020603050405020304" pitchFamily="18" charset="0"/>
              <a:cs typeface="Times New Roman" panose="02020603050405020304" pitchFamily="18" charset="0"/>
            </a:endParaRPr>
          </a:p>
          <a:p>
            <a:pPr algn="just">
              <a:buFontTx/>
              <a:buNone/>
            </a:pPr>
            <a:r>
              <a:rPr lang="en-US" b="1" dirty="0" smtClean="0">
                <a:latin typeface=".VnArial" panose="020B7200000000000000" pitchFamily="34" charset="0"/>
              </a:rPr>
              <a:t>      </a:t>
            </a:r>
            <a:r>
              <a:rPr lang="en-US" dirty="0" err="1" smtClean="0">
                <a:latin typeface="Times New Roman" panose="02020603050405020304" pitchFamily="18" charset="0"/>
                <a:cs typeface="Times New Roman" panose="02020603050405020304" pitchFamily="18" charset="0"/>
              </a:rPr>
              <a:t>Thúy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vẹn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gái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thanh</a:t>
            </a:r>
            <a:r>
              <a:rPr lang="en-US" dirty="0" smtClean="0">
                <a:latin typeface="Times New Roman" panose="02020603050405020304" pitchFamily="18" charset="0"/>
                <a:cs typeface="Times New Roman" panose="02020603050405020304" pitchFamily="18" charset="0"/>
              </a:rPr>
              <a:t> minh,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du </a:t>
            </a:r>
            <a:r>
              <a:rPr lang="en-US" dirty="0" err="1" smtClean="0">
                <a:latin typeface="Times New Roman" panose="02020603050405020304" pitchFamily="18" charset="0"/>
                <a:cs typeface="Times New Roman" panose="02020603050405020304" pitchFamily="18" charset="0"/>
              </a:rPr>
              <a:t>xuân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gặp</a:t>
            </a:r>
            <a:r>
              <a:rPr lang="en-US" dirty="0" smtClean="0">
                <a:latin typeface="Times New Roman" panose="02020603050405020304" pitchFamily="18" charset="0"/>
                <a:cs typeface="Times New Roman" panose="02020603050405020304" pitchFamily="18" charset="0"/>
              </a:rPr>
              <a:t> Kim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chớm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ý ban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Kim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trọ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gặp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đính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ước</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grpSp>
        <p:nvGrpSpPr>
          <p:cNvPr id="6" name="Group 10"/>
          <p:cNvGrpSpPr/>
          <p:nvPr/>
        </p:nvGrpSpPr>
        <p:grpSpPr bwMode="auto">
          <a:xfrm>
            <a:off x="4953000" y="4343400"/>
            <a:ext cx="3886201" cy="2540897"/>
            <a:chOff x="3925644" y="822324"/>
            <a:chExt cx="5599357" cy="7675217"/>
          </a:xfrm>
        </p:grpSpPr>
        <p:pic>
          <p:nvPicPr>
            <p:cNvPr id="7" name="Picture 25" descr="untitl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23557" y="822324"/>
              <a:ext cx="4501443" cy="483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9"/>
            <p:cNvSpPr txBox="1">
              <a:spLocks noChangeArrowheads="1"/>
            </p:cNvSpPr>
            <p:nvPr/>
          </p:nvSpPr>
          <p:spPr bwMode="auto">
            <a:xfrm>
              <a:off x="3925644" y="5894404"/>
              <a:ext cx="5599357" cy="2603137"/>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defTabSz="457200" eaLnBrk="1" hangingPunct="1">
                <a:spcBef>
                  <a:spcPct val="50000"/>
                </a:spcBef>
                <a:buClrTx/>
                <a:buFontTx/>
                <a:buNone/>
                <a:defRPr/>
              </a:pPr>
              <a:r>
                <a:rPr lang="en-US" altLang="en-US" dirty="0">
                  <a:solidFill>
                    <a:schemeClr val="tx1"/>
                  </a:solidFill>
                  <a:latin typeface="Comic Sans MS" panose="030F0702030302020204" pitchFamily="66" charset="0"/>
                  <a:cs typeface="+mn-cs"/>
                </a:rPr>
                <a:t>   “</a:t>
              </a:r>
              <a:r>
                <a:rPr lang="en-US" altLang="en-US" sz="2000" i="1" dirty="0" err="1">
                  <a:solidFill>
                    <a:schemeClr val="tx1"/>
                  </a:solidFill>
                  <a:latin typeface="Times New Roman" panose="02020603050405020304" pitchFamily="18" charset="0"/>
                  <a:cs typeface="+mn-cs"/>
                </a:rPr>
                <a:t>Trong</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như</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tiếng</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hạc</a:t>
              </a:r>
              <a:r>
                <a:rPr lang="en-US" altLang="en-US" sz="2000" i="1" dirty="0">
                  <a:solidFill>
                    <a:schemeClr val="tx1"/>
                  </a:solidFill>
                  <a:latin typeface="Times New Roman" panose="02020603050405020304" pitchFamily="18" charset="0"/>
                  <a:cs typeface="+mn-cs"/>
                </a:rPr>
                <a:t> bay qua</a:t>
              </a:r>
              <a:endParaRPr lang="en-US" altLang="en-US" sz="2000" i="1" dirty="0">
                <a:solidFill>
                  <a:schemeClr val="tx1"/>
                </a:solidFill>
                <a:latin typeface="Times New Roman" panose="02020603050405020304" pitchFamily="18" charset="0"/>
                <a:cs typeface="+mn-cs"/>
              </a:endParaRPr>
            </a:p>
            <a:p>
              <a:pPr defTabSz="457200" eaLnBrk="1" hangingPunct="1">
                <a:spcBef>
                  <a:spcPct val="50000"/>
                </a:spcBef>
                <a:buClrTx/>
                <a:buFontTx/>
                <a:buNone/>
                <a:defRPr/>
              </a:pPr>
              <a:r>
                <a:rPr lang="en-US" altLang="en-US" sz="2000" i="1" dirty="0" err="1">
                  <a:solidFill>
                    <a:schemeClr val="tx1"/>
                  </a:solidFill>
                  <a:latin typeface="Times New Roman" panose="02020603050405020304" pitchFamily="18" charset="0"/>
                  <a:cs typeface="+mn-cs"/>
                </a:rPr>
                <a:t>Đục</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như</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tiếng</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suối</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mới</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sa</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nửa</a:t>
              </a:r>
              <a:r>
                <a:rPr lang="en-US" altLang="en-US" sz="2000" i="1" dirty="0">
                  <a:solidFill>
                    <a:schemeClr val="tx1"/>
                  </a:solidFill>
                  <a:latin typeface="Times New Roman" panose="02020603050405020304" pitchFamily="18" charset="0"/>
                  <a:cs typeface="+mn-cs"/>
                </a:rPr>
                <a:t> </a:t>
              </a:r>
              <a:r>
                <a:rPr lang="en-US" altLang="en-US" sz="2000" i="1" dirty="0" err="1">
                  <a:solidFill>
                    <a:schemeClr val="tx1"/>
                  </a:solidFill>
                  <a:latin typeface="Times New Roman" panose="02020603050405020304" pitchFamily="18" charset="0"/>
                  <a:cs typeface="+mn-cs"/>
                </a:rPr>
                <a:t>vời</a:t>
              </a:r>
              <a:r>
                <a:rPr lang="en-US" altLang="en-US" sz="2000" i="1" dirty="0">
                  <a:solidFill>
                    <a:schemeClr val="tx1"/>
                  </a:solidFill>
                  <a:latin typeface="Times New Roman" panose="02020603050405020304" pitchFamily="18" charset="0"/>
                  <a:cs typeface="+mn-cs"/>
                </a:rPr>
                <a:t>”</a:t>
              </a:r>
              <a:endParaRPr lang="en-US" altLang="en-US" sz="2000" i="1" dirty="0">
                <a:solidFill>
                  <a:schemeClr val="tx1"/>
                </a:solidFill>
                <a:latin typeface="Times New Roman" panose="02020603050405020304" pitchFamily="18" charset="0"/>
                <a:cs typeface="+mn-cs"/>
              </a:endParaRPr>
            </a:p>
          </p:txBody>
        </p:sp>
      </p:grpSp>
      <p:pic>
        <p:nvPicPr>
          <p:cNvPr id="9" name="Picture 2" descr="Sli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4724400" cy="250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00"/>
            <a:ext cx="9144000" cy="519112"/>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Phần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hai</a:t>
            </a:r>
            <a:r>
              <a:rPr lang="en-US" sz="2800" b="1" dirty="0">
                <a:solidFill>
                  <a:srgbClr val="FF33CC"/>
                </a:solidFill>
                <a:latin typeface="Times New Roman" panose="02020603050405020304" pitchFamily="18" charset="0"/>
                <a:cs typeface="Times New Roman" panose="02020603050405020304" pitchFamily="18" charset="0"/>
              </a:rPr>
              <a:t>: Gia </a:t>
            </a:r>
            <a:r>
              <a:rPr lang="en-US" sz="2800" b="1" dirty="0" err="1">
                <a:solidFill>
                  <a:srgbClr val="FF33CC"/>
                </a:solidFill>
                <a:latin typeface="Times New Roman" panose="02020603050405020304" pitchFamily="18" charset="0"/>
                <a:cs typeface="Times New Roman" panose="02020603050405020304" pitchFamily="18" charset="0"/>
              </a:rPr>
              <a:t>biến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và</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lưu</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lạc</a:t>
            </a:r>
            <a:r>
              <a:rPr lang="en-US" sz="2800" b="1" dirty="0">
                <a:solidFill>
                  <a:srgbClr val="FF33CC"/>
                </a:solidFill>
                <a:latin typeface="Times New Roman" panose="02020603050405020304" pitchFamily="18" charset="0"/>
                <a:cs typeface="Times New Roman" panose="02020603050405020304" pitchFamily="18" charset="0"/>
              </a:rPr>
              <a:t> ( </a:t>
            </a:r>
            <a:r>
              <a:rPr lang="en-US" sz="2800" b="1" dirty="0" err="1">
                <a:solidFill>
                  <a:srgbClr val="FF33CC"/>
                </a:solidFill>
                <a:latin typeface="Times New Roman" panose="02020603050405020304" pitchFamily="18" charset="0"/>
                <a:cs typeface="Times New Roman" panose="02020603050405020304" pitchFamily="18" charset="0"/>
              </a:rPr>
              <a:t>Câu</a:t>
            </a:r>
            <a:r>
              <a:rPr lang="en-US" sz="2800" b="1" dirty="0">
                <a:solidFill>
                  <a:srgbClr val="FF33CC"/>
                </a:solidFill>
                <a:latin typeface="Times New Roman" panose="02020603050405020304" pitchFamily="18" charset="0"/>
                <a:cs typeface="Times New Roman" panose="02020603050405020304" pitchFamily="18" charset="0"/>
              </a:rPr>
              <a:t> 569- 2738 </a:t>
            </a:r>
            <a:r>
              <a:rPr lang="en-US" sz="2800" b="1" dirty="0" smtClean="0">
                <a:solidFill>
                  <a:srgbClr val="FF33CC"/>
                </a:solidFill>
                <a:latin typeface="Times New Roman" panose="02020603050405020304" pitchFamily="18" charset="0"/>
                <a:cs typeface="Times New Roman" panose="02020603050405020304" pitchFamily="18" charset="0"/>
              </a:rPr>
              <a:t>)</a:t>
            </a:r>
            <a:endParaRPr lang="en-US" sz="2800" b="1" dirty="0">
              <a:solidFill>
                <a:srgbClr val="FF33CC"/>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76200" y="595312"/>
            <a:ext cx="8839200" cy="4357688"/>
          </a:xfrm>
          <a:prstGeom prst="rect">
            <a:avLst/>
          </a:prstGeom>
          <a:noFill/>
          <a:ln>
            <a:noFill/>
          </a:ln>
        </p:spPr>
        <p:txBody>
          <a:bodyPr>
            <a:noAutofit/>
          </a:bodyPr>
          <a:lst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9pPr>
          </a:lstStyle>
          <a:p>
            <a:pPr marL="0" indent="0" algn="just" eaLnBrk="1" fontAlgn="auto" hangingPunct="1">
              <a:spcAft>
                <a:spcPts val="0"/>
              </a:spcAft>
              <a:buClr>
                <a:srgbClr val="A53010"/>
              </a:buClr>
              <a:buNone/>
              <a:defRPr/>
            </a:pPr>
            <a:r>
              <a:rPr lang="vi-VN" altLang="en-US" sz="2400" dirty="0" smtClean="0">
                <a:solidFill>
                  <a:schemeClr val="tx1"/>
                </a:solidFill>
                <a:latin typeface="Times New Roman" panose="02020603050405020304" pitchFamily="18" charset="0"/>
                <a:cs typeface="Times New Roman" panose="02020603050405020304" pitchFamily="18" charset="0"/>
              </a:rPr>
              <a:t>Trong </a:t>
            </a:r>
            <a:r>
              <a:rPr lang="vi-VN" altLang="en-US" sz="2400" dirty="0">
                <a:solidFill>
                  <a:schemeClr val="tx1"/>
                </a:solidFill>
                <a:latin typeface="Times New Roman" panose="02020603050405020304" pitchFamily="18" charset="0"/>
                <a:cs typeface="Times New Roman" panose="02020603050405020304" pitchFamily="18" charset="0"/>
              </a:rPr>
              <a:t>khi Kim Trọng về quê chịu tang chú, gia đình Kiều bị mắc oan. </a:t>
            </a:r>
            <a:r>
              <a:rPr lang="vi-VN" altLang="en-US" sz="2400" dirty="0">
                <a:solidFill>
                  <a:schemeClr val="tx1"/>
                </a:solidFill>
                <a:latin typeface="Times New Roman" panose="02020603050405020304" pitchFamily="18" charset="0"/>
                <a:cs typeface="Times New Roman" panose="02020603050405020304" pitchFamily="18" charset="0"/>
              </a:rPr>
              <a:t>Kiều nhờ Vân trả nghĩa cho Kim Trọng còn nàng thì bán mình chuộc cha. Thuý Kiều bị bọn buôn người là Mã Giám Sinh, Tú Bà, Sở Khanh lừa gạt, đẩy vào Lầu xanh. Sau đó, nàng được Thúc Sinh, một khách làng chơi hào phóng, cứu vớt khỏi cuộc đời kỹ nữ. Nhưng rồi Kiều bị vợ cả của Thúc Sinh là Hoạn Thư ghen tuông, đày đoạ. Thuý Kiều phải trốn đến nương nhờ cửa Phật. Sư Giác Duyên vô tình gửi nàng cho Bạc Bà- kẻ buôn người như Tú Bà, nên Kiều lần thứ hai rơi vào Lầu xanh. ở đây, Thuý Kiều gặp Từ Hải. </a:t>
            </a:r>
            <a:r>
              <a:rPr lang="vi-VN" altLang="en-US" sz="2400" dirty="0">
                <a:solidFill>
                  <a:schemeClr val="tx1"/>
                </a:solidFill>
                <a:latin typeface="Times New Roman" panose="02020603050405020304" pitchFamily="18" charset="0"/>
                <a:cs typeface="Times New Roman" panose="02020603050405020304" pitchFamily="18" charset="0"/>
              </a:rPr>
              <a:t>một anh hùng “ đội trời đạp đất”. </a:t>
            </a:r>
            <a:r>
              <a:rPr lang="vi-VN" altLang="en-US" sz="2400" dirty="0" smtClean="0">
                <a:solidFill>
                  <a:schemeClr val="tx1"/>
                </a:solidFill>
                <a:latin typeface="Times New Roman" panose="02020603050405020304" pitchFamily="18" charset="0"/>
                <a:cs typeface="Times New Roman" panose="02020603050405020304" pitchFamily="18" charset="0"/>
              </a:rPr>
              <a:t>T</a:t>
            </a:r>
            <a:r>
              <a:rPr lang="en-US" altLang="en-US" sz="2400" dirty="0" smtClean="0">
                <a:solidFill>
                  <a:schemeClr val="tx1"/>
                </a:solidFill>
                <a:latin typeface="Times New Roman" panose="02020603050405020304" pitchFamily="18" charset="0"/>
                <a:cs typeface="Times New Roman" panose="02020603050405020304" pitchFamily="18" charset="0"/>
              </a:rPr>
              <a:t>ừ</a:t>
            </a:r>
            <a:r>
              <a:rPr lang="vi-VN" altLang="en-US" sz="2400" dirty="0" smtClean="0">
                <a:solidFill>
                  <a:schemeClr val="tx1"/>
                </a:solidFill>
                <a:latin typeface="Times New Roman" panose="02020603050405020304" pitchFamily="18" charset="0"/>
                <a:cs typeface="Times New Roman" panose="02020603050405020304" pitchFamily="18" charset="0"/>
              </a:rPr>
              <a:t> </a:t>
            </a:r>
            <a:r>
              <a:rPr lang="vi-VN" altLang="en-US" sz="2400" dirty="0">
                <a:solidFill>
                  <a:schemeClr val="tx1"/>
                </a:solidFill>
                <a:latin typeface="Times New Roman" panose="02020603050405020304" pitchFamily="18" charset="0"/>
                <a:cs typeface="Times New Roman" panose="02020603050405020304" pitchFamily="18" charset="0"/>
              </a:rPr>
              <a:t>Hải lấy Kiều, giúp nàng báo ân báo oán. </a:t>
            </a:r>
            <a:r>
              <a:rPr lang="vi-VN" altLang="en-US" sz="2400" dirty="0">
                <a:solidFill>
                  <a:schemeClr val="tx1"/>
                </a:solidFill>
                <a:latin typeface="Times New Roman" panose="02020603050405020304" pitchFamily="18" charset="0"/>
                <a:cs typeface="Times New Roman" panose="02020603050405020304" pitchFamily="18" charset="0"/>
              </a:rPr>
              <a:t>Do mắc lừa quan tổng đốc trọng thần Hồ Tôn Hiến, Từ Hải bị giết, Thuý Kiều phải hầu đàn, hầu rượu Hồ Tôn Hiến rồi bị ép gả cho viên thổ quan. Đau đớn, tủi nhục, Kiều trẫm mình ở sông Tiền Đường. Nhưng nàng được sư Giác Duyên cứu và lần thứ hai Kiều nương nhờ cửa Phật.</a:t>
            </a:r>
            <a:endParaRPr lang="vi-VN" altLang="en-US" sz="2400" dirty="0">
              <a:solidFill>
                <a:schemeClr val="tx1"/>
              </a:solidFill>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4572000" y="5813425"/>
            <a:ext cx="4343400" cy="815975"/>
          </a:xfrm>
          <a:prstGeom prst="rect">
            <a:avLst/>
          </a:prstGeom>
          <a:noFill/>
          <a:ln>
            <a:noFill/>
          </a:ln>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defTabSz="457200">
              <a:spcBef>
                <a:spcPct val="50000"/>
              </a:spcBef>
              <a:buClrTx/>
              <a:buNone/>
              <a:defRPr/>
            </a:pPr>
            <a:r>
              <a:rPr lang="en-US" altLang="en-US" sz="2000" dirty="0">
                <a:solidFill>
                  <a:srgbClr val="FF0000"/>
                </a:solidFill>
                <a:latin typeface="Times New Roman" panose="02020603050405020304" pitchFamily="18" charset="0"/>
              </a:rPr>
              <a:t>   </a:t>
            </a:r>
            <a:r>
              <a:rPr lang="en-US" altLang="en-US"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Bốn</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dây</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như</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khóc</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như</a:t>
            </a:r>
            <a:r>
              <a:rPr lang="en-US" altLang="en-US" i="1" dirty="0">
                <a:solidFill>
                  <a:srgbClr val="FF0000"/>
                </a:solidFill>
                <a:latin typeface="Times New Roman" panose="02020603050405020304" pitchFamily="18" charset="0"/>
              </a:rPr>
              <a:t> than</a:t>
            </a:r>
            <a:endParaRPr lang="en-US" altLang="en-US" i="1" dirty="0">
              <a:solidFill>
                <a:srgbClr val="FF0000"/>
              </a:solidFill>
              <a:latin typeface="Times New Roman" panose="02020603050405020304" pitchFamily="18" charset="0"/>
            </a:endParaRPr>
          </a:p>
          <a:p>
            <a:pPr algn="ctr" defTabSz="457200">
              <a:spcBef>
                <a:spcPct val="50000"/>
              </a:spcBef>
              <a:buClrTx/>
              <a:buNone/>
              <a:defRPr/>
            </a:pPr>
            <a:r>
              <a:rPr lang="en-US" altLang="en-US" i="1" dirty="0" err="1">
                <a:solidFill>
                  <a:srgbClr val="FF0000"/>
                </a:solidFill>
                <a:latin typeface="Times New Roman" panose="02020603050405020304" pitchFamily="18" charset="0"/>
              </a:rPr>
              <a:t>Khiến</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người</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trên</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tiệc</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cũng</a:t>
            </a:r>
            <a:r>
              <a:rPr lang="en-US" altLang="en-US" i="1" dirty="0">
                <a:solidFill>
                  <a:srgbClr val="FF0000"/>
                </a:solidFill>
                <a:latin typeface="Times New Roman" panose="02020603050405020304" pitchFamily="18" charset="0"/>
              </a:rPr>
              <a:t> tan </a:t>
            </a:r>
            <a:r>
              <a:rPr lang="en-US" altLang="en-US" i="1" dirty="0" err="1">
                <a:solidFill>
                  <a:srgbClr val="FF0000"/>
                </a:solidFill>
                <a:latin typeface="Times New Roman" panose="02020603050405020304" pitchFamily="18" charset="0"/>
              </a:rPr>
              <a:t>nát</a:t>
            </a:r>
            <a:r>
              <a:rPr lang="en-US" altLang="en-US" i="1" dirty="0">
                <a:solidFill>
                  <a:srgbClr val="FF0000"/>
                </a:solidFill>
                <a:latin typeface="Times New Roman" panose="02020603050405020304" pitchFamily="18" charset="0"/>
              </a:rPr>
              <a:t> </a:t>
            </a:r>
            <a:r>
              <a:rPr lang="en-US" altLang="en-US" i="1" dirty="0" err="1">
                <a:solidFill>
                  <a:srgbClr val="FF0000"/>
                </a:solidFill>
                <a:latin typeface="Times New Roman" panose="02020603050405020304" pitchFamily="18" charset="0"/>
              </a:rPr>
              <a:t>lòng</a:t>
            </a:r>
            <a:r>
              <a:rPr lang="en-US" altLang="en-US" i="1" dirty="0">
                <a:solidFill>
                  <a:srgbClr val="FF0000"/>
                </a:solidFill>
                <a:latin typeface="Times New Roman" panose="02020603050405020304" pitchFamily="18" charset="0"/>
              </a:rPr>
              <a:t>”</a:t>
            </a:r>
            <a:endParaRPr lang="en-US" altLang="en-US" i="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76200"/>
            <a:ext cx="7696200" cy="1143000"/>
          </a:xfrm>
        </p:spPr>
        <p:txBody>
          <a:bodyPr/>
          <a:lstStyle/>
          <a:p>
            <a:r>
              <a:rPr lang="en-US" sz="3200" b="1" dirty="0" err="1">
                <a:solidFill>
                  <a:srgbClr val="FF33CC"/>
                </a:solidFill>
                <a:latin typeface="Times New Roman" panose="02020603050405020304" pitchFamily="18" charset="0"/>
                <a:cs typeface="Times New Roman" panose="02020603050405020304" pitchFamily="18" charset="0"/>
              </a:rPr>
              <a:t>Phần</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ba</a:t>
            </a:r>
            <a:r>
              <a:rPr lang="en-US" sz="3200" b="1" dirty="0">
                <a:solidFill>
                  <a:srgbClr val="FF33CC"/>
                </a:solidFill>
                <a:latin typeface="Times New Roman" panose="02020603050405020304" pitchFamily="18" charset="0"/>
                <a:cs typeface="Times New Roman" panose="02020603050405020304" pitchFamily="18" charset="0"/>
              </a:rPr>
              <a:t> : </a:t>
            </a:r>
            <a:r>
              <a:rPr lang="en-US" sz="3200" b="1" dirty="0" err="1">
                <a:solidFill>
                  <a:srgbClr val="FF33CC"/>
                </a:solidFill>
                <a:latin typeface="Times New Roman" panose="02020603050405020304" pitchFamily="18" charset="0"/>
                <a:cs typeface="Times New Roman" panose="02020603050405020304" pitchFamily="18" charset="0"/>
              </a:rPr>
              <a:t>Đoàn</a:t>
            </a:r>
            <a:r>
              <a:rPr lang="en-US" sz="3200" b="1" dirty="0">
                <a:solidFill>
                  <a:srgbClr val="FF33CC"/>
                </a:solidFill>
                <a:latin typeface="Times New Roman" panose="02020603050405020304" pitchFamily="18" charset="0"/>
                <a:cs typeface="Times New Roman" panose="02020603050405020304" pitchFamily="18" charset="0"/>
              </a:rPr>
              <a:t> </a:t>
            </a:r>
            <a:r>
              <a:rPr lang="en-US" sz="3200" b="1" dirty="0" err="1">
                <a:solidFill>
                  <a:srgbClr val="FF33CC"/>
                </a:solidFill>
                <a:latin typeface="Times New Roman" panose="02020603050405020304" pitchFamily="18" charset="0"/>
                <a:cs typeface="Times New Roman" panose="02020603050405020304" pitchFamily="18" charset="0"/>
              </a:rPr>
              <a:t>tụ</a:t>
            </a:r>
            <a:r>
              <a:rPr lang="en-US" sz="3200" b="1" dirty="0">
                <a:solidFill>
                  <a:srgbClr val="FF33CC"/>
                </a:solidFill>
                <a:latin typeface="Times New Roman" panose="02020603050405020304" pitchFamily="18" charset="0"/>
                <a:cs typeface="Times New Roman" panose="02020603050405020304" pitchFamily="18" charset="0"/>
              </a:rPr>
              <a:t> ( </a:t>
            </a:r>
            <a:r>
              <a:rPr lang="en-US" sz="3200" b="1" dirty="0" err="1">
                <a:solidFill>
                  <a:srgbClr val="FF33CC"/>
                </a:solidFill>
                <a:latin typeface="Times New Roman" panose="02020603050405020304" pitchFamily="18" charset="0"/>
                <a:cs typeface="Times New Roman" panose="02020603050405020304" pitchFamily="18" charset="0"/>
              </a:rPr>
              <a:t>Câu</a:t>
            </a:r>
            <a:r>
              <a:rPr lang="en-US" sz="3200" b="1" dirty="0">
                <a:solidFill>
                  <a:srgbClr val="FF33CC"/>
                </a:solidFill>
                <a:latin typeface="Times New Roman" panose="02020603050405020304" pitchFamily="18" charset="0"/>
                <a:cs typeface="Times New Roman" panose="02020603050405020304" pitchFamily="18" charset="0"/>
              </a:rPr>
              <a:t> 2739 – 3254 )</a:t>
            </a:r>
            <a:endParaRPr lang="en-US" sz="3200" b="1" dirty="0">
              <a:solidFill>
                <a:srgbClr val="FF33CC"/>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76200" y="928688"/>
            <a:ext cx="518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50"/>
              </a:spcBef>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1pPr>
            <a:lvl2pPr marL="742950" indent="-285750" defTabSz="457200">
              <a:lnSpc>
                <a:spcPct val="90000"/>
              </a:lnSpc>
              <a:spcBef>
                <a:spcPts val="150"/>
              </a:spcBef>
              <a:spcAft>
                <a:spcPts val="300"/>
              </a:spcAft>
              <a:buClr>
                <a:schemeClr val="accent1"/>
              </a:buClr>
              <a:buSzPct val="80000"/>
              <a:buFont typeface="Corbel" panose="020B0503020204020204" pitchFamily="34" charset="0"/>
              <a:buChar char="•"/>
              <a:defRPr sz="1500">
                <a:solidFill>
                  <a:schemeClr val="accent1"/>
                </a:solidFill>
                <a:latin typeface="Corbel" panose="020B0503020204020204" pitchFamily="34" charset="0"/>
              </a:defRPr>
            </a:lvl2pPr>
            <a:lvl3pPr marL="1143000" indent="-228600" defTabSz="457200">
              <a:lnSpc>
                <a:spcPct val="90000"/>
              </a:lnSpc>
              <a:spcBef>
                <a:spcPts val="150"/>
              </a:spcBef>
              <a:spcAft>
                <a:spcPts val="300"/>
              </a:spcAft>
              <a:buClr>
                <a:schemeClr val="accent1"/>
              </a:buClr>
              <a:buSzPct val="80000"/>
              <a:buFont typeface="Corbel" panose="020B0503020204020204" pitchFamily="34" charset="0"/>
              <a:buChar char="•"/>
              <a:defRPr sz="1300">
                <a:solidFill>
                  <a:schemeClr val="accent1"/>
                </a:solidFill>
                <a:latin typeface="Corbel" panose="020B0503020204020204" pitchFamily="34" charset="0"/>
              </a:defRPr>
            </a:lvl3pPr>
            <a:lvl4pPr marL="1600200" indent="-228600" defTabSz="457200">
              <a:lnSpc>
                <a:spcPct val="90000"/>
              </a:lnSpc>
              <a:spcBef>
                <a:spcPts val="150"/>
              </a:spcBef>
              <a:spcAft>
                <a:spcPts val="300"/>
              </a:spcAft>
              <a:buClr>
                <a:schemeClr val="accent1"/>
              </a:buClr>
              <a:buSzPct val="80000"/>
              <a:buFont typeface="Corbel" panose="020B0503020204020204" pitchFamily="34" charset="0"/>
              <a:buChar char="•"/>
              <a:defRPr sz="1200">
                <a:solidFill>
                  <a:schemeClr val="accent1"/>
                </a:solidFill>
                <a:latin typeface="Corbel" panose="020B0503020204020204" pitchFamily="34" charset="0"/>
              </a:defRPr>
            </a:lvl4pPr>
            <a:lvl5pPr marL="2057400" indent="-228600" defTabSz="457200">
              <a:lnSpc>
                <a:spcPct val="90000"/>
              </a:lnSpc>
              <a:spcBef>
                <a:spcPts val="150"/>
              </a:spcBef>
              <a:spcAft>
                <a:spcPts val="300"/>
              </a:spcAft>
              <a:buClr>
                <a:schemeClr val="accent1"/>
              </a:buClr>
              <a:buSzPct val="80000"/>
              <a:buFont typeface="Corbel" panose="020B0503020204020204" pitchFamily="34" charset="0"/>
              <a:buChar char="•"/>
              <a:defRPr sz="1200">
                <a:solidFill>
                  <a:schemeClr val="accent1"/>
                </a:solidFill>
                <a:latin typeface="Corbel" panose="020B0503020204020204" pitchFamily="34" charset="0"/>
              </a:defRPr>
            </a:lvl5pPr>
            <a:lvl6pPr marL="2514600" indent="-228600" defTabSz="4572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a:solidFill>
                  <a:schemeClr val="accent1"/>
                </a:solidFill>
                <a:latin typeface="Corbel" panose="020B0503020204020204" pitchFamily="34" charset="0"/>
              </a:defRPr>
            </a:lvl6pPr>
            <a:lvl7pPr marL="2971800" indent="-228600" defTabSz="4572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a:solidFill>
                  <a:schemeClr val="accent1"/>
                </a:solidFill>
                <a:latin typeface="Corbel" panose="020B0503020204020204" pitchFamily="34" charset="0"/>
              </a:defRPr>
            </a:lvl7pPr>
            <a:lvl8pPr marL="3429000" indent="-228600" defTabSz="4572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a:solidFill>
                  <a:schemeClr val="accent1"/>
                </a:solidFill>
                <a:latin typeface="Corbel" panose="020B0503020204020204" pitchFamily="34" charset="0"/>
              </a:defRPr>
            </a:lvl8pPr>
            <a:lvl9pPr marL="3886200" indent="-228600" defTabSz="45720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a:solidFill>
                  <a:schemeClr val="accent1"/>
                </a:solidFill>
                <a:latin typeface="Corbel" panose="020B0503020204020204" pitchFamily="34" charset="0"/>
              </a:defRPr>
            </a:lvl9pPr>
          </a:lstStyle>
          <a:p>
            <a:pPr algn="just" eaLnBrk="1" hangingPunct="1">
              <a:lnSpc>
                <a:spcPct val="80000"/>
              </a:lnSpc>
              <a:spcBef>
                <a:spcPts val="1000"/>
              </a:spcBef>
              <a:buClr>
                <a:srgbClr val="A53010"/>
              </a:buClr>
              <a:buSzTx/>
              <a:buFontTx/>
              <a:buNone/>
            </a:pPr>
            <a:r>
              <a:rPr lang="vi-VN"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      </a:t>
            </a:r>
            <a:r>
              <a:rPr lang="vi-VN" altLang="en-US" sz="2800" dirty="0">
                <a:solidFill>
                  <a:schemeClr val="tx1"/>
                </a:solidFill>
                <a:latin typeface="Times New Roman" panose="02020603050405020304" pitchFamily="18" charset="0"/>
                <a:cs typeface="Times New Roman" panose="02020603050405020304" pitchFamily="18" charset="0"/>
              </a:rPr>
              <a:t>Sau nửa năm về Liêu </a:t>
            </a:r>
            <a:r>
              <a:rPr lang="vi-VN" altLang="en-US" sz="2800" dirty="0" smtClean="0">
                <a:solidFill>
                  <a:schemeClr val="tx1"/>
                </a:solidFill>
                <a:latin typeface="Times New Roman" panose="02020603050405020304" pitchFamily="18" charset="0"/>
                <a:cs typeface="Times New Roman" panose="02020603050405020304" pitchFamily="18" charset="0"/>
              </a:rPr>
              <a:t>Dương </a:t>
            </a:r>
            <a:r>
              <a:rPr lang="vi-VN" altLang="en-US" sz="2800" dirty="0">
                <a:solidFill>
                  <a:schemeClr val="tx1"/>
                </a:solidFill>
                <a:latin typeface="Times New Roman" panose="02020603050405020304" pitchFamily="18" charset="0"/>
                <a:cs typeface="Times New Roman" panose="02020603050405020304" pitchFamily="18" charset="0"/>
              </a:rPr>
              <a:t>chịu tang chú. Kim Trọng trở lại tìm Kiều. Hay tin gia đình Kiều </a:t>
            </a:r>
            <a:r>
              <a:rPr lang="en-US" altLang="en-US" sz="2800" dirty="0" err="1" smtClean="0">
                <a:solidFill>
                  <a:schemeClr val="tx1"/>
                </a:solidFill>
                <a:latin typeface="Times New Roman" panose="02020603050405020304" pitchFamily="18" charset="0"/>
                <a:cs typeface="Times New Roman" panose="02020603050405020304" pitchFamily="18" charset="0"/>
              </a:rPr>
              <a:t>gặp</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nạn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vi-VN" altLang="en-US" sz="2800" dirty="0" smtClean="0">
                <a:solidFill>
                  <a:schemeClr val="tx1"/>
                </a:solidFill>
                <a:latin typeface="Times New Roman" panose="02020603050405020304" pitchFamily="18" charset="0"/>
                <a:cs typeface="Times New Roman" panose="02020603050405020304" pitchFamily="18" charset="0"/>
              </a:rPr>
              <a:t>và </a:t>
            </a:r>
            <a:r>
              <a:rPr lang="vi-VN" altLang="en-US" sz="2800" dirty="0">
                <a:solidFill>
                  <a:schemeClr val="tx1"/>
                </a:solidFill>
                <a:latin typeface="Times New Roman" panose="02020603050405020304" pitchFamily="18" charset="0"/>
                <a:cs typeface="Times New Roman" panose="02020603050405020304" pitchFamily="18" charset="0"/>
              </a:rPr>
              <a:t>nàng phải bán mình chuộc cha, chàng đau đớn vô cùng. Tuy kết duyên với Thuý Vân nhưng Kim Trọng chẳng thể nào nguôi được mối tình say đắm. Chàng quyết cất công lặn lội đi tìm Thuý Kiều. Nhờ gặp được sư Giác </a:t>
            </a:r>
            <a:r>
              <a:rPr lang="en-US" altLang="en-US" sz="2800" dirty="0" smtClean="0">
                <a:solidFill>
                  <a:schemeClr val="tx1"/>
                </a:solidFill>
                <a:latin typeface="Times New Roman" panose="02020603050405020304" pitchFamily="18" charset="0"/>
                <a:cs typeface="Times New Roman" panose="02020603050405020304" pitchFamily="18" charset="0"/>
              </a:rPr>
              <a:t>D</a:t>
            </a:r>
            <a:r>
              <a:rPr lang="vi-VN" altLang="en-US" sz="2800" dirty="0" smtClean="0">
                <a:solidFill>
                  <a:schemeClr val="tx1"/>
                </a:solidFill>
                <a:latin typeface="Times New Roman" panose="02020603050405020304" pitchFamily="18" charset="0"/>
                <a:cs typeface="Times New Roman" panose="02020603050405020304" pitchFamily="18" charset="0"/>
              </a:rPr>
              <a:t>uyên </a:t>
            </a:r>
            <a:r>
              <a:rPr lang="vi-VN" altLang="en-US" sz="2800" dirty="0">
                <a:solidFill>
                  <a:schemeClr val="tx1"/>
                </a:solidFill>
                <a:latin typeface="Times New Roman" panose="02020603050405020304" pitchFamily="18" charset="0"/>
                <a:cs typeface="Times New Roman" panose="02020603050405020304" pitchFamily="18" charset="0"/>
              </a:rPr>
              <a:t>mà Kim, Kiều tìm được nhau, gia đình đoàn tụ. Chiều ý mọi người, Thuý Kiều nối lại duyên với Kim Trọng nhưng cả hai cùng nguyện ước “duyên đôi </a:t>
            </a:r>
            <a:r>
              <a:rPr lang="vi-VN" altLang="en-US" sz="2800" dirty="0" smtClean="0">
                <a:solidFill>
                  <a:schemeClr val="tx1"/>
                </a:solidFill>
                <a:latin typeface="Times New Roman" panose="02020603050405020304" pitchFamily="18" charset="0"/>
                <a:cs typeface="Times New Roman" panose="02020603050405020304" pitchFamily="18" charset="0"/>
              </a:rPr>
              <a:t>l</a:t>
            </a:r>
            <a:r>
              <a:rPr lang="en-US" altLang="en-US" sz="2800" dirty="0" smtClean="0">
                <a:solidFill>
                  <a:schemeClr val="tx1"/>
                </a:solidFill>
                <a:latin typeface="Times New Roman" panose="02020603050405020304" pitchFamily="18" charset="0"/>
                <a:cs typeface="Times New Roman" panose="02020603050405020304" pitchFamily="18" charset="0"/>
              </a:rPr>
              <a:t>ứ</a:t>
            </a:r>
            <a:r>
              <a:rPr lang="vi-VN" altLang="en-US" sz="2800" dirty="0" smtClean="0">
                <a:solidFill>
                  <a:schemeClr val="tx1"/>
                </a:solidFill>
                <a:latin typeface="Times New Roman" panose="02020603050405020304" pitchFamily="18" charset="0"/>
                <a:cs typeface="Times New Roman" panose="02020603050405020304" pitchFamily="18" charset="0"/>
              </a:rPr>
              <a:t>a </a:t>
            </a:r>
            <a:r>
              <a:rPr lang="vi-VN" altLang="en-US" sz="2800" dirty="0">
                <a:solidFill>
                  <a:schemeClr val="tx1"/>
                </a:solidFill>
                <a:latin typeface="Times New Roman" panose="02020603050405020304" pitchFamily="18" charset="0"/>
                <a:cs typeface="Times New Roman" panose="02020603050405020304" pitchFamily="18" charset="0"/>
              </a:rPr>
              <a:t>cũng là duyên bạn bầy “.</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pic>
        <p:nvPicPr>
          <p:cNvPr id="6" name="Picture 5" descr="https://tiengsonghuong.files.wordpress.com/2011/10/tranh-kieu-14.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7800" y="928689"/>
            <a:ext cx="3886199" cy="59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80">
                                          <p:stCondLst>
                                            <p:cond delay="0"/>
                                          </p:stCondLst>
                                        </p:cTn>
                                        <p:tgtEl>
                                          <p:spTgt spid="5">
                                            <p:txEl>
                                              <p:pRg st="0" end="0"/>
                                            </p:txEl>
                                          </p:spTgt>
                                        </p:tgtEl>
                                      </p:cBhvr>
                                    </p:animEffect>
                                    <p:anim calcmode="lin" valueType="num">
                                      <p:cBhvr>
                                        <p:cTn id="11"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xEl>
                                              <p:pRg st="0" end="0"/>
                                            </p:txEl>
                                          </p:spTgt>
                                        </p:tgtEl>
                                      </p:cBhvr>
                                      <p:to x="100000" y="60000"/>
                                    </p:animScale>
                                    <p:animScale>
                                      <p:cBhvr>
                                        <p:cTn id="17" dur="166" decel="50000">
                                          <p:stCondLst>
                                            <p:cond delay="676"/>
                                          </p:stCondLst>
                                        </p:cTn>
                                        <p:tgtEl>
                                          <p:spTgt spid="5">
                                            <p:txEl>
                                              <p:pRg st="0" end="0"/>
                                            </p:txEl>
                                          </p:spTgt>
                                        </p:tgtEl>
                                      </p:cBhvr>
                                      <p:to x="100000" y="100000"/>
                                    </p:animScale>
                                    <p:animScale>
                                      <p:cBhvr>
                                        <p:cTn id="18" dur="26">
                                          <p:stCondLst>
                                            <p:cond delay="1312"/>
                                          </p:stCondLst>
                                        </p:cTn>
                                        <p:tgtEl>
                                          <p:spTgt spid="5">
                                            <p:txEl>
                                              <p:pRg st="0" end="0"/>
                                            </p:txEl>
                                          </p:spTgt>
                                        </p:tgtEl>
                                      </p:cBhvr>
                                      <p:to x="100000" y="80000"/>
                                    </p:animScale>
                                    <p:animScale>
                                      <p:cBhvr>
                                        <p:cTn id="19" dur="166" decel="50000">
                                          <p:stCondLst>
                                            <p:cond delay="1338"/>
                                          </p:stCondLst>
                                        </p:cTn>
                                        <p:tgtEl>
                                          <p:spTgt spid="5">
                                            <p:txEl>
                                              <p:pRg st="0" end="0"/>
                                            </p:txEl>
                                          </p:spTgt>
                                        </p:tgtEl>
                                      </p:cBhvr>
                                      <p:to x="100000" y="100000"/>
                                    </p:animScale>
                                    <p:animScale>
                                      <p:cBhvr>
                                        <p:cTn id="20" dur="26">
                                          <p:stCondLst>
                                            <p:cond delay="1642"/>
                                          </p:stCondLst>
                                        </p:cTn>
                                        <p:tgtEl>
                                          <p:spTgt spid="5">
                                            <p:txEl>
                                              <p:pRg st="0" end="0"/>
                                            </p:txEl>
                                          </p:spTgt>
                                        </p:tgtEl>
                                      </p:cBhvr>
                                      <p:to x="100000" y="90000"/>
                                    </p:animScale>
                                    <p:animScale>
                                      <p:cBhvr>
                                        <p:cTn id="21" dur="166" decel="50000">
                                          <p:stCondLst>
                                            <p:cond delay="1668"/>
                                          </p:stCondLst>
                                        </p:cTn>
                                        <p:tgtEl>
                                          <p:spTgt spid="5">
                                            <p:txEl>
                                              <p:pRg st="0" end="0"/>
                                            </p:txEl>
                                          </p:spTgt>
                                        </p:tgtEl>
                                      </p:cBhvr>
                                      <p:to x="100000" y="100000"/>
                                    </p:animScale>
                                    <p:animScale>
                                      <p:cBhvr>
                                        <p:cTn id="22" dur="26">
                                          <p:stCondLst>
                                            <p:cond delay="1808"/>
                                          </p:stCondLst>
                                        </p:cTn>
                                        <p:tgtEl>
                                          <p:spTgt spid="5">
                                            <p:txEl>
                                              <p:pRg st="0" end="0"/>
                                            </p:txEl>
                                          </p:spTgt>
                                        </p:tgtEl>
                                      </p:cBhvr>
                                      <p:to x="100000" y="95000"/>
                                    </p:animScale>
                                    <p:animScale>
                                      <p:cBhvr>
                                        <p:cTn id="23"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4"/>
          <p:cNvSpPr/>
          <p:nvPr/>
        </p:nvSpPr>
        <p:spPr>
          <a:xfrm>
            <a:off x="152400" y="335741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nghiệp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4"/>
          <p:cNvSpPr/>
          <p:nvPr/>
        </p:nvSpPr>
        <p:spPr>
          <a:xfrm>
            <a:off x="152400" y="348210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gốc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6" name="Rectangle: Rounded Corners 4"/>
          <p:cNvSpPr/>
          <p:nvPr/>
        </p:nvSpPr>
        <p:spPr>
          <a:xfrm>
            <a:off x="152400" y="4057073"/>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Tóm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tắt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04800" y="4716739"/>
            <a:ext cx="5257800" cy="619272"/>
          </a:xfrm>
          <a:prstGeom prst="rect">
            <a:avLst/>
          </a:prstGeom>
        </p:spPr>
        <p:txBody>
          <a:bodyPr wrap="square">
            <a:spAutoFit/>
          </a:bodyPr>
          <a:lstStyle/>
          <a:p>
            <a:pPr algn="just">
              <a:lnSpc>
                <a:spcPct val="107000"/>
              </a:lnSpc>
              <a:spcAft>
                <a:spcPts val="0"/>
              </a:spcAft>
            </a:pP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gỡ</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304800" y="5740850"/>
            <a:ext cx="4572000" cy="583750"/>
          </a:xfrm>
          <a:prstGeom prst="rect">
            <a:avLst/>
          </a:prstGeom>
        </p:spPr>
        <p:txBody>
          <a:bodyPr>
            <a:spAutoFit/>
          </a:bodyPr>
          <a:lstStyle/>
          <a:p>
            <a:pPr algn="just">
              <a:lnSpc>
                <a:spcPct val="107000"/>
              </a:lnSpc>
              <a:spcAft>
                <a:spcPts val="0"/>
              </a:spcAft>
            </a:pP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304800" y="5207450"/>
            <a:ext cx="4724400" cy="619272"/>
          </a:xfrm>
          <a:prstGeom prst="rect">
            <a:avLst/>
          </a:prstGeom>
        </p:spPr>
        <p:txBody>
          <a:bodyPr wrap="square">
            <a:spAutoFit/>
          </a:bodyPr>
          <a:lstStyle/>
          <a:p>
            <a:pPr algn="just">
              <a:lnSpc>
                <a:spcPct val="107000"/>
              </a:lnSpc>
              <a:spcAft>
                <a:spcPts val="0"/>
              </a:spcAft>
            </a:pP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Rounded Corners 4"/>
          <p:cNvSpPr/>
          <p:nvPr/>
        </p:nvSpPr>
        <p:spPr>
          <a:xfrm>
            <a:off x="152400" y="4652818"/>
            <a:ext cx="617220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228600" y="5243945"/>
            <a:ext cx="28194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1" name="Pentagon 20"/>
          <p:cNvSpPr/>
          <p:nvPr/>
        </p:nvSpPr>
        <p:spPr>
          <a:xfrm>
            <a:off x="228600" y="5243945"/>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a.</a:t>
            </a:r>
            <a:endParaRPr 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xit" presetSubtype="0" accel="100000" fill="hold" grpId="1" nodeType="clickEffect">
                                  <p:stCondLst>
                                    <p:cond delay="0"/>
                                  </p:stCondLst>
                                  <p:childTnLst>
                                    <p:anim calcmode="lin" valueType="num">
                                      <p:cBhvr>
                                        <p:cTn id="21" dur="1000"/>
                                        <p:tgtEl>
                                          <p:spTgt spid="4"/>
                                        </p:tgtEl>
                                        <p:attrNameLst>
                                          <p:attrName>ppt_w</p:attrName>
                                        </p:attrNameLst>
                                      </p:cBhvr>
                                      <p:tavLst>
                                        <p:tav tm="0">
                                          <p:val>
                                            <p:strVal val="ppt_w"/>
                                          </p:val>
                                        </p:tav>
                                        <p:tav tm="100000">
                                          <p:val>
                                            <p:strVal val="ppt_w+.3"/>
                                          </p:val>
                                        </p:tav>
                                      </p:tavLst>
                                    </p:anim>
                                    <p:anim calcmode="lin" valueType="num">
                                      <p:cBhvr>
                                        <p:cTn id="22" dur="1000"/>
                                        <p:tgtEl>
                                          <p:spTgt spid="4"/>
                                        </p:tgtEl>
                                        <p:attrNameLst>
                                          <p:attrName>ppt_h</p:attrName>
                                        </p:attrNameLst>
                                      </p:cBhvr>
                                      <p:tavLst>
                                        <p:tav tm="0">
                                          <p:val>
                                            <p:strVal val="ppt_h"/>
                                          </p:val>
                                        </p:tav>
                                        <p:tav tm="100000">
                                          <p:val>
                                            <p:strVal val="ppt_h"/>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par>
                                <p:cTn id="25" presetID="50" presetClass="exit" presetSubtype="0" accel="100000" fill="hold" grpId="1" nodeType="withEffect">
                                  <p:stCondLst>
                                    <p:cond delay="0"/>
                                  </p:stCondLst>
                                  <p:childTnLst>
                                    <p:anim calcmode="lin" valueType="num">
                                      <p:cBhvr>
                                        <p:cTn id="26" dur="1000"/>
                                        <p:tgtEl>
                                          <p:spTgt spid="18"/>
                                        </p:tgtEl>
                                        <p:attrNameLst>
                                          <p:attrName>ppt_w</p:attrName>
                                        </p:attrNameLst>
                                      </p:cBhvr>
                                      <p:tavLst>
                                        <p:tav tm="0">
                                          <p:val>
                                            <p:strVal val="ppt_w"/>
                                          </p:val>
                                        </p:tav>
                                        <p:tav tm="100000">
                                          <p:val>
                                            <p:strVal val="ppt_w+.3"/>
                                          </p:val>
                                        </p:tav>
                                      </p:tavLst>
                                    </p:anim>
                                    <p:anim calcmode="lin" valueType="num">
                                      <p:cBhvr>
                                        <p:cTn id="27" dur="1000"/>
                                        <p:tgtEl>
                                          <p:spTgt spid="18"/>
                                        </p:tgtEl>
                                        <p:attrNameLst>
                                          <p:attrName>ppt_h</p:attrName>
                                        </p:attrNameLst>
                                      </p:cBhvr>
                                      <p:tavLst>
                                        <p:tav tm="0">
                                          <p:val>
                                            <p:strVal val="ppt_h"/>
                                          </p:val>
                                        </p:tav>
                                        <p:tav tm="100000">
                                          <p:val>
                                            <p:strVal val="ppt_h"/>
                                          </p:val>
                                        </p:tav>
                                      </p:tavLst>
                                    </p:anim>
                                    <p:animEffect transition="out" filter="fade">
                                      <p:cBhvr>
                                        <p:cTn id="28" dur="1000"/>
                                        <p:tgtEl>
                                          <p:spTgt spid="18"/>
                                        </p:tgtEl>
                                      </p:cBhvr>
                                    </p:animEffect>
                                    <p:set>
                                      <p:cBhvr>
                                        <p:cTn id="29" dur="1" fill="hold">
                                          <p:stCondLst>
                                            <p:cond delay="999"/>
                                          </p:stCondLst>
                                        </p:cTn>
                                        <p:tgtEl>
                                          <p:spTgt spid="18"/>
                                        </p:tgtEl>
                                        <p:attrNameLst>
                                          <p:attrName>style.visibility</p:attrName>
                                        </p:attrNameLst>
                                      </p:cBhvr>
                                      <p:to>
                                        <p:strVal val="hidden"/>
                                      </p:to>
                                    </p:set>
                                  </p:childTnLst>
                                </p:cTn>
                              </p:par>
                              <p:par>
                                <p:cTn id="30" presetID="50" presetClass="exit" presetSubtype="0" accel="100000" fill="hold" grpId="1" nodeType="withEffect">
                                  <p:stCondLst>
                                    <p:cond delay="0"/>
                                  </p:stCondLst>
                                  <p:childTnLst>
                                    <p:anim calcmode="lin" valueType="num">
                                      <p:cBhvr>
                                        <p:cTn id="31" dur="1000"/>
                                        <p:tgtEl>
                                          <p:spTgt spid="17"/>
                                        </p:tgtEl>
                                        <p:attrNameLst>
                                          <p:attrName>ppt_w</p:attrName>
                                        </p:attrNameLst>
                                      </p:cBhvr>
                                      <p:tavLst>
                                        <p:tav tm="0">
                                          <p:val>
                                            <p:strVal val="ppt_w"/>
                                          </p:val>
                                        </p:tav>
                                        <p:tav tm="100000">
                                          <p:val>
                                            <p:strVal val="ppt_w+.3"/>
                                          </p:val>
                                        </p:tav>
                                      </p:tavLst>
                                    </p:anim>
                                    <p:anim calcmode="lin" valueType="num">
                                      <p:cBhvr>
                                        <p:cTn id="32" dur="1000"/>
                                        <p:tgtEl>
                                          <p:spTgt spid="17"/>
                                        </p:tgtEl>
                                        <p:attrNameLst>
                                          <p:attrName>ppt_h</p:attrName>
                                        </p:attrNameLst>
                                      </p:cBhvr>
                                      <p:tavLst>
                                        <p:tav tm="0">
                                          <p:val>
                                            <p:strVal val="ppt_h"/>
                                          </p:val>
                                        </p:tav>
                                        <p:tav tm="100000">
                                          <p:val>
                                            <p:strVal val="ppt_h"/>
                                          </p:val>
                                        </p:tav>
                                      </p:tavLst>
                                    </p:anim>
                                    <p:animEffect transition="out" filter="fade">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p:bldP spid="17" grpId="1"/>
      <p:bldP spid="18" grpId="0"/>
      <p:bldP spid="18" grpId="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tiengsonghuong.files.wordpress.com/2011/10/tranh-kieu-07.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9400" y="4038600"/>
            <a:ext cx="2507672"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28600" y="304800"/>
            <a:ext cx="8686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dirty="0">
                <a:solidFill>
                  <a:srgbClr val="000000"/>
                </a:solidFill>
                <a:latin typeface="Times New Roman" panose="02020603050405020304" pitchFamily="18" charset="0"/>
                <a:cs typeface="Times New Roman" panose="02020603050405020304" pitchFamily="18" charset="0"/>
              </a:rPr>
              <a:t>Giá trị hiện thực : “Truyện Kiều” là bức tranh hiện thực về một xã hội bất công tàn bạo, là lời tố cáo xã hội phong kiến chà đạp quyền sống của con người, đặc biệt là những người tài hoa, người phụ nữ.</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“Truyện Kiều” tố cáo các thế lực đen tối trong xã hội phong kiến, từ bọn sai nha, quan </a:t>
            </a:r>
            <a:r>
              <a:rPr lang="en-US" altLang="en-US" sz="2400" dirty="0" err="1" smtClean="0">
                <a:solidFill>
                  <a:srgbClr val="000000"/>
                </a:solidFill>
                <a:latin typeface="Times New Roman" panose="02020603050405020304" pitchFamily="18" charset="0"/>
                <a:cs typeface="Times New Roman" panose="02020603050405020304" pitchFamily="18" charset="0"/>
              </a:rPr>
              <a:t>lại</a:t>
            </a:r>
            <a:r>
              <a:rPr lang="vi-VN" altLang="en-US" sz="2400" dirty="0" smtClean="0">
                <a:solidFill>
                  <a:srgbClr val="00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cho đến “họ Hoạn danh gia”, “quan Tổng đốc trọng thần”, </a:t>
            </a:r>
            <a:r>
              <a:rPr lang="vi-VN" altLang="en-US" sz="2400" dirty="0" smtClean="0">
                <a:solidFill>
                  <a:srgbClr val="000000"/>
                </a:solidFill>
                <a:latin typeface="Times New Roman" panose="02020603050405020304" pitchFamily="18" charset="0"/>
                <a:cs typeface="Times New Roman" panose="02020603050405020304" pitchFamily="18" charset="0"/>
              </a:rPr>
              <a:t>rồi </a:t>
            </a:r>
            <a:r>
              <a:rPr lang="vi-VN" altLang="en-US" sz="2400" dirty="0">
                <a:solidFill>
                  <a:srgbClr val="000000"/>
                </a:solidFill>
                <a:latin typeface="Times New Roman" panose="02020603050405020304" pitchFamily="18" charset="0"/>
                <a:cs typeface="Times New Roman" panose="02020603050405020304" pitchFamily="18" charset="0"/>
              </a:rPr>
              <a:t>bọn ma cô, chủ chứa,… đều ích kỉ, tham lam, tàn nhẫn, coi rẻ sinh mạng và phẩm giá con người.</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“Truyện Kiều” còn cho thấy sức mạnh ma quái của đồng tiền đã làm tha hóa con người. Đồng tiền làm đảo điên (“Dẫu lòng đổi trắng thay đen khó gì”), đồng tiền giẫm lên lương tâm con người và xóa mờ công lí (“Có ba trăm lạng việc này mới </a:t>
            </a:r>
            <a:r>
              <a:rPr lang="vi-VN" altLang="en-US" sz="2400" dirty="0" smtClean="0">
                <a:solidFill>
                  <a:srgbClr val="000000"/>
                </a:solidFill>
                <a:latin typeface="Times New Roman" panose="02020603050405020304" pitchFamily="18" charset="0"/>
                <a:cs typeface="Times New Roman" panose="02020603050405020304" pitchFamily="18" charset="0"/>
              </a:rPr>
              <a:t>x</a:t>
            </a:r>
            <a:r>
              <a:rPr lang="en-US" altLang="en-US" sz="2400" dirty="0" err="1" smtClean="0">
                <a:solidFill>
                  <a:srgbClr val="000000"/>
                </a:solidFill>
                <a:latin typeface="Times New Roman" panose="02020603050405020304" pitchFamily="18" charset="0"/>
                <a:cs typeface="Times New Roman" panose="02020603050405020304" pitchFamily="18" charset="0"/>
              </a:rPr>
              <a:t>ong</a:t>
            </a:r>
            <a:r>
              <a:rPr lang="vi-VN" altLang="en-US" sz="2400" dirty="0" smtClean="0">
                <a:solidFill>
                  <a:srgbClr val="000000"/>
                </a:solidFill>
                <a:latin typeface="Times New Roman" panose="02020603050405020304" pitchFamily="18" charset="0"/>
                <a:cs typeface="Times New Roman" panose="02020603050405020304" pitchFamily="18" charset="0"/>
              </a:rPr>
              <a:t>”).</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pic>
        <p:nvPicPr>
          <p:cNvPr id="5" name="Chỗ dành sẵn cho Nội dung 4" descr="Ảnh có chứa tòa nhà&#10;&#10;Mô tả được tạo với mức tin cậy cao"/>
          <p:cNvPicPr>
            <a:picLocks noChangeAspect="1"/>
          </p:cNvPicPr>
          <p:nvPr/>
        </p:nvPicPr>
        <p:blipFill rotWithShape="1">
          <a:blip r:embed="rId1">
            <a:extLst>
              <a:ext uri="{28A0092B-C50C-407E-A947-70E740481C1C}">
                <a14:useLocalDpi xmlns:a14="http://schemas.microsoft.com/office/drawing/2010/main" val="0"/>
              </a:ext>
            </a:extLst>
          </a:blip>
          <a:srcRect l="1718" r="1606" b="-2"/>
          <a:stretch>
            <a:fillRect/>
          </a:stretch>
        </p:blipFill>
        <p:spPr>
          <a:xfrm>
            <a:off x="4800600" y="2209800"/>
            <a:ext cx="4343400" cy="46838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pic>
        <p:nvPicPr>
          <p:cNvPr id="7" name="Picture 13" descr="Lang mo dai thi hao Nguyen Du co gi dac biet?-Hinh-2"/>
          <p:cNvPicPr>
            <a:picLocks noChangeAspect="1" noChangeArrowheads="1"/>
          </p:cNvPicPr>
          <p:nvPr/>
        </p:nvPicPr>
        <p:blipFill>
          <a:blip r:embed="rId2"/>
          <a:srcRect/>
          <a:stretch>
            <a:fillRect/>
          </a:stretch>
        </p:blipFill>
        <p:spPr bwMode="auto">
          <a:xfrm>
            <a:off x="76201" y="2133600"/>
            <a:ext cx="4648200" cy="4800600"/>
          </a:xfrm>
          <a:prstGeom prst="rect">
            <a:avLst/>
          </a:prstGeom>
          <a:ln>
            <a:noFill/>
          </a:ln>
          <a:effectLst>
            <a:softEdge rad="112500"/>
          </a:effectLst>
        </p:spPr>
      </p:pic>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5" y="2133600"/>
            <a:ext cx="27622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13" presetClass="exit" presetSubtype="32" fill="hold" nodeType="withEffect">
                                  <p:stCondLst>
                                    <p:cond delay="0"/>
                                  </p:stCondLst>
                                  <p:childTnLst>
                                    <p:animEffect transition="out" filter="plus(out)">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334625"/>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dirty="0">
                <a:solidFill>
                  <a:srgbClr val="000000"/>
                </a:solidFill>
                <a:latin typeface="Times New Roman" panose="02020603050405020304" pitchFamily="18" charset="0"/>
                <a:cs typeface="Times New Roman" panose="02020603050405020304" pitchFamily="18" charset="0"/>
              </a:rPr>
              <a:t>Giá trị nhân đạo :</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“Truyện Kiều” là </a:t>
            </a:r>
            <a:r>
              <a:rPr lang="en-US" altLang="en-US" sz="2400" dirty="0" err="1" smtClean="0">
                <a:solidFill>
                  <a:srgbClr val="000000"/>
                </a:solidFill>
                <a:latin typeface="Times New Roman" panose="02020603050405020304" pitchFamily="18" charset="0"/>
                <a:cs typeface="Times New Roman" panose="02020603050405020304" pitchFamily="18" charset="0"/>
              </a:rPr>
              <a:t>nỗi</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err="1" smtClean="0">
                <a:solidFill>
                  <a:srgbClr val="000000"/>
                </a:solidFill>
                <a:latin typeface="Times New Roman" panose="02020603050405020304" pitchFamily="18" charset="0"/>
                <a:cs typeface="Times New Roman" panose="02020603050405020304" pitchFamily="18" charset="0"/>
              </a:rPr>
              <a:t>lòng</a:t>
            </a:r>
            <a:r>
              <a:rPr lang="vi-VN" altLang="en-US" sz="2400" dirty="0" smtClean="0">
                <a:solidFill>
                  <a:srgbClr val="00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thương cảm, là tiếng khóc đau đớn </a:t>
            </a:r>
            <a:r>
              <a:rPr lang="en-US" altLang="en-US" sz="2400" dirty="0" err="1" smtClean="0">
                <a:solidFill>
                  <a:srgbClr val="000000"/>
                </a:solidFill>
                <a:latin typeface="Times New Roman" panose="02020603050405020304" pitchFamily="18" charset="0"/>
                <a:cs typeface="Times New Roman" panose="02020603050405020304" pitchFamily="18" charset="0"/>
              </a:rPr>
              <a:t>trước</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vi-VN" altLang="en-US" sz="2400" dirty="0" smtClean="0">
                <a:solidFill>
                  <a:srgbClr val="000000"/>
                </a:solidFill>
                <a:latin typeface="Times New Roman" panose="02020603050405020304" pitchFamily="18" charset="0"/>
                <a:cs typeface="Times New Roman" panose="02020603050405020304" pitchFamily="18" charset="0"/>
              </a:rPr>
              <a:t>bi </a:t>
            </a:r>
            <a:r>
              <a:rPr lang="vi-VN" altLang="en-US" sz="2400" dirty="0">
                <a:solidFill>
                  <a:srgbClr val="000000"/>
                </a:solidFill>
                <a:latin typeface="Times New Roman" panose="02020603050405020304" pitchFamily="18" charset="0"/>
                <a:cs typeface="Times New Roman" panose="02020603050405020304" pitchFamily="18" charset="0"/>
              </a:rPr>
              <a:t>kịch của con người. Thúy Kiều là nhân vật mà Nguyễn Du yêu quý nhất. Khóc Thúy Kiều, Nguyễn Du khóc cho những nỗi đau lớn của con người : tình yêu tan vỡ, tình cốt nhục lìa tan, nhân phẩm bị chà đạp, thân xác bị đày đọa…</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“Truyện Kiều” đề cao con người từ vẻ đẹp hình thức, phẩm chất đến những ước mơ, những khát vọng chân chính.</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Hình tượng nhân vật Thúy Kiều tài sắc vẹn toàn, hiếu hạnh đủ đường là nhân vật lí tưởng, tập trung những vẻ đẹp của con người trong cuộc đời.</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“Truyện Kiều” là bài ca về tình yêu tự do, trong sáng, chung thủy. </a:t>
            </a:r>
            <a:r>
              <a:rPr lang="vi-VN" altLang="en-US" sz="2400" dirty="0" smtClean="0">
                <a:solidFill>
                  <a:srgbClr val="000000"/>
                </a:solidFill>
                <a:latin typeface="Times New Roman" panose="02020603050405020304" pitchFamily="18" charset="0"/>
                <a:cs typeface="Times New Roman" panose="02020603050405020304" pitchFamily="18" charset="0"/>
              </a:rPr>
              <a:t>“Xăm </a:t>
            </a:r>
            <a:r>
              <a:rPr lang="vi-VN" altLang="en-US" sz="2400" dirty="0">
                <a:solidFill>
                  <a:srgbClr val="000000"/>
                </a:solidFill>
                <a:latin typeface="Times New Roman" panose="02020603050405020304" pitchFamily="18" charset="0"/>
                <a:cs typeface="Times New Roman" panose="02020603050405020304" pitchFamily="18" charset="0"/>
              </a:rPr>
              <a:t>xăm băng lối vườn khuya một mình” của Kiều đến với Kim Trọng đã phá vỡ những quy tắc thánh hiền về sự cách biệt nam nữ.</a:t>
            </a:r>
            <a:endParaRPr lang="vi-VN" altLang="en-US" sz="2400" dirty="0">
              <a:solidFill>
                <a:srgbClr val="000000"/>
              </a:solidFill>
              <a:latin typeface="Times New Roman" panose="02020603050405020304" pitchFamily="18" charset="0"/>
              <a:cs typeface="Times New Roman" panose="02020603050405020304" pitchFamily="18" charset="0"/>
            </a:endParaRPr>
          </a:p>
          <a:p>
            <a:pPr algn="just"/>
            <a:r>
              <a:rPr lang="vi-VN" altLang="en-US" sz="2400" dirty="0">
                <a:solidFill>
                  <a:srgbClr val="000000"/>
                </a:solidFill>
                <a:latin typeface="Times New Roman" panose="02020603050405020304" pitchFamily="18" charset="0"/>
                <a:cs typeface="Times New Roman" panose="02020603050405020304" pitchFamily="18" charset="0"/>
              </a:rPr>
              <a:t>- “Truyện Kiều” là giấc mơ về tự do và công lí. Qua hình tượng Từ Hải, Nguyễn Du gửi gắm ước mơ anh hùng “đội trời đạp đất” làm chủ cuộc đời, trả ân báo oán, thực hiện công lí, khinh bỉ những “phường giá áo túi cơm”.</a:t>
            </a:r>
            <a:endParaRPr lang="vi-VN" altLang="en-US" sz="2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4"/>
          <p:cNvSpPr/>
          <p:nvPr/>
        </p:nvSpPr>
        <p:spPr>
          <a:xfrm>
            <a:off x="152400" y="335741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nghiệp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4"/>
          <p:cNvSpPr/>
          <p:nvPr/>
        </p:nvSpPr>
        <p:spPr>
          <a:xfrm>
            <a:off x="152400" y="348210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gốc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6" name="Rectangle: Rounded Corners 4"/>
          <p:cNvSpPr/>
          <p:nvPr/>
        </p:nvSpPr>
        <p:spPr>
          <a:xfrm>
            <a:off x="152400" y="4057073"/>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Tóm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tắt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9" name="Rectangle: Rounded Corners 4"/>
          <p:cNvSpPr/>
          <p:nvPr/>
        </p:nvSpPr>
        <p:spPr>
          <a:xfrm>
            <a:off x="152400" y="4652818"/>
            <a:ext cx="617220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228600" y="5243945"/>
            <a:ext cx="28194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1" name="Pentagon 20"/>
          <p:cNvSpPr/>
          <p:nvPr/>
        </p:nvSpPr>
        <p:spPr>
          <a:xfrm>
            <a:off x="228600" y="5243945"/>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2"/>
          <p:cNvSpPr txBox="1">
            <a:spLocks noChangeArrowheads="1"/>
          </p:cNvSpPr>
          <p:nvPr/>
        </p:nvSpPr>
        <p:spPr bwMode="auto">
          <a:xfrm>
            <a:off x="152400" y="5638800"/>
            <a:ext cx="3429000"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27000" algn="l"/>
                <a:tab pos="1657350" algn="l"/>
              </a:tabLst>
              <a:defRPr>
                <a:solidFill>
                  <a:schemeClr val="tx1"/>
                </a:solidFill>
                <a:latin typeface="Arial" panose="020B0604020202020204" pitchFamily="34" charset="0"/>
                <a:cs typeface="Arial" panose="020B0604020202020204" pitchFamily="34" charset="0"/>
              </a:defRPr>
            </a:lvl1pPr>
            <a:lvl2pPr marL="742950" indent="-285750">
              <a:tabLst>
                <a:tab pos="127000" algn="l"/>
                <a:tab pos="1657350" algn="l"/>
              </a:tabLst>
              <a:defRPr>
                <a:solidFill>
                  <a:schemeClr val="tx1"/>
                </a:solidFill>
                <a:latin typeface="Arial" panose="020B0604020202020204" pitchFamily="34" charset="0"/>
                <a:cs typeface="Arial" panose="020B0604020202020204" pitchFamily="34" charset="0"/>
              </a:defRPr>
            </a:lvl2pPr>
            <a:lvl3pPr marL="1143000" indent="-228600">
              <a:tabLst>
                <a:tab pos="127000" algn="l"/>
                <a:tab pos="1657350" algn="l"/>
              </a:tabLst>
              <a:defRPr>
                <a:solidFill>
                  <a:schemeClr val="tx1"/>
                </a:solidFill>
                <a:latin typeface="Arial" panose="020B0604020202020204" pitchFamily="34" charset="0"/>
                <a:cs typeface="Arial" panose="020B0604020202020204" pitchFamily="34" charset="0"/>
              </a:defRPr>
            </a:lvl3pPr>
            <a:lvl4pPr marL="1600200" indent="-228600">
              <a:tabLst>
                <a:tab pos="127000" algn="l"/>
                <a:tab pos="1657350" algn="l"/>
              </a:tabLst>
              <a:defRPr>
                <a:solidFill>
                  <a:schemeClr val="tx1"/>
                </a:solidFill>
                <a:latin typeface="Arial" panose="020B0604020202020204" pitchFamily="34" charset="0"/>
                <a:cs typeface="Arial" panose="020B0604020202020204" pitchFamily="34" charset="0"/>
              </a:defRPr>
            </a:lvl4pPr>
            <a:lvl5pPr marL="2057400" indent="-228600">
              <a:tabLst>
                <a:tab pos="127000" algn="l"/>
                <a:tab pos="16573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e-DE" altLang="en-US" sz="3200" dirty="0">
                <a:solidFill>
                  <a:srgbClr val="002060"/>
                </a:solidFill>
                <a:latin typeface="Times New Roman" panose="02020603050405020304" pitchFamily="18" charset="0"/>
                <a:cs typeface="Times New Roman" panose="02020603050405020304" pitchFamily="18" charset="0"/>
              </a:rPr>
              <a:t>* Giá trị hiện </a:t>
            </a:r>
            <a:r>
              <a:rPr lang="de-DE" altLang="en-US" sz="3200" dirty="0" smtClean="0">
                <a:solidFill>
                  <a:srgbClr val="002060"/>
                </a:solidFill>
                <a:latin typeface="Times New Roman" panose="02020603050405020304" pitchFamily="18" charset="0"/>
                <a:cs typeface="Times New Roman" panose="02020603050405020304" pitchFamily="18" charset="0"/>
              </a:rPr>
              <a:t>thực: </a:t>
            </a:r>
            <a:endParaRPr lang="en-US" alt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28600" y="6085582"/>
            <a:ext cx="8458200" cy="584775"/>
          </a:xfrm>
          <a:prstGeom prst="rect">
            <a:avLst/>
          </a:prstGeom>
        </p:spPr>
        <p:txBody>
          <a:bodyPr wrap="square">
            <a:spAutoFit/>
          </a:bodyPr>
          <a:lstStyle/>
          <a:p>
            <a:pPr>
              <a:spcBef>
                <a:spcPct val="50000"/>
              </a:spcBef>
            </a:pPr>
            <a:r>
              <a:rPr lang="en-US" sz="3200" dirty="0">
                <a:latin typeface="Times New Roman" panose="02020603050405020304" pitchFamily="18" charset="0"/>
              </a:rPr>
              <a:t>- </a:t>
            </a:r>
            <a:r>
              <a:rPr lang="en-US" sz="3200" dirty="0" err="1">
                <a:latin typeface="Times New Roman" panose="02020603050405020304" pitchFamily="18" charset="0"/>
              </a:rPr>
              <a:t>Phản</a:t>
            </a:r>
            <a:r>
              <a:rPr lang="en-US" sz="3200" dirty="0">
                <a:latin typeface="Times New Roman" panose="02020603050405020304" pitchFamily="18" charset="0"/>
              </a:rPr>
              <a:t> </a:t>
            </a:r>
            <a:r>
              <a:rPr lang="en-US" sz="3200" dirty="0" err="1">
                <a:latin typeface="Times New Roman" panose="02020603050405020304" pitchFamily="18" charset="0"/>
              </a:rPr>
              <a:t>ánh</a:t>
            </a:r>
            <a:r>
              <a:rPr lang="en-US" sz="3200" dirty="0">
                <a:latin typeface="Times New Roman" panose="02020603050405020304" pitchFamily="18" charset="0"/>
              </a:rPr>
              <a:t> </a:t>
            </a:r>
            <a:r>
              <a:rPr lang="en-US" sz="3200" dirty="0" err="1">
                <a:latin typeface="Times New Roman" panose="02020603050405020304" pitchFamily="18" charset="0"/>
              </a:rPr>
              <a:t>hiện</a:t>
            </a:r>
            <a:r>
              <a:rPr lang="en-US" sz="3200" dirty="0">
                <a:latin typeface="Times New Roman" panose="02020603050405020304" pitchFamily="18" charset="0"/>
              </a:rPr>
              <a:t> </a:t>
            </a:r>
            <a:r>
              <a:rPr lang="en-US" sz="3200" dirty="0" err="1" smtClean="0">
                <a:latin typeface="Times New Roman" panose="02020603050405020304" pitchFamily="18" charset="0"/>
              </a:rPr>
              <a:t>thực</a:t>
            </a:r>
            <a:r>
              <a:rPr lang="en-US" sz="3200" dirty="0" smtClean="0">
                <a:latin typeface="Times New Roman" panose="02020603050405020304" pitchFamily="18" charset="0"/>
              </a:rPr>
              <a:t> </a:t>
            </a:r>
            <a:r>
              <a:rPr lang="en-US" sz="3200" dirty="0" err="1">
                <a:latin typeface="Times New Roman" panose="02020603050405020304" pitchFamily="18" charset="0"/>
              </a:rPr>
              <a:t>xã</a:t>
            </a:r>
            <a:r>
              <a:rPr lang="en-US" sz="3200" dirty="0">
                <a:latin typeface="Times New Roman" panose="02020603050405020304" pitchFamily="18" charset="0"/>
              </a:rPr>
              <a:t> </a:t>
            </a:r>
            <a:r>
              <a:rPr lang="en-US" sz="3200" dirty="0" err="1">
                <a:latin typeface="Times New Roman" panose="02020603050405020304" pitchFamily="18" charset="0"/>
              </a:rPr>
              <a:t>hội</a:t>
            </a:r>
            <a:r>
              <a:rPr lang="en-US" sz="3200" dirty="0">
                <a:latin typeface="Times New Roman" panose="02020603050405020304" pitchFamily="18" charset="0"/>
              </a:rPr>
              <a:t> </a:t>
            </a:r>
            <a:r>
              <a:rPr lang="en-US" sz="3200" dirty="0" err="1">
                <a:latin typeface="Times New Roman" panose="02020603050405020304" pitchFamily="18" charset="0"/>
              </a:rPr>
              <a:t>bất</a:t>
            </a:r>
            <a:r>
              <a:rPr lang="en-US" sz="3200" dirty="0">
                <a:latin typeface="Times New Roman" panose="02020603050405020304" pitchFamily="18" charset="0"/>
              </a:rPr>
              <a:t> </a:t>
            </a:r>
            <a:r>
              <a:rPr lang="en-US" sz="3200" dirty="0" err="1">
                <a:latin typeface="Times New Roman" panose="02020603050405020304" pitchFamily="18" charset="0"/>
              </a:rPr>
              <a:t>công</a:t>
            </a:r>
            <a:r>
              <a:rPr lang="en-US" sz="3200" dirty="0">
                <a:latin typeface="Times New Roman" panose="02020603050405020304" pitchFamily="18" charset="0"/>
              </a:rPr>
              <a:t>, </a:t>
            </a:r>
            <a:r>
              <a:rPr lang="en-US" sz="3200" dirty="0" err="1">
                <a:latin typeface="Times New Roman" panose="02020603050405020304" pitchFamily="18" charset="0"/>
              </a:rPr>
              <a:t>tàn</a:t>
            </a:r>
            <a:r>
              <a:rPr lang="en-US" sz="3200" dirty="0">
                <a:latin typeface="Times New Roman" panose="02020603050405020304" pitchFamily="18" charset="0"/>
              </a:rPr>
              <a:t> </a:t>
            </a:r>
            <a:r>
              <a:rPr lang="en-US" sz="3200" dirty="0" err="1">
                <a:latin typeface="Times New Roman" panose="02020603050405020304" pitchFamily="18" charset="0"/>
              </a:rPr>
              <a:t>bạo</a:t>
            </a:r>
            <a:r>
              <a:rPr lang="en-US" sz="3200" dirty="0">
                <a:latin typeface="Times New Roman" panose="02020603050405020304" pitchFamily="18" charset="0"/>
              </a:rPr>
              <a:t>.</a:t>
            </a:r>
            <a:endParaRPr lang="en-US" sz="3200" dirty="0">
              <a:latin typeface="Times New Roman" panose="02020603050405020304" pitchFamily="18" charset="0"/>
            </a:endParaRPr>
          </a:p>
        </p:txBody>
      </p:sp>
      <p:sp>
        <p:nvSpPr>
          <p:cNvPr id="5" name="Rectangle 4"/>
          <p:cNvSpPr/>
          <p:nvPr/>
        </p:nvSpPr>
        <p:spPr>
          <a:xfrm>
            <a:off x="228600" y="6044625"/>
            <a:ext cx="5708614" cy="584775"/>
          </a:xfrm>
          <a:prstGeom prst="rect">
            <a:avLst/>
          </a:prstGeom>
        </p:spPr>
        <p:txBody>
          <a:bodyPr wrap="none">
            <a:spAutoFit/>
          </a:bodyPr>
          <a:lstStyle/>
          <a:p>
            <a:pPr>
              <a:spcBef>
                <a:spcPct val="50000"/>
              </a:spcBef>
            </a:pPr>
            <a:r>
              <a:rPr lang="en-US" sz="3200" dirty="0">
                <a:latin typeface="Times New Roman" panose="02020603050405020304" pitchFamily="18" charset="0"/>
              </a:rPr>
              <a:t>- </a:t>
            </a:r>
            <a:r>
              <a:rPr lang="en-US" sz="3200" dirty="0" err="1">
                <a:latin typeface="Times New Roman" panose="02020603050405020304" pitchFamily="18" charset="0"/>
              </a:rPr>
              <a:t>Phản</a:t>
            </a:r>
            <a:r>
              <a:rPr lang="en-US" sz="3200" dirty="0">
                <a:latin typeface="Times New Roman" panose="02020603050405020304" pitchFamily="18" charset="0"/>
              </a:rPr>
              <a:t> </a:t>
            </a:r>
            <a:r>
              <a:rPr lang="en-US" sz="3200" dirty="0" err="1">
                <a:latin typeface="Times New Roman" panose="02020603050405020304" pitchFamily="18" charset="0"/>
              </a:rPr>
              <a:t>ánh</a:t>
            </a:r>
            <a:r>
              <a:rPr lang="en-US" sz="3200" dirty="0">
                <a:latin typeface="Times New Roman" panose="02020603050405020304" pitchFamily="18" charset="0"/>
              </a:rPr>
              <a:t> </a:t>
            </a:r>
            <a:r>
              <a:rPr lang="en-US" sz="3200" dirty="0" smtClean="0">
                <a:latin typeface="Times New Roman" panose="02020603050405020304" pitchFamily="18" charset="0"/>
              </a:rPr>
              <a:t>bi </a:t>
            </a:r>
            <a:r>
              <a:rPr lang="en-US" sz="3200" dirty="0" err="1">
                <a:latin typeface="Times New Roman" panose="02020603050405020304" pitchFamily="18" charset="0"/>
              </a:rPr>
              <a:t>kịch</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con </a:t>
            </a:r>
            <a:r>
              <a:rPr lang="en-US" sz="3200" dirty="0" err="1">
                <a:latin typeface="Times New Roman" panose="02020603050405020304" pitchFamily="18" charset="0"/>
              </a:rPr>
              <a:t>người</a:t>
            </a:r>
            <a:r>
              <a:rPr lang="en-US" sz="3200" dirty="0">
                <a:latin typeface="Times New Roman" panose="02020603050405020304" pitchFamily="18" charset="0"/>
              </a:rPr>
              <a:t>.</a:t>
            </a:r>
            <a:endParaRPr lang="en-US" sz="3200" dirty="0">
              <a:latin typeface="Times New Roman" panose="02020603050405020304" pitchFamily="18" charset="0"/>
            </a:endParaRPr>
          </a:p>
        </p:txBody>
      </p:sp>
      <p:sp>
        <p:nvSpPr>
          <p:cNvPr id="7" name="Rectangle 6"/>
          <p:cNvSpPr/>
          <p:nvPr/>
        </p:nvSpPr>
        <p:spPr>
          <a:xfrm>
            <a:off x="152400" y="6044625"/>
            <a:ext cx="3365024" cy="584775"/>
          </a:xfrm>
          <a:prstGeom prst="rect">
            <a:avLst/>
          </a:prstGeom>
        </p:spPr>
        <p:txBody>
          <a:bodyPr wrap="none">
            <a:spAutoFit/>
          </a:bodyPr>
          <a:lstStyle/>
          <a:p>
            <a:pPr>
              <a:spcAft>
                <a:spcPts val="800"/>
              </a:spcAft>
            </a:pPr>
            <a:r>
              <a:rPr lang="de-DE" altLang="en-US" sz="3200" dirty="0">
                <a:solidFill>
                  <a:srgbClr val="002060"/>
                </a:solidFill>
                <a:latin typeface="Times New Roman" panose="02020603050405020304" pitchFamily="18" charset="0"/>
                <a:cs typeface="Times New Roman" panose="02020603050405020304" pitchFamily="18" charset="0"/>
              </a:rPr>
              <a:t>* Giá trị nhân đạo: </a:t>
            </a:r>
            <a:endParaRPr lang="en-US" altLang="en-US" sz="3200" dirty="0">
              <a:solidFill>
                <a:srgbClr val="00206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3"/>
                                        </p:tgtEl>
                                      </p:cBhvr>
                                    </p:animEffect>
                                    <p:anim calcmode="lin" valueType="num">
                                      <p:cBhvr>
                                        <p:cTn id="25" dur="1000"/>
                                        <p:tgtEl>
                                          <p:spTgt spid="3"/>
                                        </p:tgtEl>
                                        <p:attrNameLst>
                                          <p:attrName>ppt_x</p:attrName>
                                        </p:attrNameLst>
                                      </p:cBhvr>
                                      <p:tavLst>
                                        <p:tav tm="0">
                                          <p:val>
                                            <p:strVal val="ppt_x"/>
                                          </p:val>
                                        </p:tav>
                                        <p:tav tm="100000">
                                          <p:val>
                                            <p:strVal val="ppt_x"/>
                                          </p:val>
                                        </p:tav>
                                      </p:tavLst>
                                    </p:anim>
                                    <p:anim calcmode="lin" valueType="num">
                                      <p:cBhvr>
                                        <p:cTn id="26" dur="1000"/>
                                        <p:tgtEl>
                                          <p:spTgt spid="3"/>
                                        </p:tgtEl>
                                        <p:attrNameLst>
                                          <p:attrName>ppt_y</p:attrName>
                                        </p:attrNameLst>
                                      </p:cBhvr>
                                      <p:tavLst>
                                        <p:tav tm="0">
                                          <p:val>
                                            <p:strVal val="ppt_y"/>
                                          </p:val>
                                        </p:tav>
                                        <p:tav tm="100000">
                                          <p:val>
                                            <p:strVal val="ppt_y+.1"/>
                                          </p:val>
                                        </p:tav>
                                      </p:tavLst>
                                    </p:anim>
                                    <p:set>
                                      <p:cBhvr>
                                        <p:cTn id="27" dur="1" fill="hold">
                                          <p:stCondLst>
                                            <p:cond delay="999"/>
                                          </p:stCondLst>
                                        </p:cTn>
                                        <p:tgtEl>
                                          <p:spTgt spid="3"/>
                                        </p:tgtEl>
                                        <p:attrNameLst>
                                          <p:attrName>style.visibility</p:attrName>
                                        </p:attrNameLst>
                                      </p:cBhvr>
                                      <p:to>
                                        <p:strVal val="hidden"/>
                                      </p:to>
                                    </p:se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xit" presetSubtype="0" fill="hold" grpId="1" nodeType="clickEffect">
                                  <p:stCondLst>
                                    <p:cond delay="0"/>
                                  </p:stCondLst>
                                  <p:childTnLst>
                                    <p:animEffect transition="out" filter="wipe(down)">
                                      <p:cBhvr>
                                        <p:cTn id="34" dur="180" accel="50000">
                                          <p:stCondLst>
                                            <p:cond delay="1820"/>
                                          </p:stCondLst>
                                        </p:cTn>
                                        <p:tgtEl>
                                          <p:spTgt spid="5"/>
                                        </p:tgtEl>
                                      </p:cBhvr>
                                    </p:animEffect>
                                    <p:anim calcmode="lin" valueType="num">
                                      <p:cBhvr>
                                        <p:cTn id="35"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36"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37"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1"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42" dur="26">
                                          <p:stCondLst>
                                            <p:cond delay="620"/>
                                          </p:stCondLst>
                                        </p:cTn>
                                        <p:tgtEl>
                                          <p:spTgt spid="5"/>
                                        </p:tgtEl>
                                      </p:cBhvr>
                                      <p:to x="100000" y="60000"/>
                                    </p:animScale>
                                    <p:animScale>
                                      <p:cBhvr>
                                        <p:cTn id="43" dur="166" decel="50000">
                                          <p:stCondLst>
                                            <p:cond delay="64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set>
                                      <p:cBhvr>
                                        <p:cTn id="50" dur="1" fill="hold">
                                          <p:stCondLst>
                                            <p:cond delay="1999"/>
                                          </p:stCondLst>
                                        </p:cTn>
                                        <p:tgtEl>
                                          <p:spTgt spid="5"/>
                                        </p:tgtEl>
                                        <p:attrNameLst>
                                          <p:attrName>style.visibility</p:attrName>
                                        </p:attrNameLst>
                                      </p:cBhvr>
                                      <p:to>
                                        <p:strVal val="hidden"/>
                                      </p:to>
                                    </p:set>
                                  </p:childTnLst>
                                </p:cTn>
                              </p:par>
                              <p:par>
                                <p:cTn id="51" presetID="6"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3" grpId="0"/>
      <p:bldP spid="3" grpId="1"/>
      <p:bldP spid="5" grpId="0"/>
      <p:bldP spid="5"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4"/>
          <p:cNvSpPr/>
          <p:nvPr/>
        </p:nvSpPr>
        <p:spPr>
          <a:xfrm>
            <a:off x="152400" y="3456710"/>
            <a:ext cx="617220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228600" y="4059380"/>
            <a:ext cx="28194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1" name="Pentagon 20"/>
          <p:cNvSpPr/>
          <p:nvPr/>
        </p:nvSpPr>
        <p:spPr>
          <a:xfrm>
            <a:off x="228600" y="4059380"/>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2"/>
          <p:cNvSpPr txBox="1">
            <a:spLocks noChangeArrowheads="1"/>
          </p:cNvSpPr>
          <p:nvPr/>
        </p:nvSpPr>
        <p:spPr bwMode="auto">
          <a:xfrm>
            <a:off x="152400" y="4495800"/>
            <a:ext cx="3429000"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27000" algn="l"/>
                <a:tab pos="1657350" algn="l"/>
              </a:tabLst>
              <a:defRPr>
                <a:solidFill>
                  <a:schemeClr val="tx1"/>
                </a:solidFill>
                <a:latin typeface="Arial" panose="020B0604020202020204" pitchFamily="34" charset="0"/>
                <a:cs typeface="Arial" panose="020B0604020202020204" pitchFamily="34" charset="0"/>
              </a:defRPr>
            </a:lvl1pPr>
            <a:lvl2pPr marL="742950" indent="-285750">
              <a:tabLst>
                <a:tab pos="127000" algn="l"/>
                <a:tab pos="1657350" algn="l"/>
              </a:tabLst>
              <a:defRPr>
                <a:solidFill>
                  <a:schemeClr val="tx1"/>
                </a:solidFill>
                <a:latin typeface="Arial" panose="020B0604020202020204" pitchFamily="34" charset="0"/>
                <a:cs typeface="Arial" panose="020B0604020202020204" pitchFamily="34" charset="0"/>
              </a:defRPr>
            </a:lvl2pPr>
            <a:lvl3pPr marL="1143000" indent="-228600">
              <a:tabLst>
                <a:tab pos="127000" algn="l"/>
                <a:tab pos="1657350" algn="l"/>
              </a:tabLst>
              <a:defRPr>
                <a:solidFill>
                  <a:schemeClr val="tx1"/>
                </a:solidFill>
                <a:latin typeface="Arial" panose="020B0604020202020204" pitchFamily="34" charset="0"/>
                <a:cs typeface="Arial" panose="020B0604020202020204" pitchFamily="34" charset="0"/>
              </a:defRPr>
            </a:lvl3pPr>
            <a:lvl4pPr marL="1600200" indent="-228600">
              <a:tabLst>
                <a:tab pos="127000" algn="l"/>
                <a:tab pos="1657350" algn="l"/>
              </a:tabLst>
              <a:defRPr>
                <a:solidFill>
                  <a:schemeClr val="tx1"/>
                </a:solidFill>
                <a:latin typeface="Arial" panose="020B0604020202020204" pitchFamily="34" charset="0"/>
                <a:cs typeface="Arial" panose="020B0604020202020204" pitchFamily="34" charset="0"/>
              </a:defRPr>
            </a:lvl4pPr>
            <a:lvl5pPr marL="2057400" indent="-228600">
              <a:tabLst>
                <a:tab pos="127000" algn="l"/>
                <a:tab pos="16573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e-DE" altLang="en-US" sz="3200" dirty="0">
                <a:solidFill>
                  <a:srgbClr val="002060"/>
                </a:solidFill>
                <a:latin typeface="Times New Roman" panose="02020603050405020304" pitchFamily="18" charset="0"/>
                <a:cs typeface="Times New Roman" panose="02020603050405020304" pitchFamily="18" charset="0"/>
              </a:rPr>
              <a:t>* Giá trị hiện </a:t>
            </a:r>
            <a:r>
              <a:rPr lang="de-DE" altLang="en-US" sz="3200" dirty="0" smtClean="0">
                <a:solidFill>
                  <a:srgbClr val="002060"/>
                </a:solidFill>
                <a:latin typeface="Times New Roman" panose="02020603050405020304" pitchFamily="18" charset="0"/>
                <a:cs typeface="Times New Roman" panose="02020603050405020304" pitchFamily="18" charset="0"/>
              </a:rPr>
              <a:t>thực: </a:t>
            </a:r>
            <a:endParaRPr lang="en-US" alt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52400" y="4876800"/>
            <a:ext cx="3365024" cy="584775"/>
          </a:xfrm>
          <a:prstGeom prst="rect">
            <a:avLst/>
          </a:prstGeom>
        </p:spPr>
        <p:txBody>
          <a:bodyPr wrap="none">
            <a:spAutoFit/>
          </a:bodyPr>
          <a:lstStyle/>
          <a:p>
            <a:pPr>
              <a:spcAft>
                <a:spcPts val="800"/>
              </a:spcAft>
            </a:pPr>
            <a:r>
              <a:rPr lang="de-DE" altLang="en-US" sz="3200" dirty="0">
                <a:solidFill>
                  <a:srgbClr val="002060"/>
                </a:solidFill>
                <a:latin typeface="Times New Roman" panose="02020603050405020304" pitchFamily="18" charset="0"/>
                <a:cs typeface="Times New Roman" panose="02020603050405020304" pitchFamily="18" charset="0"/>
              </a:rPr>
              <a:t>* Giá trị nhân đạo: </a:t>
            </a:r>
            <a:endParaRPr lang="en-US" altLang="en-US" sz="3200" dirty="0">
              <a:solidFill>
                <a:srgbClr val="002060"/>
              </a:solidFill>
              <a:latin typeface="Times New Roman" panose="02020603050405020304" pitchFamily="18" charset="0"/>
            </a:endParaRPr>
          </a:p>
        </p:txBody>
      </p:sp>
      <p:sp>
        <p:nvSpPr>
          <p:cNvPr id="24" name="TextBox 23"/>
          <p:cNvSpPr txBox="1">
            <a:spLocks noChangeArrowheads="1"/>
          </p:cNvSpPr>
          <p:nvPr/>
        </p:nvSpPr>
        <p:spPr bwMode="auto">
          <a:xfrm>
            <a:off x="152400" y="5334000"/>
            <a:ext cx="88296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27000" algn="l"/>
                <a:tab pos="1657350" algn="l"/>
              </a:tabLst>
              <a:defRPr>
                <a:solidFill>
                  <a:schemeClr val="tx1"/>
                </a:solidFill>
                <a:latin typeface="Arial" panose="020B0604020202020204" pitchFamily="34" charset="0"/>
                <a:cs typeface="Arial" panose="020B0604020202020204" pitchFamily="34" charset="0"/>
              </a:defRPr>
            </a:lvl1pPr>
            <a:lvl2pPr marL="742950" indent="-285750">
              <a:tabLst>
                <a:tab pos="127000" algn="l"/>
                <a:tab pos="1657350" algn="l"/>
              </a:tabLst>
              <a:defRPr>
                <a:solidFill>
                  <a:schemeClr val="tx1"/>
                </a:solidFill>
                <a:latin typeface="Arial" panose="020B0604020202020204" pitchFamily="34" charset="0"/>
                <a:cs typeface="Arial" panose="020B0604020202020204" pitchFamily="34" charset="0"/>
              </a:defRPr>
            </a:lvl2pPr>
            <a:lvl3pPr marL="1143000" indent="-228600">
              <a:tabLst>
                <a:tab pos="127000" algn="l"/>
                <a:tab pos="1657350" algn="l"/>
              </a:tabLst>
              <a:defRPr>
                <a:solidFill>
                  <a:schemeClr val="tx1"/>
                </a:solidFill>
                <a:latin typeface="Arial" panose="020B0604020202020204" pitchFamily="34" charset="0"/>
                <a:cs typeface="Arial" panose="020B0604020202020204" pitchFamily="34" charset="0"/>
              </a:defRPr>
            </a:lvl3pPr>
            <a:lvl4pPr marL="1600200" indent="-228600">
              <a:tabLst>
                <a:tab pos="127000" algn="l"/>
                <a:tab pos="1657350" algn="l"/>
              </a:tabLst>
              <a:defRPr>
                <a:solidFill>
                  <a:schemeClr val="tx1"/>
                </a:solidFill>
                <a:latin typeface="Arial" panose="020B0604020202020204" pitchFamily="34" charset="0"/>
                <a:cs typeface="Arial" panose="020B0604020202020204" pitchFamily="34" charset="0"/>
              </a:defRPr>
            </a:lvl4pPr>
            <a:lvl5pPr marL="2057400" indent="-228600">
              <a:tabLst>
                <a:tab pos="127000" algn="l"/>
                <a:tab pos="16573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9pPr>
          </a:lstStyle>
          <a:p>
            <a:pPr>
              <a:spcAft>
                <a:spcPts val="800"/>
              </a:spcAft>
            </a:pPr>
            <a:r>
              <a:rPr lang="de-DE" altLang="en-US" sz="2800" dirty="0" smtClean="0">
                <a:solidFill>
                  <a:srgbClr val="2C05BB"/>
                </a:solidFill>
                <a:latin typeface="Times New Roman" panose="02020603050405020304" pitchFamily="18" charset="0"/>
                <a:cs typeface="Times New Roman" panose="02020603050405020304" pitchFamily="18" charset="0"/>
              </a:rPr>
              <a:t>- </a:t>
            </a:r>
            <a:r>
              <a:rPr lang="de-DE" altLang="en-US" sz="2800" dirty="0">
                <a:solidFill>
                  <a:srgbClr val="2C05BB"/>
                </a:solidFill>
                <a:latin typeface="Times New Roman" panose="02020603050405020304" pitchFamily="18" charset="0"/>
                <a:cs typeface="Times New Roman" panose="02020603050405020304" pitchFamily="18" charset="0"/>
              </a:rPr>
              <a:t>Trân trọng, đề cao tài năng, nhân phẩm, khát vọng chân chính của con người.</a:t>
            </a:r>
            <a:endParaRPr lang="en-US" altLang="en-US" sz="2800" dirty="0">
              <a:solidFill>
                <a:srgbClr val="2C05BB"/>
              </a:solidFill>
              <a:latin typeface="Times New Roman" panose="02020603050405020304" pitchFamily="18" charset="0"/>
            </a:endParaRPr>
          </a:p>
        </p:txBody>
      </p:sp>
      <p:sp>
        <p:nvSpPr>
          <p:cNvPr id="4" name="Rectangle 3"/>
          <p:cNvSpPr/>
          <p:nvPr/>
        </p:nvSpPr>
        <p:spPr>
          <a:xfrm>
            <a:off x="152400" y="5344180"/>
            <a:ext cx="8763000" cy="523220"/>
          </a:xfrm>
          <a:prstGeom prst="rect">
            <a:avLst/>
          </a:prstGeom>
        </p:spPr>
        <p:txBody>
          <a:bodyPr wrap="square">
            <a:spAutoFit/>
          </a:bodyPr>
          <a:lstStyle/>
          <a:p>
            <a:pPr>
              <a:spcAft>
                <a:spcPts val="800"/>
              </a:spcAft>
            </a:pPr>
            <a:r>
              <a:rPr lang="de-DE" altLang="en-US" sz="2800" dirty="0">
                <a:solidFill>
                  <a:srgbClr val="2C05BB"/>
                </a:solidFill>
                <a:latin typeface="Times New Roman" panose="02020603050405020304" pitchFamily="18" charset="0"/>
                <a:cs typeface="Times New Roman" panose="02020603050405020304" pitchFamily="18" charset="0"/>
              </a:rPr>
              <a:t>-Cảm thương sâu sắc trước số phận bi kịch của con người.</a:t>
            </a:r>
            <a:endParaRPr lang="en-US" altLang="en-US" sz="2800" dirty="0">
              <a:solidFill>
                <a:srgbClr val="2C05B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52400" y="5370493"/>
            <a:ext cx="8659812" cy="954107"/>
          </a:xfrm>
          <a:prstGeom prst="rect">
            <a:avLst/>
          </a:prstGeom>
        </p:spPr>
        <p:txBody>
          <a:bodyPr wrap="square">
            <a:spAutoFit/>
          </a:bodyPr>
          <a:lstStyle/>
          <a:p>
            <a:pPr>
              <a:spcAft>
                <a:spcPts val="800"/>
              </a:spcAft>
            </a:pPr>
            <a:r>
              <a:rPr lang="de-DE" altLang="en-US" sz="2800" dirty="0">
                <a:solidFill>
                  <a:srgbClr val="2C05BB"/>
                </a:solidFill>
                <a:latin typeface="Times New Roman" panose="02020603050405020304" pitchFamily="18" charset="0"/>
                <a:cs typeface="Times New Roman" panose="02020603050405020304" pitchFamily="18" charset="0"/>
              </a:rPr>
              <a:t>- Lên án, tố cáo những thế lực tàn bạo chà đạp lên quyền sống con người.</a:t>
            </a:r>
            <a:endParaRPr lang="en-US" altLang="en-US" sz="2800" dirty="0">
              <a:solidFill>
                <a:srgbClr val="2C05BB"/>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xit" presetSubtype="0" fill="hold" grpId="1"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xit" presetSubtype="0" fill="hold" grpId="1" nodeType="clickEffect">
                                  <p:stCondLst>
                                    <p:cond delay="0"/>
                                  </p:stCondLst>
                                  <p:childTnLst>
                                    <p:anim calcmode="lin" valueType="num">
                                      <p:cBhvr>
                                        <p:cTn id="21" dur="1000"/>
                                        <p:tgtEl>
                                          <p:spTgt spid="12"/>
                                        </p:tgtEl>
                                        <p:attrNameLst>
                                          <p:attrName>ppt_w</p:attrName>
                                        </p:attrNameLst>
                                      </p:cBhvr>
                                      <p:tavLst>
                                        <p:tav tm="0">
                                          <p:val>
                                            <p:strVal val="ppt_w"/>
                                          </p:val>
                                        </p:tav>
                                        <p:tav tm="100000">
                                          <p:val>
                                            <p:fltVal val="0"/>
                                          </p:val>
                                        </p:tav>
                                      </p:tavLst>
                                    </p:anim>
                                    <p:anim calcmode="lin" valueType="num">
                                      <p:cBhvr>
                                        <p:cTn id="22" dur="1000"/>
                                        <p:tgtEl>
                                          <p:spTgt spid="12"/>
                                        </p:tgtEl>
                                        <p:attrNameLst>
                                          <p:attrName>ppt_h</p:attrName>
                                        </p:attrNameLst>
                                      </p:cBhvr>
                                      <p:tavLst>
                                        <p:tav tm="0">
                                          <p:val>
                                            <p:strVal val="ppt_h"/>
                                          </p:val>
                                        </p:tav>
                                        <p:tav tm="100000">
                                          <p:val>
                                            <p:fltVal val="0"/>
                                          </p:val>
                                        </p:tav>
                                      </p:tavLst>
                                    </p:anim>
                                    <p:anim calcmode="lin" valueType="num">
                                      <p:cBhvr>
                                        <p:cTn id="23"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4"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5" dur="1" fill="hold">
                                          <p:stCondLst>
                                            <p:cond delay="999"/>
                                          </p:stCondLst>
                                        </p:cTn>
                                        <p:tgtEl>
                                          <p:spTgt spid="12"/>
                                        </p:tgtEl>
                                        <p:attrNameLst>
                                          <p:attrName>style.visibility</p:attrName>
                                        </p:attrNameLst>
                                      </p:cBhvr>
                                      <p:to>
                                        <p:strVal val="hidden"/>
                                      </p:to>
                                    </p:set>
                                  </p:childTnLst>
                                </p:cTn>
                              </p:par>
                              <p:par>
                                <p:cTn id="26" presetID="31" presetClass="entr" presetSubtype="0" fill="hold" nodeType="with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p:cTn id="28" dur="10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2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4"/>
          <p:cNvSpPr/>
          <p:nvPr/>
        </p:nvSpPr>
        <p:spPr>
          <a:xfrm>
            <a:off x="152400" y="3456710"/>
            <a:ext cx="617220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228600" y="4059380"/>
            <a:ext cx="31242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1" name="Pentagon 20"/>
          <p:cNvSpPr/>
          <p:nvPr/>
        </p:nvSpPr>
        <p:spPr>
          <a:xfrm>
            <a:off x="228600" y="4059380"/>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28600" y="4495800"/>
            <a:ext cx="31242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nghệ</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thuật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7" name="Pentagon 16"/>
          <p:cNvSpPr/>
          <p:nvPr/>
        </p:nvSpPr>
        <p:spPr>
          <a:xfrm>
            <a:off x="228600" y="4495800"/>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b.</a:t>
            </a:r>
            <a:endParaRPr 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52400"/>
            <a:ext cx="8610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2400" dirty="0">
                <a:solidFill>
                  <a:srgbClr val="333333"/>
                </a:solidFill>
                <a:latin typeface="Times New Roman" panose="02020603050405020304" pitchFamily="18" charset="0"/>
                <a:cs typeface="Times New Roman" panose="02020603050405020304" pitchFamily="18" charset="0"/>
              </a:rPr>
              <a:t>Không chỉ </a:t>
            </a:r>
            <a:r>
              <a:rPr lang="vi-VN" altLang="en-US" sz="2400" dirty="0" smtClean="0">
                <a:solidFill>
                  <a:srgbClr val="333333"/>
                </a:solidFill>
                <a:latin typeface="Times New Roman" panose="02020603050405020304" pitchFamily="18" charset="0"/>
                <a:cs typeface="Times New Roman" panose="02020603050405020304" pitchFamily="18" charset="0"/>
              </a:rPr>
              <a:t>đặc </a:t>
            </a:r>
            <a:r>
              <a:rPr lang="vi-VN" altLang="en-US" sz="2400" dirty="0">
                <a:solidFill>
                  <a:srgbClr val="333333"/>
                </a:solidFill>
                <a:latin typeface="Times New Roman" panose="02020603050405020304" pitchFamily="18" charset="0"/>
                <a:cs typeface="Times New Roman" panose="02020603050405020304" pitchFamily="18" charset="0"/>
              </a:rPr>
              <a:t>sắc về nội dung mà Truyện Kiều còn mang những nét sáng tạo vô cùng độc đáo về nghệ thuật. Tác phẩm là sự kết tinh các thành tựu nghệ thuật văn học dân tộc trên các phương diện ngôn ngữ, thể loại. Về thể loại, tác phẩm được viết dưới hình thức một truyện thơ Nôm với thể thơ lục bát truyền thống quen thuộc. Về ngôn ngữ, tác phẩm </a:t>
            </a:r>
            <a:r>
              <a:rPr lang="vi-VN" altLang="en-US" sz="2400" dirty="0" smtClean="0">
                <a:solidFill>
                  <a:srgbClr val="333333"/>
                </a:solidFill>
                <a:latin typeface="Times New Roman" panose="02020603050405020304" pitchFamily="18" charset="0"/>
                <a:cs typeface="Times New Roman" panose="02020603050405020304" pitchFamily="18" charset="0"/>
              </a:rPr>
              <a:t>đượ</a:t>
            </a:r>
            <a:r>
              <a:rPr lang="en-US" altLang="en-US" sz="2400" dirty="0" smtClean="0">
                <a:solidFill>
                  <a:srgbClr val="333333"/>
                </a:solidFill>
                <a:latin typeface="Times New Roman" panose="02020603050405020304" pitchFamily="18" charset="0"/>
                <a:cs typeface="Times New Roman" panose="02020603050405020304" pitchFamily="18" charset="0"/>
              </a:rPr>
              <a:t> </a:t>
            </a:r>
            <a:r>
              <a:rPr lang="vi-VN" altLang="en-US" sz="2400" dirty="0" smtClean="0">
                <a:solidFill>
                  <a:srgbClr val="333333"/>
                </a:solidFill>
                <a:latin typeface="Times New Roman" panose="02020603050405020304" pitchFamily="18" charset="0"/>
                <a:cs typeface="Times New Roman" panose="02020603050405020304" pitchFamily="18" charset="0"/>
              </a:rPr>
              <a:t>vận </a:t>
            </a:r>
            <a:r>
              <a:rPr lang="vi-VN" altLang="en-US" sz="2400" dirty="0">
                <a:solidFill>
                  <a:srgbClr val="333333"/>
                </a:solidFill>
                <a:latin typeface="Times New Roman" panose="02020603050405020304" pitchFamily="18" charset="0"/>
                <a:cs typeface="Times New Roman" panose="02020603050405020304" pitchFamily="18" charset="0"/>
              </a:rPr>
              <a:t>dụng </a:t>
            </a:r>
            <a:r>
              <a:rPr lang="vi-VN" altLang="en-US" sz="2400" dirty="0" smtClean="0">
                <a:solidFill>
                  <a:srgbClr val="333333"/>
                </a:solidFill>
                <a:latin typeface="Times New Roman" panose="02020603050405020304" pitchFamily="18" charset="0"/>
                <a:cs typeface="Times New Roman" panose="02020603050405020304" pitchFamily="18" charset="0"/>
              </a:rPr>
              <a:t>linh </a:t>
            </a:r>
            <a:r>
              <a:rPr lang="vi-VN" altLang="en-US" sz="2400" dirty="0">
                <a:solidFill>
                  <a:srgbClr val="333333"/>
                </a:solidFill>
                <a:latin typeface="Times New Roman" panose="02020603050405020304" pitchFamily="18" charset="0"/>
                <a:cs typeface="Times New Roman" panose="02020603050405020304" pitchFamily="18" charset="0"/>
              </a:rPr>
              <a:t>hoạt với các ca dao, thành ngữ quen thuộc. Nghệ thuật trong Truyện Kiều đã có bước phát triển vượt bậc: Nghệ thuật miêu tả thiên nhiên, khắc họa tính cách, miêu tả tâm lí nhân vật. Trong nghệ thuật xây dựng nhân vật, nhà thơ có sự kết hợp giữa ngôn ngữ độc thoại để miêu tả nội tâm và ngôn ngữ đối thoại để thể hiện tính cách, hoàn cảnh nhân vật. Với các nhân vật chính diện, Nguyễn Du sử dụng ngòi bút ước lệ, ẩn dụ tượng trưng quen thuộc trong thơ trung đại; với các nhân vật phản diện, nhà thơ thường sử dụng ngôn từ bình dân tả thực. Bên cạnh đó, ông còn có những đặc sắc nghệ thuật khi tả cảnh với bút pháp tả cảnh ngụ tình sinh động, giúp nhân vật thể hiện cảm xúc, tâm trạng của mình một cách gián tiếp. Tất cả đã làm nên một "Truyện Kiều" với những sáng tạo mới mẻ về hình thức thể hiện.</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4"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7205" y="281651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4"/>
          <p:cNvSpPr/>
          <p:nvPr/>
        </p:nvSpPr>
        <p:spPr>
          <a:xfrm>
            <a:off x="152400" y="3456710"/>
            <a:ext cx="617220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nội</a:t>
            </a:r>
            <a:r>
              <a:rPr lang="en-US" sz="3200" b="1" dirty="0" smtClean="0">
                <a:latin typeface="Times New Roman" panose="02020603050405020304" pitchFamily="18" charset="0"/>
                <a:cs typeface="Times New Roman" panose="02020603050405020304" pitchFamily="18" charset="0"/>
              </a:rPr>
              <a:t> dung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thuật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228600" y="4059380"/>
            <a:ext cx="31242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nội</a:t>
            </a:r>
            <a:r>
              <a:rPr lang="en-US" sz="2400" dirty="0" smtClean="0">
                <a:solidFill>
                  <a:schemeClr val="bg1"/>
                </a:solidFill>
                <a:latin typeface="Times New Roman" panose="02020603050405020304" pitchFamily="18" charset="0"/>
                <a:cs typeface="Times New Roman" panose="02020603050405020304" pitchFamily="18" charset="0"/>
              </a:rPr>
              <a:t> dung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1" name="Pentagon 20"/>
          <p:cNvSpPr/>
          <p:nvPr/>
        </p:nvSpPr>
        <p:spPr>
          <a:xfrm>
            <a:off x="228600" y="4059380"/>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28600" y="4495800"/>
            <a:ext cx="3124200" cy="381000"/>
          </a:xfrm>
          <a:prstGeom prst="round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trị</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nghệ</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thuật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7" name="Pentagon 16"/>
          <p:cNvSpPr/>
          <p:nvPr/>
        </p:nvSpPr>
        <p:spPr>
          <a:xfrm>
            <a:off x="228600" y="4495800"/>
            <a:ext cx="609600" cy="38100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latin typeface="Times New Roman" panose="02020603050405020304" pitchFamily="18" charset="0"/>
                <a:cs typeface="Times New Roman" panose="02020603050405020304" pitchFamily="18" charset="0"/>
              </a:rPr>
              <a:t>b.</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28600" y="4929220"/>
            <a:ext cx="5638800" cy="553357"/>
          </a:xfrm>
          <a:prstGeom prst="rect">
            <a:avLst/>
          </a:prstGeom>
        </p:spPr>
        <p:txBody>
          <a:bodyPr wrap="square">
            <a:spAutoFit/>
          </a:bodyPr>
          <a:lstStyle/>
          <a:p>
            <a:pPr algn="just">
              <a:lnSpc>
                <a:spcPct val="107000"/>
              </a:lnSpc>
              <a:spcAft>
                <a:spcPts val="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nhuần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nhuyễn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228600" y="5386420"/>
            <a:ext cx="7848600" cy="1014380"/>
          </a:xfrm>
          <a:prstGeom prst="rect">
            <a:avLst/>
          </a:prstGeom>
        </p:spPr>
        <p:txBody>
          <a:bodyPr wrap="square">
            <a:spAutoFit/>
          </a:bodyPr>
          <a:lstStyle/>
          <a:p>
            <a:pPr algn="just">
              <a:lnSpc>
                <a:spcPct val="107000"/>
              </a:lnSpc>
              <a:spcAft>
                <a:spcPts val="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25" name="Rectangle 24"/>
          <p:cNvSpPr/>
          <p:nvPr/>
        </p:nvSpPr>
        <p:spPr>
          <a:xfrm>
            <a:off x="228600" y="5420380"/>
            <a:ext cx="7696200" cy="523220"/>
          </a:xfrm>
          <a:prstGeom prst="rect">
            <a:avLst/>
          </a:prstGeom>
        </p:spPr>
        <p:txBody>
          <a:bodyPr wrap="square">
            <a:spAutoFit/>
          </a:bodyPr>
          <a:lstStyle/>
          <a:p>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hủ</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sp>
        <p:nvSpPr>
          <p:cNvPr id="26" name="Rectangle 25"/>
          <p:cNvSpPr/>
          <p:nvPr/>
        </p:nvSpPr>
        <p:spPr>
          <a:xfrm>
            <a:off x="228600" y="4943223"/>
            <a:ext cx="7848600" cy="553357"/>
          </a:xfrm>
          <a:prstGeom prst="rect">
            <a:avLst/>
          </a:prstGeom>
        </p:spPr>
        <p:txBody>
          <a:bodyPr wrap="square">
            <a:spAutoFit/>
          </a:bodyPr>
          <a:lstStyle/>
          <a:p>
            <a:pPr algn="just">
              <a:lnSpc>
                <a:spcPct val="107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1" nodeType="clickEffect">
                                  <p:stCondLst>
                                    <p:cond delay="0"/>
                                  </p:stCondLst>
                                  <p:childTnLst>
                                    <p:anim calcmode="lin" valueType="num">
                                      <p:cBhvr additive="base">
                                        <p:cTn id="16" dur="500"/>
                                        <p:tgtEl>
                                          <p:spTgt spid="18"/>
                                        </p:tgtEl>
                                        <p:attrNameLst>
                                          <p:attrName>ppt_y</p:attrName>
                                        </p:attrNameLst>
                                      </p:cBhvr>
                                      <p:tavLst>
                                        <p:tav tm="0">
                                          <p:val>
                                            <p:strVal val="#ppt_y"/>
                                          </p:val>
                                        </p:tav>
                                        <p:tav tm="100000">
                                          <p:val>
                                            <p:strVal val="#ppt_y+#ppt_h*1.125000"/>
                                          </p:val>
                                        </p:tav>
                                      </p:tavLst>
                                    </p:anim>
                                    <p:animEffect transition="out" filter="wipe(down)">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2" presetClass="exit" presetSubtype="4" fill="hold" grpId="1" nodeType="withEffect">
                                  <p:stCondLst>
                                    <p:cond delay="0"/>
                                  </p:stCondLst>
                                  <p:childTnLst>
                                    <p:anim calcmode="lin" valueType="num">
                                      <p:cBhvr additive="base">
                                        <p:cTn id="20" dur="500"/>
                                        <p:tgtEl>
                                          <p:spTgt spid="23"/>
                                        </p:tgtEl>
                                        <p:attrNameLst>
                                          <p:attrName>ppt_y</p:attrName>
                                        </p:attrNameLst>
                                      </p:cBhvr>
                                      <p:tavLst>
                                        <p:tav tm="0">
                                          <p:val>
                                            <p:strVal val="#ppt_y"/>
                                          </p:val>
                                        </p:tav>
                                        <p:tav tm="100000">
                                          <p:val>
                                            <p:strVal val="#ppt_y+#ppt_h*1.125000"/>
                                          </p:val>
                                        </p:tav>
                                      </p:tavLst>
                                    </p:anim>
                                    <p:animEffect transition="out" filter="wipe(down)">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3" grpId="0"/>
      <p:bldP spid="23" grpId="1"/>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7765" y="2133600"/>
            <a:ext cx="2886075"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33350" y="2802660"/>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 </a:t>
            </a:r>
            <a:r>
              <a:rPr lang="en-US" sz="3200" b="1" dirty="0" err="1" smtClean="0">
                <a:solidFill>
                  <a:schemeClr val="tx1"/>
                </a:solidFill>
                <a:latin typeface="Times New Roman" panose="02020603050405020304" pitchFamily="18" charset="0"/>
                <a:cs typeface="Times New Roman" panose="02020603050405020304" pitchFamily="18" charset="0"/>
              </a:rPr>
              <a:t>Truyện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Kiều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33350" y="3453825"/>
            <a:ext cx="29146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Bef>
                <a:spcPts val="0"/>
              </a:spcBef>
              <a:spcAft>
                <a:spcPts val="0"/>
              </a:spcAft>
              <a:defRPr/>
            </a:pPr>
            <a:r>
              <a:rPr lang="en-US" sz="3200" b="1" dirty="0" smtClean="0">
                <a:solidFill>
                  <a:schemeClr val="tx1"/>
                </a:solidFill>
                <a:latin typeface="Times New Roman" panose="02020603050405020304" pitchFamily="18" charset="0"/>
                <a:cs typeface="Times New Roman" panose="02020603050405020304" pitchFamily="18" charset="0"/>
              </a:rPr>
              <a:t>III. </a:t>
            </a:r>
            <a:r>
              <a:rPr lang="en-US" sz="3200" b="1" dirty="0" err="1" smtClean="0">
                <a:solidFill>
                  <a:schemeClr val="tx1"/>
                </a:solidFill>
                <a:latin typeface="Times New Roman" panose="02020603050405020304" pitchFamily="18" charset="0"/>
                <a:cs typeface="Times New Roman" panose="02020603050405020304" pitchFamily="18" charset="0"/>
              </a:rPr>
              <a:t>Tổng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kết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0"/>
            <a:ext cx="7696200" cy="523220"/>
          </a:xfrm>
          <a:prstGeom prst="rect">
            <a:avLst/>
          </a:prstGeom>
        </p:spPr>
        <p:txBody>
          <a:bodyPr wrap="square">
            <a:spAutoFit/>
          </a:bodyPr>
          <a:lstStyle/>
          <a:p>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hủ</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sp>
        <p:nvSpPr>
          <p:cNvPr id="7" name="Rectangle 6"/>
          <p:cNvSpPr/>
          <p:nvPr/>
        </p:nvSpPr>
        <p:spPr>
          <a:xfrm>
            <a:off x="228600" y="1808843"/>
            <a:ext cx="7848600" cy="553357"/>
          </a:xfrm>
          <a:prstGeom prst="rect">
            <a:avLst/>
          </a:prstGeom>
        </p:spPr>
        <p:txBody>
          <a:bodyPr wrap="square">
            <a:spAutoFit/>
          </a:bodyPr>
          <a:lstStyle/>
          <a:p>
            <a:pPr algn="just">
              <a:lnSpc>
                <a:spcPct val="107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tải xuống (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91000" y="381000"/>
            <a:ext cx="4966855" cy="647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4191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7189" y="-66020"/>
            <a:ext cx="2858411" cy="523220"/>
          </a:xfrm>
          <a:prstGeom prst="rect">
            <a:avLst/>
          </a:prstGeom>
          <a:noFill/>
        </p:spPr>
        <p:txBody>
          <a:bodyPr wrap="non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Chị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Thúy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Kiều</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lide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91;p1"/>
          <p:cNvPicPr preferRelativeResize="0"/>
          <p:nvPr/>
        </p:nvPicPr>
        <p:blipFill rotWithShape="1">
          <a:blip r:embed="rId1"/>
          <a:srcRect/>
          <a:stretch>
            <a:fillRect/>
          </a:stretch>
        </p:blipFill>
        <p:spPr>
          <a:xfrm>
            <a:off x="-638" y="0"/>
            <a:ext cx="9144638" cy="6858000"/>
          </a:xfrm>
          <a:prstGeom prst="rect">
            <a:avLst/>
          </a:prstGeom>
          <a:noFill/>
          <a:ln>
            <a:noFill/>
          </a:ln>
        </p:spPr>
      </p:pic>
      <p:sp>
        <p:nvSpPr>
          <p:cNvPr id="9" name="Rectangle 8"/>
          <p:cNvSpPr/>
          <p:nvPr/>
        </p:nvSpPr>
        <p:spPr>
          <a:xfrm>
            <a:off x="152400" y="228600"/>
            <a:ext cx="8610600" cy="2062103"/>
          </a:xfrm>
          <a:prstGeom prst="rect">
            <a:avLst/>
          </a:prstGeom>
        </p:spPr>
        <p:txBody>
          <a:bodyPr wrap="square">
            <a:spAutoFit/>
          </a:bodyPr>
          <a:lstStyle/>
          <a:p>
            <a:r>
              <a:rPr lang="fr-FR" sz="3200" dirty="0" err="1">
                <a:latin typeface="Times New Roman" panose="02020603050405020304" pitchFamily="18" charset="0"/>
                <a:cs typeface="Times New Roman" panose="02020603050405020304" pitchFamily="18" charset="0"/>
              </a:rPr>
              <a:t>Nguyễn</a:t>
            </a:r>
            <a:r>
              <a:rPr lang="fr-FR" sz="3200" dirty="0">
                <a:latin typeface="Times New Roman" panose="02020603050405020304" pitchFamily="18" charset="0"/>
                <a:cs typeface="Times New Roman" panose="02020603050405020304" pitchFamily="18" charset="0"/>
              </a:rPr>
              <a:t> Du (1765 -1820) </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tên</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tự</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là</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Tố</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Như</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hiệu</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là</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Hiên</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hiệu</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là</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Hồng</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Sơn</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lạp</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hộ</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Nam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Hải</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latin typeface="Times New Roman" panose="02020603050405020304" pitchFamily="18" charset="0"/>
                <a:ea typeface="Calibri" panose="020F0502020204030204"/>
                <a:cs typeface="Times New Roman" panose="02020603050405020304" pitchFamily="18" charset="0"/>
                <a:sym typeface="Calibri" panose="020F0502020204030204"/>
              </a:rPr>
              <a:t>điếu</a:t>
            </a:r>
            <a:r>
              <a:rPr lang="en-US" sz="3200"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smtClean="0">
                <a:latin typeface="Times New Roman" panose="02020603050405020304" pitchFamily="18" charset="0"/>
                <a:ea typeface="Calibri" panose="020F0502020204030204"/>
                <a:cs typeface="Times New Roman" panose="02020603050405020304" pitchFamily="18" charset="0"/>
                <a:sym typeface="Calibri" panose="020F0502020204030204"/>
              </a:rPr>
              <a:t>đồ</a:t>
            </a:r>
            <a:r>
              <a:rPr lang="en-US" sz="3200" dirty="0" smtClean="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fr-FR" sz="3200" dirty="0" smtClean="0">
                <a:latin typeface="Times New Roman" panose="02020603050405020304" pitchFamily="18" charset="0"/>
                <a:cs typeface="Times New Roman" panose="02020603050405020304" pitchFamily="18" charset="0"/>
              </a:rPr>
              <a:t>là </a:t>
            </a:r>
            <a:r>
              <a:rPr lang="fr-FR" sz="3200" dirty="0" err="1">
                <a:latin typeface="Times New Roman" panose="02020603050405020304" pitchFamily="18" charset="0"/>
                <a:cs typeface="Times New Roman" panose="02020603050405020304" pitchFamily="18" charset="0"/>
              </a:rPr>
              <a:t>đại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hào</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của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dân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tộc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danh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nhân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văn</a:t>
            </a:r>
            <a:r>
              <a:rPr lang="fr-FR" sz="3200" dirty="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hoá</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thế</a:t>
            </a:r>
            <a:r>
              <a:rPr lang="fr-FR" sz="3200" dirty="0" smtClean="0">
                <a:latin typeface="Times New Roman" panose="02020603050405020304" pitchFamily="18" charset="0"/>
                <a:cs typeface="Times New Roman" panose="02020603050405020304" pitchFamily="18" charset="0"/>
              </a:rPr>
              <a:t> </a:t>
            </a:r>
            <a:r>
              <a:rPr lang="fr-FR" sz="3200" dirty="0" err="1" smtClean="0">
                <a:latin typeface="Times New Roman" panose="02020603050405020304" pitchFamily="18" charset="0"/>
                <a:cs typeface="Times New Roman" panose="02020603050405020304" pitchFamily="18" charset="0"/>
              </a:rPr>
              <a:t>giới</a:t>
            </a:r>
            <a:r>
              <a:rPr lang="fr-FR"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152400" y="2207669"/>
            <a:ext cx="7210179" cy="535531"/>
          </a:xfrm>
          <a:prstGeom prst="rect">
            <a:avLst/>
          </a:prstGeom>
        </p:spPr>
        <p:txBody>
          <a:bodyPr wrap="none">
            <a:spAutoFit/>
          </a:bodyPr>
          <a:lstStyle/>
          <a:p>
            <a:pPr lvl="0" defTabSz="1066800">
              <a:lnSpc>
                <a:spcPct val="90000"/>
              </a:lnSpc>
              <a:spcBef>
                <a:spcPct val="0"/>
              </a:spcBef>
            </a:pPr>
            <a:r>
              <a:rPr lang="en-SG" sz="3200" dirty="0" err="1">
                <a:latin typeface="Times New Roman" panose="02020603050405020304" pitchFamily="18" charset="0"/>
                <a:cs typeface="Times New Roman" panose="02020603050405020304" pitchFamily="18" charset="0"/>
              </a:rPr>
              <a:t>Quê</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Làng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Tiên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Điền-Nghi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Xuân-Hà</a:t>
            </a:r>
            <a:r>
              <a:rPr lang="en-SG" sz="3200" dirty="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Tĩnh</a:t>
            </a:r>
            <a:r>
              <a:rPr lang="en-SG"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76200" y="2656582"/>
            <a:ext cx="8839200" cy="1077218"/>
          </a:xfrm>
          <a:prstGeom prst="rect">
            <a:avLst/>
          </a:prstGeom>
        </p:spPr>
        <p:txBody>
          <a:bodyPr wrap="square">
            <a:spAutoFit/>
          </a:bodyPr>
          <a:lstStyle/>
          <a:p>
            <a:r>
              <a:rPr lang="en-SG" sz="3200" dirty="0" err="1" smtClean="0">
                <a:latin typeface="Times New Roman" panose="02020603050405020304" pitchFamily="18" charset="0"/>
                <a:cs typeface="Times New Roman" panose="02020603050405020304" pitchFamily="18" charset="0"/>
              </a:rPr>
              <a:t>Sinh</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ra</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trong</a:t>
            </a:r>
            <a:r>
              <a:rPr lang="en-SG" sz="3200" dirty="0" smtClean="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gia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đình</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đại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quý</a:t>
            </a:r>
            <a:r>
              <a:rPr lang="en-SG" sz="3200" dirty="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tộc</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có</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truyền</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thống</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khoa</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bảng</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và</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văn</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chương</a:t>
            </a:r>
            <a:r>
              <a:rPr lang="en-SG" sz="3200" dirty="0" smtClean="0">
                <a:latin typeface="Times New Roman" panose="02020603050405020304" pitchFamily="18" charset="0"/>
                <a:cs typeface="Times New Roman" panose="02020603050405020304" pitchFamily="18" charset="0"/>
              </a:rPr>
              <a:t>.</a:t>
            </a:r>
            <a:endParaRPr lang="en-US" sz="3200" dirty="0"/>
          </a:p>
        </p:txBody>
      </p:sp>
      <p:sp>
        <p:nvSpPr>
          <p:cNvPr id="12" name="Google Shape;159;p5"/>
          <p:cNvSpPr txBox="1"/>
          <p:nvPr/>
        </p:nvSpPr>
        <p:spPr>
          <a:xfrm>
            <a:off x="152400" y="3962400"/>
            <a:ext cx="9720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Times New Roman" panose="02020603050405020304" pitchFamily="18" charset="0"/>
                <a:ea typeface="Arial" panose="020B0604020202020204"/>
                <a:cs typeface="Times New Roman" panose="02020603050405020304" pitchFamily="18" charset="0"/>
                <a:sym typeface="Arial" panose="020B0604020202020204"/>
              </a:rPr>
              <a:t>Cha</a:t>
            </a:r>
            <a:endParaRPr sz="3200" b="1" dirty="0">
              <a:solidFill>
                <a:schemeClr val="dk1"/>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
        <p:nvSpPr>
          <p:cNvPr id="13" name="Rectangle 12"/>
          <p:cNvSpPr/>
          <p:nvPr/>
        </p:nvSpPr>
        <p:spPr>
          <a:xfrm>
            <a:off x="1" y="4648200"/>
            <a:ext cx="1523999" cy="1077218"/>
          </a:xfrm>
          <a:prstGeom prst="rect">
            <a:avLst/>
          </a:prstGeom>
        </p:spPr>
        <p:txBody>
          <a:bodyPr wrap="square">
            <a:spAutoFit/>
          </a:bodyPr>
          <a:lstStyle/>
          <a:p>
            <a:r>
              <a:rPr lang="en-SG" sz="3200" dirty="0" err="1">
                <a:latin typeface="Times New Roman" panose="02020603050405020304" pitchFamily="18" charset="0"/>
                <a:cs typeface="Times New Roman" panose="02020603050405020304" pitchFamily="18" charset="0"/>
              </a:rPr>
              <a:t>Nguyễn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Nghiễm</a:t>
            </a:r>
            <a:r>
              <a:rPr lang="en-SG" sz="3200" dirty="0">
                <a:latin typeface="Times New Roman" panose="02020603050405020304" pitchFamily="18" charset="0"/>
                <a:cs typeface="Times New Roman" panose="02020603050405020304" pitchFamily="18" charset="0"/>
              </a:rPr>
              <a:t> </a:t>
            </a:r>
            <a:endParaRPr lang="en-US" sz="3200" dirty="0"/>
          </a:p>
        </p:txBody>
      </p:sp>
      <p:sp>
        <p:nvSpPr>
          <p:cNvPr id="14" name="Google Shape;161;p5"/>
          <p:cNvSpPr txBox="1"/>
          <p:nvPr/>
        </p:nvSpPr>
        <p:spPr>
          <a:xfrm>
            <a:off x="1981200" y="4038600"/>
            <a:ext cx="82775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Arial" panose="020B0604020202020204"/>
                <a:ea typeface="Arial" panose="020B0604020202020204"/>
                <a:cs typeface="Arial" panose="020B0604020202020204"/>
                <a:sym typeface="Arial" panose="020B0604020202020204"/>
              </a:rPr>
              <a:t>Mẹ</a:t>
            </a:r>
            <a:endParaRPr sz="2800" b="1"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6" name="Google Shape;170;p5"/>
          <p:cNvSpPr txBox="1"/>
          <p:nvPr/>
        </p:nvSpPr>
        <p:spPr>
          <a:xfrm>
            <a:off x="3733800" y="4038600"/>
            <a:ext cx="101665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smtClean="0">
                <a:solidFill>
                  <a:schemeClr val="dk1"/>
                </a:solidFill>
                <a:latin typeface="Arial" panose="020B0604020202020204"/>
                <a:ea typeface="Arial" panose="020B0604020202020204"/>
                <a:cs typeface="Arial" panose="020B0604020202020204"/>
                <a:sym typeface="Arial" panose="020B0604020202020204"/>
              </a:rPr>
              <a:t>Anh</a:t>
            </a:r>
            <a:endParaRPr sz="2800" b="1"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8" name="Google Shape;163;p5"/>
          <p:cNvSpPr txBox="1"/>
          <p:nvPr/>
        </p:nvSpPr>
        <p:spPr>
          <a:xfrm>
            <a:off x="7086600" y="4038600"/>
            <a:ext cx="166408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Arial" panose="020B0604020202020204"/>
                <a:ea typeface="Arial" panose="020B0604020202020204"/>
                <a:cs typeface="Arial" panose="020B0604020202020204"/>
                <a:sym typeface="Arial" panose="020B0604020202020204"/>
              </a:rPr>
              <a:t>Dòng</a:t>
            </a:r>
            <a:r>
              <a:rPr lang="en-US" sz="2800" b="1" dirty="0">
                <a:solidFill>
                  <a:schemeClr val="dk1"/>
                </a:solidFill>
                <a:latin typeface="Arial" panose="020B0604020202020204"/>
                <a:ea typeface="Arial" panose="020B0604020202020204"/>
                <a:cs typeface="Arial" panose="020B0604020202020204"/>
                <a:sym typeface="Arial" panose="020B0604020202020204"/>
              </a:rPr>
              <a:t> </a:t>
            </a:r>
            <a:r>
              <a:rPr lang="en-US" sz="2800" b="1" dirty="0" err="1" smtClean="0">
                <a:solidFill>
                  <a:schemeClr val="dk1"/>
                </a:solidFill>
                <a:latin typeface="Arial" panose="020B0604020202020204"/>
                <a:ea typeface="Arial" panose="020B0604020202020204"/>
                <a:cs typeface="Arial" panose="020B0604020202020204"/>
                <a:sym typeface="Arial" panose="020B0604020202020204"/>
              </a:rPr>
              <a:t>họ</a:t>
            </a:r>
            <a:endParaRPr sz="2800" b="1"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20" name="Rectangle 19"/>
          <p:cNvSpPr/>
          <p:nvPr/>
        </p:nvSpPr>
        <p:spPr>
          <a:xfrm>
            <a:off x="6617081" y="4495800"/>
            <a:ext cx="2362201" cy="2451312"/>
          </a:xfrm>
          <a:prstGeom prst="rect">
            <a:avLst/>
          </a:prstGeom>
        </p:spPr>
        <p:txBody>
          <a:bodyPr wrap="square">
            <a:spAutoFit/>
          </a:bodyPr>
          <a:lstStyle/>
          <a:p>
            <a:r>
              <a:rPr lang="en-SG" sz="3200" dirty="0" err="1">
                <a:latin typeface="Times New Roman" panose="02020603050405020304" pitchFamily="18" charset="0"/>
                <a:cs typeface="Times New Roman" panose="02020603050405020304" pitchFamily="18" charset="0"/>
              </a:rPr>
              <a:t>Nguyễn</a:t>
            </a:r>
            <a:r>
              <a:rPr lang="en-SG" sz="3200" dirty="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Tiên</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Điền</a:t>
            </a:r>
            <a:endParaRPr lang="en-SG" sz="3200" dirty="0" smtClean="0">
              <a:latin typeface="Times New Roman" panose="02020603050405020304" pitchFamily="18" charset="0"/>
              <a:cs typeface="Times New Roman" panose="02020603050405020304" pitchFamily="18" charset="0"/>
            </a:endParaRPr>
          </a:p>
          <a:p>
            <a:pPr algn="ctr">
              <a:spcAft>
                <a:spcPts val="800"/>
              </a:spcAft>
            </a:pPr>
            <a:r>
              <a:rPr lang="pt-BR" altLang="en-US" sz="1400" dirty="0">
                <a:latin typeface="Times New Roman" panose="02020603050405020304" pitchFamily="18" charset="0"/>
                <a:cs typeface="Times New Roman" panose="02020603050405020304" pitchFamily="18" charset="0"/>
              </a:rPr>
              <a:t>“</a:t>
            </a:r>
            <a:r>
              <a:rPr lang="pt-BR" altLang="en-US" sz="1400" b="1" i="1" dirty="0">
                <a:latin typeface="Times New Roman" panose="02020603050405020304" pitchFamily="18" charset="0"/>
                <a:cs typeface="Times New Roman" panose="02020603050405020304" pitchFamily="18" charset="0"/>
              </a:rPr>
              <a:t>Bao giờ ngàn Hống hết cây</a:t>
            </a:r>
            <a:endParaRPr lang="en-US" altLang="en-US" sz="1400" b="1" i="1" dirty="0">
              <a:latin typeface="Times New Roman" panose="02020603050405020304" pitchFamily="18" charset="0"/>
              <a:cs typeface="Calibri" panose="020F0502020204030204" pitchFamily="34" charset="0"/>
            </a:endParaRPr>
          </a:p>
          <a:p>
            <a:pPr algn="ctr">
              <a:lnSpc>
                <a:spcPct val="107000"/>
              </a:lnSpc>
              <a:spcAft>
                <a:spcPts val="800"/>
              </a:spcAft>
            </a:pPr>
            <a:r>
              <a:rPr lang="pt-BR" altLang="en-US" sz="1400" b="1" i="1" dirty="0" smtClean="0">
                <a:latin typeface="Times New Roman" panose="02020603050405020304" pitchFamily="18" charset="0"/>
                <a:cs typeface="Times New Roman" panose="02020603050405020304" pitchFamily="18" charset="0"/>
              </a:rPr>
              <a:t>Sông </a:t>
            </a:r>
            <a:r>
              <a:rPr lang="pt-BR" altLang="en-US" sz="1400" b="1" i="1" dirty="0">
                <a:latin typeface="Times New Roman" panose="02020603050405020304" pitchFamily="18" charset="0"/>
                <a:cs typeface="Times New Roman" panose="02020603050405020304" pitchFamily="18" charset="0"/>
              </a:rPr>
              <a:t>Rum hết nước họ này hết quan”</a:t>
            </a:r>
            <a:endParaRPr lang="en-US" altLang="en-US" sz="1400" b="1" i="1" dirty="0">
              <a:latin typeface="Times New Roman" panose="02020603050405020304" pitchFamily="18" charset="0"/>
              <a:cs typeface="Calibri" panose="020F0502020204030204" pitchFamily="34" charset="0"/>
            </a:endParaRPr>
          </a:p>
          <a:p>
            <a:endParaRPr lang="en-US" sz="3200" dirty="0"/>
          </a:p>
        </p:txBody>
      </p:sp>
      <p:sp>
        <p:nvSpPr>
          <p:cNvPr id="21" name="Google Shape;163;p5"/>
          <p:cNvSpPr txBox="1"/>
          <p:nvPr/>
        </p:nvSpPr>
        <p:spPr>
          <a:xfrm>
            <a:off x="5486400" y="4048820"/>
            <a:ext cx="113068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smtClean="0">
                <a:solidFill>
                  <a:schemeClr val="dk1"/>
                </a:solidFill>
                <a:latin typeface="Arial" panose="020B0604020202020204"/>
                <a:ea typeface="Arial" panose="020B0604020202020204"/>
                <a:cs typeface="Arial" panose="020B0604020202020204"/>
                <a:sym typeface="Arial" panose="020B0604020202020204"/>
              </a:rPr>
              <a:t>Vợ</a:t>
            </a:r>
            <a:endParaRPr sz="2800" b="1"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22" name="Rectangle 21"/>
          <p:cNvSpPr/>
          <p:nvPr/>
        </p:nvSpPr>
        <p:spPr>
          <a:xfrm>
            <a:off x="5334000" y="4495800"/>
            <a:ext cx="1523999" cy="1569660"/>
          </a:xfrm>
          <a:prstGeom prst="rect">
            <a:avLst/>
          </a:prstGeom>
        </p:spPr>
        <p:txBody>
          <a:bodyPr wrap="square">
            <a:spAutoFit/>
          </a:bodyPr>
          <a:lstStyle/>
          <a:p>
            <a:r>
              <a:rPr lang="en-SG" sz="3200" dirty="0" err="1" smtClean="0">
                <a:latin typeface="Times New Roman" panose="02020603050405020304" pitchFamily="18" charset="0"/>
                <a:cs typeface="Times New Roman" panose="02020603050405020304" pitchFamily="18" charset="0"/>
              </a:rPr>
              <a:t>Đoàn</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Thị</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Huệ</a:t>
            </a:r>
            <a:endParaRPr lang="en-US" sz="3200" dirty="0"/>
          </a:p>
        </p:txBody>
      </p:sp>
      <p:sp>
        <p:nvSpPr>
          <p:cNvPr id="23" name="Rectangle 22"/>
          <p:cNvSpPr/>
          <p:nvPr/>
        </p:nvSpPr>
        <p:spPr>
          <a:xfrm>
            <a:off x="3505200" y="4572000"/>
            <a:ext cx="1523999" cy="1077218"/>
          </a:xfrm>
          <a:prstGeom prst="rect">
            <a:avLst/>
          </a:prstGeom>
        </p:spPr>
        <p:txBody>
          <a:bodyPr wrap="square">
            <a:spAutoFit/>
          </a:bodyPr>
          <a:lstStyle/>
          <a:p>
            <a:r>
              <a:rPr lang="en-SG" sz="3200" dirty="0" err="1">
                <a:latin typeface="Times New Roman" panose="02020603050405020304" pitchFamily="18" charset="0"/>
                <a:cs typeface="Times New Roman" panose="02020603050405020304" pitchFamily="18" charset="0"/>
              </a:rPr>
              <a:t>Nguyễn</a:t>
            </a:r>
            <a:r>
              <a:rPr lang="en-SG" sz="3200" dirty="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Khản</a:t>
            </a:r>
            <a:endParaRPr lang="en-US" sz="3200" dirty="0"/>
          </a:p>
        </p:txBody>
      </p:sp>
      <p:sp>
        <p:nvSpPr>
          <p:cNvPr id="24" name="Rectangle 23"/>
          <p:cNvSpPr/>
          <p:nvPr/>
        </p:nvSpPr>
        <p:spPr>
          <a:xfrm>
            <a:off x="1828800" y="4648200"/>
            <a:ext cx="1523999" cy="1077218"/>
          </a:xfrm>
          <a:prstGeom prst="rect">
            <a:avLst/>
          </a:prstGeom>
        </p:spPr>
        <p:txBody>
          <a:bodyPr wrap="square">
            <a:spAutoFit/>
          </a:bodyPr>
          <a:lstStyle/>
          <a:p>
            <a:r>
              <a:rPr lang="en-SG" sz="3200" dirty="0" err="1" smtClean="0">
                <a:latin typeface="Times New Roman" panose="02020603050405020304" pitchFamily="18" charset="0"/>
                <a:cs typeface="Times New Roman" panose="02020603050405020304" pitchFamily="18" charset="0"/>
              </a:rPr>
              <a:t>Trần</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Thị</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Tần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3"/>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strVal val="#ppt_w+.3"/>
                                          </p:val>
                                        </p:tav>
                                        <p:tav tm="100000">
                                          <p:val>
                                            <p:strVal val="#ppt_w"/>
                                          </p:val>
                                        </p:tav>
                                      </p:tavLst>
                                    </p:anim>
                                    <p:anim calcmode="lin" valueType="num">
                                      <p:cBhvr>
                                        <p:cTn id="38" dur="1000" fill="hold"/>
                                        <p:tgtEl>
                                          <p:spTgt spid="24"/>
                                        </p:tgtEl>
                                        <p:attrNameLst>
                                          <p:attrName>ppt_h</p:attrName>
                                        </p:attrNameLst>
                                      </p:cBhvr>
                                      <p:tavLst>
                                        <p:tav tm="0">
                                          <p:val>
                                            <p:strVal val="#ppt_h"/>
                                          </p:val>
                                        </p:tav>
                                        <p:tav tm="100000">
                                          <p:val>
                                            <p:strVal val="#ppt_h"/>
                                          </p:val>
                                        </p:tav>
                                      </p:tavLst>
                                    </p:anim>
                                    <p:animEffect transition="in" filter="fade">
                                      <p:cBhvr>
                                        <p:cTn id="39" dur="1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par>
                                <p:cTn id="45" presetID="37"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900" decel="100000" fill="hold"/>
                                        <p:tgtEl>
                                          <p:spTgt spid="2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P spid="18"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lide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tiengsonghuong.files.wordpress.com/2011/10/tranh-kieu-02.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13" y="41275"/>
            <a:ext cx="9082087"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lide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de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de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de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https://tiengsonghuong.files.wordpress.com/2011/10/tranh-kieu-07.jpg?w=60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85800" y="533400"/>
            <a:ext cx="8077199"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tiengsonghuong.files.wordpress.com/2011/10/tranh-kieu-03.jpg?w=6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225" y="165100"/>
            <a:ext cx="8994775"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ide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81000"/>
            <a:ext cx="45720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tải xuống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
            <a:ext cx="44196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8;p8"/>
          <p:cNvPicPr preferRelativeResize="0"/>
          <p:nvPr/>
        </p:nvPicPr>
        <p:blipFill rotWithShape="1">
          <a:blip r:embed="rId1"/>
          <a:srcRect/>
          <a:stretch>
            <a:fillRect/>
          </a:stretch>
        </p:blipFill>
        <p:spPr>
          <a:xfrm>
            <a:off x="6248400" y="2229533"/>
            <a:ext cx="2895600" cy="4628467"/>
          </a:xfrm>
          <a:prstGeom prst="rect">
            <a:avLst/>
          </a:prstGeom>
          <a:noFill/>
          <a:ln>
            <a:noFill/>
          </a:ln>
        </p:spPr>
      </p:pic>
      <p:pic>
        <p:nvPicPr>
          <p:cNvPr id="5" name="Picture 2" descr="Lang mo dai thi hao Nguyen Du co gi dac biet?-Hinh-4"/>
          <p:cNvPicPr>
            <a:picLocks noChangeAspect="1" noChangeArrowheads="1"/>
          </p:cNvPicPr>
          <p:nvPr/>
        </p:nvPicPr>
        <p:blipFill>
          <a:blip r:embed="rId2"/>
          <a:srcRect/>
          <a:stretch>
            <a:fillRect/>
          </a:stretch>
        </p:blipFill>
        <p:spPr bwMode="auto">
          <a:xfrm>
            <a:off x="1" y="3063081"/>
            <a:ext cx="6553200" cy="4023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Google Shape;205;p8"/>
          <p:cNvSpPr txBox="1"/>
          <p:nvPr/>
        </p:nvSpPr>
        <p:spPr>
          <a:xfrm>
            <a:off x="381000" y="0"/>
            <a:ext cx="8305800"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32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1765 </a:t>
            </a:r>
            <a:r>
              <a:rPr lang="en-US" sz="3200" b="1"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1780</a:t>
            </a:r>
            <a:r>
              <a:rPr lang="en-US" sz="32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Thời</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thơ</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ấu</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được</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sống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trong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vàng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son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nhung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lụa</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và</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vất</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vả</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thăng</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trầm</a:t>
            </a:r>
            <a:endParaRPr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3200"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7" name="Google Shape;206;p8"/>
          <p:cNvSpPr txBox="1"/>
          <p:nvPr/>
        </p:nvSpPr>
        <p:spPr>
          <a:xfrm>
            <a:off x="457200" y="1100027"/>
            <a:ext cx="8305800" cy="107717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32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1780 </a:t>
            </a:r>
            <a:r>
              <a:rPr lang="en-US" sz="3200" b="1"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1802</a:t>
            </a:r>
            <a:r>
              <a:rPr lang="en-US" sz="32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Cuộc</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sống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bị</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xáo</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trộn</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vì</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những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biến</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cố</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lớn</a:t>
            </a:r>
            <a:endParaRPr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 name="Google Shape;210;p8"/>
          <p:cNvSpPr txBox="1"/>
          <p:nvPr/>
        </p:nvSpPr>
        <p:spPr>
          <a:xfrm>
            <a:off x="457200" y="2077379"/>
            <a:ext cx="8153400" cy="107717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32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1802 </a:t>
            </a:r>
            <a:r>
              <a:rPr lang="en-US" sz="3200" b="1"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1820</a:t>
            </a:r>
            <a:r>
              <a:rPr lang="en-US" sz="3200" b="1"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Mâu</a:t>
            </a:r>
            <a:r>
              <a:rPr lang="en-US" sz="3200"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thuẫn</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day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dứt</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tại</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chốn</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quan</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trường</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đến</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hết</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cuộc</a:t>
            </a:r>
            <a:r>
              <a:rPr lang="en-US"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đời</a:t>
            </a:r>
            <a:endParaRPr sz="32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lide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e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lide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lide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Presentation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lide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ide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lide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ide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lide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SC027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029200" y="1371600"/>
            <a:ext cx="4114800" cy="5562600"/>
          </a:xfrm>
          <a:prstGeom prst="rect">
            <a:avLst/>
          </a:prstGeom>
        </p:spPr>
      </p:pic>
      <p:sp>
        <p:nvSpPr>
          <p:cNvPr id="2" name="Title 1"/>
          <p:cNvSpPr>
            <a:spLocks noGrp="1"/>
          </p:cNvSpPr>
          <p:nvPr>
            <p:ph type="title"/>
          </p:nvPr>
        </p:nvSpPr>
        <p:spPr>
          <a:xfrm>
            <a:off x="457200" y="76200"/>
            <a:ext cx="8229600" cy="1143000"/>
          </a:xfrm>
        </p:spPr>
        <p:txBody>
          <a:bodyPr>
            <a:normAutofit/>
          </a:bodyPr>
          <a:lstStyle/>
          <a:p>
            <a:pPr algn="l"/>
            <a:r>
              <a:rPr lang="en-US" sz="3200" b="1" dirty="0" err="1">
                <a:solidFill>
                  <a:srgbClr val="FF0000"/>
                </a:solidFill>
                <a:latin typeface="Times New Roman" panose="02020603050405020304" pitchFamily="18" charset="0"/>
                <a:cs typeface="Times New Roman" panose="02020603050405020304" pitchFamily="18" charset="0"/>
              </a:rPr>
              <a:t>V</a:t>
            </a:r>
            <a:r>
              <a:rPr lang="en-US" sz="3200" b="1" dirty="0" err="1" smtClean="0">
                <a:solidFill>
                  <a:srgbClr val="FF0000"/>
                </a:solidFill>
                <a:latin typeface="Times New Roman" panose="02020603050405020304" pitchFamily="18" charset="0"/>
                <a:cs typeface="Times New Roman" panose="02020603050405020304" pitchFamily="18" charset="0"/>
              </a:rPr>
              <a:t>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bản</a:t>
            </a:r>
            <a:r>
              <a:rPr lang="en-US" sz="3200" b="1" dirty="0" smtClean="0">
                <a:solidFill>
                  <a:srgbClr val="FF0000"/>
                </a:solidFill>
                <a:latin typeface="Times New Roman" panose="02020603050405020304" pitchFamily="18" charset="0"/>
                <a:cs typeface="Times New Roman" panose="02020603050405020304" pitchFamily="18" charset="0"/>
              </a:rPr>
              <a:t>: </a:t>
            </a:r>
            <a:br>
              <a:rPr lang="en-US" sz="3200" b="1" dirty="0" smtClean="0">
                <a:solidFill>
                  <a:srgbClr val="FF0000"/>
                </a:solidFill>
                <a:latin typeface="Times New Roman" panose="02020603050405020304" pitchFamily="18" charset="0"/>
                <a:cs typeface="Times New Roman" panose="02020603050405020304" pitchFamily="18" charset="0"/>
              </a:rPr>
            </a:br>
            <a:r>
              <a:rPr lang="en-US" sz="3200" b="1" dirty="0" smtClean="0">
                <a:solidFill>
                  <a:srgbClr val="FF0000"/>
                </a:solidFill>
                <a:latin typeface="Times New Roman" panose="02020603050405020304" pitchFamily="18" charset="0"/>
                <a:cs typeface="Times New Roman" panose="02020603050405020304" pitchFamily="18" charset="0"/>
              </a:rPr>
              <a:t>TRUYỆN KIỀU CỦA NGUYỄN DU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5" y="1295400"/>
            <a:ext cx="27622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19217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52400" y="2482624"/>
            <a:ext cx="4800600" cy="414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27000" algn="l"/>
                <a:tab pos="1657350" algn="l"/>
              </a:tabLst>
              <a:defRPr>
                <a:solidFill>
                  <a:schemeClr val="tx1"/>
                </a:solidFill>
                <a:latin typeface="Arial" panose="020B0604020202020204" pitchFamily="34" charset="0"/>
                <a:cs typeface="Arial" panose="020B0604020202020204" pitchFamily="34" charset="0"/>
              </a:defRPr>
            </a:lvl1pPr>
            <a:lvl2pPr marL="742950" indent="-285750">
              <a:tabLst>
                <a:tab pos="127000" algn="l"/>
                <a:tab pos="1657350" algn="l"/>
              </a:tabLst>
              <a:defRPr>
                <a:solidFill>
                  <a:schemeClr val="tx1"/>
                </a:solidFill>
                <a:latin typeface="Arial" panose="020B0604020202020204" pitchFamily="34" charset="0"/>
                <a:cs typeface="Arial" panose="020B0604020202020204" pitchFamily="34" charset="0"/>
              </a:defRPr>
            </a:lvl2pPr>
            <a:lvl3pPr marL="1143000" indent="-228600">
              <a:tabLst>
                <a:tab pos="127000" algn="l"/>
                <a:tab pos="1657350" algn="l"/>
              </a:tabLst>
              <a:defRPr>
                <a:solidFill>
                  <a:schemeClr val="tx1"/>
                </a:solidFill>
                <a:latin typeface="Arial" panose="020B0604020202020204" pitchFamily="34" charset="0"/>
                <a:cs typeface="Arial" panose="020B0604020202020204" pitchFamily="34" charset="0"/>
              </a:defRPr>
            </a:lvl3pPr>
            <a:lvl4pPr marL="1600200" indent="-228600">
              <a:tabLst>
                <a:tab pos="127000" algn="l"/>
                <a:tab pos="1657350" algn="l"/>
              </a:tabLst>
              <a:defRPr>
                <a:solidFill>
                  <a:schemeClr val="tx1"/>
                </a:solidFill>
                <a:latin typeface="Arial" panose="020B0604020202020204" pitchFamily="34" charset="0"/>
                <a:cs typeface="Arial" panose="020B0604020202020204" pitchFamily="34" charset="0"/>
              </a:defRPr>
            </a:lvl4pPr>
            <a:lvl5pPr marL="2057400" indent="-228600">
              <a:tabLst>
                <a:tab pos="127000" algn="l"/>
                <a:tab pos="16573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27000" algn="l"/>
                <a:tab pos="1657350" algn="l"/>
              </a:tabLs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de-DE" altLang="en-US" sz="3000" i="1" dirty="0">
                <a:solidFill>
                  <a:srgbClr val="2C05BB"/>
                </a:solidFill>
                <a:latin typeface="Times New Roman" panose="02020603050405020304" pitchFamily="18" charset="0"/>
                <a:cs typeface="Times New Roman" panose="02020603050405020304" pitchFamily="18" charset="0"/>
              </a:rPr>
              <a:t>- Nguyễn Du ( 1765 – 1820), tên chữ là Tố Như, hiệu Thanh Hiên. Quê ở Tiên Điền, Nghi Xuân, Hà Tĩnh.</a:t>
            </a:r>
            <a:endParaRPr lang="en-US" altLang="en-US" sz="3000" dirty="0">
              <a:solidFill>
                <a:srgbClr val="2C05BB"/>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de-DE" altLang="en-US" sz="3000" i="1" dirty="0">
                <a:solidFill>
                  <a:srgbClr val="2C05BB"/>
                </a:solidFill>
                <a:latin typeface="Times New Roman" panose="02020603050405020304" pitchFamily="18" charset="0"/>
                <a:cs typeface="Times New Roman" panose="02020603050405020304" pitchFamily="18" charset="0"/>
              </a:rPr>
              <a:t>- Sinh trưởng trong một gia đình đại quý </a:t>
            </a:r>
            <a:r>
              <a:rPr lang="de-DE" altLang="en-US" sz="3000" i="1" dirty="0" smtClean="0">
                <a:solidFill>
                  <a:srgbClr val="2C05BB"/>
                </a:solidFill>
                <a:latin typeface="Times New Roman" panose="02020603050405020304" pitchFamily="18" charset="0"/>
                <a:cs typeface="Times New Roman" panose="02020603050405020304" pitchFamily="18" charset="0"/>
              </a:rPr>
              <a:t>tộc, dòng họ có </a:t>
            </a:r>
            <a:r>
              <a:rPr lang="de-DE" altLang="en-US" sz="3000" i="1" dirty="0">
                <a:solidFill>
                  <a:srgbClr val="2C05BB"/>
                </a:solidFill>
                <a:latin typeface="Times New Roman" panose="02020603050405020304" pitchFamily="18" charset="0"/>
                <a:cs typeface="Times New Roman" panose="02020603050405020304" pitchFamily="18" charset="0"/>
              </a:rPr>
              <a:t>truyền thống </a:t>
            </a:r>
            <a:r>
              <a:rPr lang="de-DE" altLang="en-US" sz="3000" i="1" dirty="0" smtClean="0">
                <a:solidFill>
                  <a:srgbClr val="2C05BB"/>
                </a:solidFill>
                <a:latin typeface="Times New Roman" panose="02020603050405020304" pitchFamily="18" charset="0"/>
                <a:cs typeface="Times New Roman" panose="02020603050405020304" pitchFamily="18" charset="0"/>
              </a:rPr>
              <a:t>khoa bảng và </a:t>
            </a:r>
            <a:r>
              <a:rPr lang="de-DE" altLang="en-US" sz="3000" i="1" dirty="0">
                <a:solidFill>
                  <a:srgbClr val="2C05BB"/>
                </a:solidFill>
                <a:latin typeface="Times New Roman" panose="02020603050405020304" pitchFamily="18" charset="0"/>
                <a:cs typeface="Times New Roman" panose="02020603050405020304" pitchFamily="18" charset="0"/>
              </a:rPr>
              <a:t>văn </a:t>
            </a:r>
            <a:r>
              <a:rPr lang="de-DE" altLang="en-US" sz="3000" i="1" dirty="0" smtClean="0">
                <a:solidFill>
                  <a:srgbClr val="2C05BB"/>
                </a:solidFill>
                <a:latin typeface="Times New Roman" panose="02020603050405020304" pitchFamily="18" charset="0"/>
                <a:cs typeface="Times New Roman" panose="02020603050405020304" pitchFamily="18" charset="0"/>
              </a:rPr>
              <a:t>chương. </a:t>
            </a:r>
            <a:endParaRPr lang="en-US" altLang="en-US" sz="3000" dirty="0">
              <a:solidFill>
                <a:srgbClr val="2C05BB"/>
              </a:solidFill>
              <a:latin typeface="Times New Roman" panose="02020603050405020304" pitchFamily="18" charset="0"/>
              <a:cs typeface="Calibri" panose="020F0502020204030204" pitchFamily="34" charset="0"/>
            </a:endParaRPr>
          </a:p>
        </p:txBody>
      </p:sp>
      <p:sp>
        <p:nvSpPr>
          <p:cNvPr id="12" name="Content Placeholder 2"/>
          <p:cNvSpPr>
            <a:spLocks noGrp="1"/>
          </p:cNvSpPr>
          <p:nvPr>
            <p:ph idx="1"/>
          </p:nvPr>
        </p:nvSpPr>
        <p:spPr>
          <a:xfrm>
            <a:off x="152400" y="2667000"/>
            <a:ext cx="4572000" cy="1066800"/>
          </a:xfrm>
        </p:spPr>
        <p:txBody>
          <a:bodyPr>
            <a:noAutofit/>
          </a:bodyPr>
          <a:lstStyle/>
          <a:p>
            <a:pPr marL="0" indent="0">
              <a:buNone/>
            </a:pPr>
            <a:r>
              <a:rPr lang="vi-VN" sz="3000" i="1" dirty="0">
                <a:solidFill>
                  <a:srgbClr val="002060"/>
                </a:solidFill>
                <a:latin typeface="+mj-lt"/>
              </a:rPr>
              <a:t>- Là người có hiểu biết sâu rộng, có vốn sống phong </a:t>
            </a:r>
            <a:r>
              <a:rPr lang="vi-VN" sz="3000" i="1" dirty="0" smtClean="0">
                <a:solidFill>
                  <a:srgbClr val="002060"/>
                </a:solidFill>
                <a:latin typeface="+mj-lt"/>
              </a:rPr>
              <a:t>phú.</a:t>
            </a:r>
            <a:endParaRPr lang="en-US" sz="3000" i="1"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1000"/>
                                        <p:tgtEl>
                                          <p:spTgt spid="11">
                                            <p:txEl>
                                              <p:pRg st="0" end="0"/>
                                            </p:txEl>
                                          </p:spTgt>
                                        </p:tgtEl>
                                      </p:cBhvr>
                                    </p:animEffect>
                                    <p:anim calcmode="lin" valueType="num">
                                      <p:cBhvr>
                                        <p:cTn id="1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1000"/>
                                        <p:tgtEl>
                                          <p:spTgt spid="11">
                                            <p:txEl>
                                              <p:pRg st="1" end="1"/>
                                            </p:txEl>
                                          </p:spTgt>
                                        </p:tgtEl>
                                      </p:cBhvr>
                                    </p:animEffect>
                                    <p:anim calcmode="lin" valueType="num">
                                      <p:cBhvr>
                                        <p:cTn id="1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0" nodeType="clickEffect">
                                  <p:stCondLst>
                                    <p:cond delay="0"/>
                                  </p:stCondLst>
                                  <p:childTnLst>
                                    <p:animEffect transition="out" filter="fade">
                                      <p:cBhvr>
                                        <p:cTn id="21" dur="1000"/>
                                        <p:tgtEl>
                                          <p:spTgt spid="11">
                                            <p:txEl>
                                              <p:pRg st="0" end="0"/>
                                            </p:txEl>
                                          </p:spTgt>
                                        </p:tgtEl>
                                      </p:cBhvr>
                                    </p:animEffect>
                                    <p:anim calcmode="lin" valueType="num">
                                      <p:cBhvr>
                                        <p:cTn id="22"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p:tgtEl>
                                          <p:spTgt spid="11">
                                            <p:txEl>
                                              <p:pRg st="0" end="0"/>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11">
                                            <p:txEl>
                                              <p:pRg st="0" end="0"/>
                                            </p:txEl>
                                          </p:spTgt>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1">
                                            <p:txEl>
                                              <p:pRg st="1" end="1"/>
                                            </p:txEl>
                                          </p:spTgt>
                                        </p:tgtEl>
                                      </p:cBhvr>
                                    </p:animEffect>
                                    <p:anim calcmode="lin" valueType="num">
                                      <p:cBhvr>
                                        <p:cTn id="27" dur="1000"/>
                                        <p:tgtEl>
                                          <p:spTgt spid="11">
                                            <p:txEl>
                                              <p:pRg st="1" end="1"/>
                                            </p:txEl>
                                          </p:spTgt>
                                        </p:tgtEl>
                                        <p:attrNameLst>
                                          <p:attrName>ppt_x</p:attrName>
                                        </p:attrNameLst>
                                      </p:cBhvr>
                                      <p:tavLst>
                                        <p:tav tm="0">
                                          <p:val>
                                            <p:strVal val="ppt_x"/>
                                          </p:val>
                                        </p:tav>
                                        <p:tav tm="100000">
                                          <p:val>
                                            <p:strVal val="ppt_x"/>
                                          </p:val>
                                        </p:tav>
                                      </p:tavLst>
                                    </p:anim>
                                    <p:anim calcmode="lin" valueType="num">
                                      <p:cBhvr>
                                        <p:cTn id="28" dur="1000"/>
                                        <p:tgtEl>
                                          <p:spTgt spid="11">
                                            <p:txEl>
                                              <p:pRg st="1" end="1"/>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11">
                                            <p:txEl>
                                              <p:pRg st="1" end="1"/>
                                            </p:txEl>
                                          </p:spTgt>
                                        </p:tgtEl>
                                        <p:attrNameLst>
                                          <p:attrName>style.visibility</p:attrName>
                                        </p:attrNameLst>
                                      </p:cBhvr>
                                      <p:to>
                                        <p:strVal val="hidden"/>
                                      </p:to>
                                    </p:set>
                                  </p:childTnLst>
                                </p:cTn>
                              </p:par>
                              <p:par>
                                <p:cTn id="30" presetID="21" presetClass="entr" presetSubtype="1"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heel(1)">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lide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lide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lide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de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fr-FR" dirty="0">
                <a:latin typeface="Times New Roman" panose="02020603050405020304" pitchFamily="18" charset="0"/>
                <a:cs typeface="Times New Roman" panose="02020603050405020304" pitchFamily="18" charset="0"/>
              </a:rPr>
              <a:t>2.</a:t>
            </a:r>
            <a:r>
              <a:rPr lang="fr-FR" b="1"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Tóm</a:t>
            </a:r>
            <a:r>
              <a:rPr lang="fr-FR" u="sng"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tắt</a:t>
            </a:r>
            <a:r>
              <a:rPr lang="fr-FR" u="sng"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tác</a:t>
            </a:r>
            <a:r>
              <a:rPr lang="fr-FR" u="sng" dirty="0">
                <a:latin typeface="Times New Roman" panose="02020603050405020304" pitchFamily="18" charset="0"/>
                <a:cs typeface="Times New Roman" panose="02020603050405020304" pitchFamily="18" charset="0"/>
              </a:rPr>
              <a:t> </a:t>
            </a:r>
            <a:r>
              <a:rPr lang="fr-FR" u="sng" dirty="0" err="1">
                <a:latin typeface="Times New Roman" panose="02020603050405020304" pitchFamily="18" charset="0"/>
                <a:cs typeface="Times New Roman" panose="02020603050405020304" pitchFamily="18" charset="0"/>
              </a:rPr>
              <a:t>phẩm</a:t>
            </a:r>
            <a:r>
              <a:rPr lang="fr-F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fr-FR" dirty="0" err="1">
                <a:latin typeface="Times New Roman" panose="02020603050405020304" pitchFamily="18" charset="0"/>
                <a:cs typeface="Times New Roman" panose="02020603050405020304" pitchFamily="18" charset="0"/>
              </a:rPr>
              <a:t>Truyện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Kiều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dài</a:t>
            </a:r>
            <a:r>
              <a:rPr lang="fr-FR" dirty="0">
                <a:latin typeface="Times New Roman" panose="02020603050405020304" pitchFamily="18" charset="0"/>
                <a:cs typeface="Times New Roman" panose="02020603050405020304" pitchFamily="18" charset="0"/>
              </a:rPr>
              <a:t> 3254 </a:t>
            </a:r>
            <a:r>
              <a:rPr lang="fr-FR" dirty="0" err="1">
                <a:latin typeface="Times New Roman" panose="02020603050405020304" pitchFamily="18" charset="0"/>
                <a:cs typeface="Times New Roman" panose="02020603050405020304" pitchFamily="18" charset="0"/>
              </a:rPr>
              <a:t>câu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lục</a:t>
            </a:r>
            <a:r>
              <a:rPr lang="fr-FR"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bát</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gồm</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3 </a:t>
            </a:r>
            <a:r>
              <a:rPr lang="fr-FR" dirty="0" err="1">
                <a:latin typeface="Times New Roman" panose="02020603050405020304" pitchFamily="18" charset="0"/>
                <a:cs typeface="Times New Roman" panose="02020603050405020304" pitchFamily="18" charset="0"/>
              </a:rPr>
              <a:t>phần</a:t>
            </a:r>
            <a:r>
              <a:rPr lang="fr-F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a. </a:t>
            </a:r>
            <a:r>
              <a:rPr lang="fr-FR" dirty="0" err="1">
                <a:latin typeface="Times New Roman" panose="02020603050405020304" pitchFamily="18" charset="0"/>
                <a:cs typeface="Times New Roman" panose="02020603050405020304" pitchFamily="18" charset="0"/>
              </a:rPr>
              <a:t>Gặp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gỡ</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và</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đính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ước</a:t>
            </a:r>
            <a:r>
              <a:rPr lang="fr-F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b. Gia biến và lưu lạc</a:t>
            </a:r>
            <a:endParaRPr lang="en-US"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c. Đoàn tụ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dirty="0">
                <a:latin typeface="Times New Roman" panose="02020603050405020304" pitchFamily="18" charset="0"/>
                <a:cs typeface="Times New Roman" panose="02020603050405020304" pitchFamily="18" charset="0"/>
              </a:rPr>
              <a:t>3. </a:t>
            </a:r>
            <a:r>
              <a:rPr lang="it-IT" sz="3200" u="sng" dirty="0">
                <a:latin typeface="Times New Roman" panose="02020603050405020304" pitchFamily="18" charset="0"/>
                <a:cs typeface="Times New Roman" panose="02020603050405020304" pitchFamily="18" charset="0"/>
              </a:rPr>
              <a:t>Gía trị nội dung và nghệ thuật</a:t>
            </a:r>
            <a:r>
              <a:rPr lang="it-IT"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8229600" cy="990600"/>
          </a:xfrm>
        </p:spPr>
        <p:txBody>
          <a:bodyPr/>
          <a:lstStyle/>
          <a:p>
            <a:pPr marL="0" indent="0">
              <a:buNone/>
            </a:pPr>
            <a:r>
              <a:rPr lang="it-IT" dirty="0">
                <a:latin typeface="Times New Roman" panose="02020603050405020304" pitchFamily="18" charset="0"/>
                <a:cs typeface="Times New Roman" panose="02020603050405020304" pitchFamily="18" charset="0"/>
              </a:rPr>
              <a:t>a. </a:t>
            </a:r>
            <a:r>
              <a:rPr lang="it-IT" u="sng" dirty="0">
                <a:latin typeface="Times New Roman" panose="02020603050405020304" pitchFamily="18" charset="0"/>
                <a:cs typeface="Times New Roman" panose="02020603050405020304" pitchFamily="18" charset="0"/>
              </a:rPr>
              <a:t>Gía trị nội dung</a:t>
            </a:r>
            <a:r>
              <a:rPr lang="it-IT"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381000" y="2590800"/>
            <a:ext cx="82296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t-IT" i="1" dirty="0" smtClean="0">
                <a:latin typeface="Times New Roman" panose="02020603050405020304" pitchFamily="18" charset="0"/>
                <a:cs typeface="Times New Roman" panose="02020603050405020304" pitchFamily="18" charset="0"/>
              </a:rPr>
              <a:t>- </a:t>
            </a:r>
            <a:r>
              <a:rPr lang="it-IT" i="1" u="sng" dirty="0" smtClean="0">
                <a:latin typeface="Times New Roman" panose="02020603050405020304" pitchFamily="18" charset="0"/>
                <a:cs typeface="Times New Roman" panose="02020603050405020304" pitchFamily="18" charset="0"/>
              </a:rPr>
              <a:t>Giá trị hiện thực</a:t>
            </a:r>
            <a:r>
              <a:rPr lang="it-IT"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Phản ánh sâu sắc hiện thực xã hội đương thời với bộ mặt tàn bạo của tầng lớp thống trị và số phận những con người bị áp bức đau khổ, đặc biệt là số phận người phụ nữ.</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762001" y="1143000"/>
            <a:ext cx="7696200" cy="3539430"/>
          </a:xfrm>
          <a:prstGeom prst="rect">
            <a:avLst/>
          </a:prstGeom>
          <a:noFill/>
        </p:spPr>
        <p:txBody>
          <a:bodyPr wrap="square" rtlCol="0">
            <a:spAutoFit/>
          </a:bodyPr>
          <a:lstStyle/>
          <a:p>
            <a:r>
              <a:rPr lang="it-IT" sz="3200" dirty="0">
                <a:latin typeface="Times New Roman" panose="02020603050405020304" pitchFamily="18" charset="0"/>
                <a:cs typeface="Times New Roman" panose="02020603050405020304" pitchFamily="18" charset="0"/>
              </a:rPr>
              <a:t>- </a:t>
            </a:r>
            <a:r>
              <a:rPr lang="it-IT" sz="3200" i="1" dirty="0">
                <a:latin typeface="Times New Roman" panose="02020603050405020304" pitchFamily="18" charset="0"/>
                <a:cs typeface="Times New Roman" panose="02020603050405020304" pitchFamily="18" charset="0"/>
              </a:rPr>
              <a:t>Giá trị nhân đạo:</a:t>
            </a:r>
            <a:endParaRPr lang="en-US"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 Cảm thương sâu sắc với nổi khổ của con người.</a:t>
            </a:r>
            <a:endParaRPr lang="en-US"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 Lên án tố cáo thế lực tàn bạo </a:t>
            </a:r>
            <a:endParaRPr lang="en-US"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 Khẳng định, đề cao tài năng, nhân phẩm và ước mơ khát vọng chân chính của con người.</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1981200"/>
            <a:ext cx="8229600" cy="2087563"/>
          </a:xfrm>
        </p:spPr>
        <p:txBody>
          <a:bodyPr/>
          <a:lstStyle/>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it-IT" dirty="0">
                <a:latin typeface="Times New Roman" panose="02020603050405020304" pitchFamily="18" charset="0"/>
                <a:cs typeface="Times New Roman" panose="02020603050405020304" pitchFamily="18" charset="0"/>
              </a:rPr>
              <a:t>b</a:t>
            </a:r>
            <a:r>
              <a:rPr lang="it-IT" i="1" u="sng"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Giá trị nghệ thuật :</a:t>
            </a:r>
            <a:endParaRPr lang="en-US"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Ngôn ngữ dân tộc và thể thơ lục bát đạt đến đỉnh cao rực rỡ.</a:t>
            </a:r>
            <a:endParaRPr lang="en-US"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Ngôn ngữ tinh tế, chính xác, biểu cảm. </a:t>
            </a:r>
            <a:endParaRPr lang="en-US" dirty="0">
              <a:latin typeface="Times New Roman" panose="02020603050405020304" pitchFamily="18" charset="0"/>
              <a:cs typeface="Times New Roman" panose="02020603050405020304" pitchFamily="18" charset="0"/>
            </a:endParaRPr>
          </a:p>
          <a:p>
            <a:pPr marL="0" indent="0">
              <a:buNone/>
            </a:pPr>
            <a:r>
              <a:rPr lang="it-IT" dirty="0" smtClean="0">
                <a:latin typeface="Times New Roman" panose="02020603050405020304" pitchFamily="18" charset="0"/>
                <a:cs typeface="Times New Roman" panose="02020603050405020304" pitchFamily="18" charset="0"/>
              </a:rPr>
              <a:t>- Ngôn </a:t>
            </a:r>
            <a:r>
              <a:rPr lang="it-IT" dirty="0">
                <a:latin typeface="Times New Roman" panose="02020603050405020304" pitchFamily="18" charset="0"/>
                <a:cs typeface="Times New Roman" panose="02020603050405020304" pitchFamily="18" charset="0"/>
              </a:rPr>
              <a:t>ngữ kể chuyện đa dạng trực tiếp, gián tiếp, nửa trực tiếp. </a:t>
            </a:r>
            <a:endParaRPr lang="en-US"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Nghệ thuật miêu tả phong phú, xây dựng nhân vật đa dạng.</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Nghệ</a:t>
            </a:r>
            <a:r>
              <a:rPr lang="en-US" dirty="0" smtClean="0"/>
              <a:t> </a:t>
            </a:r>
            <a:r>
              <a:rPr lang="en-US" dirty="0" err="1" smtClean="0"/>
              <a:t>thuật</a:t>
            </a:r>
            <a:r>
              <a:rPr lang="en-US" dirty="0" smtClean="0"/>
              <a:t> </a:t>
            </a:r>
            <a:r>
              <a:rPr lang="en-US" dirty="0" err="1" smtClean="0"/>
              <a:t>tả</a:t>
            </a:r>
            <a:r>
              <a:rPr lang="en-US" dirty="0" smtClean="0"/>
              <a:t> </a:t>
            </a:r>
            <a:r>
              <a:rPr lang="en-US" dirty="0" err="1" smtClean="0"/>
              <a:t>người</a:t>
            </a:r>
            <a:endParaRPr lang="en-US" dirty="0"/>
          </a:p>
        </p:txBody>
      </p:sp>
      <p:sp>
        <p:nvSpPr>
          <p:cNvPr id="3" name="Content Placeholder 2"/>
          <p:cNvSpPr>
            <a:spLocks noGrp="1"/>
          </p:cNvSpPr>
          <p:nvPr>
            <p:ph idx="1"/>
          </p:nvPr>
        </p:nvSpPr>
        <p:spPr/>
        <p:txBody>
          <a:bodyPr/>
          <a:lstStyle/>
          <a:p>
            <a:pPr marL="0" indent="0">
              <a:buNone/>
            </a:pPr>
            <a:r>
              <a:rPr lang="vi-VN" i="1" dirty="0"/>
              <a:t>Quá niên trạc ngoại tứ tuần,</a:t>
            </a:r>
            <a:endParaRPr lang="vi-VN" b="1" dirty="0"/>
          </a:p>
          <a:p>
            <a:pPr marL="0" indent="0">
              <a:buNone/>
            </a:pPr>
            <a:r>
              <a:rPr lang="vi-VN" i="1" dirty="0"/>
              <a:t>Mày râu nhẵn nhụi áo quần bảnh bao.</a:t>
            </a:r>
            <a:endParaRPr lang="vi-VN" b="1" dirty="0"/>
          </a:p>
          <a:p>
            <a:pPr marL="0" indent="0">
              <a:buNone/>
            </a:pPr>
            <a:r>
              <a:rPr lang="vi-VN" i="1" dirty="0"/>
              <a:t>Trước thày sau tớ lao xao,</a:t>
            </a:r>
            <a:endParaRPr lang="vi-VN" b="1" dirty="0"/>
          </a:p>
          <a:p>
            <a:pPr marL="0" indent="0">
              <a:buNone/>
            </a:pPr>
            <a:r>
              <a:rPr lang="vi-VN" i="1" dirty="0"/>
              <a:t>Nhà băng đưa mối rước vào lầu trang,</a:t>
            </a:r>
            <a:endParaRPr lang="vi-VN" b="1" dirty="0"/>
          </a:p>
          <a:p>
            <a:pPr marL="0" indent="0">
              <a:buNone/>
            </a:pPr>
            <a:r>
              <a:rPr lang="vi-VN" i="1" dirty="0"/>
              <a:t>Ghế trên ngồi tót sỗ </a:t>
            </a:r>
            <a:r>
              <a:rPr lang="vi-VN" i="1" dirty="0" smtClean="0"/>
              <a:t>sàng</a:t>
            </a:r>
            <a:endParaRPr lang="vi-V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vi-VN" i="1" dirty="0"/>
              <a:t>Xe châu dừng bánh cửa ngoài,</a:t>
            </a:r>
            <a:endParaRPr lang="vi-VN" b="1" dirty="0"/>
          </a:p>
          <a:p>
            <a:pPr marL="0" indent="0">
              <a:buNone/>
            </a:pPr>
            <a:r>
              <a:rPr lang="vi-VN" i="1" dirty="0"/>
              <a:t>Rèm trong đã thấy một người bước ra.</a:t>
            </a:r>
            <a:endParaRPr lang="vi-VN" b="1" dirty="0"/>
          </a:p>
          <a:p>
            <a:pPr marL="0" indent="0">
              <a:buNone/>
            </a:pPr>
            <a:r>
              <a:rPr lang="vi-VN" i="1" dirty="0"/>
              <a:t>Thoắt trông lờn lợt mầu da,</a:t>
            </a:r>
            <a:endParaRPr lang="vi-VN" b="1" dirty="0"/>
          </a:p>
          <a:p>
            <a:pPr marL="0" indent="0">
              <a:buNone/>
            </a:pPr>
            <a:r>
              <a:rPr lang="vi-VN" i="1" dirty="0"/>
              <a:t>Ăn gì cao lớn đẫy đà làm sao?</a:t>
            </a:r>
            <a:endParaRPr lang="vi-VN" b="1" dirty="0"/>
          </a:p>
          <a:p>
            <a:pPr marL="0" indent="0">
              <a:buNone/>
            </a:pPr>
            <a:r>
              <a:rPr lang="vi-VN" i="1" dirty="0"/>
              <a:t>Trước xe lơi lả han chào</a:t>
            </a:r>
            <a:endParaRPr lang="vi-VN" b="1" dirty="0"/>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vi-VN" sz="2400" b="1" dirty="0" smtClean="0">
                <a:latin typeface="Times New Roman" panose="02020603050405020304" pitchFamily="18" charset="0"/>
                <a:cs typeface="Times New Roman" panose="02020603050405020304" pitchFamily="18" charset="0"/>
              </a:rPr>
              <a:t>Những </a:t>
            </a:r>
            <a:r>
              <a:rPr lang="vi-VN" sz="2400" b="1" dirty="0">
                <a:latin typeface="Times New Roman" panose="02020603050405020304" pitchFamily="18" charset="0"/>
                <a:cs typeface="Times New Roman" panose="02020603050405020304" pitchFamily="18" charset="0"/>
              </a:rPr>
              <a:t>nhân </a:t>
            </a:r>
            <a:r>
              <a:rPr lang="vi-VN" sz="2400" b="1" dirty="0" smtClean="0">
                <a:latin typeface="Times New Roman" panose="02020603050405020304" pitchFamily="18" charset="0"/>
                <a:cs typeface="Times New Roman" panose="02020603050405020304" pitchFamily="18" charset="0"/>
              </a:rPr>
              <a:t>tố </a:t>
            </a:r>
            <a:r>
              <a:rPr lang="vi-VN" sz="2400" b="1" dirty="0">
                <a:latin typeface="Times New Roman" panose="02020603050405020304" pitchFamily="18" charset="0"/>
                <a:cs typeface="Times New Roman" panose="02020603050405020304" pitchFamily="18" charset="0"/>
              </a:rPr>
              <a:t>ảnh hưởng đến sáng tác của Nguyễn Du, nhất là «Truyện Kiều»?</a:t>
            </a:r>
            <a:br>
              <a:rPr lang="vi-VN" sz="2400" b="1" dirty="0">
                <a:latin typeface="Times New Roman" panose="02020603050405020304" pitchFamily="18" charset="0"/>
                <a:cs typeface="Times New Roman" panose="02020603050405020304" pitchFamily="18" charset="0"/>
              </a:rPr>
            </a:br>
            <a:endParaRPr lang="en-US" sz="24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52400" y="1195388"/>
            <a:ext cx="8610600" cy="3631763"/>
          </a:xfrm>
          <a:prstGeom prst="rect">
            <a:avLst/>
          </a:prstGeom>
          <a:solidFill>
            <a:schemeClr val="bg1"/>
          </a:solidFill>
          <a:ln>
            <a:solidFill>
              <a:schemeClr val="bg1"/>
            </a:solidFill>
          </a:ln>
        </p:spPr>
        <p:txBody>
          <a:bodyPr wrap="square">
            <a:spAutoFit/>
          </a:bodyPr>
          <a:lstStyle/>
          <a:p>
            <a:pPr marL="342900" indent="-342900" algn="just">
              <a:buFontTx/>
              <a:buChar char="-"/>
              <a:defRPr/>
            </a:pPr>
            <a:r>
              <a:rPr lang="vi-VN" sz="2300" b="1" u="sng" dirty="0" smtClean="0">
                <a:latin typeface="Times New Roman" panose="02020603050405020304" pitchFamily="18" charset="0"/>
                <a:cs typeface="Times New Roman" panose="02020603050405020304" pitchFamily="18" charset="0"/>
              </a:rPr>
              <a:t>Gia đình</a:t>
            </a:r>
            <a:r>
              <a:rPr lang="en-US" sz="2300" b="1" u="sng" dirty="0" smtClean="0">
                <a:latin typeface="Times New Roman" panose="02020603050405020304" pitchFamily="18" charset="0"/>
                <a:cs typeface="Times New Roman" panose="02020603050405020304" pitchFamily="18" charset="0"/>
              </a:rPr>
              <a:t>, </a:t>
            </a:r>
            <a:r>
              <a:rPr lang="en-US" sz="2300" b="1" u="sng" dirty="0" err="1" smtClean="0">
                <a:latin typeface="Times New Roman" panose="02020603050405020304" pitchFamily="18" charset="0"/>
                <a:cs typeface="Times New Roman" panose="02020603050405020304" pitchFamily="18" charset="0"/>
              </a:rPr>
              <a:t>dòng</a:t>
            </a:r>
            <a:r>
              <a:rPr lang="en-US" sz="2300" b="1" u="sng" dirty="0" smtClean="0">
                <a:latin typeface="Times New Roman" panose="02020603050405020304" pitchFamily="18" charset="0"/>
                <a:cs typeface="Times New Roman" panose="02020603050405020304" pitchFamily="18" charset="0"/>
              </a:rPr>
              <a:t> </a:t>
            </a:r>
            <a:r>
              <a:rPr lang="en-US" sz="2300" b="1" u="sng" dirty="0" err="1" smtClean="0">
                <a:latin typeface="Times New Roman" panose="02020603050405020304" pitchFamily="18" charset="0"/>
                <a:cs typeface="Times New Roman" panose="02020603050405020304" pitchFamily="18" charset="0"/>
              </a:rPr>
              <a:t>họ</a:t>
            </a:r>
            <a:r>
              <a:rPr lang="vi-VN" sz="2300" dirty="0" smtClean="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có truyền thống văn học đã nuôi dưỡng tài năng văn chương cho Nguyễn Du.</a:t>
            </a:r>
            <a:endParaRPr lang="vi-VN" sz="2300" dirty="0">
              <a:latin typeface="Times New Roman" panose="02020603050405020304" pitchFamily="18" charset="0"/>
              <a:cs typeface="Times New Roman" panose="02020603050405020304" pitchFamily="18" charset="0"/>
            </a:endParaRPr>
          </a:p>
          <a:p>
            <a:pPr marL="342900" indent="-342900" algn="just">
              <a:buFontTx/>
              <a:buChar char="-"/>
              <a:defRPr/>
            </a:pPr>
            <a:r>
              <a:rPr lang="vi-VN" sz="2300" b="1" u="sng" dirty="0">
                <a:latin typeface="Times New Roman" panose="02020603050405020304" pitchFamily="18" charset="0"/>
                <a:cs typeface="Times New Roman" panose="02020603050405020304" pitchFamily="18" charset="0"/>
              </a:rPr>
              <a:t>Thời đại</a:t>
            </a:r>
            <a:r>
              <a:rPr lang="vi-VN" sz="2300" dirty="0">
                <a:latin typeface="Times New Roman" panose="02020603050405020304" pitchFamily="18" charset="0"/>
                <a:cs typeface="Times New Roman" panose="02020603050405020304" pitchFamily="18" charset="0"/>
              </a:rPr>
              <a:t>: xã hội khủng hoảng làm cho người dân khổ sở. Đặc biệt là người phụ nữ. «Truyện Kiều» chính là tiếng khóc mà Nguyễn Du dành cho phụ nữ.</a:t>
            </a:r>
            <a:endParaRPr lang="vi-VN" sz="2300" dirty="0">
              <a:latin typeface="Times New Roman" panose="02020603050405020304" pitchFamily="18" charset="0"/>
              <a:cs typeface="Times New Roman" panose="02020603050405020304" pitchFamily="18" charset="0"/>
            </a:endParaRPr>
          </a:p>
          <a:p>
            <a:pPr marL="342900" indent="-342900" algn="just">
              <a:buFontTx/>
              <a:buChar char="-"/>
              <a:defRPr/>
            </a:pPr>
            <a:r>
              <a:rPr lang="vi-VN" sz="2300" b="1" u="sng" dirty="0">
                <a:latin typeface="Times New Roman" panose="02020603050405020304" pitchFamily="18" charset="0"/>
                <a:cs typeface="Times New Roman" panose="02020603050405020304" pitchFamily="18" charset="0"/>
              </a:rPr>
              <a:t>Cuộc đời:</a:t>
            </a:r>
            <a:r>
              <a:rPr lang="vi-VN" sz="2300" b="1"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Nguyễn Du đi nhiều, tiếp xúc nhiều, lại được mở rộng tầm văn hóa khi sang Trung Quốc. Bản thân Nguyễn Du vừa am hiểu văn hóa dân tộc, vừa hiểu biết văn chương Trung Quốc. Điều đó thể hiện trong «Truyện Kiều» với hai yếu tố «bình dân» và «bác học».</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0"/>
          <p:cNvPicPr preferRelativeResize="0"/>
          <p:nvPr/>
        </p:nvPicPr>
        <p:blipFill rotWithShape="1">
          <a:blip r:embed="rId1"/>
          <a:srcRect/>
          <a:stretch>
            <a:fillRect/>
          </a:stretch>
        </p:blipFill>
        <p:spPr>
          <a:xfrm>
            <a:off x="0" y="0"/>
            <a:ext cx="9144000" cy="6000750"/>
          </a:xfrm>
          <a:prstGeom prst="rect">
            <a:avLst/>
          </a:prstGeom>
          <a:noFill/>
          <a:ln>
            <a:noFill/>
          </a:ln>
        </p:spPr>
      </p:pic>
      <p:sp>
        <p:nvSpPr>
          <p:cNvPr id="228" name="Google Shape;228;p10"/>
          <p:cNvSpPr/>
          <p:nvPr/>
        </p:nvSpPr>
        <p:spPr>
          <a:xfrm>
            <a:off x="0" y="3713535"/>
            <a:ext cx="9144000" cy="3144465"/>
          </a:xfrm>
          <a:prstGeom prst="rect">
            <a:avLst/>
          </a:prstGeom>
          <a:blipFill rotWithShape="1">
            <a:blip r:embed="rId2"/>
            <a:stretch>
              <a:fillRect/>
            </a:stretch>
          </a:blipFill>
          <a:ln>
            <a:noFill/>
          </a:ln>
        </p:spPr>
        <p:txBody>
          <a:bodyPr spcFirstLastPara="1" wrap="square" lIns="68569" tIns="34275" rIns="68569" bIns="34275" anchor="ctr" anchorCtr="0">
            <a:noAutofit/>
          </a:bodyPr>
          <a:lstStyle/>
          <a:p>
            <a:pPr algn="ctr"/>
            <a:endParaRPr sz="1350">
              <a:solidFill>
                <a:schemeClr val="lt1"/>
              </a:solidFill>
              <a:latin typeface="Arial" panose="020B0604020202020204"/>
              <a:ea typeface="Arial" panose="020B0604020202020204"/>
              <a:cs typeface="Arial" panose="020B0604020202020204"/>
              <a:sym typeface="Arial" panose="020B0604020202020204"/>
            </a:endParaRPr>
          </a:p>
        </p:txBody>
      </p:sp>
      <p:sp>
        <p:nvSpPr>
          <p:cNvPr id="229" name="Google Shape;229;p10"/>
          <p:cNvSpPr/>
          <p:nvPr/>
        </p:nvSpPr>
        <p:spPr>
          <a:xfrm>
            <a:off x="6797941" y="857251"/>
            <a:ext cx="2359856" cy="865163"/>
          </a:xfrm>
          <a:prstGeom prst="rect">
            <a:avLst/>
          </a:prstGeom>
          <a:blipFill rotWithShape="1">
            <a:blip r:embed="rId2"/>
            <a:stretch>
              <a:fillRect/>
            </a:stretch>
          </a:blipFill>
          <a:ln>
            <a:noFill/>
          </a:ln>
        </p:spPr>
        <p:txBody>
          <a:bodyPr spcFirstLastPara="1" wrap="square" lIns="68569" tIns="34275" rIns="68569" bIns="34275" anchor="ctr" anchorCtr="0">
            <a:noAutofit/>
          </a:bodyPr>
          <a:lstStyle/>
          <a:p>
            <a:pPr algn="ctr"/>
            <a:endParaRPr sz="1350">
              <a:solidFill>
                <a:schemeClr val="lt1"/>
              </a:solidFill>
              <a:latin typeface="Arial" panose="020B0604020202020204"/>
              <a:ea typeface="Arial" panose="020B0604020202020204"/>
              <a:cs typeface="Arial" panose="020B0604020202020204"/>
              <a:sym typeface="Arial" panose="020B0604020202020204"/>
            </a:endParaRPr>
          </a:p>
        </p:txBody>
      </p:sp>
      <p:pic>
        <p:nvPicPr>
          <p:cNvPr id="230" name="Google Shape;230;p10"/>
          <p:cNvPicPr preferRelativeResize="0"/>
          <p:nvPr/>
        </p:nvPicPr>
        <p:blipFill rotWithShape="1">
          <a:blip r:embed="rId3"/>
          <a:srcRect/>
          <a:stretch>
            <a:fillRect/>
          </a:stretch>
        </p:blipFill>
        <p:spPr>
          <a:xfrm>
            <a:off x="1345839" y="3438241"/>
            <a:ext cx="6885877" cy="2628109"/>
          </a:xfrm>
          <a:prstGeom prst="rect">
            <a:avLst/>
          </a:prstGeom>
          <a:noFill/>
          <a:ln>
            <a:noFill/>
          </a:ln>
        </p:spPr>
      </p:pic>
      <p:grpSp>
        <p:nvGrpSpPr>
          <p:cNvPr id="231" name="Google Shape;231;p10"/>
          <p:cNvGrpSpPr/>
          <p:nvPr/>
        </p:nvGrpSpPr>
        <p:grpSpPr>
          <a:xfrm>
            <a:off x="1524000" y="1672300"/>
            <a:ext cx="6096000" cy="1765935"/>
            <a:chOff x="0" y="367067"/>
            <a:chExt cx="8128000" cy="2354580"/>
          </a:xfrm>
        </p:grpSpPr>
        <p:sp>
          <p:nvSpPr>
            <p:cNvPr id="232" name="Google Shape;232;p10"/>
            <p:cNvSpPr/>
            <p:nvPr/>
          </p:nvSpPr>
          <p:spPr>
            <a:xfrm>
              <a:off x="3301999" y="1385607"/>
              <a:ext cx="2793999" cy="320040"/>
            </a:xfrm>
            <a:custGeom>
              <a:avLst/>
              <a:gdLst/>
              <a:ahLst/>
              <a:cxnLst/>
              <a:rect l="l" t="t" r="r" b="b"/>
              <a:pathLst>
                <a:path w="120000" h="120000" extrusionOk="0">
                  <a:moveTo>
                    <a:pt x="0" y="0"/>
                  </a:moveTo>
                  <a:lnTo>
                    <a:pt x="0" y="60476"/>
                  </a:lnTo>
                  <a:lnTo>
                    <a:pt x="120000" y="60476"/>
                  </a:lnTo>
                  <a:lnTo>
                    <a:pt x="120000" y="120000"/>
                  </a:lnTo>
                </a:path>
              </a:pathLst>
            </a:custGeom>
            <a:noFill/>
            <a:ln w="12700" cap="flat" cmpd="sng">
              <a:solidFill>
                <a:schemeClr val="accent2"/>
              </a:solidFill>
              <a:prstDash val="solid"/>
              <a:miter lim="800000"/>
              <a:headEnd type="none" w="sm" len="sm"/>
              <a:tailEnd type="none" w="sm" len="sm"/>
            </a:ln>
          </p:spPr>
        </p:sp>
        <p:sp>
          <p:nvSpPr>
            <p:cNvPr id="233" name="Google Shape;233;p10"/>
            <p:cNvSpPr/>
            <p:nvPr/>
          </p:nvSpPr>
          <p:spPr>
            <a:xfrm>
              <a:off x="3256279" y="1385607"/>
              <a:ext cx="91440" cy="320040"/>
            </a:xfrm>
            <a:custGeom>
              <a:avLst/>
              <a:gdLst/>
              <a:ahLst/>
              <a:cxnLst/>
              <a:rect l="l" t="t" r="r" b="b"/>
              <a:pathLst>
                <a:path w="120000" h="120000" extrusionOk="0">
                  <a:moveTo>
                    <a:pt x="60000" y="0"/>
                  </a:moveTo>
                  <a:lnTo>
                    <a:pt x="60000" y="120000"/>
                  </a:lnTo>
                </a:path>
              </a:pathLst>
            </a:custGeom>
            <a:noFill/>
            <a:ln w="12700" cap="flat" cmpd="sng">
              <a:solidFill>
                <a:schemeClr val="accent2"/>
              </a:solidFill>
              <a:prstDash val="solid"/>
              <a:miter lim="800000"/>
              <a:headEnd type="none" w="sm" len="sm"/>
              <a:tailEnd type="none" w="sm" len="sm"/>
            </a:ln>
          </p:spPr>
        </p:sp>
        <p:sp>
          <p:nvSpPr>
            <p:cNvPr id="234" name="Google Shape;234;p10"/>
            <p:cNvSpPr/>
            <p:nvPr/>
          </p:nvSpPr>
          <p:spPr>
            <a:xfrm>
              <a:off x="507999" y="1385607"/>
              <a:ext cx="2794000" cy="320040"/>
            </a:xfrm>
            <a:custGeom>
              <a:avLst/>
              <a:gdLst/>
              <a:ahLst/>
              <a:cxnLst/>
              <a:rect l="l" t="t" r="r" b="b"/>
              <a:pathLst>
                <a:path w="120000" h="120000" extrusionOk="0">
                  <a:moveTo>
                    <a:pt x="120000" y="0"/>
                  </a:moveTo>
                  <a:lnTo>
                    <a:pt x="120000" y="60476"/>
                  </a:lnTo>
                  <a:lnTo>
                    <a:pt x="0" y="60476"/>
                  </a:lnTo>
                  <a:lnTo>
                    <a:pt x="0" y="120000"/>
                  </a:lnTo>
                </a:path>
              </a:pathLst>
            </a:custGeom>
            <a:noFill/>
            <a:ln w="12700" cap="flat" cmpd="sng">
              <a:solidFill>
                <a:schemeClr val="accent2"/>
              </a:solidFill>
              <a:prstDash val="solid"/>
              <a:miter lim="800000"/>
              <a:headEnd type="none" w="sm" len="sm"/>
              <a:tailEnd type="none" w="sm" len="sm"/>
            </a:ln>
          </p:spPr>
        </p:sp>
        <p:sp>
          <p:nvSpPr>
            <p:cNvPr id="235" name="Google Shape;235;p10"/>
            <p:cNvSpPr/>
            <p:nvPr/>
          </p:nvSpPr>
          <p:spPr>
            <a:xfrm>
              <a:off x="2793999" y="369607"/>
              <a:ext cx="1016000" cy="1016000"/>
            </a:xfrm>
            <a:prstGeom prst="ellipse">
              <a:avLst/>
            </a:prstGeom>
            <a:blipFill rotWithShape="1">
              <a:blip r:embed="rId4"/>
              <a:stretch>
                <a:fillRect t="-16997" b="-16998"/>
              </a:stretch>
            </a:blipFill>
            <a:ln>
              <a:noFill/>
            </a:ln>
          </p:spPr>
          <p:txBody>
            <a:bodyPr spcFirstLastPara="1" wrap="square" lIns="68569" tIns="68569" rIns="68569" bIns="68569" anchor="ctr" anchorCtr="0">
              <a:noAutofit/>
            </a:bodyPr>
            <a:lstStyle/>
            <a:p>
              <a:endParaRPr sz="1350"/>
            </a:p>
          </p:txBody>
        </p:sp>
        <p:sp>
          <p:nvSpPr>
            <p:cNvPr id="236" name="Google Shape;236;p10"/>
            <p:cNvSpPr/>
            <p:nvPr/>
          </p:nvSpPr>
          <p:spPr>
            <a:xfrm>
              <a:off x="3810000" y="367067"/>
              <a:ext cx="1524000" cy="1016000"/>
            </a:xfrm>
            <a:prstGeom prst="rect">
              <a:avLst/>
            </a:prstGeom>
            <a:noFill/>
            <a:ln>
              <a:noFill/>
            </a:ln>
          </p:spPr>
          <p:txBody>
            <a:bodyPr spcFirstLastPara="1" wrap="square" lIns="68569" tIns="68569" rIns="68569" bIns="68569" anchor="ctr" anchorCtr="0">
              <a:noAutofit/>
            </a:bodyPr>
            <a:lstStyle/>
            <a:p>
              <a:endParaRPr sz="1350"/>
            </a:p>
          </p:txBody>
        </p:sp>
        <p:sp>
          <p:nvSpPr>
            <p:cNvPr id="237" name="Google Shape;237;p10"/>
            <p:cNvSpPr txBox="1"/>
            <p:nvPr/>
          </p:nvSpPr>
          <p:spPr>
            <a:xfrm>
              <a:off x="3810000" y="367067"/>
              <a:ext cx="1524000" cy="1016000"/>
            </a:xfrm>
            <a:prstGeom prst="rect">
              <a:avLst/>
            </a:prstGeom>
            <a:noFill/>
            <a:ln>
              <a:noFill/>
            </a:ln>
          </p:spPr>
          <p:txBody>
            <a:bodyPr spcFirstLastPara="1" wrap="square" lIns="54281" tIns="54281" rIns="54281" bIns="54281" anchor="ctr" anchorCtr="0">
              <a:noAutofit/>
            </a:bodyPr>
            <a:lstStyle/>
            <a:p>
              <a:pPr>
                <a:lnSpc>
                  <a:spcPct val="90000"/>
                </a:lnSpc>
                <a:buClr>
                  <a:schemeClr val="dk1"/>
                </a:buClr>
                <a:buSzPts val="1900"/>
              </a:pPr>
              <a:r>
                <a:rPr lang="en-US" sz="1425" dirty="0" err="1" smtClean="0">
                  <a:solidFill>
                    <a:schemeClr val="dk1"/>
                  </a:solidFill>
                  <a:latin typeface="Arial" panose="020B0604020202020204"/>
                  <a:cs typeface="Arial" panose="020B0604020202020204"/>
                  <a:sym typeface="Arial" panose="020B0604020202020204"/>
                </a:rPr>
                <a:t>Nhân</a:t>
              </a:r>
              <a:r>
                <a:rPr lang="en-US" sz="1425" dirty="0" smtClean="0">
                  <a:solidFill>
                    <a:schemeClr val="dk1"/>
                  </a:solidFill>
                  <a:latin typeface="Arial" panose="020B0604020202020204"/>
                  <a:cs typeface="Arial" panose="020B0604020202020204"/>
                  <a:sym typeface="Arial" panose="020B0604020202020204"/>
                </a:rPr>
                <a:t> </a:t>
              </a:r>
              <a:r>
                <a:rPr lang="en-US" sz="1425" dirty="0" err="1" smtClean="0">
                  <a:solidFill>
                    <a:schemeClr val="dk1"/>
                  </a:solidFill>
                  <a:latin typeface="Arial" panose="020B0604020202020204"/>
                  <a:cs typeface="Arial" panose="020B0604020202020204"/>
                  <a:sym typeface="Arial" panose="020B0604020202020204"/>
                </a:rPr>
                <a:t>vật</a:t>
              </a:r>
              <a:endParaRPr sz="1350" dirty="0"/>
            </a:p>
          </p:txBody>
        </p:sp>
        <p:sp>
          <p:nvSpPr>
            <p:cNvPr id="238" name="Google Shape;238;p10"/>
            <p:cNvSpPr/>
            <p:nvPr/>
          </p:nvSpPr>
          <p:spPr>
            <a:xfrm>
              <a:off x="0" y="1705647"/>
              <a:ext cx="1016000" cy="1016000"/>
            </a:xfrm>
            <a:prstGeom prst="ellipse">
              <a:avLst/>
            </a:prstGeom>
            <a:blipFill rotWithShape="1">
              <a:blip r:embed="rId5"/>
              <a:stretch>
                <a:fillRect t="-24998" b="-24998"/>
              </a:stretch>
            </a:blipFill>
            <a:ln>
              <a:noFill/>
            </a:ln>
          </p:spPr>
          <p:txBody>
            <a:bodyPr spcFirstLastPara="1" wrap="square" lIns="68569" tIns="68569" rIns="68569" bIns="68569" anchor="ctr" anchorCtr="0">
              <a:noAutofit/>
            </a:bodyPr>
            <a:lstStyle/>
            <a:p>
              <a:endParaRPr sz="1350"/>
            </a:p>
          </p:txBody>
        </p:sp>
        <p:sp>
          <p:nvSpPr>
            <p:cNvPr id="239" name="Google Shape;239;p10"/>
            <p:cNvSpPr/>
            <p:nvPr/>
          </p:nvSpPr>
          <p:spPr>
            <a:xfrm>
              <a:off x="1015999" y="1703107"/>
              <a:ext cx="1524000" cy="1016000"/>
            </a:xfrm>
            <a:prstGeom prst="rect">
              <a:avLst/>
            </a:prstGeom>
            <a:noFill/>
            <a:ln>
              <a:noFill/>
            </a:ln>
          </p:spPr>
          <p:txBody>
            <a:bodyPr spcFirstLastPara="1" wrap="square" lIns="68569" tIns="68569" rIns="68569" bIns="68569" anchor="ctr" anchorCtr="0">
              <a:noAutofit/>
            </a:bodyPr>
            <a:lstStyle/>
            <a:p>
              <a:endParaRPr sz="1350"/>
            </a:p>
          </p:txBody>
        </p:sp>
        <p:sp>
          <p:nvSpPr>
            <p:cNvPr id="240" name="Google Shape;240;p10"/>
            <p:cNvSpPr txBox="1"/>
            <p:nvPr/>
          </p:nvSpPr>
          <p:spPr>
            <a:xfrm>
              <a:off x="1015999" y="1703107"/>
              <a:ext cx="1524000" cy="1016000"/>
            </a:xfrm>
            <a:prstGeom prst="rect">
              <a:avLst/>
            </a:prstGeom>
            <a:noFill/>
            <a:ln>
              <a:noFill/>
            </a:ln>
          </p:spPr>
          <p:txBody>
            <a:bodyPr spcFirstLastPara="1" wrap="square" lIns="54281" tIns="54281" rIns="54281" bIns="54281" anchor="ctr" anchorCtr="0">
              <a:noAutofit/>
            </a:bodyPr>
            <a:lstStyle/>
            <a:p>
              <a:pPr>
                <a:lnSpc>
                  <a:spcPct val="90000"/>
                </a:lnSpc>
                <a:buClr>
                  <a:schemeClr val="dk1"/>
                </a:buClr>
                <a:buSzPts val="1900"/>
              </a:pPr>
              <a:r>
                <a:rPr lang="en-US" sz="1425">
                  <a:solidFill>
                    <a:schemeClr val="dk1"/>
                  </a:solidFill>
                  <a:latin typeface="Arial" panose="020B0604020202020204"/>
                  <a:ea typeface="Arial" panose="020B0604020202020204"/>
                  <a:cs typeface="Arial" panose="020B0604020202020204"/>
                  <a:sym typeface="Arial" panose="020B0604020202020204"/>
                </a:rPr>
                <a:t>Cuộc đời nhiều bi kịch</a:t>
              </a:r>
              <a:endParaRPr sz="1350"/>
            </a:p>
          </p:txBody>
        </p:sp>
        <p:sp>
          <p:nvSpPr>
            <p:cNvPr id="241" name="Google Shape;241;p10"/>
            <p:cNvSpPr/>
            <p:nvPr/>
          </p:nvSpPr>
          <p:spPr>
            <a:xfrm>
              <a:off x="2793999" y="1705647"/>
              <a:ext cx="1016000" cy="1016000"/>
            </a:xfrm>
            <a:prstGeom prst="ellipse">
              <a:avLst/>
            </a:prstGeom>
            <a:blipFill rotWithShape="1">
              <a:blip r:embed="rId6"/>
              <a:stretch>
                <a:fillRect l="-37997" r="-37997"/>
              </a:stretch>
            </a:blipFill>
            <a:ln>
              <a:noFill/>
            </a:ln>
          </p:spPr>
          <p:txBody>
            <a:bodyPr spcFirstLastPara="1" wrap="square" lIns="68569" tIns="68569" rIns="68569" bIns="68569" anchor="ctr" anchorCtr="0">
              <a:noAutofit/>
            </a:bodyPr>
            <a:lstStyle/>
            <a:p>
              <a:endParaRPr sz="1350"/>
            </a:p>
          </p:txBody>
        </p:sp>
        <p:sp>
          <p:nvSpPr>
            <p:cNvPr id="242" name="Google Shape;242;p10"/>
            <p:cNvSpPr/>
            <p:nvPr/>
          </p:nvSpPr>
          <p:spPr>
            <a:xfrm>
              <a:off x="3809999" y="1703107"/>
              <a:ext cx="1524000" cy="1016000"/>
            </a:xfrm>
            <a:prstGeom prst="rect">
              <a:avLst/>
            </a:prstGeom>
            <a:noFill/>
            <a:ln>
              <a:noFill/>
            </a:ln>
          </p:spPr>
          <p:txBody>
            <a:bodyPr spcFirstLastPara="1" wrap="square" lIns="68569" tIns="68569" rIns="68569" bIns="68569" anchor="ctr" anchorCtr="0">
              <a:noAutofit/>
            </a:bodyPr>
            <a:lstStyle/>
            <a:p>
              <a:endParaRPr sz="1350"/>
            </a:p>
          </p:txBody>
        </p:sp>
        <p:sp>
          <p:nvSpPr>
            <p:cNvPr id="243" name="Google Shape;243;p10"/>
            <p:cNvSpPr txBox="1"/>
            <p:nvPr/>
          </p:nvSpPr>
          <p:spPr>
            <a:xfrm>
              <a:off x="3809999" y="1703107"/>
              <a:ext cx="1524000" cy="1016000"/>
            </a:xfrm>
            <a:prstGeom prst="rect">
              <a:avLst/>
            </a:prstGeom>
            <a:noFill/>
            <a:ln>
              <a:noFill/>
            </a:ln>
          </p:spPr>
          <p:txBody>
            <a:bodyPr spcFirstLastPara="1" wrap="square" lIns="54281" tIns="54281" rIns="54281" bIns="54281" anchor="ctr" anchorCtr="0">
              <a:noAutofit/>
            </a:bodyPr>
            <a:lstStyle/>
            <a:p>
              <a:pPr>
                <a:lnSpc>
                  <a:spcPct val="90000"/>
                </a:lnSpc>
                <a:buClr>
                  <a:schemeClr val="dk1"/>
                </a:buClr>
                <a:buSzPts val="1900"/>
              </a:pPr>
              <a:r>
                <a:rPr lang="en-US" sz="1425">
                  <a:solidFill>
                    <a:schemeClr val="dk1"/>
                  </a:solidFill>
                  <a:latin typeface="Arial" panose="020B0604020202020204"/>
                  <a:ea typeface="Arial" panose="020B0604020202020204"/>
                  <a:cs typeface="Arial" panose="020B0604020202020204"/>
                  <a:sym typeface="Arial" panose="020B0604020202020204"/>
                </a:rPr>
                <a:t>Vốn sống phong phú</a:t>
              </a:r>
              <a:endParaRPr sz="1350"/>
            </a:p>
          </p:txBody>
        </p:sp>
        <p:sp>
          <p:nvSpPr>
            <p:cNvPr id="244" name="Google Shape;244;p10"/>
            <p:cNvSpPr/>
            <p:nvPr/>
          </p:nvSpPr>
          <p:spPr>
            <a:xfrm>
              <a:off x="5587999" y="1705647"/>
              <a:ext cx="1016000" cy="1016000"/>
            </a:xfrm>
            <a:prstGeom prst="ellipse">
              <a:avLst/>
            </a:prstGeom>
            <a:blipFill rotWithShape="1">
              <a:blip r:embed="rId7"/>
              <a:stretch>
                <a:fillRect/>
              </a:stretch>
            </a:blipFill>
            <a:ln>
              <a:noFill/>
            </a:ln>
          </p:spPr>
          <p:txBody>
            <a:bodyPr spcFirstLastPara="1" wrap="square" lIns="68569" tIns="68569" rIns="68569" bIns="68569" anchor="ctr" anchorCtr="0">
              <a:noAutofit/>
            </a:bodyPr>
            <a:lstStyle/>
            <a:p>
              <a:endParaRPr sz="1350"/>
            </a:p>
          </p:txBody>
        </p:sp>
        <p:sp>
          <p:nvSpPr>
            <p:cNvPr id="245" name="Google Shape;245;p10"/>
            <p:cNvSpPr/>
            <p:nvPr/>
          </p:nvSpPr>
          <p:spPr>
            <a:xfrm>
              <a:off x="6604000" y="1703107"/>
              <a:ext cx="1524000" cy="1016000"/>
            </a:xfrm>
            <a:prstGeom prst="rect">
              <a:avLst/>
            </a:prstGeom>
            <a:noFill/>
            <a:ln>
              <a:noFill/>
            </a:ln>
          </p:spPr>
          <p:txBody>
            <a:bodyPr spcFirstLastPara="1" wrap="square" lIns="68569" tIns="68569" rIns="68569" bIns="68569" anchor="ctr" anchorCtr="0">
              <a:noAutofit/>
            </a:bodyPr>
            <a:lstStyle/>
            <a:p>
              <a:endParaRPr sz="1350"/>
            </a:p>
          </p:txBody>
        </p:sp>
        <p:sp>
          <p:nvSpPr>
            <p:cNvPr id="246" name="Google Shape;246;p10"/>
            <p:cNvSpPr txBox="1"/>
            <p:nvPr/>
          </p:nvSpPr>
          <p:spPr>
            <a:xfrm>
              <a:off x="6604000" y="1703107"/>
              <a:ext cx="1524000" cy="1016000"/>
            </a:xfrm>
            <a:prstGeom prst="rect">
              <a:avLst/>
            </a:prstGeom>
            <a:noFill/>
            <a:ln>
              <a:noFill/>
            </a:ln>
          </p:spPr>
          <p:txBody>
            <a:bodyPr spcFirstLastPara="1" wrap="square" lIns="54281" tIns="54281" rIns="54281" bIns="54281" anchor="ctr" anchorCtr="0">
              <a:noAutofit/>
            </a:bodyPr>
            <a:lstStyle/>
            <a:p>
              <a:pPr>
                <a:lnSpc>
                  <a:spcPct val="90000"/>
                </a:lnSpc>
                <a:buClr>
                  <a:schemeClr val="dk1"/>
                </a:buClr>
                <a:buSzPts val="1900"/>
              </a:pPr>
              <a:r>
                <a:rPr lang="en-US" sz="1425">
                  <a:solidFill>
                    <a:schemeClr val="dk1"/>
                  </a:solidFill>
                  <a:latin typeface="Arial" panose="020B0604020202020204"/>
                  <a:ea typeface="Arial" panose="020B0604020202020204"/>
                  <a:cs typeface="Arial" panose="020B0604020202020204"/>
                  <a:sym typeface="Arial" panose="020B0604020202020204"/>
                </a:rPr>
                <a:t>Trái tim nhạy cảm</a:t>
              </a:r>
              <a:endParaRPr sz="1350"/>
            </a:p>
          </p:txBody>
        </p:sp>
      </p:gr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822"/>
            <a:ext cx="7772400" cy="838200"/>
          </a:xfrm>
        </p:spPr>
        <p:txBody>
          <a:bodyPr>
            <a:normAutofit/>
          </a:bodyPr>
          <a:lstStyle/>
          <a:p>
            <a:pPr algn="l"/>
            <a:r>
              <a:rPr lang="en-US" b="1" dirty="0" smtClean="0">
                <a:solidFill>
                  <a:srgbClr val="FF0000"/>
                </a:solidFill>
              </a:rPr>
              <a:t>C</a:t>
            </a:r>
            <a:r>
              <a:rPr lang="vi-VN" b="1" dirty="0" smtClean="0">
                <a:solidFill>
                  <a:srgbClr val="FF0000"/>
                </a:solidFill>
              </a:rPr>
              <a:t>hủ </a:t>
            </a:r>
            <a:r>
              <a:rPr lang="vi-VN" b="1" dirty="0">
                <a:solidFill>
                  <a:srgbClr val="FF0000"/>
                </a:solidFill>
              </a:rPr>
              <a:t>đề: </a:t>
            </a:r>
            <a:r>
              <a:rPr lang="vi-VN" b="1" dirty="0" smtClean="0">
                <a:solidFill>
                  <a:srgbClr val="FF0000"/>
                </a:solidFill>
              </a:rPr>
              <a:t>Truyện Kiều</a:t>
            </a:r>
            <a:endParaRPr lang="en-US" b="1" dirty="0">
              <a:solidFill>
                <a:srgbClr val="FF0000"/>
              </a:solidFill>
            </a:endParaRPr>
          </a:p>
        </p:txBody>
      </p:sp>
      <p:sp>
        <p:nvSpPr>
          <p:cNvPr id="6" name="WordArt 4"/>
          <p:cNvSpPr>
            <a:spLocks noChangeArrowheads="1" noChangeShapeType="1" noTextEdit="1"/>
          </p:cNvSpPr>
          <p:nvPr/>
        </p:nvSpPr>
        <p:spPr bwMode="auto">
          <a:xfrm>
            <a:off x="1219200" y="928688"/>
            <a:ext cx="7467600" cy="1204912"/>
          </a:xfrm>
          <a:prstGeom prst="rect">
            <a:avLst/>
          </a:prstGeom>
        </p:spPr>
        <p:txBody>
          <a:bodyPr wrap="none" fromWordArt="1">
            <a:prstTxWarp prst="textDeflate">
              <a:avLst>
                <a:gd name="adj" fmla="val 26227"/>
              </a:avLst>
            </a:prstTxWarp>
          </a:bodyPr>
          <a:lstStyle/>
          <a:p>
            <a:pPr algn="ct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TRUYỆN KIỀU CỦA </a:t>
            </a:r>
            <a:r>
              <a:rPr lang="en-US" sz="2735" kern="10" spc="-274" dirty="0" smtClean="0">
                <a:ln w="9525">
                  <a:solidFill>
                    <a:srgbClr val="000000"/>
                  </a:solidFill>
                  <a:round/>
                </a:ln>
                <a:solidFill>
                  <a:srgbClr val="FF0000"/>
                </a:solidFill>
                <a:latin typeface="Times New Roman" panose="02020603050405020304" pitchFamily="18" charset="0"/>
                <a:cs typeface="Times New Roman" panose="02020603050405020304" pitchFamily="18" charset="0"/>
              </a:rPr>
              <a:t> NGUYỄN </a:t>
            </a:r>
            <a:r>
              <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rPr>
              <a:t>DU</a:t>
            </a:r>
            <a:endParaRPr lang="en-US" sz="2735" kern="10" spc="-274" dirty="0">
              <a:ln w="9525">
                <a:solidFill>
                  <a:srgbClr val="000000"/>
                </a:solidFill>
                <a:round/>
              </a:ln>
              <a:solidFill>
                <a:srgbClr val="FF000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304800" y="4572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dirty="0" err="1" smtClean="0">
                <a:solidFill>
                  <a:srgbClr val="FF0000"/>
                </a:solidFill>
                <a:latin typeface="Times New Roman" panose="02020603050405020304" pitchFamily="18" charset="0"/>
                <a:cs typeface="Times New Roman" panose="02020603050405020304" pitchFamily="18" charset="0"/>
              </a:rPr>
              <a:t>Văn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bản</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25" y="2133600"/>
            <a:ext cx="2762250" cy="584775"/>
          </a:xfrm>
          <a:prstGeom prst="rect">
            <a:avLst/>
          </a:prstGeom>
          <a:solidFill>
            <a:schemeClr val="accent3">
              <a:lumMod val="60000"/>
              <a:lumOff val="40000"/>
            </a:schemeClr>
          </a:solidFill>
          <a:scene3d>
            <a:camera prst="orthographicFront"/>
            <a:lightRig rig="threePt" dir="t"/>
          </a:scene3d>
          <a:sp3d>
            <a:bevelT w="139700" prst="cross"/>
          </a:sp3d>
        </p:spPr>
        <p:style>
          <a:lnRef idx="2">
            <a:schemeClr val="dk1"/>
          </a:lnRef>
          <a:fillRef idx="1">
            <a:schemeClr val="lt1"/>
          </a:fillRef>
          <a:effectRef idx="0">
            <a:schemeClr val="dk1"/>
          </a:effectRef>
          <a:fontRef idx="minor">
            <a:schemeClr val="dk1"/>
          </a:fontRef>
        </p:style>
        <p:txBody>
          <a:bodyPr>
            <a:spAutoFit/>
          </a:bodyPr>
          <a:lstStyle/>
          <a:p>
            <a:pPr eaLnBrk="1" fontAlgn="auto" hangingPunct="1">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Nguyễn</a:t>
            </a:r>
            <a:r>
              <a:rPr lang="en-US" sz="3200" b="1" dirty="0" smtClean="0">
                <a:solidFill>
                  <a:schemeClr val="tx1"/>
                </a:solidFill>
                <a:latin typeface="Times New Roman" panose="02020603050405020304" pitchFamily="18" charset="0"/>
                <a:cs typeface="Times New Roman" panose="02020603050405020304" pitchFamily="18" charset="0"/>
              </a:rPr>
              <a:t> Du</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4"/>
          <p:cNvSpPr/>
          <p:nvPr/>
        </p:nvSpPr>
        <p:spPr>
          <a:xfrm>
            <a:off x="161925" y="275997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đời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1" name="Rectangle: Rounded Corners 4"/>
          <p:cNvSpPr/>
          <p:nvPr/>
        </p:nvSpPr>
        <p:spPr>
          <a:xfrm>
            <a:off x="152400" y="3357418"/>
            <a:ext cx="2762250" cy="528782"/>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nghiệp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2"/>
          <p:cNvPicPr preferRelativeResize="0"/>
          <p:nvPr/>
        </p:nvPicPr>
        <p:blipFill rotWithShape="1">
          <a:blip r:embed="rId1"/>
          <a:srcRect/>
          <a:stretch>
            <a:fillRect/>
          </a:stretch>
        </p:blipFill>
        <p:spPr>
          <a:xfrm>
            <a:off x="1" y="0"/>
            <a:ext cx="9143999" cy="6858000"/>
          </a:xfrm>
          <a:prstGeom prst="rect">
            <a:avLst/>
          </a:prstGeom>
          <a:noFill/>
          <a:ln>
            <a:noFill/>
          </a:ln>
        </p:spPr>
      </p:pic>
      <p:sp>
        <p:nvSpPr>
          <p:cNvPr id="269" name="Google Shape;269;p12"/>
          <p:cNvSpPr/>
          <p:nvPr/>
        </p:nvSpPr>
        <p:spPr>
          <a:xfrm>
            <a:off x="304800" y="76200"/>
            <a:ext cx="3395401" cy="500107"/>
          </a:xfrm>
          <a:prstGeom prst="rect">
            <a:avLst/>
          </a:prstGeom>
          <a:noFill/>
          <a:ln>
            <a:noFill/>
          </a:ln>
        </p:spPr>
        <p:txBody>
          <a:bodyPr spcFirstLastPara="1" wrap="square" lIns="68569" tIns="34275" rIns="68569" bIns="34275" anchor="t" anchorCtr="0">
            <a:spAutoFit/>
          </a:bodyPr>
          <a:lstStyle/>
          <a:p>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01.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Sáng</a:t>
            </a:r>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tác</a:t>
            </a:r>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chữ</a:t>
            </a:r>
            <a:r>
              <a:rPr lang="en-US"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2800" b="1" i="1" u="sng" dirty="0" err="1">
                <a:solidFill>
                  <a:schemeClr val="dk1"/>
                </a:solidFill>
                <a:latin typeface="Times New Roman" panose="02020603050405020304"/>
                <a:ea typeface="Times New Roman" panose="02020603050405020304"/>
                <a:cs typeface="Times New Roman" panose="02020603050405020304"/>
                <a:sym typeface="Times New Roman" panose="02020603050405020304"/>
              </a:rPr>
              <a:t>Hán</a:t>
            </a:r>
            <a:endParaRPr sz="2800" b="1" i="1" u="sng"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graphicFrame>
        <p:nvGraphicFramePr>
          <p:cNvPr id="272" name="Google Shape;272;p12"/>
          <p:cNvGraphicFramePr/>
          <p:nvPr/>
        </p:nvGraphicFramePr>
        <p:xfrm>
          <a:off x="2" y="990600"/>
          <a:ext cx="9144000" cy="5334001"/>
        </p:xfrm>
        <a:graphic>
          <a:graphicData uri="http://schemas.openxmlformats.org/drawingml/2006/table">
            <a:tbl>
              <a:tblPr firstRow="1" bandRow="1">
                <a:noFill/>
              </a:tblPr>
              <a:tblGrid>
                <a:gridCol w="1922539"/>
                <a:gridCol w="2380787"/>
                <a:gridCol w="2742871"/>
                <a:gridCol w="2097803"/>
              </a:tblGrid>
              <a:tr h="564406">
                <a:tc>
                  <a:txBody>
                    <a:bodyPr/>
                    <a:lstStyle/>
                    <a:p>
                      <a:pPr marL="0" marR="0" lvl="0" indent="0" algn="l" rtl="0">
                        <a:spcBef>
                          <a:spcPts val="0"/>
                        </a:spcBef>
                        <a:spcAft>
                          <a:spcPts val="0"/>
                        </a:spcAft>
                        <a:buNone/>
                      </a:pPr>
                      <a:endParaRPr sz="2000">
                        <a:latin typeface="Times New Roman" panose="02020603050405020304" pitchFamily="18" charset="0"/>
                        <a:ea typeface="Times New Roman" panose="02020603050405020304"/>
                        <a:cs typeface="Times New Roman" panose="02020603050405020304" pitchFamily="18" charset="0"/>
                        <a:sym typeface="Times New Roman" panose="02020603050405020304"/>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Thanh Hiên thi tập</a:t>
                      </a:r>
                      <a:endParaRPr sz="200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Nam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trung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tạp</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ngâm</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Bắc hành tạp lục</a:t>
                      </a:r>
                      <a:endParaRPr sz="200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27265">
                <a:tc>
                  <a:txBody>
                    <a:bodyPr/>
                    <a:lstStyle/>
                    <a:p>
                      <a:pPr marL="0" marR="0" lvl="0" indent="0" algn="ctr" rtl="0">
                        <a:spcBef>
                          <a:spcPts val="0"/>
                        </a:spcBef>
                        <a:spcAft>
                          <a:spcPts val="0"/>
                        </a:spcAft>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Số Lượng</a:t>
                      </a:r>
                      <a:endParaRPr sz="200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77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bài</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thơ</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40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bài</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thơ</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126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bài</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thơ</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1124825">
                <a:tc>
                  <a:txBody>
                    <a:bodyPr/>
                    <a:lstStyle/>
                    <a:p>
                      <a:pPr marL="0" marR="0" lvl="0" indent="0" algn="ctr" rtl="0">
                        <a:spcBef>
                          <a:spcPts val="0"/>
                        </a:spcBef>
                        <a:spcAft>
                          <a:spcPts val="0"/>
                        </a:spcAft>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HCST</a:t>
                      </a:r>
                      <a:endParaRPr sz="200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Trước khi làm quan triều Nguyễn</a:t>
                      </a:r>
                      <a:endParaRPr sz="200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Thời</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kì</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làm</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quan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dưới</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triều</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Nguyễn</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Chuyến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đi</a:t>
                      </a:r>
                      <a:r>
                        <a:rPr lang="en-US" sz="2000" dirty="0"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sứ</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sang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Trung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Quốc</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(1813)</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217505">
                <a:tc>
                  <a:txBody>
                    <a:bodyPr/>
                    <a:lstStyle/>
                    <a:p>
                      <a:pPr marL="0" marR="0" lvl="0" indent="0" algn="ctr" rtl="0">
                        <a:spcBef>
                          <a:spcPts val="0"/>
                        </a:spcBef>
                        <a:spcAft>
                          <a:spcPts val="0"/>
                        </a:spcAft>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Nội dung chính</a:t>
                      </a:r>
                      <a:endParaRPr sz="200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Times New Roman" panose="02020603050405020304"/>
                        <a:buNone/>
                      </a:pPr>
                      <a:r>
                        <a:rPr lang="en-US" sz="2000">
                          <a:latin typeface="Times New Roman" panose="02020603050405020304" pitchFamily="18" charset="0"/>
                          <a:ea typeface="Times New Roman" panose="02020603050405020304"/>
                          <a:cs typeface="Times New Roman" panose="02020603050405020304" pitchFamily="18" charset="0"/>
                          <a:sym typeface="Times New Roman" panose="02020603050405020304"/>
                        </a:rPr>
                        <a:t>Nỗi cô đơn bế tắc và sự thất vọng, chán chường vì bao ngang trái , bất công của một xã hội hỗn loạn. </a:t>
                      </a:r>
                      <a:endParaRPr sz="200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endParaRPr sz="2000">
                        <a:latin typeface="Times New Roman" panose="02020603050405020304" pitchFamily="18" charset="0"/>
                        <a:ea typeface="Times New Roman" panose="02020603050405020304"/>
                        <a:cs typeface="Times New Roman" panose="02020603050405020304" pitchFamily="18" charset="0"/>
                        <a:sym typeface="Times New Roman" panose="02020603050405020304"/>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Times New Roman" panose="02020603050405020304"/>
                        <a:buNone/>
                      </a:pPr>
                      <a:r>
                        <a:rPr lang="en-US" sz="2000" dirty="0" err="1"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Chán</a:t>
                      </a:r>
                      <a:r>
                        <a:rPr lang="en-US" sz="2000" dirty="0" smtClean="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nản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thất</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vọng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về</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chốn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quan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trường</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Times New Roman" panose="02020603050405020304"/>
                        <a:buNone/>
                      </a:pP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Phê</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phán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sự</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chà</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đạp</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lên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quyền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sống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của</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XH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phòng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kiến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Cảm</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thương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sâu</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sắc</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trước</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những</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số</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phận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nhỏ</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bé</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và</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ca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ngợi</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các</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nhân</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cách</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cao</a:t>
                      </a:r>
                      <a:r>
                        <a:rPr lang="en-US" sz="2000" dirty="0">
                          <a:latin typeface="Times New Roman" panose="02020603050405020304" pitchFamily="18" charset="0"/>
                          <a:ea typeface="Times New Roman" panose="02020603050405020304"/>
                          <a:cs typeface="Times New Roman" panose="02020603050405020304" pitchFamily="18" charset="0"/>
                          <a:sym typeface="Times New Roman" panose="02020603050405020304"/>
                        </a:rPr>
                        <a:t> </a:t>
                      </a:r>
                      <a:r>
                        <a:rPr lang="en-US" sz="2000" dirty="0" err="1">
                          <a:latin typeface="Times New Roman" panose="02020603050405020304" pitchFamily="18" charset="0"/>
                          <a:ea typeface="Times New Roman" panose="02020603050405020304"/>
                          <a:cs typeface="Times New Roman" panose="02020603050405020304" pitchFamily="18" charset="0"/>
                          <a:sym typeface="Times New Roman" panose="02020603050405020304"/>
                        </a:rPr>
                        <a:t>cả</a:t>
                      </a:r>
                      <a:endParaRPr sz="2000" dirty="0">
                        <a:latin typeface="Times New Roman" panose="02020603050405020304" pitchFamily="18" charset="0"/>
                        <a:cs typeface="Times New Roman" panose="02020603050405020304" pitchFamily="18" charset="0"/>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par>
                                <p:cTn id="8" presetID="10" presetClass="entr" presetSubtype="0" fill="hold" nodeType="with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2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11131</Words>
  <Application>WPS Presentation</Application>
  <PresentationFormat>On-screen Show (4:3)</PresentationFormat>
  <Paragraphs>408</Paragraphs>
  <Slides>60</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60</vt:i4>
      </vt:variant>
    </vt:vector>
  </HeadingPairs>
  <TitlesOfParts>
    <vt:vector size="76" baseType="lpstr">
      <vt:lpstr>Arial</vt:lpstr>
      <vt:lpstr>SimSun</vt:lpstr>
      <vt:lpstr>Wingdings</vt:lpstr>
      <vt:lpstr>Times New Roman</vt:lpstr>
      <vt:lpstr>Calibri</vt:lpstr>
      <vt:lpstr>Arial</vt:lpstr>
      <vt:lpstr>Calibri</vt:lpstr>
      <vt:lpstr>Times New Roman</vt:lpstr>
      <vt:lpstr>Microsoft YaHei</vt:lpstr>
      <vt:lpstr>Arial Unicode MS</vt:lpstr>
      <vt:lpstr>Wingdings 3</vt:lpstr>
      <vt:lpstr>Century Gothic</vt:lpstr>
      <vt:lpstr>.VnArial</vt:lpstr>
      <vt:lpstr>Comic Sans MS</vt:lpstr>
      <vt:lpstr>Corbel</vt:lpstr>
      <vt:lpstr>Office Theme</vt:lpstr>
      <vt:lpstr>PowerPoint 演示文稿</vt:lpstr>
      <vt:lpstr>Chủ đề: Truyện Kiều</vt:lpstr>
      <vt:lpstr>PowerPoint 演示文稿</vt:lpstr>
      <vt:lpstr>PowerPoint 演示文稿</vt:lpstr>
      <vt:lpstr>Văn bản:  TRUYỆN KIỀU CỦA NGUYỄN DU</vt:lpstr>
      <vt:lpstr>Những nhân tố ảnh hưởng đến sáng tác của Nguyễn Du, nhất là «Truyện Kiều»? </vt:lpstr>
      <vt:lpstr>PowerPoint 演示文稿</vt:lpstr>
      <vt:lpstr>Chủ đề: Truyện Kiều</vt:lpstr>
      <vt:lpstr>PowerPoint 演示文稿</vt:lpstr>
      <vt:lpstr>PowerPoint 演示文稿</vt:lpstr>
      <vt:lpstr>PowerPoint 演示文稿</vt:lpstr>
      <vt:lpstr>Chủ đề: Truyện Kiều</vt:lpstr>
      <vt:lpstr>PowerPoint 演示文稿</vt:lpstr>
      <vt:lpstr>Chủ đề: Truyện Kiều</vt:lpstr>
      <vt:lpstr>PowerPoint 演示文稿</vt:lpstr>
      <vt:lpstr>   Phần hai: Gia biến và lưu lạc ( Câu 569- 2738 )</vt:lpstr>
      <vt:lpstr>Phần ba : Đoàn tụ ( Câu 2739 – 3254 )</vt:lpstr>
      <vt:lpstr>Chủ đề: Truyện Kiều</vt:lpstr>
      <vt:lpstr>PowerPoint 演示文稿</vt:lpstr>
      <vt:lpstr>PowerPoint 演示文稿</vt:lpstr>
      <vt:lpstr>Chủ đề: Truyện Kiều</vt:lpstr>
      <vt:lpstr>Chủ đề: Truyện Kiều</vt:lpstr>
      <vt:lpstr>Chủ đề: Truyện Kiều</vt:lpstr>
      <vt:lpstr>PowerPoint 演示文稿</vt:lpstr>
      <vt:lpstr>Chủ đề: Truyện Kiều</vt:lpstr>
      <vt:lpstr>Chủ đề: Truyện Kiều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Gía trị nội dung và nghệ thuật:</vt:lpstr>
      <vt:lpstr>PowerPoint 演示文稿</vt:lpstr>
      <vt:lpstr>PowerPoint 演示文稿</vt:lpstr>
      <vt:lpstr>Nghệ thuật tả người</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ASUS</cp:lastModifiedBy>
  <cp:revision>51</cp:revision>
  <dcterms:created xsi:type="dcterms:W3CDTF">2021-10-13T08:20:00Z</dcterms:created>
  <dcterms:modified xsi:type="dcterms:W3CDTF">2023-10-09T11:46:52Z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FF38DCF7A601479E934D7C5C885FB37F_12</vt:lpwstr>
  </property>
  <property fmtid="{D5CDD505-2E9C-101B-9397-08002B2CF9AE}" pid="3" name="KSOProductBuildVer">
    <vt:lpwstr>1033-12.2.0.13215</vt:lpwstr>
  </property>
</Properties>
</file>