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43"/>
  </p:notesMasterIdLst>
  <p:sldIdLst>
    <p:sldId id="256" r:id="rId2"/>
    <p:sldId id="258" r:id="rId3"/>
    <p:sldId id="259" r:id="rId4"/>
    <p:sldId id="262" r:id="rId5"/>
    <p:sldId id="350" r:id="rId6"/>
    <p:sldId id="351" r:id="rId7"/>
    <p:sldId id="384" r:id="rId8"/>
    <p:sldId id="263" r:id="rId9"/>
    <p:sldId id="385" r:id="rId10"/>
    <p:sldId id="386" r:id="rId11"/>
    <p:sldId id="411" r:id="rId12"/>
    <p:sldId id="388" r:id="rId13"/>
    <p:sldId id="390" r:id="rId14"/>
    <p:sldId id="412" r:id="rId15"/>
    <p:sldId id="391" r:id="rId16"/>
    <p:sldId id="317" r:id="rId17"/>
    <p:sldId id="414" r:id="rId18"/>
    <p:sldId id="415" r:id="rId19"/>
    <p:sldId id="416" r:id="rId20"/>
    <p:sldId id="392" r:id="rId21"/>
    <p:sldId id="394" r:id="rId22"/>
    <p:sldId id="418" r:id="rId23"/>
    <p:sldId id="395" r:id="rId24"/>
    <p:sldId id="397" r:id="rId25"/>
    <p:sldId id="435" r:id="rId26"/>
    <p:sldId id="420" r:id="rId27"/>
    <p:sldId id="421" r:id="rId28"/>
    <p:sldId id="422" r:id="rId29"/>
    <p:sldId id="433" r:id="rId30"/>
    <p:sldId id="423" r:id="rId31"/>
    <p:sldId id="425" r:id="rId32"/>
    <p:sldId id="426" r:id="rId33"/>
    <p:sldId id="427" r:id="rId34"/>
    <p:sldId id="436" r:id="rId35"/>
    <p:sldId id="399" r:id="rId36"/>
    <p:sldId id="400" r:id="rId37"/>
    <p:sldId id="437" r:id="rId38"/>
    <p:sldId id="439" r:id="rId39"/>
    <p:sldId id="438" r:id="rId40"/>
    <p:sldId id="372" r:id="rId41"/>
    <p:sldId id="349" r:id="rId42"/>
  </p:sldIdLst>
  <p:sldSz cx="9144000" cy="5143500" type="screen16x9"/>
  <p:notesSz cx="6858000" cy="9144000"/>
  <p:embeddedFontLst>
    <p:embeddedFont>
      <p:font typeface="Bellota Text" panose="020B0604020202020204" charset="0"/>
      <p:regular r:id="rId44"/>
      <p:bold r:id="rId45"/>
      <p:italic r:id="rId46"/>
      <p:boldItalic r:id="rId47"/>
    </p:embeddedFont>
    <p:embeddedFont>
      <p:font typeface="Cambria Math" panose="02040503050406030204" pitchFamily="18" charset="0"/>
      <p:regular r:id="rId48"/>
    </p:embeddedFont>
    <p:embeddedFont>
      <p:font typeface="DengXian" panose="02010600030101010101" pitchFamily="2" charset="-122"/>
      <p:regular r:id="rId49"/>
    </p:embeddedFont>
    <p:embeddedFont>
      <p:font typeface="Maven Pro ExtraBold" panose="020B0604020202020204" charset="0"/>
      <p:bold r:id="rId50"/>
    </p:embeddedFont>
    <p:embeddedFont>
      <p:font typeface="Montserrat" panose="00000500000000000000" pitchFamily="2"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
      <p:font typeface="Tahoma" panose="020B0604030504040204" pitchFamily="34"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1014DA-D8E1-4862-B8B8-64587071ED91}">
  <a:tblStyle styleId="{141014DA-D8E1-4862-B8B8-64587071ED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varScale="1">
        <p:scale>
          <a:sx n="89" d="100"/>
          <a:sy n="89" d="100"/>
        </p:scale>
        <p:origin x="6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969912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3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8852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627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199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9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781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65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866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18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12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89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063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464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716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9752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623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402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2681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638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2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52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9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16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8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52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895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533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31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58"/>
        <p:cNvGrpSpPr/>
        <p:nvPr/>
      </p:nvGrpSpPr>
      <p:grpSpPr>
        <a:xfrm>
          <a:off x="0" y="0"/>
          <a:ext cx="0" cy="0"/>
          <a:chOff x="0" y="0"/>
          <a:chExt cx="0" cy="0"/>
        </a:xfrm>
      </p:grpSpPr>
      <p:grpSp>
        <p:nvGrpSpPr>
          <p:cNvPr id="1159" name="Google Shape;1159;p28"/>
          <p:cNvGrpSpPr/>
          <p:nvPr/>
        </p:nvGrpSpPr>
        <p:grpSpPr>
          <a:xfrm>
            <a:off x="372900" y="317225"/>
            <a:ext cx="8399164" cy="4509701"/>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94"/>
        <p:cNvGrpSpPr/>
        <p:nvPr/>
      </p:nvGrpSpPr>
      <p:grpSpPr>
        <a:xfrm>
          <a:off x="0" y="0"/>
          <a:ext cx="0" cy="0"/>
          <a:chOff x="0" y="0"/>
          <a:chExt cx="0" cy="0"/>
        </a:xfrm>
      </p:grpSpPr>
      <p:grpSp>
        <p:nvGrpSpPr>
          <p:cNvPr id="1195" name="Google Shape;1195;p29"/>
          <p:cNvGrpSpPr/>
          <p:nvPr/>
        </p:nvGrpSpPr>
        <p:grpSpPr>
          <a:xfrm>
            <a:off x="156375" y="126593"/>
            <a:ext cx="8887995" cy="4890320"/>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sz="900" kern="1200" smtClean="0">
                <a:solidFill>
                  <a:prstClr val="black">
                    <a:tint val="75000"/>
                  </a:prstClr>
                </a:solidFill>
                <a:latin typeface="Arial" panose="020B0604020202020204" pitchFamily="34" charset="0"/>
                <a:ea typeface="+mn-ea"/>
                <a:cs typeface="+mn-cs"/>
              </a:rPr>
              <a:pPr defTabSz="685800">
                <a:buClrTx/>
                <a:defRPr/>
              </a:pPr>
              <a:t>29/09/2024</a:t>
            </a:fld>
            <a:endParaRPr lang="vi-VN" sz="900"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algn="ctr" defTabSz="685800">
              <a:buClrTx/>
              <a:defRPr/>
            </a:pPr>
            <a:endParaRPr lang="vi-VN" sz="900"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algn="r" defTabSz="685800">
              <a:buClrTx/>
              <a:defRPr/>
            </a:pPr>
            <a:fld id="{2885D699-091F-4322-9983-565B97A178FD}" type="slidenum">
              <a:rPr lang="vi-VN" sz="900" kern="1200" smtClean="0">
                <a:solidFill>
                  <a:prstClr val="black">
                    <a:tint val="75000"/>
                  </a:prstClr>
                </a:solidFill>
                <a:latin typeface="Arial" panose="020B0604020202020204" pitchFamily="34" charset="0"/>
                <a:ea typeface="+mn-ea"/>
                <a:cs typeface="+mn-cs"/>
              </a:rPr>
              <a:pPr algn="r" defTabSz="685800">
                <a:buClrTx/>
                <a:defRPr/>
              </a:pPr>
              <a:t>‹#›</a:t>
            </a:fld>
            <a:endParaRPr lang="vi-VN" sz="900"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12010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grpSp>
        <p:nvGrpSpPr>
          <p:cNvPr id="233" name="Google Shape;233;p7"/>
          <p:cNvGrpSpPr/>
          <p:nvPr/>
        </p:nvGrpSpPr>
        <p:grpSpPr>
          <a:xfrm>
            <a:off x="128550" y="126893"/>
            <a:ext cx="8887995" cy="4890320"/>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268" name="Google Shape;268;p7"/>
          <p:cNvSpPr txBox="1">
            <a:spLocks noGrp="1"/>
          </p:cNvSpPr>
          <p:nvPr>
            <p:ph type="title"/>
          </p:nvPr>
        </p:nvSpPr>
        <p:spPr>
          <a:xfrm>
            <a:off x="715100" y="791250"/>
            <a:ext cx="3775500" cy="1211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715100" y="2002350"/>
            <a:ext cx="3490200" cy="234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grpSp>
        <p:nvGrpSpPr>
          <p:cNvPr id="320" name="Google Shape;320;p9"/>
          <p:cNvGrpSpPr/>
          <p:nvPr/>
        </p:nvGrpSpPr>
        <p:grpSpPr>
          <a:xfrm>
            <a:off x="372900" y="317225"/>
            <a:ext cx="8399164" cy="4509701"/>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55" name="Google Shape;355;p9"/>
          <p:cNvSpPr txBox="1">
            <a:spLocks noGrp="1"/>
          </p:cNvSpPr>
          <p:nvPr>
            <p:ph type="title"/>
          </p:nvPr>
        </p:nvSpPr>
        <p:spPr>
          <a:xfrm>
            <a:off x="2241450" y="1710425"/>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6" name="Google Shape;356;p9"/>
          <p:cNvSpPr txBox="1">
            <a:spLocks noGrp="1"/>
          </p:cNvSpPr>
          <p:nvPr>
            <p:ph type="subTitle" idx="1"/>
          </p:nvPr>
        </p:nvSpPr>
        <p:spPr>
          <a:xfrm>
            <a:off x="2241450" y="2666260"/>
            <a:ext cx="46611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6"/>
        <p:cNvGrpSpPr/>
        <p:nvPr/>
      </p:nvGrpSpPr>
      <p:grpSpPr>
        <a:xfrm>
          <a:off x="0" y="0"/>
          <a:ext cx="0" cy="0"/>
          <a:chOff x="0" y="0"/>
          <a:chExt cx="0" cy="0"/>
        </a:xfrm>
      </p:grpSpPr>
      <p:grpSp>
        <p:nvGrpSpPr>
          <p:cNvPr id="417" name="Google Shape;417;p13"/>
          <p:cNvGrpSpPr/>
          <p:nvPr/>
        </p:nvGrpSpPr>
        <p:grpSpPr>
          <a:xfrm>
            <a:off x="128550" y="126893"/>
            <a:ext cx="8887995" cy="4890320"/>
            <a:chOff x="372900" y="317225"/>
            <a:chExt cx="8399164" cy="4509701"/>
          </a:xfrm>
        </p:grpSpPr>
        <p:sp>
          <p:nvSpPr>
            <p:cNvPr id="418" name="Google Shape;418;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372900" y="317424"/>
              <a:ext cx="8399164" cy="4509502"/>
              <a:chOff x="-75" y="-4650"/>
              <a:chExt cx="9155400" cy="5153127"/>
            </a:xfrm>
          </p:grpSpPr>
          <p:cxnSp>
            <p:nvCxnSpPr>
              <p:cNvPr id="420" name="Google Shape;420;p1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1" name="Google Shape;421;p1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22" name="Google Shape;422;p1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3" name="Google Shape;423;p1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24" name="Google Shape;424;p1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25" name="Google Shape;425;p1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6" name="Google Shape;426;p1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7" name="Google Shape;427;p1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8" name="Google Shape;428;p1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9" name="Google Shape;429;p1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0" name="Google Shape;430;p1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31" name="Google Shape;431;p1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2" name="Google Shape;432;p1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3" name="Google Shape;433;p1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4" name="Google Shape;434;p1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5" name="Google Shape;435;p1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6" name="Google Shape;436;p1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37" name="Google Shape;437;p1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8" name="Google Shape;438;p1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9" name="Google Shape;439;p1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40" name="Google Shape;440;p1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41" name="Google Shape;441;p1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2" name="Google Shape;442;p1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3" name="Google Shape;443;p1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4" name="Google Shape;444;p1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5" name="Google Shape;445;p1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6" name="Google Shape;446;p1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7" name="Google Shape;447;p1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8" name="Google Shape;448;p1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9" name="Google Shape;449;p1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0" name="Google Shape;450;p1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1" name="Google Shape;451;p1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2" name="Google Shape;452;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2" name="Google Shape;462;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3" name="Google Shape;463;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5" name="Google Shape;465;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6" name="Google Shape;466;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8" name="Google Shape;468;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9" name="Google Shape;469;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70" name="Google Shape;470;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71"/>
        <p:cNvGrpSpPr/>
        <p:nvPr/>
      </p:nvGrpSpPr>
      <p:grpSpPr>
        <a:xfrm>
          <a:off x="0" y="0"/>
          <a:ext cx="0" cy="0"/>
          <a:chOff x="0" y="0"/>
          <a:chExt cx="0" cy="0"/>
        </a:xfrm>
      </p:grpSpPr>
      <p:grpSp>
        <p:nvGrpSpPr>
          <p:cNvPr id="472" name="Google Shape;472;p14"/>
          <p:cNvGrpSpPr/>
          <p:nvPr/>
        </p:nvGrpSpPr>
        <p:grpSpPr>
          <a:xfrm>
            <a:off x="372900" y="317225"/>
            <a:ext cx="8399164" cy="4509701"/>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07" name="Google Shape;507;p14"/>
          <p:cNvSpPr txBox="1">
            <a:spLocks noGrp="1"/>
          </p:cNvSpPr>
          <p:nvPr>
            <p:ph type="title"/>
          </p:nvPr>
        </p:nvSpPr>
        <p:spPr>
          <a:xfrm>
            <a:off x="2290075" y="31759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8" name="Google Shape;508;p14"/>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509" name="Google Shape;509;p14"/>
          <p:cNvPicPr preferRelativeResize="0"/>
          <p:nvPr/>
        </p:nvPicPr>
        <p:blipFill rotWithShape="1">
          <a:blip r:embed="rId2">
            <a:alphaModFix/>
          </a:blip>
          <a:srcRect l="88584" t="31186" b="55558"/>
          <a:stretch/>
        </p:blipFill>
        <p:spPr>
          <a:xfrm>
            <a:off x="8039463" y="2388199"/>
            <a:ext cx="261627" cy="303626"/>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7800300" y="2895775"/>
            <a:ext cx="261627" cy="33917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13"/>
        <p:cNvGrpSpPr/>
        <p:nvPr/>
      </p:nvGrpSpPr>
      <p:grpSpPr>
        <a:xfrm>
          <a:off x="0" y="0"/>
          <a:ext cx="0" cy="0"/>
          <a:chOff x="0" y="0"/>
          <a:chExt cx="0" cy="0"/>
        </a:xfrm>
      </p:grpSpPr>
      <p:grpSp>
        <p:nvGrpSpPr>
          <p:cNvPr id="514" name="Google Shape;514;p15"/>
          <p:cNvGrpSpPr/>
          <p:nvPr/>
        </p:nvGrpSpPr>
        <p:grpSpPr>
          <a:xfrm>
            <a:off x="372900" y="317225"/>
            <a:ext cx="8399164" cy="4509701"/>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49" name="Google Shape;549;p15"/>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0" name="Google Shape;550;p15"/>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1" name="Google Shape;551;p15"/>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59"/>
        <p:cNvGrpSpPr/>
        <p:nvPr/>
      </p:nvGrpSpPr>
      <p:grpSpPr>
        <a:xfrm>
          <a:off x="0" y="0"/>
          <a:ext cx="0" cy="0"/>
          <a:chOff x="0" y="0"/>
          <a:chExt cx="0" cy="0"/>
        </a:xfrm>
      </p:grpSpPr>
      <p:grpSp>
        <p:nvGrpSpPr>
          <p:cNvPr id="860" name="Google Shape;860;p22"/>
          <p:cNvGrpSpPr/>
          <p:nvPr/>
        </p:nvGrpSpPr>
        <p:grpSpPr>
          <a:xfrm>
            <a:off x="128550" y="126893"/>
            <a:ext cx="8887995" cy="4890320"/>
            <a:chOff x="372900" y="317225"/>
            <a:chExt cx="8399164" cy="4509701"/>
          </a:xfrm>
        </p:grpSpPr>
        <p:sp>
          <p:nvSpPr>
            <p:cNvPr id="861" name="Google Shape;861;p2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22"/>
            <p:cNvGrpSpPr/>
            <p:nvPr/>
          </p:nvGrpSpPr>
          <p:grpSpPr>
            <a:xfrm>
              <a:off x="372900" y="317424"/>
              <a:ext cx="8399164" cy="4509502"/>
              <a:chOff x="-75" y="-4650"/>
              <a:chExt cx="9155400" cy="5153127"/>
            </a:xfrm>
          </p:grpSpPr>
          <p:cxnSp>
            <p:nvCxnSpPr>
              <p:cNvPr id="863" name="Google Shape;863;p2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4" name="Google Shape;864;p2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65" name="Google Shape;865;p2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6" name="Google Shape;866;p2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867" name="Google Shape;867;p2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868" name="Google Shape;868;p2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9" name="Google Shape;869;p2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0" name="Google Shape;870;p2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1" name="Google Shape;871;p2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2" name="Google Shape;872;p2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3" name="Google Shape;873;p2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4" name="Google Shape;874;p2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5" name="Google Shape;875;p2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6" name="Google Shape;876;p2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7" name="Google Shape;877;p2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8" name="Google Shape;878;p2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9" name="Google Shape;879;p2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880" name="Google Shape;880;p2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1" name="Google Shape;881;p2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2" name="Google Shape;882;p2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3" name="Google Shape;883;p2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4" name="Google Shape;884;p2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5" name="Google Shape;885;p2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6" name="Google Shape;886;p2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7" name="Google Shape;887;p2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8" name="Google Shape;888;p2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9" name="Google Shape;889;p2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0" name="Google Shape;890;p2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1" name="Google Shape;891;p2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2" name="Google Shape;892;p2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3" name="Google Shape;893;p2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4" name="Google Shape;894;p2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95" name="Google Shape;895;p22"/>
          <p:cNvSpPr txBox="1">
            <a:spLocks noGrp="1"/>
          </p:cNvSpPr>
          <p:nvPr>
            <p:ph type="title"/>
          </p:nvPr>
        </p:nvSpPr>
        <p:spPr>
          <a:xfrm>
            <a:off x="7200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6" name="Google Shape;896;p22"/>
          <p:cNvSpPr txBox="1">
            <a:spLocks noGrp="1"/>
          </p:cNvSpPr>
          <p:nvPr>
            <p:ph type="subTitle" idx="1"/>
          </p:nvPr>
        </p:nvSpPr>
        <p:spPr>
          <a:xfrm>
            <a:off x="7200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22"/>
          <p:cNvSpPr txBox="1">
            <a:spLocks noGrp="1"/>
          </p:cNvSpPr>
          <p:nvPr>
            <p:ph type="title" idx="2"/>
          </p:nvPr>
        </p:nvSpPr>
        <p:spPr>
          <a:xfrm>
            <a:off x="34038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8" name="Google Shape;898;p22"/>
          <p:cNvSpPr txBox="1">
            <a:spLocks noGrp="1"/>
          </p:cNvSpPr>
          <p:nvPr>
            <p:ph type="subTitle" idx="3"/>
          </p:nvPr>
        </p:nvSpPr>
        <p:spPr>
          <a:xfrm>
            <a:off x="34038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idx="4"/>
          </p:nvPr>
        </p:nvSpPr>
        <p:spPr>
          <a:xfrm>
            <a:off x="60876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22"/>
          <p:cNvSpPr txBox="1">
            <a:spLocks noGrp="1"/>
          </p:cNvSpPr>
          <p:nvPr>
            <p:ph type="subTitle" idx="5"/>
          </p:nvPr>
        </p:nvSpPr>
        <p:spPr>
          <a:xfrm>
            <a:off x="60876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22"/>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902" name="Google Shape;902;p22"/>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903" name="Google Shape;903;p22"/>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904" name="Google Shape;904;p22"/>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905" name="Google Shape;905;p22"/>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906" name="Google Shape;906;p22"/>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907" name="Google Shape;907;p22"/>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08"/>
        <p:cNvGrpSpPr/>
        <p:nvPr/>
      </p:nvGrpSpPr>
      <p:grpSpPr>
        <a:xfrm>
          <a:off x="0" y="0"/>
          <a:ext cx="0" cy="0"/>
          <a:chOff x="0" y="0"/>
          <a:chExt cx="0" cy="0"/>
        </a:xfrm>
      </p:grpSpPr>
      <p:grpSp>
        <p:nvGrpSpPr>
          <p:cNvPr id="1009" name="Google Shape;1009;p25"/>
          <p:cNvGrpSpPr/>
          <p:nvPr/>
        </p:nvGrpSpPr>
        <p:grpSpPr>
          <a:xfrm>
            <a:off x="128550" y="126893"/>
            <a:ext cx="8887995" cy="4890320"/>
            <a:chOff x="372900" y="317225"/>
            <a:chExt cx="8399164" cy="4509701"/>
          </a:xfrm>
        </p:grpSpPr>
        <p:sp>
          <p:nvSpPr>
            <p:cNvPr id="1010" name="Google Shape;1010;p2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25"/>
            <p:cNvGrpSpPr/>
            <p:nvPr/>
          </p:nvGrpSpPr>
          <p:grpSpPr>
            <a:xfrm>
              <a:off x="372900" y="317424"/>
              <a:ext cx="8399164" cy="4509502"/>
              <a:chOff x="-75" y="-4650"/>
              <a:chExt cx="9155400" cy="5153127"/>
            </a:xfrm>
          </p:grpSpPr>
          <p:cxnSp>
            <p:nvCxnSpPr>
              <p:cNvPr id="1012" name="Google Shape;1012;p2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3" name="Google Shape;1013;p2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14" name="Google Shape;1014;p2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5" name="Google Shape;1015;p2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016" name="Google Shape;1016;p2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017" name="Google Shape;1017;p2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8" name="Google Shape;1018;p2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19" name="Google Shape;1019;p2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0" name="Google Shape;1020;p2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1" name="Google Shape;1021;p2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2" name="Google Shape;1022;p2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3" name="Google Shape;1023;p2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4" name="Google Shape;1024;p2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5" name="Google Shape;1025;p2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6" name="Google Shape;1026;p2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7" name="Google Shape;1027;p2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8" name="Google Shape;1028;p2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029" name="Google Shape;1029;p2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0" name="Google Shape;1030;p2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1" name="Google Shape;1031;p2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2" name="Google Shape;1032;p2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3" name="Google Shape;1033;p2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4" name="Google Shape;1034;p2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5" name="Google Shape;1035;p2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6" name="Google Shape;1036;p2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7" name="Google Shape;1037;p2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8" name="Google Shape;1038;p2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9" name="Google Shape;1039;p2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0" name="Google Shape;1040;p2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044" name="Google Shape;1044;p25"/>
          <p:cNvSpPr txBox="1">
            <a:spLocks noGrp="1"/>
          </p:cNvSpPr>
          <p:nvPr>
            <p:ph type="title"/>
          </p:nvPr>
        </p:nvSpPr>
        <p:spPr>
          <a:xfrm>
            <a:off x="720000"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5" name="Google Shape;1045;p25"/>
          <p:cNvSpPr txBox="1">
            <a:spLocks noGrp="1"/>
          </p:cNvSpPr>
          <p:nvPr>
            <p:ph type="subTitle" idx="1"/>
          </p:nvPr>
        </p:nvSpPr>
        <p:spPr>
          <a:xfrm>
            <a:off x="720000"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6" name="Google Shape;1046;p25"/>
          <p:cNvSpPr txBox="1">
            <a:spLocks noGrp="1"/>
          </p:cNvSpPr>
          <p:nvPr>
            <p:ph type="title" idx="2"/>
          </p:nvPr>
        </p:nvSpPr>
        <p:spPr>
          <a:xfrm>
            <a:off x="3419269"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7" name="Google Shape;1047;p25"/>
          <p:cNvSpPr txBox="1">
            <a:spLocks noGrp="1"/>
          </p:cNvSpPr>
          <p:nvPr>
            <p:ph type="subTitle" idx="3"/>
          </p:nvPr>
        </p:nvSpPr>
        <p:spPr>
          <a:xfrm>
            <a:off x="3419269"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8" name="Google Shape;1048;p25"/>
          <p:cNvSpPr txBox="1">
            <a:spLocks noGrp="1"/>
          </p:cNvSpPr>
          <p:nvPr>
            <p:ph type="title" idx="4"/>
          </p:nvPr>
        </p:nvSpPr>
        <p:spPr>
          <a:xfrm>
            <a:off x="720000"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9" name="Google Shape;1049;p25"/>
          <p:cNvSpPr txBox="1">
            <a:spLocks noGrp="1"/>
          </p:cNvSpPr>
          <p:nvPr>
            <p:ph type="subTitle" idx="5"/>
          </p:nvPr>
        </p:nvSpPr>
        <p:spPr>
          <a:xfrm>
            <a:off x="720000"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0" name="Google Shape;1050;p25"/>
          <p:cNvSpPr txBox="1">
            <a:spLocks noGrp="1"/>
          </p:cNvSpPr>
          <p:nvPr>
            <p:ph type="title" idx="6"/>
          </p:nvPr>
        </p:nvSpPr>
        <p:spPr>
          <a:xfrm>
            <a:off x="3419269"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1" name="Google Shape;1051;p25"/>
          <p:cNvSpPr txBox="1">
            <a:spLocks noGrp="1"/>
          </p:cNvSpPr>
          <p:nvPr>
            <p:ph type="subTitle" idx="7"/>
          </p:nvPr>
        </p:nvSpPr>
        <p:spPr>
          <a:xfrm>
            <a:off x="3419269"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2" name="Google Shape;1052;p25"/>
          <p:cNvSpPr txBox="1">
            <a:spLocks noGrp="1"/>
          </p:cNvSpPr>
          <p:nvPr>
            <p:ph type="title" idx="8"/>
          </p:nvPr>
        </p:nvSpPr>
        <p:spPr>
          <a:xfrm>
            <a:off x="6118545"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3" name="Google Shape;1053;p25"/>
          <p:cNvSpPr txBox="1">
            <a:spLocks noGrp="1"/>
          </p:cNvSpPr>
          <p:nvPr>
            <p:ph type="subTitle" idx="9"/>
          </p:nvPr>
        </p:nvSpPr>
        <p:spPr>
          <a:xfrm>
            <a:off x="6118545"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5"/>
          <p:cNvSpPr txBox="1">
            <a:spLocks noGrp="1"/>
          </p:cNvSpPr>
          <p:nvPr>
            <p:ph type="title" idx="13"/>
          </p:nvPr>
        </p:nvSpPr>
        <p:spPr>
          <a:xfrm>
            <a:off x="6118545"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5" name="Google Shape;1055;p25"/>
          <p:cNvSpPr txBox="1">
            <a:spLocks noGrp="1"/>
          </p:cNvSpPr>
          <p:nvPr>
            <p:ph type="subTitle" idx="14"/>
          </p:nvPr>
        </p:nvSpPr>
        <p:spPr>
          <a:xfrm>
            <a:off x="6118545"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25"/>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057" name="Google Shape;1057;p25"/>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058" name="Google Shape;1058;p25"/>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059" name="Google Shape;1059;p25"/>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060" name="Google Shape;1060;p25"/>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061" name="Google Shape;1061;p25"/>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062" name="Google Shape;1062;p25"/>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8" r:id="rId4"/>
    <p:sldLayoutId id="2147483659" r:id="rId5"/>
    <p:sldLayoutId id="2147483660" r:id="rId6"/>
    <p:sldLayoutId id="2147483661" r:id="rId7"/>
    <p:sldLayoutId id="2147483668" r:id="rId8"/>
    <p:sldLayoutId id="2147483671" r:id="rId9"/>
    <p:sldLayoutId id="2147483674" r:id="rId10"/>
    <p:sldLayoutId id="2147483675" r:id="rId11"/>
    <p:sldLayoutId id="214748369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46.gif"/><Relationship Id="rId3" Type="http://schemas.openxmlformats.org/officeDocument/2006/relationships/slideLayout" Target="../slideLayouts/slideLayout12.xml"/><Relationship Id="rId7" Type="http://schemas.openxmlformats.org/officeDocument/2006/relationships/slide" Target="slide30.xml"/><Relationship Id="rId12" Type="http://schemas.openxmlformats.org/officeDocument/2006/relationships/image" Target="../media/image45.gif"/><Relationship Id="rId2" Type="http://schemas.openxmlformats.org/officeDocument/2006/relationships/audio" Target="../media/media1.wav"/><Relationship Id="rId16" Type="http://schemas.openxmlformats.org/officeDocument/2006/relationships/slide" Target="slide34.xml"/><Relationship Id="rId1" Type="http://schemas.microsoft.com/office/2007/relationships/media" Target="../media/media1.wav"/><Relationship Id="rId6" Type="http://schemas.openxmlformats.org/officeDocument/2006/relationships/slide" Target="slide29.xml"/><Relationship Id="rId11" Type="http://schemas.openxmlformats.org/officeDocument/2006/relationships/image" Target="../media/image44.gif"/><Relationship Id="rId5" Type="http://schemas.openxmlformats.org/officeDocument/2006/relationships/slide" Target="slide28.xml"/><Relationship Id="rId15" Type="http://schemas.openxmlformats.org/officeDocument/2006/relationships/slide" Target="slide11.xml"/><Relationship Id="rId10" Type="http://schemas.openxmlformats.org/officeDocument/2006/relationships/slide" Target="slide33.xml"/><Relationship Id="rId4" Type="http://schemas.openxmlformats.org/officeDocument/2006/relationships/image" Target="../media/image43.png"/><Relationship Id="rId9" Type="http://schemas.openxmlformats.org/officeDocument/2006/relationships/slide" Target="slide32.xml"/><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4.jpe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0.png"/><Relationship Id="rId14" Type="http://schemas.openxmlformats.org/officeDocument/2006/relationships/slide" Target="slide27.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7.xml"/><Relationship Id="rId3" Type="http://schemas.openxmlformats.org/officeDocument/2006/relationships/audio" Target="../media/audio3.wav"/><Relationship Id="rId7" Type="http://schemas.openxmlformats.org/officeDocument/2006/relationships/image" Target="../media/image49.pn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3.png"/><Relationship Id="rId5" Type="http://schemas.openxmlformats.org/officeDocument/2006/relationships/image" Target="../media/image4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0.png"/><Relationship Id="rId18"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49.png"/><Relationship Id="rId12" Type="http://schemas.openxmlformats.org/officeDocument/2006/relationships/image" Target="../media/image59.png"/><Relationship Id="rId17" Type="http://schemas.openxmlformats.org/officeDocument/2006/relationships/image" Target="../media/image52.png"/><Relationship Id="rId2" Type="http://schemas.openxmlformats.org/officeDocument/2006/relationships/audio" Target="../media/audio1.wav"/><Relationship Id="rId16" Type="http://schemas.openxmlformats.org/officeDocument/2006/relationships/image" Target="../media/image5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8.png"/><Relationship Id="rId5" Type="http://schemas.openxmlformats.org/officeDocument/2006/relationships/image" Target="../media/image48.png"/><Relationship Id="rId15" Type="http://schemas.openxmlformats.org/officeDocument/2006/relationships/image" Target="../media/image56.png"/><Relationship Id="rId10" Type="http://schemas.microsoft.com/office/2007/relationships/hdphoto" Target="../media/hdphoto3.wdp"/><Relationship Id="rId19" Type="http://schemas.openxmlformats.org/officeDocument/2006/relationships/slide" Target="slide27.xml"/><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3.png"/><Relationship Id="rId5" Type="http://schemas.openxmlformats.org/officeDocument/2006/relationships/image" Target="../media/image48.png"/><Relationship Id="rId15" Type="http://schemas.openxmlformats.org/officeDocument/2006/relationships/image" Target="../media/image56.jp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slide" Target="slide27.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7.png"/><Relationship Id="rId18"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49.png"/><Relationship Id="rId12" Type="http://schemas.openxmlformats.org/officeDocument/2006/relationships/image" Target="../media/image66.png"/><Relationship Id="rId17" Type="http://schemas.openxmlformats.org/officeDocument/2006/relationships/image" Target="../media/image52.png"/><Relationship Id="rId2" Type="http://schemas.openxmlformats.org/officeDocument/2006/relationships/audio" Target="../media/audio1.wav"/><Relationship Id="rId16" Type="http://schemas.openxmlformats.org/officeDocument/2006/relationships/image" Target="../media/image5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5.png"/><Relationship Id="rId5" Type="http://schemas.openxmlformats.org/officeDocument/2006/relationships/image" Target="../media/image48.png"/><Relationship Id="rId15" Type="http://schemas.openxmlformats.org/officeDocument/2006/relationships/image" Target="../media/image69.png"/><Relationship Id="rId10" Type="http://schemas.microsoft.com/office/2007/relationships/hdphoto" Target="../media/hdphoto3.wdp"/><Relationship Id="rId19" Type="http://schemas.openxmlformats.org/officeDocument/2006/relationships/slide" Target="slide27.xml"/><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7.xml"/><Relationship Id="rId3" Type="http://schemas.openxmlformats.org/officeDocument/2006/relationships/audio" Target="../media/audio3.wav"/><Relationship Id="rId7" Type="http://schemas.openxmlformats.org/officeDocument/2006/relationships/image" Target="../media/image49.pn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3.png"/><Relationship Id="rId5" Type="http://schemas.openxmlformats.org/officeDocument/2006/relationships/image" Target="../media/image4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57.jpeg"/><Relationship Id="rId4" Type="http://schemas.openxmlformats.org/officeDocument/2006/relationships/hyperlink" Target="https://www.youtube.com/watch?v=P6dZDSslrr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0.png"/><Relationship Id="rId4"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5"/>
        <p:cNvGrpSpPr/>
        <p:nvPr/>
      </p:nvGrpSpPr>
      <p:grpSpPr>
        <a:xfrm>
          <a:off x="0" y="0"/>
          <a:ext cx="0" cy="0"/>
          <a:chOff x="0" y="0"/>
          <a:chExt cx="0" cy="0"/>
        </a:xfrm>
      </p:grpSpPr>
      <p:sp>
        <p:nvSpPr>
          <p:cNvPr id="1246" name="Google Shape;1246;p33"/>
          <p:cNvSpPr txBox="1">
            <a:spLocks noGrp="1"/>
          </p:cNvSpPr>
          <p:nvPr>
            <p:ph type="ctrTitle"/>
          </p:nvPr>
        </p:nvSpPr>
        <p:spPr>
          <a:xfrm>
            <a:off x="1637646" y="1833309"/>
            <a:ext cx="6100536" cy="1590600"/>
          </a:xfrm>
          <a:prstGeom prst="rect">
            <a:avLst/>
          </a:prstGeom>
        </p:spPr>
        <p:txBody>
          <a:bodyPr spcFirstLastPara="1" wrap="square" lIns="91425" tIns="91425" rIns="91425" bIns="91425" anchor="ctr" anchorCtr="0">
            <a:noAutofit/>
          </a:bodyPr>
          <a:lstStyle/>
          <a:p>
            <a:pPr lvl="0">
              <a:lnSpc>
                <a:spcPct val="150000"/>
              </a:lnSpc>
            </a:pPr>
            <a:r>
              <a:rPr lang="en-US" sz="4000" b="1" dirty="0">
                <a:solidFill>
                  <a:schemeClr val="accent3"/>
                </a:solidFill>
                <a:effectLst>
                  <a:outerShdw blurRad="38100" dist="38100" dir="2700000" algn="tl">
                    <a:srgbClr val="000000">
                      <a:alpha val="43137"/>
                    </a:srgbClr>
                  </a:outerShdw>
                </a:effectLst>
                <a:latin typeface="+mj-lt"/>
              </a:rPr>
              <a:t>CHÀO MỪNG CÁC EM </a:t>
            </a:r>
            <a:br>
              <a:rPr lang="en-US" sz="4000" b="1" dirty="0">
                <a:solidFill>
                  <a:schemeClr val="accent3"/>
                </a:solidFill>
                <a:effectLst>
                  <a:outerShdw blurRad="38100" dist="38100" dir="2700000" algn="tl">
                    <a:srgbClr val="000000">
                      <a:alpha val="43137"/>
                    </a:srgbClr>
                  </a:outerShdw>
                </a:effectLst>
                <a:latin typeface="+mj-lt"/>
              </a:rPr>
            </a:br>
            <a:r>
              <a:rPr lang="en-US" sz="4000" b="1" dirty="0">
                <a:solidFill>
                  <a:schemeClr val="accent3"/>
                </a:solidFill>
                <a:effectLst>
                  <a:outerShdw blurRad="38100" dist="38100" dir="2700000" algn="tl">
                    <a:srgbClr val="000000">
                      <a:alpha val="43137"/>
                    </a:srgbClr>
                  </a:outerShdw>
                </a:effectLst>
                <a:latin typeface="+mj-lt"/>
              </a:rPr>
              <a:t>ĐẾN VỚI TIẾT HỌC HÔM NAY!</a:t>
            </a:r>
            <a:endParaRPr sz="4000" b="1" dirty="0">
              <a:solidFill>
                <a:schemeClr val="accent3"/>
              </a:solidFill>
              <a:effectLst>
                <a:outerShdw blurRad="38100" dist="38100" dir="2700000" algn="tl">
                  <a:srgbClr val="000000">
                    <a:alpha val="43137"/>
                  </a:srgbClr>
                </a:outerShdw>
              </a:effectLst>
              <a:latin typeface="+mj-lt"/>
            </a:endParaRPr>
          </a:p>
        </p:txBody>
      </p:sp>
      <p:pic>
        <p:nvPicPr>
          <p:cNvPr id="1248" name="Google Shape;1248;p33"/>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1249" name="Google Shape;1249;p33"/>
          <p:cNvPicPr preferRelativeResize="0"/>
          <p:nvPr/>
        </p:nvPicPr>
        <p:blipFill>
          <a:blip r:embed="rId5">
            <a:alphaModFix/>
          </a:blip>
          <a:stretch>
            <a:fillRect/>
          </a:stretch>
        </p:blipFill>
        <p:spPr>
          <a:xfrm rot="331418">
            <a:off x="7082095" y="3274228"/>
            <a:ext cx="2065973" cy="1897449"/>
          </a:xfrm>
          <a:prstGeom prst="rect">
            <a:avLst/>
          </a:prstGeom>
          <a:noFill/>
          <a:ln>
            <a:noFill/>
          </a:ln>
        </p:spPr>
      </p:pic>
      <p:sp>
        <p:nvSpPr>
          <p:cNvPr id="1250" name="Google Shape;1250;p33"/>
          <p:cNvSpPr txBox="1"/>
          <p:nvPr/>
        </p:nvSpPr>
        <p:spPr>
          <a:xfrm>
            <a:off x="6452550" y="92823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1057" y="425258"/>
            <a:ext cx="305329" cy="470372"/>
          </a:xfrm>
          <a:prstGeom prst="rect">
            <a:avLst/>
          </a:prstGeom>
        </p:spPr>
      </p:pic>
      <p:pic>
        <p:nvPicPr>
          <p:cNvPr id="9" name="Picture 8"/>
          <p:cNvPicPr>
            <a:picLocks noChangeAspect="1"/>
          </p:cNvPicPr>
          <p:nvPr/>
        </p:nvPicPr>
        <p:blipFill>
          <a:blip r:embed="rId4"/>
          <a:stretch>
            <a:fillRect/>
          </a:stretch>
        </p:blipFill>
        <p:spPr>
          <a:xfrm>
            <a:off x="8110330" y="4183133"/>
            <a:ext cx="520312" cy="520312"/>
          </a:xfrm>
          <a:prstGeom prst="rect">
            <a:avLst/>
          </a:prstGeom>
        </p:spPr>
      </p:pic>
      <p:sp>
        <p:nvSpPr>
          <p:cNvPr id="10" name="Rectangle 9"/>
          <p:cNvSpPr/>
          <p:nvPr/>
        </p:nvSpPr>
        <p:spPr>
          <a:xfrm>
            <a:off x="493720" y="772099"/>
            <a:ext cx="7704349" cy="1107996"/>
          </a:xfrm>
          <a:prstGeom prst="rect">
            <a:avLst/>
          </a:prstGeom>
        </p:spPr>
        <p:txBody>
          <a:bodyPr wrap="square">
            <a:spAutoFit/>
          </a:bodyPr>
          <a:lstStyle/>
          <a:p>
            <a:r>
              <a:rPr lang="en-US" sz="2200" b="1" dirty="0">
                <a:solidFill>
                  <a:srgbClr val="FF0000"/>
                </a:solidFill>
                <a:latin typeface="Times New Roman" panose="02020603050405020304" pitchFamily="18" charset="0"/>
                <a:cs typeface="Times New Roman" panose="02020603050405020304" pitchFamily="18" charset="0"/>
              </a:rPr>
              <a:t>? </a:t>
            </a:r>
            <a:r>
              <a:rPr lang="vi-VN" sz="2200" dirty="0">
                <a:solidFill>
                  <a:srgbClr val="333333"/>
                </a:solidFill>
                <a:latin typeface="Times New Roman" panose="02020603050405020304" pitchFamily="18" charset="0"/>
                <a:cs typeface="Times New Roman" panose="02020603050405020304" pitchFamily="18" charset="0"/>
              </a:rPr>
              <a:t>Một tia sáng truyền tới mặt nước tạo ra một tia phản xạ và một tia khúc xạ (Hình 5.3). Hãy vẽ vào vở và bổ sung chiều mũi tên của các tia sáng.</a:t>
            </a:r>
            <a:endParaRPr lang="en-US" sz="2200" dirty="0">
              <a:latin typeface="Times New Roman" panose="02020603050405020304" pitchFamily="18" charset="0"/>
              <a:cs typeface="Times New Roman" panose="02020603050405020304" pitchFamily="18" charset="0"/>
            </a:endParaRPr>
          </a:p>
        </p:txBody>
      </p:sp>
      <p:pic>
        <p:nvPicPr>
          <p:cNvPr id="12" name="Picture 2" descr="Media VietJ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9255" y="1587062"/>
            <a:ext cx="3411442" cy="3139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ột tia sáng truyền tới mặt nước tạo ra một tia phản xạ và một tia khúc x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9255" y="1587061"/>
            <a:ext cx="3411441" cy="3116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82229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11795"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049312" y="2950913"/>
            <a:ext cx="2094688" cy="2461584"/>
          </a:xfrm>
          <a:prstGeom prst="rect">
            <a:avLst/>
          </a:prstGeom>
          <a:noFill/>
          <a:ln>
            <a:noFill/>
          </a:ln>
        </p:spPr>
      </p:pic>
      <p:sp>
        <p:nvSpPr>
          <p:cNvPr id="6" name="Google Shape;488;p36"/>
          <p:cNvSpPr txBox="1">
            <a:spLocks noGrp="1"/>
          </p:cNvSpPr>
          <p:nvPr>
            <p:ph type="title"/>
          </p:nvPr>
        </p:nvSpPr>
        <p:spPr>
          <a:xfrm>
            <a:off x="409904" y="878622"/>
            <a:ext cx="8366234" cy="2529300"/>
          </a:xfrm>
          <a:prstGeom prst="rect">
            <a:avLst/>
          </a:prstGeom>
        </p:spPr>
        <p:txBody>
          <a:bodyPr spcFirstLastPara="1" wrap="square" lIns="91425" tIns="91425" rIns="91425" bIns="91425" anchor="ctr" anchorCtr="0">
            <a:noAutofit/>
          </a:bodyPr>
          <a:lstStyle/>
          <a:p>
            <a:pPr lvl="0">
              <a:lnSpc>
                <a:spcPct val="150000"/>
              </a:lnSpc>
            </a:pPr>
            <a:r>
              <a:rPr lang="en-US" sz="5500" b="1" dirty="0">
                <a:solidFill>
                  <a:schemeClr val="accent3">
                    <a:lumMod val="50000"/>
                  </a:schemeClr>
                </a:solidFill>
                <a:latin typeface="+mn-lt"/>
              </a:rPr>
              <a:t>I. </a:t>
            </a:r>
            <a:r>
              <a:rPr lang="vi-VN" sz="5500" b="1" dirty="0">
                <a:solidFill>
                  <a:schemeClr val="accent3">
                    <a:lumMod val="50000"/>
                  </a:schemeClr>
                </a:solidFill>
                <a:latin typeface="+mn-lt"/>
              </a:rPr>
              <a:t>ĐỊNH LUẬT KHÚC XẠ ÁNH SÁNG</a:t>
            </a:r>
            <a:endParaRPr sz="5500" b="1" dirty="0">
              <a:solidFill>
                <a:schemeClr val="accent3">
                  <a:lumMod val="50000"/>
                </a:schemeClr>
              </a:solidFill>
              <a:latin typeface="+mn-lt"/>
            </a:endParaRPr>
          </a:p>
        </p:txBody>
      </p:sp>
    </p:spTree>
    <p:extLst>
      <p:ext uri="{BB962C8B-B14F-4D97-AF65-F5344CB8AC3E}">
        <p14:creationId xmlns:p14="http://schemas.microsoft.com/office/powerpoint/2010/main" val="2151150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p:sp>
        <p:nvSpPr>
          <p:cNvPr id="8" name="TextBox 7"/>
          <p:cNvSpPr txBox="1"/>
          <p:nvPr/>
        </p:nvSpPr>
        <p:spPr>
          <a:xfrm>
            <a:off x="1532477" y="584165"/>
            <a:ext cx="7003158" cy="2246769"/>
          </a:xfrm>
          <a:prstGeom prst="rect">
            <a:avLst/>
          </a:prstGeom>
          <a:noFill/>
        </p:spPr>
        <p:txBody>
          <a:bodyPr wrap="square" rtlCol="0">
            <a:spAutoFit/>
          </a:bodyPr>
          <a:lstStyle/>
          <a:p>
            <a:r>
              <a:rPr lang="en-US" sz="2000" dirty="0"/>
              <a:t>+ Chia </a:t>
            </a:r>
            <a:r>
              <a:rPr lang="en-US" sz="2000" dirty="0" err="1"/>
              <a:t>nhóm</a:t>
            </a:r>
            <a:r>
              <a:rPr lang="en-US" sz="2000" dirty="0"/>
              <a:t> HS:  chia </a:t>
            </a:r>
            <a:r>
              <a:rPr lang="en-US" sz="2000" dirty="0" err="1"/>
              <a:t>lớp</a:t>
            </a:r>
            <a:r>
              <a:rPr lang="en-US" sz="2000" dirty="0"/>
              <a:t> </a:t>
            </a:r>
            <a:r>
              <a:rPr lang="en-US" sz="2000" dirty="0" err="1"/>
              <a:t>thành</a:t>
            </a:r>
            <a:r>
              <a:rPr lang="en-US" sz="2000" dirty="0"/>
              <a:t> 6 </a:t>
            </a:r>
            <a:r>
              <a:rPr lang="en-US" sz="2000" dirty="0" err="1"/>
              <a:t>nhóm</a:t>
            </a:r>
            <a:r>
              <a:rPr lang="en-US" sz="2000" dirty="0"/>
              <a:t>.</a:t>
            </a:r>
          </a:p>
          <a:p>
            <a:r>
              <a:rPr lang="en-US" sz="2000" dirty="0"/>
              <a:t>+ </a:t>
            </a:r>
            <a:r>
              <a:rPr lang="en-US" sz="2000" b="1" dirty="0" err="1"/>
              <a:t>Trạm</a:t>
            </a:r>
            <a:r>
              <a:rPr lang="en-US" sz="2000" b="1" dirty="0"/>
              <a:t> 1</a:t>
            </a:r>
            <a:r>
              <a:rPr lang="en-US" sz="2000" dirty="0"/>
              <a:t> – </a:t>
            </a:r>
            <a:r>
              <a:rPr lang="en-US" sz="2000" dirty="0" err="1"/>
              <a:t>nhóm</a:t>
            </a:r>
            <a:r>
              <a:rPr lang="en-US" sz="2000" dirty="0"/>
              <a:t> 1, 2, 3: </a:t>
            </a:r>
            <a:r>
              <a:rPr lang="en-US" sz="2000" dirty="0" err="1"/>
              <a:t>Tiến</a:t>
            </a:r>
            <a:r>
              <a:rPr lang="en-US" sz="2000" dirty="0"/>
              <a:t> </a:t>
            </a:r>
            <a:r>
              <a:rPr lang="en-US" sz="2000" dirty="0" err="1"/>
              <a:t>hành</a:t>
            </a:r>
            <a:r>
              <a:rPr lang="en-US" sz="2000" dirty="0"/>
              <a:t> </a:t>
            </a:r>
            <a:r>
              <a:rPr lang="en-US" sz="2000" dirty="0" err="1"/>
              <a:t>thí</a:t>
            </a:r>
            <a:r>
              <a:rPr lang="en-US" sz="2000" dirty="0"/>
              <a:t> </a:t>
            </a:r>
            <a:r>
              <a:rPr lang="en-US" sz="2000" dirty="0" err="1"/>
              <a:t>nghiệm</a:t>
            </a:r>
            <a:r>
              <a:rPr lang="en-US" sz="2000" dirty="0"/>
              <a:t> 2 (</a:t>
            </a:r>
            <a:r>
              <a:rPr lang="en-US" sz="2000" dirty="0" err="1"/>
              <a:t>bộ</a:t>
            </a:r>
            <a:r>
              <a:rPr lang="en-US" sz="2000" dirty="0"/>
              <a:t> </a:t>
            </a:r>
            <a:r>
              <a:rPr lang="en-US" sz="2000" dirty="0" err="1"/>
              <a:t>dụng</a:t>
            </a:r>
            <a:r>
              <a:rPr lang="en-US" sz="2000" dirty="0"/>
              <a:t> </a:t>
            </a:r>
            <a:r>
              <a:rPr lang="en-US" sz="2000" dirty="0" err="1"/>
              <a:t>cụ</a:t>
            </a:r>
            <a:r>
              <a:rPr lang="en-US" sz="2000" dirty="0"/>
              <a:t> </a:t>
            </a:r>
            <a:r>
              <a:rPr lang="en-US" sz="2000" dirty="0" err="1"/>
              <a:t>thí</a:t>
            </a:r>
            <a:r>
              <a:rPr lang="en-US" sz="2000" dirty="0"/>
              <a:t> </a:t>
            </a:r>
            <a:r>
              <a:rPr lang="en-US" sz="2000" dirty="0" err="1"/>
              <a:t>nghiệm</a:t>
            </a:r>
            <a:r>
              <a:rPr lang="en-US" sz="2000" dirty="0"/>
              <a:t> (1) </a:t>
            </a:r>
            <a:r>
              <a:rPr lang="en-US" sz="2000" dirty="0" err="1"/>
              <a:t>và</a:t>
            </a:r>
            <a:r>
              <a:rPr lang="en-US" sz="2000" dirty="0"/>
              <a:t> </a:t>
            </a:r>
            <a:r>
              <a:rPr lang="en-US" sz="2000" dirty="0" err="1"/>
              <a:t>hoàn</a:t>
            </a:r>
            <a:r>
              <a:rPr lang="en-US" sz="2000" dirty="0"/>
              <a:t> </a:t>
            </a:r>
            <a:r>
              <a:rPr lang="en-US" sz="2000" dirty="0" err="1"/>
              <a:t>thành</a:t>
            </a:r>
            <a:r>
              <a:rPr lang="en-US" sz="2000" dirty="0"/>
              <a:t> </a:t>
            </a:r>
            <a:r>
              <a:rPr lang="en-US" sz="2000" dirty="0" err="1"/>
              <a:t>phiếu</a:t>
            </a:r>
            <a:r>
              <a:rPr lang="en-US" sz="2000" dirty="0"/>
              <a:t> </a:t>
            </a:r>
            <a:r>
              <a:rPr lang="en-US" sz="2000" dirty="0" err="1"/>
              <a:t>học</a:t>
            </a:r>
            <a:r>
              <a:rPr lang="en-US" sz="2000" dirty="0"/>
              <a:t> </a:t>
            </a:r>
            <a:r>
              <a:rPr lang="en-US" sz="2000" dirty="0" err="1"/>
              <a:t>tập</a:t>
            </a:r>
            <a:r>
              <a:rPr lang="en-US" sz="2000" dirty="0"/>
              <a:t> </a:t>
            </a:r>
            <a:r>
              <a:rPr lang="en-US" sz="2000" dirty="0" err="1"/>
              <a:t>trạm</a:t>
            </a:r>
            <a:r>
              <a:rPr lang="en-US" sz="2000" dirty="0"/>
              <a:t> 1.</a:t>
            </a:r>
          </a:p>
          <a:p>
            <a:r>
              <a:rPr lang="en-US" sz="2000" dirty="0"/>
              <a:t>+ </a:t>
            </a:r>
            <a:r>
              <a:rPr lang="en-US" sz="2000" b="1" dirty="0" err="1"/>
              <a:t>Trạm</a:t>
            </a:r>
            <a:r>
              <a:rPr lang="en-US" sz="2000" b="1" dirty="0"/>
              <a:t> 2</a:t>
            </a:r>
            <a:r>
              <a:rPr lang="en-US" sz="2000" dirty="0"/>
              <a:t> – </a:t>
            </a:r>
            <a:r>
              <a:rPr lang="en-US" sz="2000" dirty="0" err="1"/>
              <a:t>nhóm</a:t>
            </a:r>
            <a:r>
              <a:rPr lang="en-US" sz="2000" dirty="0"/>
              <a:t> 4, 5, 6: </a:t>
            </a:r>
            <a:r>
              <a:rPr lang="en-US" sz="2000" dirty="0" err="1"/>
              <a:t>Tiến</a:t>
            </a:r>
            <a:r>
              <a:rPr lang="en-US" sz="2000" dirty="0"/>
              <a:t> </a:t>
            </a:r>
            <a:r>
              <a:rPr lang="en-US" sz="2000" dirty="0" err="1"/>
              <a:t>hành</a:t>
            </a:r>
            <a:r>
              <a:rPr lang="en-US" sz="2000" dirty="0"/>
              <a:t> </a:t>
            </a:r>
            <a:r>
              <a:rPr lang="en-US" sz="2000" dirty="0" err="1"/>
              <a:t>thí</a:t>
            </a:r>
            <a:r>
              <a:rPr lang="en-US" sz="2000" dirty="0"/>
              <a:t> </a:t>
            </a:r>
            <a:r>
              <a:rPr lang="en-US" sz="2000" dirty="0" err="1"/>
              <a:t>nghiệm</a:t>
            </a:r>
            <a:r>
              <a:rPr lang="en-US" sz="2000" dirty="0"/>
              <a:t> 3 </a:t>
            </a:r>
            <a:r>
              <a:rPr lang="en-US" sz="2000" dirty="0" err="1"/>
              <a:t>và</a:t>
            </a:r>
            <a:r>
              <a:rPr lang="en-US" sz="2000" dirty="0"/>
              <a:t> </a:t>
            </a:r>
            <a:r>
              <a:rPr lang="en-US" sz="2000" dirty="0" err="1"/>
              <a:t>hoàn</a:t>
            </a:r>
            <a:r>
              <a:rPr lang="en-US" sz="2000" dirty="0"/>
              <a:t> </a:t>
            </a:r>
            <a:r>
              <a:rPr lang="en-US" sz="2000" dirty="0" err="1"/>
              <a:t>thành</a:t>
            </a:r>
            <a:r>
              <a:rPr lang="en-US" sz="2000" dirty="0"/>
              <a:t> </a:t>
            </a:r>
            <a:r>
              <a:rPr lang="en-US" sz="2000" dirty="0" err="1"/>
              <a:t>phiếu</a:t>
            </a:r>
            <a:r>
              <a:rPr lang="en-US" sz="2000" dirty="0"/>
              <a:t> </a:t>
            </a:r>
            <a:r>
              <a:rPr lang="en-US" sz="2000" dirty="0" err="1"/>
              <a:t>học</a:t>
            </a:r>
            <a:r>
              <a:rPr lang="en-US" sz="2000" dirty="0"/>
              <a:t> </a:t>
            </a:r>
            <a:r>
              <a:rPr lang="en-US" sz="2000" dirty="0" err="1"/>
              <a:t>tập</a:t>
            </a:r>
            <a:r>
              <a:rPr lang="en-US" sz="2000" dirty="0"/>
              <a:t> </a:t>
            </a:r>
            <a:r>
              <a:rPr lang="en-US" sz="2000" dirty="0" err="1"/>
              <a:t>trạm</a:t>
            </a:r>
            <a:r>
              <a:rPr lang="en-US" sz="2000" dirty="0"/>
              <a:t> 2</a:t>
            </a:r>
          </a:p>
          <a:p>
            <a:r>
              <a:rPr lang="en-US" sz="2000" dirty="0"/>
              <a:t>+ </a:t>
            </a:r>
            <a:r>
              <a:rPr lang="en-US" sz="2000" dirty="0" err="1"/>
              <a:t>Sau</a:t>
            </a:r>
            <a:r>
              <a:rPr lang="en-US" sz="2000" dirty="0"/>
              <a:t> 10 </a:t>
            </a:r>
            <a:r>
              <a:rPr lang="en-US" sz="2000" dirty="0" err="1"/>
              <a:t>phút</a:t>
            </a:r>
            <a:r>
              <a:rPr lang="en-US" sz="2000" dirty="0"/>
              <a:t> </a:t>
            </a:r>
            <a:r>
              <a:rPr lang="en-US" sz="2000" dirty="0" err="1"/>
              <a:t>các</a:t>
            </a:r>
            <a:r>
              <a:rPr lang="en-US" sz="2000" dirty="0"/>
              <a:t> </a:t>
            </a:r>
            <a:r>
              <a:rPr lang="en-US" sz="2000" dirty="0" err="1"/>
              <a:t>nhóm</a:t>
            </a:r>
            <a:r>
              <a:rPr lang="en-US" sz="2000" dirty="0"/>
              <a:t> </a:t>
            </a:r>
            <a:r>
              <a:rPr lang="en-US" sz="2000" dirty="0" err="1"/>
              <a:t>đến</a:t>
            </a:r>
            <a:r>
              <a:rPr lang="en-US" sz="2000" dirty="0"/>
              <a:t> </a:t>
            </a:r>
            <a:r>
              <a:rPr lang="en-US" sz="2000" dirty="0" err="1"/>
              <a:t>trạm</a:t>
            </a:r>
            <a:r>
              <a:rPr lang="en-US" sz="2000" dirty="0"/>
              <a:t> </a:t>
            </a:r>
            <a:r>
              <a:rPr lang="en-US" sz="2000" dirty="0" err="1"/>
              <a:t>kế</a:t>
            </a:r>
            <a:r>
              <a:rPr lang="en-US" sz="2000" dirty="0"/>
              <a:t> </a:t>
            </a:r>
            <a:r>
              <a:rPr lang="en-US" sz="2000" dirty="0" err="1"/>
              <a:t>và</a:t>
            </a:r>
            <a:r>
              <a:rPr lang="en-US" sz="2000" dirty="0"/>
              <a:t> </a:t>
            </a:r>
            <a:r>
              <a:rPr lang="en-US" sz="2000" dirty="0" err="1"/>
              <a:t>hoàn</a:t>
            </a:r>
            <a:r>
              <a:rPr lang="en-US" sz="2000" dirty="0"/>
              <a:t> </a:t>
            </a:r>
            <a:r>
              <a:rPr lang="en-US" sz="2000" dirty="0" err="1"/>
              <a:t>thành</a:t>
            </a:r>
            <a:r>
              <a:rPr lang="en-US" sz="2000" dirty="0"/>
              <a:t> </a:t>
            </a:r>
            <a:r>
              <a:rPr lang="en-US" sz="2000" dirty="0" err="1"/>
              <a:t>nhiệm</a:t>
            </a:r>
            <a:r>
              <a:rPr lang="en-US" sz="2000" dirty="0"/>
              <a:t> </a:t>
            </a:r>
            <a:r>
              <a:rPr lang="en-US" sz="2000" dirty="0" err="1"/>
              <a:t>vụ</a:t>
            </a:r>
            <a:r>
              <a:rPr lang="en-US" sz="2000" dirty="0"/>
              <a:t> ở </a:t>
            </a:r>
            <a:r>
              <a:rPr lang="en-US" sz="2000" dirty="0" err="1"/>
              <a:t>mỗi</a:t>
            </a:r>
            <a:r>
              <a:rPr lang="en-US" sz="2000" dirty="0"/>
              <a:t> </a:t>
            </a:r>
            <a:r>
              <a:rPr lang="en-US" sz="2000" dirty="0" err="1"/>
              <a:t>trạm</a:t>
            </a:r>
            <a:r>
              <a:rPr lang="en-US" sz="2000" dirty="0"/>
              <a:t>.</a:t>
            </a:r>
            <a:endPar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Google Shape;735;p18"/>
          <p:cNvSpPr txBox="1">
            <a:spLocks/>
          </p:cNvSpPr>
          <p:nvPr/>
        </p:nvSpPr>
        <p:spPr>
          <a:xfrm>
            <a:off x="82205" y="587661"/>
            <a:ext cx="1508756"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vi-VN" sz="2000" b="1" i="0" u="none" strike="noStrike" kern="0" cap="none" spc="0" normalizeH="0" baseline="0" noProof="0" dirty="0">
                <a:ln>
                  <a:noFill/>
                </a:ln>
                <a:solidFill>
                  <a:srgbClr val="FFFFFF"/>
                </a:solidFill>
                <a:effectLst/>
                <a:highlight>
                  <a:srgbClr val="CE4D8E"/>
                </a:highlight>
                <a:uLnTx/>
                <a:uFillTx/>
                <a:latin typeface="Arial"/>
                <a:cs typeface="Poppins SemiBold"/>
                <a:sym typeface="Poppins SemiBold"/>
              </a:rPr>
              <a:t>Nhiệm vụ</a:t>
            </a:r>
            <a:r>
              <a:rPr kumimoji="0" lang="en-US" sz="2000" b="1" i="0" u="none" strike="noStrike" kern="0" cap="none" spc="0" normalizeH="0" baseline="0" noProof="0" dirty="0">
                <a:ln>
                  <a:noFill/>
                </a:ln>
                <a:solidFill>
                  <a:srgbClr val="FFFFFF"/>
                </a:solidFill>
                <a:effectLst/>
                <a:highlight>
                  <a:srgbClr val="CE4D8E"/>
                </a:highlight>
                <a:uLnTx/>
                <a:uFillTx/>
                <a:latin typeface="Arial"/>
                <a:cs typeface="Poppins SemiBold"/>
                <a:sym typeface="Poppins SemiBold"/>
              </a:rPr>
              <a:t>:</a:t>
            </a:r>
            <a:endParaRPr kumimoji="0" lang="en-US" sz="2000" b="0" i="0" u="none" strike="noStrike" kern="0" cap="none" spc="0" normalizeH="0" baseline="0" noProof="0" dirty="0">
              <a:ln>
                <a:noFill/>
              </a:ln>
              <a:solidFill>
                <a:srgbClr val="FFFFFF"/>
              </a:solidFill>
              <a:effectLst/>
              <a:highlight>
                <a:srgbClr val="CE4D8E"/>
              </a:highlight>
              <a:uLnTx/>
              <a:uFillTx/>
              <a:latin typeface="Arial"/>
              <a:cs typeface="Poppins SemiBold"/>
              <a:sym typeface="Poppins SemiBold"/>
            </a:endParaRPr>
          </a:p>
        </p:txBody>
      </p:sp>
    </p:spTree>
    <p:extLst>
      <p:ext uri="{BB962C8B-B14F-4D97-AF65-F5344CB8AC3E}">
        <p14:creationId xmlns:p14="http://schemas.microsoft.com/office/powerpoint/2010/main" val="27546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9" name="Google Shape;1589;p47"/>
          <p:cNvPicPr preferRelativeResize="0"/>
          <p:nvPr/>
        </p:nvPicPr>
        <p:blipFill rotWithShape="1">
          <a:blip r:embed="rId3">
            <a:alphaModFix/>
          </a:blip>
          <a:srcRect l="21204"/>
          <a:stretch/>
        </p:blipFill>
        <p:spPr>
          <a:xfrm flipH="1">
            <a:off x="-295299" y="4085326"/>
            <a:ext cx="1318462" cy="1369572"/>
          </a:xfrm>
          <a:prstGeom prst="rect">
            <a:avLst/>
          </a:prstGeom>
          <a:noFill/>
          <a:ln>
            <a:noFill/>
          </a:ln>
        </p:spPr>
      </p:pic>
      <p:pic>
        <p:nvPicPr>
          <p:cNvPr id="11" name="Google Shape;1590;p47"/>
          <p:cNvPicPr preferRelativeResize="0"/>
          <p:nvPr/>
        </p:nvPicPr>
        <p:blipFill>
          <a:blip r:embed="rId4">
            <a:alphaModFix/>
          </a:blip>
          <a:stretch>
            <a:fillRect/>
          </a:stretch>
        </p:blipFill>
        <p:spPr>
          <a:xfrm>
            <a:off x="-30547" y="-103745"/>
            <a:ext cx="1445186" cy="1453455"/>
          </a:xfrm>
          <a:prstGeom prst="rect">
            <a:avLst/>
          </a:prstGeom>
          <a:noFill/>
          <a:ln>
            <a:noFill/>
          </a:ln>
        </p:spPr>
      </p:pic>
      <p:sp>
        <p:nvSpPr>
          <p:cNvPr id="12" name="TextBox 11"/>
          <p:cNvSpPr txBox="1"/>
          <p:nvPr/>
        </p:nvSpPr>
        <p:spPr>
          <a:xfrm>
            <a:off x="1240403" y="654370"/>
            <a:ext cx="1918032" cy="53739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rPr>
              <a:t>Thí nghiệm </a:t>
            </a:r>
            <a:r>
              <a:rPr lang="vi-VN" sz="2200" b="1" kern="1200" dirty="0">
                <a:solidFill>
                  <a:srgbClr val="070185"/>
                </a:solidFill>
                <a:ea typeface="+mn-ea"/>
                <a:cs typeface="Arial" panose="020B0604020202020204" pitchFamily="34" charset="0"/>
              </a:rPr>
              <a:t>2</a:t>
            </a:r>
            <a:endParaRPr kumimoji="0" lang="en-US"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endParaRPr>
          </a:p>
        </p:txBody>
      </p:sp>
      <p:pic>
        <p:nvPicPr>
          <p:cNvPr id="18" name="Picture 4" descr="Thí nghiệm 1 Tìm hiểu hiện tượng khúc xạ ánh sáng Chuẩn bị Một bảng thí nghiệ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046" y="1300667"/>
            <a:ext cx="2971800" cy="31432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891231" y="622983"/>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rPr>
              <a:t>Thí nghiệm </a:t>
            </a:r>
            <a:r>
              <a:rPr lang="vi-VN" sz="2200" b="1" kern="1200" noProof="0" dirty="0">
                <a:solidFill>
                  <a:srgbClr val="070185"/>
                </a:solidFill>
                <a:ea typeface="+mn-ea"/>
                <a:cs typeface="Arial" panose="020B0604020202020204" pitchFamily="34" charset="0"/>
              </a:rPr>
              <a:t>3</a:t>
            </a:r>
            <a:endParaRPr kumimoji="0" lang="en-US"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endParaRPr>
          </a:p>
        </p:txBody>
      </p:sp>
      <p:pic>
        <p:nvPicPr>
          <p:cNvPr id="21" name="Picture 2" descr="Thí nghiệm 3 Khảo sát phương của tia khúc xạ Chuẩn bị Bản bán trụ bằng thuỷ t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586" y="1300667"/>
            <a:ext cx="2835414" cy="306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9299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898299130"/>
                  </p:ext>
                </p:extLst>
              </p:nvPr>
            </p:nvGraphicFramePr>
            <p:xfrm>
              <a:off x="671349" y="1460119"/>
              <a:ext cx="6486196" cy="2271330"/>
            </p:xfrm>
            <a:graphic>
              <a:graphicData uri="http://schemas.openxmlformats.org/drawingml/2006/table">
                <a:tbl>
                  <a:tblPr firstRow="1" firstCol="1" bandRow="1">
                    <a:tableStyleId>{141014DA-D8E1-4862-B8B8-64587071ED91}</a:tableStyleId>
                  </a:tblPr>
                  <a:tblGrid>
                    <a:gridCol w="2159000">
                      <a:extLst>
                        <a:ext uri="{9D8B030D-6E8A-4147-A177-3AD203B41FA5}">
                          <a16:colId xmlns:a16="http://schemas.microsoft.com/office/drawing/2014/main" val="2362898889"/>
                        </a:ext>
                      </a:extLst>
                    </a:gridCol>
                    <a:gridCol w="2159000">
                      <a:extLst>
                        <a:ext uri="{9D8B030D-6E8A-4147-A177-3AD203B41FA5}">
                          <a16:colId xmlns:a16="http://schemas.microsoft.com/office/drawing/2014/main" val="2170329182"/>
                        </a:ext>
                      </a:extLst>
                    </a:gridCol>
                    <a:gridCol w="2168196">
                      <a:extLst>
                        <a:ext uri="{9D8B030D-6E8A-4147-A177-3AD203B41FA5}">
                          <a16:colId xmlns:a16="http://schemas.microsoft.com/office/drawing/2014/main" val="776023701"/>
                        </a:ext>
                      </a:extLst>
                    </a:gridCol>
                  </a:tblGrid>
                  <a:tr h="631440">
                    <a:tc>
                      <a:txBody>
                        <a:bodyPr/>
                        <a:lstStyle/>
                        <a:p>
                          <a:pPr algn="ctr">
                            <a:lnSpc>
                              <a:spcPct val="115000"/>
                            </a:lnSpc>
                            <a:spcAft>
                              <a:spcPts val="0"/>
                            </a:spcAft>
                          </a:pPr>
                          <a:r>
                            <a:rPr lang="en-US" sz="2000">
                              <a:effectLst/>
                            </a:rPr>
                            <a:t>Góc tới i</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err="1">
                              <a:effectLst/>
                            </a:rPr>
                            <a:t>Góc</a:t>
                          </a:r>
                          <a:r>
                            <a:rPr lang="en-US" sz="2000" dirty="0">
                              <a:effectLst/>
                            </a:rPr>
                            <a:t> </a:t>
                          </a:r>
                          <a:r>
                            <a:rPr lang="en-US" sz="2000" dirty="0" err="1">
                              <a:effectLst/>
                            </a:rPr>
                            <a:t>khúc</a:t>
                          </a:r>
                          <a:r>
                            <a:rPr lang="en-US" sz="2000" dirty="0">
                              <a:effectLst/>
                            </a:rPr>
                            <a:t> </a:t>
                          </a:r>
                          <a:r>
                            <a:rPr lang="en-US" sz="2000" dirty="0" err="1">
                              <a:effectLst/>
                            </a:rPr>
                            <a:t>xạ</a:t>
                          </a:r>
                          <a:r>
                            <a:rPr lang="en-US" sz="2000" dirty="0">
                              <a:effectLst/>
                            </a:rPr>
                            <a:t> r</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err="1">
                              <a:effectLst/>
                            </a:rPr>
                            <a:t>Tính</a:t>
                          </a:r>
                          <a:r>
                            <a:rPr lang="en-US" sz="2000" dirty="0">
                              <a:effectLst/>
                            </a:rPr>
                            <a:t> </a:t>
                          </a:r>
                          <a:r>
                            <a:rPr lang="en-US" sz="2000" dirty="0" err="1">
                              <a:effectLst/>
                            </a:rPr>
                            <a:t>tỉ</a:t>
                          </a:r>
                          <a:r>
                            <a:rPr lang="en-US" sz="2000" dirty="0">
                              <a:effectLst/>
                            </a:rPr>
                            <a:t> </a:t>
                          </a:r>
                          <a:r>
                            <a:rPr lang="en-US" sz="2000" dirty="0" err="1">
                              <a:effectLst/>
                            </a:rPr>
                            <a:t>số</a:t>
                          </a:r>
                          <a:r>
                            <a:rPr lang="en-US" sz="2000" dirty="0">
                              <a:effectLst/>
                            </a:rPr>
                            <a:t> </a:t>
                          </a:r>
                          <a14:m>
                            <m:oMath xmlns:m="http://schemas.openxmlformats.org/officeDocument/2006/math">
                              <m:f>
                                <m:fPr>
                                  <m:ctrlPr>
                                    <a:rPr lang="en-US" sz="2000" i="1">
                                      <a:effectLst/>
                                      <a:latin typeface="Cambria Math" panose="02040503050406030204" pitchFamily="18" charset="0"/>
                                    </a:rPr>
                                  </m:ctrlPr>
                                </m:fPr>
                                <m:num>
                                  <m:r>
                                    <a:rPr lang="en-US" sz="2000">
                                      <a:effectLst/>
                                      <a:latin typeface="Cambria Math" panose="02040503050406030204" pitchFamily="18" charset="0"/>
                                    </a:rPr>
                                    <m:t>𝑺𝒊𝒏𝒊</m:t>
                                  </m:r>
                                </m:num>
                                <m:den>
                                  <m:r>
                                    <a:rPr lang="en-US" sz="2000">
                                      <a:effectLst/>
                                      <a:latin typeface="Cambria Math" panose="02040503050406030204" pitchFamily="18" charset="0"/>
                                    </a:rPr>
                                    <m:t>𝒔𝒊𝒏𝒓</m:t>
                                  </m:r>
                                </m:den>
                              </m:f>
                            </m:oMath>
                          </a14:m>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88147787"/>
                      </a:ext>
                    </a:extLst>
                  </a:tr>
                  <a:tr h="0">
                    <a:tc>
                      <a:txBody>
                        <a:bodyPr/>
                        <a:lstStyle/>
                        <a:p>
                          <a:pPr algn="ctr">
                            <a:lnSpc>
                              <a:spcPct val="115000"/>
                            </a:lnSpc>
                            <a:spcAft>
                              <a:spcPts val="0"/>
                            </a:spcAft>
                          </a:pPr>
                          <a:r>
                            <a:rPr lang="en-US" sz="2000">
                              <a:effectLst/>
                            </a:rPr>
                            <a:t>0</a:t>
                          </a:r>
                          <a:r>
                            <a:rPr lang="en-US" sz="2000" baseline="30000">
                              <a:effectLst/>
                            </a:rPr>
                            <a:t>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0</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rPr>
                            <a:t> </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46222791"/>
                      </a:ext>
                    </a:extLst>
                  </a:tr>
                  <a:tr h="0">
                    <a:tc>
                      <a:txBody>
                        <a:bodyPr/>
                        <a:lstStyle/>
                        <a:p>
                          <a:pPr algn="ctr">
                            <a:lnSpc>
                              <a:spcPct val="115000"/>
                            </a:lnSpc>
                            <a:spcAft>
                              <a:spcPts val="0"/>
                            </a:spcAft>
                          </a:pPr>
                          <a:r>
                            <a:rPr lang="en-US" sz="2000">
                              <a:effectLst/>
                            </a:rPr>
                            <a:t>20</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13</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86052186"/>
                      </a:ext>
                    </a:extLst>
                  </a:tr>
                  <a:tr h="0">
                    <a:tc>
                      <a:txBody>
                        <a:bodyPr/>
                        <a:lstStyle/>
                        <a:p>
                          <a:pPr algn="ctr">
                            <a:lnSpc>
                              <a:spcPct val="115000"/>
                            </a:lnSpc>
                            <a:spcAft>
                              <a:spcPts val="0"/>
                            </a:spcAft>
                          </a:pPr>
                          <a:r>
                            <a:rPr lang="en-US" sz="2000">
                              <a:effectLst/>
                            </a:rPr>
                            <a:t>40</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25</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12455348"/>
                      </a:ext>
                    </a:extLst>
                  </a:tr>
                  <a:tr h="0">
                    <a:tc>
                      <a:txBody>
                        <a:bodyPr/>
                        <a:lstStyle/>
                        <a:p>
                          <a:pPr algn="ctr">
                            <a:lnSpc>
                              <a:spcPct val="115000"/>
                            </a:lnSpc>
                            <a:spcAft>
                              <a:spcPts val="0"/>
                            </a:spcAft>
                          </a:pPr>
                          <a:r>
                            <a:rPr lang="en-US" sz="2000">
                              <a:effectLst/>
                            </a:rPr>
                            <a:t>60</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35</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41165696"/>
                      </a:ext>
                    </a:extLst>
                  </a:tr>
                  <a:tr h="0">
                    <a:tc>
                      <a:txBody>
                        <a:bodyPr/>
                        <a:lstStyle/>
                        <a:p>
                          <a:pPr algn="ctr">
                            <a:lnSpc>
                              <a:spcPct val="115000"/>
                            </a:lnSpc>
                            <a:spcAft>
                              <a:spcPts val="0"/>
                            </a:spcAft>
                          </a:pPr>
                          <a:r>
                            <a:rPr lang="en-US" sz="2000">
                              <a:effectLst/>
                            </a:rPr>
                            <a:t>80</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41</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54441835"/>
                      </a:ext>
                    </a:extLst>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898299130"/>
                  </p:ext>
                </p:extLst>
              </p:nvPr>
            </p:nvGraphicFramePr>
            <p:xfrm>
              <a:off x="671349" y="1460119"/>
              <a:ext cx="6486196" cy="2384040"/>
            </p:xfrm>
            <a:graphic>
              <a:graphicData uri="http://schemas.openxmlformats.org/drawingml/2006/table">
                <a:tbl>
                  <a:tblPr firstRow="1" firstCol="1" bandRow="1">
                    <a:tableStyleId>{141014DA-D8E1-4862-B8B8-64587071ED91}</a:tableStyleId>
                  </a:tblPr>
                  <a:tblGrid>
                    <a:gridCol w="2159000">
                      <a:extLst>
                        <a:ext uri="{9D8B030D-6E8A-4147-A177-3AD203B41FA5}">
                          <a16:colId xmlns:a16="http://schemas.microsoft.com/office/drawing/2014/main" val="2362898889"/>
                        </a:ext>
                      </a:extLst>
                    </a:gridCol>
                    <a:gridCol w="2159000">
                      <a:extLst>
                        <a:ext uri="{9D8B030D-6E8A-4147-A177-3AD203B41FA5}">
                          <a16:colId xmlns:a16="http://schemas.microsoft.com/office/drawing/2014/main" val="2170329182"/>
                        </a:ext>
                      </a:extLst>
                    </a:gridCol>
                    <a:gridCol w="2168196">
                      <a:extLst>
                        <a:ext uri="{9D8B030D-6E8A-4147-A177-3AD203B41FA5}">
                          <a16:colId xmlns:a16="http://schemas.microsoft.com/office/drawing/2014/main" val="776023701"/>
                        </a:ext>
                      </a:extLst>
                    </a:gridCol>
                  </a:tblGrid>
                  <a:tr h="631440">
                    <a:tc>
                      <a:txBody>
                        <a:bodyPr/>
                        <a:lstStyle/>
                        <a:p>
                          <a:pPr algn="ctr">
                            <a:lnSpc>
                              <a:spcPct val="115000"/>
                            </a:lnSpc>
                            <a:spcAft>
                              <a:spcPts val="0"/>
                            </a:spcAft>
                          </a:pPr>
                          <a:r>
                            <a:rPr lang="en-US" sz="2000">
                              <a:effectLst/>
                            </a:rPr>
                            <a:t>Góc tới i</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err="1">
                              <a:effectLst/>
                            </a:rPr>
                            <a:t>Góc</a:t>
                          </a:r>
                          <a:r>
                            <a:rPr lang="en-US" sz="2000" dirty="0">
                              <a:effectLst/>
                            </a:rPr>
                            <a:t> </a:t>
                          </a:r>
                          <a:r>
                            <a:rPr lang="en-US" sz="2000" dirty="0" err="1">
                              <a:effectLst/>
                            </a:rPr>
                            <a:t>khúc</a:t>
                          </a:r>
                          <a:r>
                            <a:rPr lang="en-US" sz="2000" dirty="0">
                              <a:effectLst/>
                            </a:rPr>
                            <a:t> </a:t>
                          </a:r>
                          <a:r>
                            <a:rPr lang="en-US" sz="2000" dirty="0" err="1">
                              <a:effectLst/>
                            </a:rPr>
                            <a:t>xạ</a:t>
                          </a:r>
                          <a:r>
                            <a:rPr lang="en-US" sz="2000" dirty="0">
                              <a:effectLst/>
                            </a:rPr>
                            <a:t> r</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199438" t="-8654" r="-281" b="-297115"/>
                          </a:stretch>
                        </a:blipFill>
                      </a:tcPr>
                    </a:tc>
                    <a:extLst>
                      <a:ext uri="{0D108BD9-81ED-4DB2-BD59-A6C34878D82A}">
                        <a16:rowId xmlns:a16="http://schemas.microsoft.com/office/drawing/2014/main" val="2688147787"/>
                      </a:ext>
                    </a:extLst>
                  </a:tr>
                  <a:tr h="350520">
                    <a:tc>
                      <a:txBody>
                        <a:bodyPr/>
                        <a:lstStyle/>
                        <a:p>
                          <a:pPr algn="ctr">
                            <a:lnSpc>
                              <a:spcPct val="115000"/>
                            </a:lnSpc>
                            <a:spcAft>
                              <a:spcPts val="0"/>
                            </a:spcAft>
                          </a:pPr>
                          <a:r>
                            <a:rPr lang="en-US" sz="2000">
                              <a:effectLst/>
                            </a:rPr>
                            <a:t>0</a:t>
                          </a:r>
                          <a:r>
                            <a:rPr lang="en-US" sz="2000" baseline="30000">
                              <a:effectLst/>
                            </a:rPr>
                            <a:t>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0</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rPr>
                            <a:t> </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46222791"/>
                      </a:ext>
                    </a:extLst>
                  </a:tr>
                  <a:tr h="350520">
                    <a:tc>
                      <a:txBody>
                        <a:bodyPr/>
                        <a:lstStyle/>
                        <a:p>
                          <a:pPr algn="ctr">
                            <a:lnSpc>
                              <a:spcPct val="115000"/>
                            </a:lnSpc>
                            <a:spcAft>
                              <a:spcPts val="0"/>
                            </a:spcAft>
                          </a:pPr>
                          <a:r>
                            <a:rPr lang="en-US" sz="2000">
                              <a:effectLst/>
                            </a:rPr>
                            <a:t>20</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13</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86052186"/>
                      </a:ext>
                    </a:extLst>
                  </a:tr>
                  <a:tr h="350520">
                    <a:tc>
                      <a:txBody>
                        <a:bodyPr/>
                        <a:lstStyle/>
                        <a:p>
                          <a:pPr algn="ctr">
                            <a:lnSpc>
                              <a:spcPct val="115000"/>
                            </a:lnSpc>
                            <a:spcAft>
                              <a:spcPts val="0"/>
                            </a:spcAft>
                          </a:pPr>
                          <a:r>
                            <a:rPr lang="en-US" sz="2000">
                              <a:effectLst/>
                            </a:rPr>
                            <a:t>40</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25</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12455348"/>
                      </a:ext>
                    </a:extLst>
                  </a:tr>
                  <a:tr h="350520">
                    <a:tc>
                      <a:txBody>
                        <a:bodyPr/>
                        <a:lstStyle/>
                        <a:p>
                          <a:pPr algn="ctr">
                            <a:lnSpc>
                              <a:spcPct val="115000"/>
                            </a:lnSpc>
                            <a:spcAft>
                              <a:spcPts val="0"/>
                            </a:spcAft>
                          </a:pPr>
                          <a:r>
                            <a:rPr lang="en-US" sz="2000">
                              <a:effectLst/>
                            </a:rPr>
                            <a:t>60</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35</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41165696"/>
                      </a:ext>
                    </a:extLst>
                  </a:tr>
                  <a:tr h="350520">
                    <a:tc>
                      <a:txBody>
                        <a:bodyPr/>
                        <a:lstStyle/>
                        <a:p>
                          <a:pPr algn="ctr">
                            <a:lnSpc>
                              <a:spcPct val="115000"/>
                            </a:lnSpc>
                            <a:spcAft>
                              <a:spcPts val="0"/>
                            </a:spcAft>
                          </a:pPr>
                          <a:r>
                            <a:rPr lang="en-US" sz="2000">
                              <a:effectLst/>
                            </a:rPr>
                            <a:t>80</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41</a:t>
                          </a:r>
                          <a:r>
                            <a:rPr lang="en-US" sz="2000" baseline="30000">
                              <a:effectLst/>
                            </a:rPr>
                            <a:t> 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54441835"/>
                      </a:ext>
                    </a:extLst>
                  </a:tr>
                </a:tbl>
              </a:graphicData>
            </a:graphic>
          </p:graphicFrame>
        </mc:Fallback>
      </mc:AlternateContent>
      <p:sp>
        <p:nvSpPr>
          <p:cNvPr id="16" name="Rectangle 1"/>
          <p:cNvSpPr>
            <a:spLocks noChangeArrowheads="1"/>
          </p:cNvSpPr>
          <p:nvPr/>
        </p:nvSpPr>
        <p:spPr bwMode="auto">
          <a:xfrm>
            <a:off x="366550" y="525860"/>
            <a:ext cx="84411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1"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Tiến hành thí nghiệm 2 và thực hiện các yêu cầu sau:</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Bảng</a:t>
            </a:r>
            <a:r>
              <a:rPr kumimoji="0" lang="en-US" altLang="en-US" sz="20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kết</a:t>
            </a:r>
            <a:r>
              <a:rPr kumimoji="0" lang="en-US" altLang="en-US" sz="20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quả</a:t>
            </a:r>
            <a:r>
              <a:rPr kumimoji="0" lang="en-US" altLang="en-US" sz="20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thí</a:t>
            </a:r>
            <a:r>
              <a:rPr kumimoji="0" lang="en-US" altLang="en-US" sz="20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nghiệm</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7" name="TextBox 16"/>
          <p:cNvSpPr txBox="1"/>
          <p:nvPr/>
        </p:nvSpPr>
        <p:spPr>
          <a:xfrm>
            <a:off x="5686094" y="2393689"/>
            <a:ext cx="872359" cy="400110"/>
          </a:xfrm>
          <a:prstGeom prst="rect">
            <a:avLst/>
          </a:prstGeom>
          <a:solidFill>
            <a:schemeClr val="accent2"/>
          </a:solidFill>
        </p:spPr>
        <p:txBody>
          <a:bodyPr wrap="square" rtlCol="0">
            <a:spAutoFit/>
          </a:bodyPr>
          <a:lstStyle/>
          <a:p>
            <a:r>
              <a:rPr lang="vi-VN" sz="2000" dirty="0">
                <a:solidFill>
                  <a:srgbClr val="FF0000"/>
                </a:solidFill>
              </a:rPr>
              <a:t>1,52</a:t>
            </a:r>
            <a:endParaRPr lang="en-US" sz="2000" dirty="0">
              <a:solidFill>
                <a:srgbClr val="FF0000"/>
              </a:solidFill>
            </a:endParaRPr>
          </a:p>
        </p:txBody>
      </p:sp>
      <p:sp>
        <p:nvSpPr>
          <p:cNvPr id="18" name="TextBox 17"/>
          <p:cNvSpPr txBox="1"/>
          <p:nvPr/>
        </p:nvSpPr>
        <p:spPr>
          <a:xfrm>
            <a:off x="5686095" y="2744743"/>
            <a:ext cx="872359" cy="400110"/>
          </a:xfrm>
          <a:prstGeom prst="rect">
            <a:avLst/>
          </a:prstGeom>
          <a:solidFill>
            <a:schemeClr val="accent2"/>
          </a:solidFill>
        </p:spPr>
        <p:txBody>
          <a:bodyPr wrap="square" rtlCol="0">
            <a:spAutoFit/>
          </a:bodyPr>
          <a:lstStyle/>
          <a:p>
            <a:r>
              <a:rPr lang="vi-VN" sz="2000" dirty="0">
                <a:solidFill>
                  <a:srgbClr val="FF0000"/>
                </a:solidFill>
              </a:rPr>
              <a:t>1,52</a:t>
            </a:r>
            <a:endParaRPr lang="en-US" sz="2000" dirty="0">
              <a:solidFill>
                <a:srgbClr val="FF0000"/>
              </a:solidFill>
            </a:endParaRPr>
          </a:p>
        </p:txBody>
      </p:sp>
      <p:sp>
        <p:nvSpPr>
          <p:cNvPr id="19" name="TextBox 18"/>
          <p:cNvSpPr txBox="1"/>
          <p:nvPr/>
        </p:nvSpPr>
        <p:spPr>
          <a:xfrm>
            <a:off x="5686096" y="3094396"/>
            <a:ext cx="872359" cy="400110"/>
          </a:xfrm>
          <a:prstGeom prst="rect">
            <a:avLst/>
          </a:prstGeom>
          <a:solidFill>
            <a:schemeClr val="accent2"/>
          </a:solidFill>
        </p:spPr>
        <p:txBody>
          <a:bodyPr wrap="square" rtlCol="0">
            <a:spAutoFit/>
          </a:bodyPr>
          <a:lstStyle/>
          <a:p>
            <a:r>
              <a:rPr lang="vi-VN" sz="2000" dirty="0">
                <a:solidFill>
                  <a:srgbClr val="FF0000"/>
                </a:solidFill>
              </a:rPr>
              <a:t>1,51</a:t>
            </a:r>
            <a:endParaRPr lang="en-US" sz="2000" dirty="0">
              <a:solidFill>
                <a:srgbClr val="FF0000"/>
              </a:solidFill>
            </a:endParaRPr>
          </a:p>
        </p:txBody>
      </p:sp>
      <p:sp>
        <p:nvSpPr>
          <p:cNvPr id="20" name="TextBox 19"/>
          <p:cNvSpPr txBox="1"/>
          <p:nvPr/>
        </p:nvSpPr>
        <p:spPr>
          <a:xfrm>
            <a:off x="5686096" y="3446851"/>
            <a:ext cx="872359" cy="400110"/>
          </a:xfrm>
          <a:prstGeom prst="rect">
            <a:avLst/>
          </a:prstGeom>
          <a:solidFill>
            <a:schemeClr val="accent2"/>
          </a:solidFill>
        </p:spPr>
        <p:txBody>
          <a:bodyPr wrap="square" rtlCol="0">
            <a:spAutoFit/>
          </a:bodyPr>
          <a:lstStyle/>
          <a:p>
            <a:r>
              <a:rPr lang="vi-VN" sz="2000" dirty="0">
                <a:solidFill>
                  <a:srgbClr val="FF0000"/>
                </a:solidFill>
              </a:rPr>
              <a:t>1,50</a:t>
            </a:r>
            <a:endParaRPr lang="en-US" sz="2000" dirty="0">
              <a:solidFill>
                <a:srgbClr val="FF0000"/>
              </a:solidFill>
            </a:endParaRPr>
          </a:p>
        </p:txBody>
      </p:sp>
    </p:spTree>
    <p:extLst>
      <p:ext uri="{BB962C8B-B14F-4D97-AF65-F5344CB8AC3E}">
        <p14:creationId xmlns:p14="http://schemas.microsoft.com/office/powerpoint/2010/main" val="21344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8" name="Google Shape;1589;p47"/>
          <p:cNvPicPr preferRelativeResize="0"/>
          <p:nvPr/>
        </p:nvPicPr>
        <p:blipFill rotWithShape="1">
          <a:blip r:embed="rId3">
            <a:alphaModFix/>
          </a:blip>
          <a:srcRect l="21204"/>
          <a:stretch/>
        </p:blipFill>
        <p:spPr>
          <a:xfrm>
            <a:off x="8032805" y="4071069"/>
            <a:ext cx="1045597" cy="1207604"/>
          </a:xfrm>
          <a:prstGeom prst="rect">
            <a:avLst/>
          </a:prstGeom>
          <a:noFill/>
          <a:ln>
            <a:noFill/>
          </a:ln>
        </p:spPr>
      </p:pic>
      <p:pic>
        <p:nvPicPr>
          <p:cNvPr id="20" name="Google Shape;1590;p47"/>
          <p:cNvPicPr preferRelativeResize="0"/>
          <p:nvPr/>
        </p:nvPicPr>
        <p:blipFill>
          <a:blip r:embed="rId4">
            <a:alphaModFix/>
          </a:blip>
          <a:stretch>
            <a:fillRect/>
          </a:stretch>
        </p:blipFill>
        <p:spPr>
          <a:xfrm>
            <a:off x="18736" y="224389"/>
            <a:ext cx="890546" cy="802849"/>
          </a:xfrm>
          <a:prstGeom prst="rect">
            <a:avLst/>
          </a:prstGeom>
          <a:noFill/>
          <a:ln>
            <a:noFill/>
          </a:ln>
        </p:spPr>
      </p:pic>
      <p:sp>
        <p:nvSpPr>
          <p:cNvPr id="26" name="Rectangle 25"/>
          <p:cNvSpPr/>
          <p:nvPr/>
        </p:nvSpPr>
        <p:spPr>
          <a:xfrm>
            <a:off x="391238" y="1029336"/>
            <a:ext cx="8669045" cy="430887"/>
          </a:xfrm>
          <a:prstGeom prst="rect">
            <a:avLst/>
          </a:prstGeom>
        </p:spPr>
        <p:txBody>
          <a:bodyPr wrap="square">
            <a:spAutoFit/>
          </a:bodyPr>
          <a:lstStyle/>
          <a:p>
            <a:r>
              <a:rPr lang="en-US" sz="2200" b="1" dirty="0"/>
              <a:t>1.</a:t>
            </a:r>
            <a:r>
              <a:rPr lang="en-US" sz="2200" dirty="0"/>
              <a:t> So </a:t>
            </a:r>
            <a:r>
              <a:rPr lang="en-US" sz="2200" dirty="0" err="1"/>
              <a:t>sánh</a:t>
            </a:r>
            <a:r>
              <a:rPr lang="en-US" sz="2200" dirty="0"/>
              <a:t> </a:t>
            </a:r>
            <a:r>
              <a:rPr lang="en-US" sz="2200" dirty="0" err="1"/>
              <a:t>độ</a:t>
            </a:r>
            <a:r>
              <a:rPr lang="en-US" sz="2200" dirty="0"/>
              <a:t> </a:t>
            </a:r>
            <a:r>
              <a:rPr lang="en-US" sz="2200" dirty="0" err="1"/>
              <a:t>lớn</a:t>
            </a:r>
            <a:r>
              <a:rPr lang="en-US" sz="2200" dirty="0"/>
              <a:t> </a:t>
            </a:r>
            <a:r>
              <a:rPr lang="en-US" sz="2200" dirty="0" err="1"/>
              <a:t>của</a:t>
            </a:r>
            <a:r>
              <a:rPr lang="en-US" sz="2200" dirty="0"/>
              <a:t> </a:t>
            </a:r>
            <a:r>
              <a:rPr lang="en-US" sz="2200" dirty="0" err="1"/>
              <a:t>góc</a:t>
            </a:r>
            <a:r>
              <a:rPr lang="en-US" sz="2200" dirty="0"/>
              <a:t> </a:t>
            </a:r>
            <a:r>
              <a:rPr lang="en-US" sz="2200" dirty="0" err="1"/>
              <a:t>tới</a:t>
            </a:r>
            <a:r>
              <a:rPr lang="en-US" sz="2200" dirty="0"/>
              <a:t> </a:t>
            </a:r>
            <a:r>
              <a:rPr lang="en-US" sz="2200" dirty="0" err="1"/>
              <a:t>i</a:t>
            </a:r>
            <a:r>
              <a:rPr lang="en-US" sz="2200" dirty="0"/>
              <a:t> </a:t>
            </a:r>
            <a:r>
              <a:rPr lang="en-US" sz="2200" dirty="0" err="1"/>
              <a:t>và</a:t>
            </a:r>
            <a:r>
              <a:rPr lang="en-US" sz="2200" dirty="0"/>
              <a:t> </a:t>
            </a:r>
            <a:r>
              <a:rPr lang="en-US" sz="2200" dirty="0" err="1"/>
              <a:t>góc</a:t>
            </a:r>
            <a:r>
              <a:rPr lang="en-US" sz="2200" dirty="0"/>
              <a:t> </a:t>
            </a:r>
            <a:r>
              <a:rPr lang="en-US" sz="2200" dirty="0" err="1"/>
              <a:t>khúc</a:t>
            </a:r>
            <a:r>
              <a:rPr lang="en-US" sz="2200" dirty="0"/>
              <a:t> </a:t>
            </a:r>
            <a:r>
              <a:rPr lang="en-US" sz="2200" dirty="0" err="1"/>
              <a:t>xạ</a:t>
            </a:r>
            <a:r>
              <a:rPr lang="vi-VN" sz="2200" dirty="0"/>
              <a:t> r</a:t>
            </a:r>
            <a:r>
              <a:rPr lang="en-US" sz="2200" dirty="0"/>
              <a:t>	</a:t>
            </a:r>
          </a:p>
        </p:txBody>
      </p:sp>
      <p:sp>
        <p:nvSpPr>
          <p:cNvPr id="28" name="Rectangle 27"/>
          <p:cNvSpPr/>
          <p:nvPr/>
        </p:nvSpPr>
        <p:spPr>
          <a:xfrm>
            <a:off x="382280" y="2331919"/>
            <a:ext cx="8288105" cy="430887"/>
          </a:xfrm>
          <a:prstGeom prst="rect">
            <a:avLst/>
          </a:prstGeom>
        </p:spPr>
        <p:txBody>
          <a:bodyPr wrap="square">
            <a:spAutoFit/>
          </a:bodyPr>
          <a:lstStyle/>
          <a:p>
            <a:r>
              <a:rPr lang="en-US" sz="2200" b="1" dirty="0"/>
              <a:t>2. </a:t>
            </a:r>
            <a:r>
              <a:rPr lang="en-US" sz="2200" dirty="0"/>
              <a:t>Tia </a:t>
            </a:r>
            <a:r>
              <a:rPr lang="en-US" sz="2200" dirty="0" err="1"/>
              <a:t>khúc</a:t>
            </a:r>
            <a:r>
              <a:rPr lang="en-US" sz="2200" dirty="0"/>
              <a:t> </a:t>
            </a:r>
            <a:r>
              <a:rPr lang="en-US" sz="2200" dirty="0" err="1"/>
              <a:t>xạ</a:t>
            </a:r>
            <a:r>
              <a:rPr lang="en-US" sz="2200" dirty="0"/>
              <a:t> </a:t>
            </a:r>
            <a:r>
              <a:rPr lang="en-US" sz="2200" dirty="0" err="1"/>
              <a:t>nằm</a:t>
            </a:r>
            <a:r>
              <a:rPr lang="en-US" sz="2200" dirty="0"/>
              <a:t> ở </a:t>
            </a:r>
            <a:r>
              <a:rPr lang="en-US" sz="2200" dirty="0" err="1"/>
              <a:t>phía</a:t>
            </a:r>
            <a:r>
              <a:rPr lang="en-US" sz="2200" dirty="0"/>
              <a:t> </a:t>
            </a:r>
            <a:r>
              <a:rPr lang="en-US" sz="2200" dirty="0" err="1"/>
              <a:t>nào</a:t>
            </a:r>
            <a:r>
              <a:rPr lang="en-US" sz="2200" dirty="0"/>
              <a:t> </a:t>
            </a:r>
            <a:r>
              <a:rPr lang="en-US" sz="2200" dirty="0" err="1"/>
              <a:t>của</a:t>
            </a:r>
            <a:r>
              <a:rPr lang="en-US" sz="2200" dirty="0"/>
              <a:t> </a:t>
            </a:r>
            <a:r>
              <a:rPr lang="en-US" sz="2200" dirty="0" err="1"/>
              <a:t>pháp</a:t>
            </a:r>
            <a:r>
              <a:rPr lang="en-US" sz="2200" dirty="0"/>
              <a:t> </a:t>
            </a:r>
            <a:r>
              <a:rPr lang="en-US" sz="2200" dirty="0" err="1"/>
              <a:t>tuyến</a:t>
            </a:r>
            <a:r>
              <a:rPr lang="en-US" sz="2200" dirty="0"/>
              <a:t> so </a:t>
            </a:r>
            <a:r>
              <a:rPr lang="en-US" sz="2200" dirty="0" err="1"/>
              <a:t>với</a:t>
            </a:r>
            <a:r>
              <a:rPr lang="en-US" sz="2200" dirty="0"/>
              <a:t> </a:t>
            </a:r>
            <a:r>
              <a:rPr lang="en-US" sz="2200" dirty="0" err="1"/>
              <a:t>tia</a:t>
            </a:r>
            <a:r>
              <a:rPr lang="en-US" sz="2200" dirty="0"/>
              <a:t> </a:t>
            </a:r>
            <a:r>
              <a:rPr lang="en-US" sz="2200" dirty="0" err="1"/>
              <a:t>tới</a:t>
            </a:r>
            <a:r>
              <a:rPr lang="en-US" sz="2200" dirty="0"/>
              <a:t>?</a:t>
            </a:r>
          </a:p>
        </p:txBody>
      </p:sp>
      <mc:AlternateContent xmlns:mc="http://schemas.openxmlformats.org/markup-compatibility/2006" xmlns:a14="http://schemas.microsoft.com/office/drawing/2010/main">
        <mc:Choice Requires="a14">
          <p:sp>
            <p:nvSpPr>
              <p:cNvPr id="2" name="Rectangle 1"/>
              <p:cNvSpPr/>
              <p:nvPr/>
            </p:nvSpPr>
            <p:spPr>
              <a:xfrm>
                <a:off x="472966" y="3515501"/>
                <a:ext cx="8124049" cy="655885"/>
              </a:xfrm>
              <a:prstGeom prst="rect">
                <a:avLst/>
              </a:prstGeom>
            </p:spPr>
            <p:txBody>
              <a:bodyPr wrap="square">
                <a:spAutoFit/>
              </a:bodyPr>
              <a:lstStyle/>
              <a:p>
                <a:pPr>
                  <a:lnSpc>
                    <a:spcPct val="115000"/>
                  </a:lnSpc>
                </a:pPr>
                <a:r>
                  <a:rPr lang="en-US" sz="2200" b="1" dirty="0">
                    <a:latin typeface="Calibri" panose="020F0502020204030204" pitchFamily="34" charset="0"/>
                    <a:ea typeface="SimSun" panose="02010600030101010101" pitchFamily="2" charset="-122"/>
                    <a:cs typeface="Times New Roman" panose="02020603050405020304" pitchFamily="18" charset="0"/>
                  </a:rPr>
                  <a:t>3. </a:t>
                </a:r>
                <a:r>
                  <a:rPr lang="en-US" sz="2200" dirty="0" err="1">
                    <a:latin typeface="Calibri" panose="020F0502020204030204" pitchFamily="34" charset="0"/>
                    <a:ea typeface="SimSun" panose="02010600030101010101" pitchFamily="2" charset="-122"/>
                    <a:cs typeface="Times New Roman" panose="02020603050405020304" pitchFamily="18" charset="0"/>
                  </a:rPr>
                  <a:t>Nhận</a:t>
                </a:r>
                <a:r>
                  <a:rPr lang="en-US" sz="2200" dirty="0">
                    <a:latin typeface="Calibri" panose="020F0502020204030204" pitchFamily="34" charset="0"/>
                    <a:ea typeface="SimSun" panose="02010600030101010101" pitchFamily="2" charset="-122"/>
                    <a:cs typeface="Times New Roman" panose="02020603050405020304" pitchFamily="18" charset="0"/>
                  </a:rPr>
                  <a:t> </a:t>
                </a:r>
                <a:r>
                  <a:rPr lang="en-US" sz="2200" dirty="0" err="1">
                    <a:latin typeface="Calibri" panose="020F0502020204030204" pitchFamily="34" charset="0"/>
                    <a:ea typeface="SimSun" panose="02010600030101010101" pitchFamily="2" charset="-122"/>
                    <a:cs typeface="Times New Roman" panose="02020603050405020304" pitchFamily="18" charset="0"/>
                  </a:rPr>
                  <a:t>xét</a:t>
                </a:r>
                <a:r>
                  <a:rPr lang="en-US" sz="2200" dirty="0">
                    <a:latin typeface="Calibri" panose="020F0502020204030204" pitchFamily="34" charset="0"/>
                    <a:ea typeface="SimSun" panose="02010600030101010101" pitchFamily="2" charset="-122"/>
                    <a:cs typeface="Times New Roman" panose="02020603050405020304" pitchFamily="18" charset="0"/>
                  </a:rPr>
                  <a:t> </a:t>
                </a:r>
                <a:r>
                  <a:rPr lang="en-US" sz="2200" dirty="0" err="1">
                    <a:latin typeface="Calibri" panose="020F0502020204030204" pitchFamily="34" charset="0"/>
                    <a:ea typeface="SimSun" panose="02010600030101010101" pitchFamily="2" charset="-122"/>
                    <a:cs typeface="Times New Roman" panose="02020603050405020304" pitchFamily="18" charset="0"/>
                  </a:rPr>
                  <a:t>tỉ</a:t>
                </a:r>
                <a:r>
                  <a:rPr lang="en-US" sz="2200" dirty="0">
                    <a:latin typeface="Calibri" panose="020F0502020204030204" pitchFamily="34" charset="0"/>
                    <a:ea typeface="SimSun" panose="02010600030101010101" pitchFamily="2" charset="-122"/>
                    <a:cs typeface="Times New Roman" panose="02020603050405020304" pitchFamily="18" charset="0"/>
                  </a:rPr>
                  <a:t> </a:t>
                </a:r>
                <a:r>
                  <a:rPr lang="en-US" sz="2200" dirty="0" err="1">
                    <a:latin typeface="Calibri" panose="020F0502020204030204" pitchFamily="34" charset="0"/>
                    <a:ea typeface="SimSun" panose="02010600030101010101" pitchFamily="2" charset="-122"/>
                    <a:cs typeface="Times New Roman" panose="02020603050405020304" pitchFamily="18" charset="0"/>
                  </a:rPr>
                  <a:t>số</a:t>
                </a:r>
                <a14:m>
                  <m:oMath xmlns:m="http://schemas.openxmlformats.org/officeDocument/2006/math">
                    <m:r>
                      <a:rPr lang="en-US" sz="2200" b="1" i="1">
                        <a:latin typeface="Cambria Math" panose="02040503050406030204" pitchFamily="18" charset="0"/>
                        <a:ea typeface="SimSun" panose="02010600030101010101" pitchFamily="2" charset="-122"/>
                        <a:cs typeface="Times New Roman" panose="02020603050405020304" pitchFamily="18" charset="0"/>
                      </a:rPr>
                      <m:t> </m:t>
                    </m:r>
                    <m:f>
                      <m:fPr>
                        <m:ctrlPr>
                          <a:rPr lang="en-US" sz="2200" b="1" i="1">
                            <a:latin typeface="Cambria Math" panose="02040503050406030204" pitchFamily="18" charset="0"/>
                            <a:ea typeface="SimSun" panose="02010600030101010101" pitchFamily="2" charset="-122"/>
                            <a:cs typeface="Times New Roman" panose="02020603050405020304" pitchFamily="18" charset="0"/>
                          </a:rPr>
                        </m:ctrlPr>
                      </m:fPr>
                      <m:num>
                        <m:r>
                          <a:rPr lang="en-US" sz="2200" b="1" i="1">
                            <a:latin typeface="Cambria Math" panose="02040503050406030204" pitchFamily="18" charset="0"/>
                            <a:ea typeface="SimSun" panose="02010600030101010101" pitchFamily="2" charset="-122"/>
                            <a:cs typeface="Times New Roman" panose="02020603050405020304" pitchFamily="18" charset="0"/>
                          </a:rPr>
                          <m:t>𝑺𝒊𝒏𝒊</m:t>
                        </m:r>
                      </m:num>
                      <m:den>
                        <m:r>
                          <a:rPr lang="en-US" sz="2200" b="1" i="1">
                            <a:latin typeface="Cambria Math" panose="02040503050406030204" pitchFamily="18" charset="0"/>
                            <a:ea typeface="SimSun" panose="02010600030101010101" pitchFamily="2" charset="-122"/>
                            <a:cs typeface="Times New Roman" panose="02020603050405020304" pitchFamily="18" charset="0"/>
                          </a:rPr>
                          <m:t>𝒔𝒊𝒏𝒓</m:t>
                        </m:r>
                      </m:den>
                    </m:f>
                  </m:oMath>
                </a14:m>
                <a:endParaRPr lang="en-US" sz="2200" dirty="0">
                  <a:effectLst/>
                  <a:latin typeface="Calibri" panose="020F0502020204030204" pitchFamily="34" charset="0"/>
                  <a:ea typeface="SimSun" panose="02010600030101010101" pitchFamily="2" charset="-122"/>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966" y="3515501"/>
                <a:ext cx="8124049" cy="655885"/>
              </a:xfrm>
              <a:prstGeom prst="rect">
                <a:avLst/>
              </a:prstGeom>
              <a:blipFill>
                <a:blip r:embed="rId5"/>
                <a:stretch>
                  <a:fillRect l="-976" b="-7477"/>
                </a:stretch>
              </a:blipFill>
            </p:spPr>
            <p:txBody>
              <a:bodyPr/>
              <a:lstStyle/>
              <a:p>
                <a:r>
                  <a:rPr lang="en-US">
                    <a:noFill/>
                  </a:rPr>
                  <a:t> </a:t>
                </a:r>
              </a:p>
            </p:txBody>
          </p:sp>
        </mc:Fallback>
      </mc:AlternateContent>
      <p:sp>
        <p:nvSpPr>
          <p:cNvPr id="3" name="Rectangle 2"/>
          <p:cNvSpPr/>
          <p:nvPr/>
        </p:nvSpPr>
        <p:spPr>
          <a:xfrm>
            <a:off x="608272" y="1649804"/>
            <a:ext cx="6075702" cy="430887"/>
          </a:xfrm>
          <a:prstGeom prst="rect">
            <a:avLst/>
          </a:prstGeom>
        </p:spPr>
        <p:txBody>
          <a:bodyPr wrap="none">
            <a:spAutoFit/>
          </a:bodyPr>
          <a:lstStyle/>
          <a:p>
            <a:pPr>
              <a:spcBef>
                <a:spcPts val="1200"/>
              </a:spcBef>
            </a:pPr>
            <a:r>
              <a:rPr lang="vi-VN" sz="2200" dirty="0">
                <a:solidFill>
                  <a:srgbClr val="FF0000"/>
                </a:solidFill>
              </a:rPr>
              <a:t>Độ lớn góc tới lớn hơn độ lớn góc khúc xạ (i&gt;r)</a:t>
            </a:r>
            <a:endParaRPr lang="en-US" sz="2200" dirty="0">
              <a:solidFill>
                <a:srgbClr val="FF0000"/>
              </a:solidFill>
              <a:ea typeface="Arial" panose="020B0604020202020204" pitchFamily="34" charset="0"/>
              <a:cs typeface="Times New Roman" panose="02020603050405020304" pitchFamily="18" charset="0"/>
            </a:endParaRPr>
          </a:p>
        </p:txBody>
      </p:sp>
      <p:sp>
        <p:nvSpPr>
          <p:cNvPr id="4" name="Rectangle 3"/>
          <p:cNvSpPr/>
          <p:nvPr/>
        </p:nvSpPr>
        <p:spPr>
          <a:xfrm>
            <a:off x="608272" y="2971046"/>
            <a:ext cx="6688049" cy="430887"/>
          </a:xfrm>
          <a:prstGeom prst="rect">
            <a:avLst/>
          </a:prstGeom>
        </p:spPr>
        <p:txBody>
          <a:bodyPr wrap="none">
            <a:spAutoFit/>
          </a:bodyPr>
          <a:lstStyle/>
          <a:p>
            <a:pPr>
              <a:spcBef>
                <a:spcPts val="1200"/>
              </a:spcBef>
            </a:pPr>
            <a:r>
              <a:rPr lang="en-US" sz="2200" dirty="0">
                <a:solidFill>
                  <a:srgbClr val="FF0000"/>
                </a:solidFill>
              </a:rPr>
              <a:t>Tia </a:t>
            </a:r>
            <a:r>
              <a:rPr lang="en-US" sz="2200" dirty="0" err="1">
                <a:solidFill>
                  <a:srgbClr val="FF0000"/>
                </a:solidFill>
              </a:rPr>
              <a:t>khúc</a:t>
            </a:r>
            <a:r>
              <a:rPr lang="en-US" sz="2200" dirty="0">
                <a:solidFill>
                  <a:srgbClr val="FF0000"/>
                </a:solidFill>
              </a:rPr>
              <a:t> </a:t>
            </a:r>
            <a:r>
              <a:rPr lang="en-US" sz="2200" dirty="0" err="1">
                <a:solidFill>
                  <a:srgbClr val="FF0000"/>
                </a:solidFill>
              </a:rPr>
              <a:t>xạ</a:t>
            </a:r>
            <a:r>
              <a:rPr lang="en-US" sz="2200" dirty="0">
                <a:solidFill>
                  <a:srgbClr val="FF0000"/>
                </a:solidFill>
              </a:rPr>
              <a:t> </a:t>
            </a:r>
            <a:r>
              <a:rPr lang="en-US" sz="2200" dirty="0" err="1">
                <a:solidFill>
                  <a:srgbClr val="FF0000"/>
                </a:solidFill>
              </a:rPr>
              <a:t>nằm</a:t>
            </a:r>
            <a:r>
              <a:rPr lang="en-US" sz="2200" dirty="0">
                <a:solidFill>
                  <a:srgbClr val="FF0000"/>
                </a:solidFill>
              </a:rPr>
              <a:t> ở </a:t>
            </a:r>
            <a:r>
              <a:rPr lang="en-US" sz="2200" dirty="0" err="1">
                <a:solidFill>
                  <a:srgbClr val="FF0000"/>
                </a:solidFill>
              </a:rPr>
              <a:t>bên</a:t>
            </a:r>
            <a:r>
              <a:rPr lang="en-US" sz="2200" dirty="0">
                <a:solidFill>
                  <a:srgbClr val="FF0000"/>
                </a:solidFill>
              </a:rPr>
              <a:t> </a:t>
            </a:r>
            <a:r>
              <a:rPr lang="en-US" sz="2200" dirty="0" err="1">
                <a:solidFill>
                  <a:srgbClr val="FF0000"/>
                </a:solidFill>
              </a:rPr>
              <a:t>kia</a:t>
            </a:r>
            <a:r>
              <a:rPr lang="en-US" sz="2200" dirty="0">
                <a:solidFill>
                  <a:srgbClr val="FF0000"/>
                </a:solidFill>
              </a:rPr>
              <a:t> </a:t>
            </a:r>
            <a:r>
              <a:rPr lang="en-US" sz="2200" dirty="0" err="1">
                <a:solidFill>
                  <a:srgbClr val="FF0000"/>
                </a:solidFill>
              </a:rPr>
              <a:t>pháp</a:t>
            </a:r>
            <a:r>
              <a:rPr lang="en-US" sz="2200" dirty="0">
                <a:solidFill>
                  <a:srgbClr val="FF0000"/>
                </a:solidFill>
              </a:rPr>
              <a:t> </a:t>
            </a:r>
            <a:r>
              <a:rPr lang="en-US" sz="2200" dirty="0" err="1">
                <a:solidFill>
                  <a:srgbClr val="FF0000"/>
                </a:solidFill>
              </a:rPr>
              <a:t>tuyến</a:t>
            </a:r>
            <a:r>
              <a:rPr lang="en-US" sz="2200" dirty="0">
                <a:solidFill>
                  <a:srgbClr val="FF0000"/>
                </a:solidFill>
              </a:rPr>
              <a:t> so </a:t>
            </a:r>
            <a:r>
              <a:rPr lang="en-US" sz="2200" dirty="0" err="1">
                <a:solidFill>
                  <a:srgbClr val="FF0000"/>
                </a:solidFill>
              </a:rPr>
              <a:t>với</a:t>
            </a:r>
            <a:r>
              <a:rPr lang="en-US" sz="2200" dirty="0">
                <a:solidFill>
                  <a:srgbClr val="FF0000"/>
                </a:solidFill>
              </a:rPr>
              <a:t> </a:t>
            </a:r>
            <a:r>
              <a:rPr lang="en-US" sz="2200" dirty="0" err="1">
                <a:solidFill>
                  <a:srgbClr val="FF0000"/>
                </a:solidFill>
              </a:rPr>
              <a:t>tia</a:t>
            </a:r>
            <a:r>
              <a:rPr lang="en-US" sz="2200" dirty="0">
                <a:solidFill>
                  <a:srgbClr val="FF0000"/>
                </a:solidFill>
              </a:rPr>
              <a:t> </a:t>
            </a:r>
            <a:r>
              <a:rPr lang="en-US" sz="2200" dirty="0" err="1">
                <a:solidFill>
                  <a:srgbClr val="FF0000"/>
                </a:solidFill>
              </a:rPr>
              <a:t>tới</a:t>
            </a:r>
            <a:r>
              <a:rPr lang="en-US" sz="2200" dirty="0">
                <a:solidFill>
                  <a:srgbClr val="FF0000"/>
                </a:solidFill>
              </a:rPr>
              <a:t>.</a:t>
            </a:r>
            <a:endParaRPr lang="en-US" sz="2200" dirty="0">
              <a:solidFill>
                <a:srgbClr val="FF0000"/>
              </a:solidFill>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608272" y="4284954"/>
                <a:ext cx="2432076" cy="655885"/>
              </a:xfrm>
              <a:prstGeom prst="rect">
                <a:avLst/>
              </a:prstGeom>
            </p:spPr>
            <p:txBody>
              <a:bodyPr wrap="none">
                <a:spAutoFit/>
              </a:bodyPr>
              <a:lstStyle/>
              <a:p>
                <a:pPr>
                  <a:lnSpc>
                    <a:spcPct val="115000"/>
                  </a:lnSpc>
                  <a:spcBef>
                    <a:spcPts val="1200"/>
                  </a:spcBef>
                </a:pPr>
                <a:r>
                  <a:rPr lang="vi-VN" sz="2200" dirty="0">
                    <a:solidFill>
                      <a:srgbClr val="FF0000"/>
                    </a:solidFill>
                    <a:latin typeface="Calibri" panose="020F0502020204030204" pitchFamily="34" charset="0"/>
                    <a:ea typeface="SimSun" panose="02010600030101010101" pitchFamily="2" charset="-122"/>
                    <a:cs typeface="Times New Roman" panose="02020603050405020304" pitchFamily="18" charset="0"/>
                  </a:rPr>
                  <a:t>Ta có </a:t>
                </a:r>
                <a14:m>
                  <m:oMath xmlns:m="http://schemas.openxmlformats.org/officeDocument/2006/math">
                    <m:f>
                      <m:fPr>
                        <m:ctrlPr>
                          <a:rPr lang="en-US" sz="22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fPr>
                      <m:num>
                        <m:r>
                          <a:rPr lang="en-US" sz="22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𝑺𝒊𝒏𝒊</m:t>
                        </m:r>
                      </m:num>
                      <m:den>
                        <m:r>
                          <a:rPr lang="en-US" sz="22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𝒔𝒊𝒏𝒓</m:t>
                        </m:r>
                      </m:den>
                    </m:f>
                  </m:oMath>
                </a14:m>
                <a:r>
                  <a:rPr lang="vi-VN" sz="2200" dirty="0">
                    <a:solidFill>
                      <a:srgbClr val="FF0000"/>
                    </a:solidFill>
                    <a:latin typeface="Calibri" panose="020F0502020204030204" pitchFamily="34" charset="0"/>
                    <a:ea typeface="SimSun" panose="02010600030101010101" pitchFamily="2" charset="-122"/>
                    <a:cs typeface="Times New Roman" panose="02020603050405020304" pitchFamily="18" charset="0"/>
                  </a:rPr>
                  <a:t> = hằng số</a:t>
                </a:r>
                <a:endParaRPr lang="en-US" sz="2200" dirty="0">
                  <a:solidFill>
                    <a:srgbClr val="FF0000"/>
                  </a:solidFill>
                  <a:latin typeface="Calibri" panose="020F0502020204030204" pitchFamily="34" charset="0"/>
                  <a:ea typeface="SimSun" panose="02010600030101010101" pitchFamily="2" charset="-122"/>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8272" y="4284954"/>
                <a:ext cx="2432076" cy="655885"/>
              </a:xfrm>
              <a:prstGeom prst="rect">
                <a:avLst/>
              </a:prstGeom>
              <a:blipFill>
                <a:blip r:embed="rId6"/>
                <a:stretch>
                  <a:fillRect l="-3258" r="-2256" b="-6481"/>
                </a:stretch>
              </a:blipFill>
            </p:spPr>
            <p:txBody>
              <a:bodyPr/>
              <a:lstStyle/>
              <a:p>
                <a:r>
                  <a:rPr lang="en-US">
                    <a:noFill/>
                  </a:rPr>
                  <a:t> </a:t>
                </a:r>
              </a:p>
            </p:txBody>
          </p:sp>
        </mc:Fallback>
      </mc:AlternateContent>
      <p:sp>
        <p:nvSpPr>
          <p:cNvPr id="14" name="Google Shape;735;p18"/>
          <p:cNvSpPr txBox="1">
            <a:spLocks/>
          </p:cNvSpPr>
          <p:nvPr/>
        </p:nvSpPr>
        <p:spPr>
          <a:xfrm>
            <a:off x="82205" y="587661"/>
            <a:ext cx="1508756"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endParaRPr kumimoji="0" lang="en-US" sz="2000" b="0" i="0" u="none" strike="noStrike" kern="0" cap="none" spc="0" normalizeH="0" baseline="0" noProof="0" dirty="0">
              <a:ln>
                <a:noFill/>
              </a:ln>
              <a:solidFill>
                <a:srgbClr val="FFFFFF"/>
              </a:solidFill>
              <a:effectLst/>
              <a:highlight>
                <a:srgbClr val="CE4D8E"/>
              </a:highlight>
              <a:uLnTx/>
              <a:uFillTx/>
              <a:latin typeface="Arial"/>
              <a:cs typeface="Poppins SemiBold"/>
              <a:sym typeface="Poppins SemiBold"/>
            </a:endParaRPr>
          </a:p>
        </p:txBody>
      </p:sp>
    </p:spTree>
    <p:extLst>
      <p:ext uri="{BB962C8B-B14F-4D97-AF65-F5344CB8AC3E}">
        <p14:creationId xmlns:p14="http://schemas.microsoft.com/office/powerpoint/2010/main" val="79039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7" name="Rectangle 6"/>
          <p:cNvSpPr/>
          <p:nvPr/>
        </p:nvSpPr>
        <p:spPr>
          <a:xfrm>
            <a:off x="1492468" y="644616"/>
            <a:ext cx="7031421" cy="769441"/>
          </a:xfrm>
          <a:prstGeom prst="rect">
            <a:avLst/>
          </a:prstGeom>
        </p:spPr>
        <p:txBody>
          <a:bodyPr wrap="square">
            <a:spAutoFit/>
          </a:bodyPr>
          <a:lstStyle/>
          <a:p>
            <a:r>
              <a:rPr lang="en-US" sz="2200" b="1" dirty="0" err="1"/>
              <a:t>Kết</a:t>
            </a:r>
            <a:r>
              <a:rPr lang="en-US" sz="2200" b="1" dirty="0"/>
              <a:t> </a:t>
            </a:r>
            <a:r>
              <a:rPr lang="en-US" sz="2200" b="1" dirty="0" err="1"/>
              <a:t>quả</a:t>
            </a:r>
            <a:r>
              <a:rPr lang="en-US" sz="2200" b="1" dirty="0"/>
              <a:t> </a:t>
            </a:r>
            <a:r>
              <a:rPr lang="en-US" sz="2200" b="1" dirty="0" err="1"/>
              <a:t>thí</a:t>
            </a:r>
            <a:r>
              <a:rPr lang="en-US" sz="2200" b="1" dirty="0"/>
              <a:t> </a:t>
            </a:r>
            <a:r>
              <a:rPr lang="en-US" sz="2200" b="1" dirty="0" err="1"/>
              <a:t>nghiệm</a:t>
            </a:r>
            <a:r>
              <a:rPr lang="en-US" sz="2200" b="1" dirty="0"/>
              <a:t> </a:t>
            </a:r>
            <a:r>
              <a:rPr lang="en-US" sz="2200" b="1" dirty="0" err="1"/>
              <a:t>cho</a:t>
            </a:r>
            <a:r>
              <a:rPr lang="en-US" sz="2200" b="1" dirty="0"/>
              <a:t> </a:t>
            </a:r>
            <a:r>
              <a:rPr lang="en-US" sz="2200" b="1" dirty="0" err="1"/>
              <a:t>thấy</a:t>
            </a:r>
            <a:r>
              <a:rPr lang="en-US" sz="2200" b="1" dirty="0"/>
              <a:t> </a:t>
            </a:r>
            <a:r>
              <a:rPr lang="en-US" sz="2200" b="1" dirty="0" err="1"/>
              <a:t>tia</a:t>
            </a:r>
            <a:r>
              <a:rPr lang="en-US" sz="2200" b="1" dirty="0"/>
              <a:t> </a:t>
            </a:r>
            <a:r>
              <a:rPr lang="en-US" sz="2200" b="1" dirty="0" err="1"/>
              <a:t>khúc</a:t>
            </a:r>
            <a:r>
              <a:rPr lang="en-US" sz="2200" b="1" dirty="0"/>
              <a:t> </a:t>
            </a:r>
            <a:r>
              <a:rPr lang="en-US" sz="2200" b="1" dirty="0" err="1"/>
              <a:t>xạ</a:t>
            </a:r>
            <a:r>
              <a:rPr lang="en-US" sz="2200" b="1" dirty="0"/>
              <a:t> </a:t>
            </a:r>
            <a:r>
              <a:rPr lang="en-US" sz="2200" b="1" dirty="0" err="1"/>
              <a:t>nằm</a:t>
            </a:r>
            <a:r>
              <a:rPr lang="en-US" sz="2200" b="1" dirty="0"/>
              <a:t> </a:t>
            </a:r>
            <a:r>
              <a:rPr lang="en-US" sz="2200" b="1" dirty="0" err="1"/>
              <a:t>trong</a:t>
            </a:r>
            <a:r>
              <a:rPr lang="en-US" sz="2200" b="1" dirty="0"/>
              <a:t> </a:t>
            </a:r>
            <a:r>
              <a:rPr lang="en-US" sz="2200" b="1" dirty="0" err="1"/>
              <a:t>mặt</a:t>
            </a:r>
            <a:r>
              <a:rPr lang="en-US" sz="2200" b="1" dirty="0"/>
              <a:t> </a:t>
            </a:r>
            <a:r>
              <a:rPr lang="en-US" sz="2200" b="1" dirty="0" err="1"/>
              <a:t>phẳng</a:t>
            </a:r>
            <a:r>
              <a:rPr lang="en-US" sz="2200" b="1" dirty="0"/>
              <a:t> </a:t>
            </a:r>
            <a:r>
              <a:rPr lang="en-US" sz="2200" b="1" dirty="0" err="1"/>
              <a:t>nào</a:t>
            </a:r>
            <a:r>
              <a:rPr lang="en-US" sz="2200" b="1" dirty="0"/>
              <a:t>?</a:t>
            </a:r>
            <a:endParaRPr lang="en-US" sz="2200" dirty="0"/>
          </a:p>
        </p:txBody>
      </p:sp>
      <p:sp>
        <p:nvSpPr>
          <p:cNvPr id="2" name="Rectangle 1"/>
          <p:cNvSpPr/>
          <p:nvPr/>
        </p:nvSpPr>
        <p:spPr>
          <a:xfrm>
            <a:off x="819807" y="1789897"/>
            <a:ext cx="7451834" cy="1446550"/>
          </a:xfrm>
          <a:prstGeom prst="rect">
            <a:avLst/>
          </a:prstGeom>
        </p:spPr>
        <p:txBody>
          <a:bodyPr wrap="square">
            <a:spAutoFit/>
          </a:bodyPr>
          <a:lstStyle/>
          <a:p>
            <a:pPr algn="just"/>
            <a:r>
              <a:rPr lang="en-US" sz="2200" dirty="0">
                <a:latin typeface="+mn-lt"/>
              </a:rPr>
              <a:t>- Ta </a:t>
            </a:r>
            <a:r>
              <a:rPr lang="en-US" sz="2200" dirty="0" err="1">
                <a:latin typeface="+mn-lt"/>
              </a:rPr>
              <a:t>thấy</a:t>
            </a:r>
            <a:r>
              <a:rPr lang="en-US" sz="2200" dirty="0">
                <a:latin typeface="+mn-lt"/>
              </a:rPr>
              <a:t> </a:t>
            </a:r>
            <a:r>
              <a:rPr lang="en-US" sz="2200" dirty="0" err="1">
                <a:latin typeface="+mn-lt"/>
              </a:rPr>
              <a:t>khi</a:t>
            </a:r>
            <a:r>
              <a:rPr lang="en-US" sz="2200" dirty="0">
                <a:latin typeface="+mn-lt"/>
              </a:rPr>
              <a:t> </a:t>
            </a:r>
            <a:r>
              <a:rPr lang="en-US" sz="2200" dirty="0" err="1">
                <a:latin typeface="+mn-lt"/>
              </a:rPr>
              <a:t>bỏ</a:t>
            </a:r>
            <a:r>
              <a:rPr lang="en-US" sz="2200" dirty="0">
                <a:latin typeface="+mn-lt"/>
              </a:rPr>
              <a:t> </a:t>
            </a:r>
            <a:r>
              <a:rPr lang="en-US" sz="2200" dirty="0" err="1">
                <a:latin typeface="+mn-lt"/>
              </a:rPr>
              <a:t>bản</a:t>
            </a:r>
            <a:r>
              <a:rPr lang="en-US" sz="2200" dirty="0">
                <a:latin typeface="+mn-lt"/>
              </a:rPr>
              <a:t> </a:t>
            </a:r>
            <a:r>
              <a:rPr lang="en-US" sz="2200" dirty="0" err="1">
                <a:latin typeface="+mn-lt"/>
              </a:rPr>
              <a:t>bán</a:t>
            </a:r>
            <a:r>
              <a:rPr lang="en-US" sz="2200" dirty="0">
                <a:latin typeface="+mn-lt"/>
              </a:rPr>
              <a:t> </a:t>
            </a:r>
            <a:r>
              <a:rPr lang="en-US" sz="2200" dirty="0" err="1">
                <a:latin typeface="+mn-lt"/>
              </a:rPr>
              <a:t>trụ</a:t>
            </a:r>
            <a:r>
              <a:rPr lang="en-US" sz="2200" dirty="0">
                <a:latin typeface="+mn-lt"/>
              </a:rPr>
              <a:t> </a:t>
            </a:r>
            <a:r>
              <a:rPr lang="en-US" sz="2200" dirty="0" err="1">
                <a:latin typeface="+mn-lt"/>
              </a:rPr>
              <a:t>thuỷ</a:t>
            </a:r>
            <a:r>
              <a:rPr lang="en-US" sz="2200" dirty="0">
                <a:latin typeface="+mn-lt"/>
              </a:rPr>
              <a:t> </a:t>
            </a:r>
            <a:r>
              <a:rPr lang="en-US" sz="2200" dirty="0" err="1">
                <a:latin typeface="+mn-lt"/>
              </a:rPr>
              <a:t>tinh</a:t>
            </a:r>
            <a:r>
              <a:rPr lang="en-US" sz="2200" dirty="0">
                <a:latin typeface="+mn-lt"/>
              </a:rPr>
              <a:t> </a:t>
            </a:r>
            <a:r>
              <a:rPr lang="en-US" sz="2200" dirty="0" err="1">
                <a:latin typeface="+mn-lt"/>
              </a:rPr>
              <a:t>ra</a:t>
            </a:r>
            <a:r>
              <a:rPr lang="en-US" sz="2200" dirty="0">
                <a:latin typeface="+mn-lt"/>
              </a:rPr>
              <a:t>, </a:t>
            </a:r>
            <a:r>
              <a:rPr lang="en-US" sz="2200" dirty="0" err="1">
                <a:latin typeface="+mn-lt"/>
              </a:rPr>
              <a:t>dùng</a:t>
            </a:r>
            <a:r>
              <a:rPr lang="en-US" sz="2200" dirty="0">
                <a:latin typeface="+mn-lt"/>
              </a:rPr>
              <a:t> </a:t>
            </a:r>
            <a:r>
              <a:rPr lang="en-US" sz="2200" dirty="0" err="1">
                <a:latin typeface="+mn-lt"/>
              </a:rPr>
              <a:t>tấm</a:t>
            </a:r>
            <a:r>
              <a:rPr lang="en-US" sz="2200" dirty="0">
                <a:latin typeface="+mn-lt"/>
              </a:rPr>
              <a:t> </a:t>
            </a:r>
            <a:r>
              <a:rPr lang="en-US" sz="2200" dirty="0" err="1">
                <a:latin typeface="+mn-lt"/>
              </a:rPr>
              <a:t>nhựa</a:t>
            </a:r>
            <a:r>
              <a:rPr lang="en-US" sz="2200" dirty="0">
                <a:latin typeface="+mn-lt"/>
              </a:rPr>
              <a:t> </a:t>
            </a:r>
            <a:r>
              <a:rPr lang="en-US" sz="2200" dirty="0" err="1">
                <a:latin typeface="+mn-lt"/>
              </a:rPr>
              <a:t>phẳng</a:t>
            </a:r>
            <a:r>
              <a:rPr lang="en-US" sz="2200" dirty="0">
                <a:latin typeface="+mn-lt"/>
              </a:rPr>
              <a:t> </a:t>
            </a:r>
            <a:r>
              <a:rPr lang="en-US" sz="2200" dirty="0" err="1">
                <a:latin typeface="+mn-lt"/>
              </a:rPr>
              <a:t>để</a:t>
            </a:r>
            <a:r>
              <a:rPr lang="en-US" sz="2200" dirty="0">
                <a:latin typeface="+mn-lt"/>
              </a:rPr>
              <a:t> </a:t>
            </a:r>
            <a:r>
              <a:rPr lang="en-US" sz="2200" dirty="0" err="1">
                <a:latin typeface="+mn-lt"/>
              </a:rPr>
              <a:t>kiểm</a:t>
            </a:r>
            <a:r>
              <a:rPr lang="en-US" sz="2200" dirty="0">
                <a:latin typeface="+mn-lt"/>
              </a:rPr>
              <a:t> </a:t>
            </a:r>
            <a:r>
              <a:rPr lang="en-US" sz="2200" dirty="0" err="1">
                <a:latin typeface="+mn-lt"/>
              </a:rPr>
              <a:t>tra</a:t>
            </a:r>
            <a:r>
              <a:rPr lang="en-US" sz="2200" dirty="0">
                <a:latin typeface="+mn-lt"/>
              </a:rPr>
              <a:t> </a:t>
            </a:r>
            <a:r>
              <a:rPr lang="en-US" sz="2200" dirty="0" err="1">
                <a:latin typeface="+mn-lt"/>
              </a:rPr>
              <a:t>các</a:t>
            </a:r>
            <a:r>
              <a:rPr lang="en-US" sz="2200" dirty="0">
                <a:latin typeface="+mn-lt"/>
              </a:rPr>
              <a:t> </a:t>
            </a:r>
            <a:r>
              <a:rPr lang="en-US" sz="2200" dirty="0" err="1">
                <a:latin typeface="+mn-lt"/>
              </a:rPr>
              <a:t>tia</a:t>
            </a:r>
            <a:r>
              <a:rPr lang="en-US" sz="2200" dirty="0">
                <a:latin typeface="+mn-lt"/>
              </a:rPr>
              <a:t> BO, OA, OC </a:t>
            </a:r>
            <a:r>
              <a:rPr lang="en-US" sz="2200" dirty="0" err="1">
                <a:latin typeface="+mn-lt"/>
              </a:rPr>
              <a:t>có</a:t>
            </a:r>
            <a:r>
              <a:rPr lang="en-US" sz="2200" dirty="0">
                <a:latin typeface="+mn-lt"/>
              </a:rPr>
              <a:t> </a:t>
            </a:r>
            <a:r>
              <a:rPr lang="en-US" sz="2200" dirty="0" err="1">
                <a:latin typeface="+mn-lt"/>
              </a:rPr>
              <a:t>đồng</a:t>
            </a:r>
            <a:r>
              <a:rPr lang="en-US" sz="2200" dirty="0">
                <a:latin typeface="+mn-lt"/>
              </a:rPr>
              <a:t> </a:t>
            </a:r>
            <a:r>
              <a:rPr lang="en-US" sz="2200" dirty="0" err="1">
                <a:latin typeface="+mn-lt"/>
              </a:rPr>
              <a:t>phẳng</a:t>
            </a:r>
            <a:r>
              <a:rPr lang="en-US" sz="2200" dirty="0">
                <a:latin typeface="+mn-lt"/>
              </a:rPr>
              <a:t>.</a:t>
            </a:r>
            <a:endParaRPr lang="vi-VN" sz="2200" dirty="0">
              <a:latin typeface="+mn-lt"/>
            </a:endParaRPr>
          </a:p>
          <a:p>
            <a:pPr algn="just"/>
            <a:endParaRPr lang="en-US" sz="2200" dirty="0">
              <a:latin typeface="+mn-lt"/>
            </a:endParaRPr>
          </a:p>
          <a:p>
            <a:pPr algn="just"/>
            <a:r>
              <a:rPr lang="en-US" sz="2200" dirty="0">
                <a:solidFill>
                  <a:srgbClr val="FF0000"/>
                </a:solidFill>
                <a:latin typeface="+mn-lt"/>
              </a:rPr>
              <a:t>- Tia </a:t>
            </a:r>
            <a:r>
              <a:rPr lang="en-US" sz="2200" dirty="0" err="1">
                <a:solidFill>
                  <a:srgbClr val="FF0000"/>
                </a:solidFill>
                <a:latin typeface="+mn-lt"/>
              </a:rPr>
              <a:t>khúc</a:t>
            </a:r>
            <a:r>
              <a:rPr lang="en-US" sz="2200" dirty="0">
                <a:solidFill>
                  <a:srgbClr val="FF0000"/>
                </a:solidFill>
                <a:latin typeface="+mn-lt"/>
              </a:rPr>
              <a:t> </a:t>
            </a:r>
            <a:r>
              <a:rPr lang="en-US" sz="2200" dirty="0" err="1">
                <a:solidFill>
                  <a:srgbClr val="FF0000"/>
                </a:solidFill>
                <a:latin typeface="+mn-lt"/>
              </a:rPr>
              <a:t>xạ</a:t>
            </a:r>
            <a:r>
              <a:rPr lang="en-US" sz="2200" dirty="0">
                <a:solidFill>
                  <a:srgbClr val="FF0000"/>
                </a:solidFill>
                <a:latin typeface="+mn-lt"/>
              </a:rPr>
              <a:t> </a:t>
            </a:r>
            <a:r>
              <a:rPr lang="en-US" sz="2200" dirty="0" err="1">
                <a:solidFill>
                  <a:srgbClr val="FF0000"/>
                </a:solidFill>
                <a:latin typeface="+mn-lt"/>
              </a:rPr>
              <a:t>nằm</a:t>
            </a:r>
            <a:r>
              <a:rPr lang="en-US" sz="2200" dirty="0">
                <a:solidFill>
                  <a:srgbClr val="FF0000"/>
                </a:solidFill>
                <a:latin typeface="+mn-lt"/>
              </a:rPr>
              <a:t> </a:t>
            </a:r>
            <a:r>
              <a:rPr lang="en-US" sz="2200" dirty="0" err="1">
                <a:solidFill>
                  <a:srgbClr val="FF0000"/>
                </a:solidFill>
                <a:latin typeface="+mn-lt"/>
              </a:rPr>
              <a:t>trong</a:t>
            </a:r>
            <a:r>
              <a:rPr lang="en-US" sz="2200" dirty="0">
                <a:solidFill>
                  <a:srgbClr val="FF0000"/>
                </a:solidFill>
                <a:latin typeface="+mn-lt"/>
              </a:rPr>
              <a:t> </a:t>
            </a:r>
            <a:r>
              <a:rPr lang="en-US" sz="2200" dirty="0" err="1">
                <a:solidFill>
                  <a:srgbClr val="FF0000"/>
                </a:solidFill>
                <a:latin typeface="+mn-lt"/>
              </a:rPr>
              <a:t>mặt</a:t>
            </a:r>
            <a:r>
              <a:rPr lang="en-US" sz="2200" dirty="0">
                <a:solidFill>
                  <a:srgbClr val="FF0000"/>
                </a:solidFill>
                <a:latin typeface="+mn-lt"/>
              </a:rPr>
              <a:t> </a:t>
            </a:r>
            <a:r>
              <a:rPr lang="en-US" sz="2200" dirty="0" err="1">
                <a:solidFill>
                  <a:srgbClr val="FF0000"/>
                </a:solidFill>
                <a:latin typeface="+mn-lt"/>
              </a:rPr>
              <a:t>phẳng</a:t>
            </a:r>
            <a:r>
              <a:rPr lang="en-US" sz="2200" dirty="0">
                <a:solidFill>
                  <a:srgbClr val="FF0000"/>
                </a:solidFill>
                <a:latin typeface="+mn-lt"/>
              </a:rPr>
              <a:t> </a:t>
            </a:r>
            <a:r>
              <a:rPr lang="en-US" sz="2200" dirty="0" err="1">
                <a:solidFill>
                  <a:srgbClr val="FF0000"/>
                </a:solidFill>
                <a:latin typeface="+mn-lt"/>
              </a:rPr>
              <a:t>chứa</a:t>
            </a:r>
            <a:r>
              <a:rPr lang="en-US" sz="2200" dirty="0">
                <a:solidFill>
                  <a:srgbClr val="FF0000"/>
                </a:solidFill>
                <a:latin typeface="+mn-lt"/>
              </a:rPr>
              <a:t> </a:t>
            </a:r>
            <a:r>
              <a:rPr lang="en-US" sz="2200" dirty="0" err="1">
                <a:solidFill>
                  <a:srgbClr val="FF0000"/>
                </a:solidFill>
                <a:latin typeface="+mn-lt"/>
              </a:rPr>
              <a:t>tia</a:t>
            </a:r>
            <a:r>
              <a:rPr lang="en-US" sz="2200" dirty="0">
                <a:solidFill>
                  <a:srgbClr val="FF0000"/>
                </a:solidFill>
                <a:latin typeface="+mn-lt"/>
              </a:rPr>
              <a:t> </a:t>
            </a:r>
            <a:r>
              <a:rPr lang="en-US" sz="2200" dirty="0" err="1">
                <a:solidFill>
                  <a:srgbClr val="FF0000"/>
                </a:solidFill>
                <a:latin typeface="+mn-lt"/>
              </a:rPr>
              <a:t>tới</a:t>
            </a:r>
            <a:r>
              <a:rPr lang="en-US" sz="2200" dirty="0">
                <a:solidFill>
                  <a:srgbClr val="FF0000"/>
                </a:solidFill>
                <a:latin typeface="+mn-lt"/>
              </a:rPr>
              <a:t>.</a:t>
            </a:r>
          </a:p>
        </p:txBody>
      </p:sp>
    </p:spTree>
    <p:extLst>
      <p:ext uri="{BB962C8B-B14F-4D97-AF65-F5344CB8AC3E}">
        <p14:creationId xmlns:p14="http://schemas.microsoft.com/office/powerpoint/2010/main" val="164373906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87788" y="924761"/>
            <a:ext cx="7756498" cy="2866854"/>
            <a:chOff x="457200" y="910704"/>
            <a:chExt cx="7889355" cy="4893849"/>
          </a:xfrm>
        </p:grpSpPr>
        <p:sp>
          <p:nvSpPr>
            <p:cNvPr id="3" name="Rounded Rectangular Callout 2"/>
            <p:cNvSpPr/>
            <p:nvPr/>
          </p:nvSpPr>
          <p:spPr>
            <a:xfrm>
              <a:off x="457200" y="910704"/>
              <a:ext cx="7889355" cy="4893849"/>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p:cNvSpPr/>
                <p:nvPr/>
              </p:nvSpPr>
              <p:spPr>
                <a:xfrm>
                  <a:off x="762194" y="988163"/>
                  <a:ext cx="7416851" cy="4816390"/>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200" dirty="0">
                      <a:latin typeface="+mn-lt"/>
                      <a:ea typeface="Calibri" panose="020F0502020204030204" pitchFamily="34" charset="0"/>
                    </a:rPr>
                    <a:t>Định luật khúc xạ ánh sáng</a:t>
                  </a:r>
                </a:p>
                <a:p>
                  <a:r>
                    <a:rPr lang="vi-VN" sz="2200" dirty="0">
                      <a:latin typeface="+mn-lt"/>
                      <a:ea typeface="Calibri" panose="020F0502020204030204" pitchFamily="34" charset="0"/>
                    </a:rPr>
                    <a:t>- Tia khúc xạ nằm trong mặt phẳng tới và ở phía bên kia pháp tuyến so với tia tới.</a:t>
                  </a:r>
                </a:p>
                <a:p>
                  <a:r>
                    <a:rPr lang="vi-VN" sz="2200" dirty="0">
                      <a:latin typeface="+mn-lt"/>
                    </a:rPr>
                    <a:t>- Với hai môi trường trong suốt nhất định, tỉ số giữa sin của góc tới (sini) và sin của góc khúc xạ (sinr) luôn không đổi: </a:t>
                  </a:r>
                  <a14:m>
                    <m:oMath xmlns:m="http://schemas.openxmlformats.org/officeDocument/2006/math">
                      <m:f>
                        <m:fPr>
                          <m:ctrlPr>
                            <a:rPr lang="en-US" sz="22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fPr>
                        <m:num>
                          <m:r>
                            <a:rPr lang="en-US" sz="22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𝑺𝒊𝒏𝒊</m:t>
                          </m:r>
                        </m:num>
                        <m:den>
                          <m:r>
                            <a:rPr lang="en-US" sz="22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𝒔𝒊𝒏𝒓</m:t>
                          </m:r>
                        </m:den>
                      </m:f>
                    </m:oMath>
                  </a14:m>
                  <a:r>
                    <a:rPr lang="vi-VN" sz="2200" dirty="0">
                      <a:solidFill>
                        <a:srgbClr val="FF0000"/>
                      </a:solidFill>
                      <a:latin typeface="Calibri" panose="020F0502020204030204" pitchFamily="34" charset="0"/>
                      <a:ea typeface="SimSun" panose="02010600030101010101" pitchFamily="2" charset="-122"/>
                      <a:cs typeface="Times New Roman" panose="02020603050405020304" pitchFamily="18" charset="0"/>
                    </a:rPr>
                    <a:t> = hằng số</a:t>
                  </a:r>
                  <a:endParaRPr lang="en-US" sz="2200" dirty="0">
                    <a:solidFill>
                      <a:srgbClr val="FF0000"/>
                    </a:solidFill>
                    <a:latin typeface="Calibri" panose="020F0502020204030204" pitchFamily="34" charset="0"/>
                    <a:ea typeface="SimSun" panose="02010600030101010101" pitchFamily="2" charset="-122"/>
                    <a:cs typeface="Times New Roman" panose="02020603050405020304" pitchFamily="18" charset="0"/>
                  </a:endParaRPr>
                </a:p>
                <a:p>
                  <a:endParaRPr lang="en-US" sz="2200" dirty="0"/>
                </a:p>
              </p:txBody>
            </p:sp>
          </mc:Choice>
          <mc:Fallback xmlns="">
            <p:sp>
              <p:nvSpPr>
                <p:cNvPr id="18" name="Rectangle 17"/>
                <p:cNvSpPr>
                  <a:spLocks noRot="1" noChangeAspect="1" noMove="1" noResize="1" noEditPoints="1" noAdjustHandles="1" noChangeArrowheads="1" noChangeShapeType="1" noTextEdit="1"/>
                </p:cNvSpPr>
                <p:nvPr/>
              </p:nvSpPr>
              <p:spPr>
                <a:xfrm>
                  <a:off x="762194" y="988163"/>
                  <a:ext cx="7416851" cy="4816390"/>
                </a:xfrm>
                <a:prstGeom prst="rect">
                  <a:avLst/>
                </a:prstGeom>
                <a:blipFill>
                  <a:blip r:embed="rId3"/>
                  <a:stretch>
                    <a:fillRect l="-1087" r="-334"/>
                  </a:stretch>
                </a:blipFill>
              </p:spPr>
              <p:txBody>
                <a:bodyPr/>
                <a:lstStyle/>
                <a:p>
                  <a:r>
                    <a:rPr lang="en-US">
                      <a:noFill/>
                    </a:rPr>
                    <a:t> </a:t>
                  </a:r>
                </a:p>
              </p:txBody>
            </p:sp>
          </mc:Fallback>
        </mc:AlternateContent>
      </p:grpSp>
      <p:pic>
        <p:nvPicPr>
          <p:cNvPr id="2" name="Picture 1"/>
          <p:cNvPicPr>
            <a:picLocks noChangeAspect="1"/>
          </p:cNvPicPr>
          <p:nvPr/>
        </p:nvPicPr>
        <p:blipFill>
          <a:blip r:embed="rId4"/>
          <a:stretch>
            <a:fillRect/>
          </a:stretch>
        </p:blipFill>
        <p:spPr>
          <a:xfrm>
            <a:off x="7731200" y="3427012"/>
            <a:ext cx="890059" cy="1327712"/>
          </a:xfrm>
          <a:prstGeom prst="rect">
            <a:avLst/>
          </a:prstGeom>
        </p:spPr>
      </p:pic>
      <p:pic>
        <p:nvPicPr>
          <p:cNvPr id="7" name="Picture 6"/>
          <p:cNvPicPr>
            <a:picLocks noChangeAspect="1"/>
          </p:cNvPicPr>
          <p:nvPr/>
        </p:nvPicPr>
        <p:blipFill>
          <a:blip r:embed="rId5"/>
          <a:stretch>
            <a:fillRect/>
          </a:stretch>
        </p:blipFill>
        <p:spPr>
          <a:xfrm>
            <a:off x="7657106" y="613795"/>
            <a:ext cx="869525" cy="701442"/>
          </a:xfrm>
          <a:prstGeom prst="rect">
            <a:avLst/>
          </a:prstGeom>
        </p:spPr>
      </p:pic>
    </p:spTree>
    <p:extLst>
      <p:ext uri="{BB962C8B-B14F-4D97-AF65-F5344CB8AC3E}">
        <p14:creationId xmlns:p14="http://schemas.microsoft.com/office/powerpoint/2010/main" val="229800639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1793" y="754646"/>
            <a:ext cx="4945118" cy="1938992"/>
          </a:xfrm>
          <a:prstGeom prst="rect">
            <a:avLst/>
          </a:prstGeom>
        </p:spPr>
        <p:txBody>
          <a:bodyPr wrap="square">
            <a:spAutoFit/>
          </a:bodyPr>
          <a:lstStyle/>
          <a:p>
            <a:r>
              <a:rPr lang="vi-VN" sz="2000" dirty="0">
                <a:latin typeface="Open Sans" panose="020B0606030504020204" pitchFamily="34" charset="0"/>
              </a:rPr>
              <a:t>Hình 5.5 mô tả hiện tượng khúc xạ khi tia sáng truyền từ môi trường nước ra không khí. Chỉ ra điểm tới, tia tới, tia khúc xạ, vẽ pháp tuyến tại điểm tới. So sánh độ lớn của góc khúc xạ và góc tới.</a:t>
            </a:r>
            <a:br>
              <a:rPr lang="vi-VN" sz="2000" dirty="0"/>
            </a:br>
            <a:endParaRPr lang="en-US" sz="2000" dirty="0"/>
          </a:p>
        </p:txBody>
      </p:sp>
      <p:pic>
        <p:nvPicPr>
          <p:cNvPr id="3074" name="Picture 2" descr="Hình 5.5 mô tả hiện tượng khúc xạ khi tia sáng truyền từ môi trường nước ra không k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917" y="607500"/>
            <a:ext cx="2766739" cy="28609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ình 5.5 mô tả hiện tượng khúc xạ khi tia sáng truyền từ môi trường nước ra không k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317" y="607500"/>
            <a:ext cx="3376339" cy="29555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9567" y="3409118"/>
            <a:ext cx="4907113" cy="400110"/>
          </a:xfrm>
          <a:prstGeom prst="rect">
            <a:avLst/>
          </a:prstGeom>
        </p:spPr>
        <p:txBody>
          <a:bodyPr wrap="none">
            <a:spAutoFit/>
          </a:bodyPr>
          <a:lstStyle/>
          <a:p>
            <a:r>
              <a:rPr lang="vi-VN" sz="2000" dirty="0">
                <a:solidFill>
                  <a:srgbClr val="FF0000"/>
                </a:solidFill>
                <a:latin typeface="Open Sans" panose="020B0606030504020204" pitchFamily="34" charset="0"/>
              </a:rPr>
              <a:t> Độ lớn của góc khúc xạ lớn hơn góc tới.</a:t>
            </a:r>
            <a:endParaRPr lang="en-US" sz="2000" dirty="0">
              <a:solidFill>
                <a:srgbClr val="FF0000"/>
              </a:solidFill>
            </a:endParaRPr>
          </a:p>
        </p:txBody>
      </p:sp>
      <p:sp>
        <p:nvSpPr>
          <p:cNvPr id="8" name="Rectangle 7"/>
          <p:cNvSpPr/>
          <p:nvPr/>
        </p:nvSpPr>
        <p:spPr>
          <a:xfrm>
            <a:off x="694671" y="2866712"/>
            <a:ext cx="88742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dirty="0">
                <a:ln>
                  <a:noFill/>
                </a:ln>
                <a:solidFill>
                  <a:srgbClr val="4FBED2">
                    <a:lumMod val="50000"/>
                  </a:srgbClr>
                </a:solidFill>
                <a:effectLst/>
                <a:uLnTx/>
                <a:uFillTx/>
                <a:latin typeface="Arial" panose="020B0604020202020204" pitchFamily="34" charset="0"/>
                <a:ea typeface="+mn-ea"/>
                <a:cs typeface="Arial"/>
                <a:sym typeface="Arial"/>
              </a:rPr>
              <a:t>Trả lời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spTree>
    <p:extLst>
      <p:ext uri="{BB962C8B-B14F-4D97-AF65-F5344CB8AC3E}">
        <p14:creationId xmlns:p14="http://schemas.microsoft.com/office/powerpoint/2010/main" val="314938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6496" y="600403"/>
            <a:ext cx="4966841" cy="1015663"/>
          </a:xfrm>
          <a:prstGeom prst="rect">
            <a:avLst/>
          </a:prstGeom>
        </p:spPr>
        <p:txBody>
          <a:bodyPr wrap="square">
            <a:spAutoFit/>
          </a:bodyPr>
          <a:lstStyle/>
          <a:p>
            <a:r>
              <a:rPr lang="vi-VN" sz="2000" dirty="0">
                <a:latin typeface="+mn-lt"/>
              </a:rPr>
              <a:t>Quan sát đường truyền của tia sáng trong Hình 5.6, vận dụng kiến thức đã học để trả lời câu hỏi ở phần mở bài.</a:t>
            </a:r>
            <a:endParaRPr lang="en-US" sz="2000" dirty="0">
              <a:latin typeface="+mn-lt"/>
            </a:endParaRPr>
          </a:p>
        </p:txBody>
      </p:sp>
      <p:pic>
        <p:nvPicPr>
          <p:cNvPr id="4098" name="Picture 2" descr="Hình 5.5 mô tả hiện tượng khúc xạ khi tia sáng truyền từ môi trường nước ra không k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6753" y="245244"/>
            <a:ext cx="3162300" cy="19240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5979" y="1985398"/>
            <a:ext cx="5270774" cy="2862322"/>
          </a:xfrm>
          <a:prstGeom prst="rect">
            <a:avLst/>
          </a:prstGeom>
        </p:spPr>
        <p:txBody>
          <a:bodyPr wrap="square">
            <a:spAutoFit/>
          </a:bodyPr>
          <a:lstStyle/>
          <a:p>
            <a:pPr algn="just"/>
            <a:r>
              <a:rPr lang="vi-VN" sz="2000" dirty="0">
                <a:latin typeface="+mn-lt"/>
              </a:rPr>
              <a:t>- Ban đầu, khi không có nước trong cốc, tia sáng truyền đi theo đường thẳng nên ánh sáng từ đồng xu đến mắt người bị thành cốc chắn.</a:t>
            </a:r>
          </a:p>
          <a:p>
            <a:pPr algn="just"/>
            <a:r>
              <a:rPr lang="vi-VN" sz="2000" dirty="0">
                <a:latin typeface="+mn-lt"/>
              </a:rPr>
              <a:t>- Khi đổ nước vào cốc thì theo hiện tượng khúc xạ ánh sáng, ánh sáng từ đồng xu truyền từ nước ra không khí sẽ bị gãy khúc và lúc này mắt người có thể thấy được ảnh của đồng xu.</a:t>
            </a:r>
          </a:p>
        </p:txBody>
      </p:sp>
      <p:pic>
        <p:nvPicPr>
          <p:cNvPr id="4100" name="Picture 4" descr="Hình 5.5 mô tả hiện tượng khúc xạ khi tia sáng truyền từ môi trường nước ra không k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7463" y="2428344"/>
            <a:ext cx="2386014" cy="2336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6689" y="1616066"/>
            <a:ext cx="88742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dirty="0">
                <a:ln>
                  <a:noFill/>
                </a:ln>
                <a:solidFill>
                  <a:srgbClr val="4FBED2">
                    <a:lumMod val="50000"/>
                  </a:srgbClr>
                </a:solidFill>
                <a:effectLst/>
                <a:uLnTx/>
                <a:uFillTx/>
                <a:latin typeface="Arial" panose="020B0604020202020204" pitchFamily="34" charset="0"/>
                <a:ea typeface="+mn-ea"/>
                <a:cs typeface="Arial"/>
                <a:sym typeface="Arial"/>
              </a:rPr>
              <a:t>Trả lời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spTree>
    <p:extLst>
      <p:ext uri="{BB962C8B-B14F-4D97-AF65-F5344CB8AC3E}">
        <p14:creationId xmlns:p14="http://schemas.microsoft.com/office/powerpoint/2010/main" val="39472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ipe(down)">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77" name="Google Shape;1277;p35"/>
          <p:cNvPicPr preferRelativeResize="0"/>
          <p:nvPr/>
        </p:nvPicPr>
        <p:blipFill rotWithShape="1">
          <a:blip r:embed="rId3">
            <a:alphaModFix/>
          </a:blip>
          <a:srcRect l="21938" t="18565" r="21938" b="18565"/>
          <a:stretch/>
        </p:blipFill>
        <p:spPr>
          <a:xfrm rot="611685">
            <a:off x="7765074" y="4108310"/>
            <a:ext cx="806162" cy="980745"/>
          </a:xfrm>
          <a:prstGeom prst="rect">
            <a:avLst/>
          </a:prstGeom>
          <a:noFill/>
          <a:ln>
            <a:noFill/>
          </a:ln>
        </p:spPr>
      </p:pic>
      <p:pic>
        <p:nvPicPr>
          <p:cNvPr id="18" name="Google Shape;1299;p38"/>
          <p:cNvPicPr preferRelativeResize="0"/>
          <p:nvPr/>
        </p:nvPicPr>
        <p:blipFill>
          <a:blip r:embed="rId4">
            <a:alphaModFix/>
          </a:blip>
          <a:stretch>
            <a:fillRect/>
          </a:stretch>
        </p:blipFill>
        <p:spPr>
          <a:xfrm>
            <a:off x="193060" y="134580"/>
            <a:ext cx="879805" cy="1215795"/>
          </a:xfrm>
          <a:prstGeom prst="rect">
            <a:avLst/>
          </a:prstGeom>
          <a:noFill/>
          <a:ln>
            <a:noFill/>
          </a:ln>
        </p:spPr>
      </p:pic>
      <p:sp>
        <p:nvSpPr>
          <p:cNvPr id="20" name="TextBox 19"/>
          <p:cNvSpPr txBox="1"/>
          <p:nvPr/>
        </p:nvSpPr>
        <p:spPr>
          <a:xfrm>
            <a:off x="3185196" y="773551"/>
            <a:ext cx="2775163" cy="584775"/>
          </a:xfrm>
          <a:prstGeom prst="rect">
            <a:avLst/>
          </a:prstGeom>
          <a:noFill/>
        </p:spPr>
        <p:txBody>
          <a:bodyPr wrap="square" rtlCol="0">
            <a:spAutoFit/>
          </a:bodyPr>
          <a:lstStyle/>
          <a:p>
            <a:pPr algn="ctr">
              <a:buClr>
                <a:srgbClr val="000000"/>
              </a:buClr>
              <a:buFont typeface="Arial"/>
              <a:buNone/>
            </a:pPr>
            <a:r>
              <a:rPr lang="vi-VN" sz="3200" b="1" kern="0" dirty="0">
                <a:solidFill>
                  <a:srgbClr val="C00000"/>
                </a:solidFill>
                <a:latin typeface="Arial" panose="020B0604020202020204" pitchFamily="34" charset="0"/>
                <a:cs typeface="Arial" panose="020B0604020202020204" pitchFamily="34" charset="0"/>
                <a:sym typeface="Arial"/>
              </a:rPr>
              <a:t>MỞ ĐẦU</a:t>
            </a:r>
            <a:endParaRPr lang="en-US" sz="3200" b="1" kern="0" dirty="0">
              <a:solidFill>
                <a:srgbClr val="C00000"/>
              </a:solidFill>
              <a:latin typeface="Arial" panose="020B0604020202020204" pitchFamily="34" charset="0"/>
              <a:cs typeface="Arial" panose="020B0604020202020204" pitchFamily="34" charset="0"/>
              <a:sym typeface="Arial"/>
            </a:endParaRPr>
          </a:p>
        </p:txBody>
      </p:sp>
      <p:sp>
        <p:nvSpPr>
          <p:cNvPr id="21" name="Rectangle 20"/>
          <p:cNvSpPr/>
          <p:nvPr/>
        </p:nvSpPr>
        <p:spPr>
          <a:xfrm>
            <a:off x="493892" y="1438996"/>
            <a:ext cx="8157773" cy="1881990"/>
          </a:xfrm>
          <a:prstGeom prst="rect">
            <a:avLst/>
          </a:prstGeom>
        </p:spPr>
        <p:txBody>
          <a:bodyPr wrap="square">
            <a:spAutoFit/>
          </a:bodyPr>
          <a:lstStyle/>
          <a:p>
            <a:pPr algn="just">
              <a:lnSpc>
                <a:spcPct val="150000"/>
              </a:lnSpc>
            </a:pPr>
            <a:r>
              <a:rPr lang="vi-VN" sz="2000" i="1" dirty="0"/>
              <a:t>Tại sao khi trong cốc không có nước thì ta không thể nhìn thấy đồng xu (hình a), còn nếu vẫn giữ nguyên vị trí đặt mắt và cốc nhưng rót nước vào cốc thì ta lại nhìn thấy đồng xu (hình b)?</a:t>
            </a:r>
            <a:endParaRPr lang="en-US" sz="2000" dirty="0"/>
          </a:p>
          <a:p>
            <a:pPr algn="just">
              <a:lnSpc>
                <a:spcPct val="150000"/>
              </a:lnSpc>
            </a:pP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Two white cups on a white surface&#10;&#10;Description automatically generated"/>
          <p:cNvPicPr/>
          <p:nvPr/>
        </p:nvPicPr>
        <p:blipFill>
          <a:blip r:embed="rId5"/>
          <a:stretch>
            <a:fillRect/>
          </a:stretch>
        </p:blipFill>
        <p:spPr>
          <a:xfrm>
            <a:off x="2648607" y="2932386"/>
            <a:ext cx="5036037" cy="20581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91520" y="3432397"/>
            <a:ext cx="1807594" cy="1672564"/>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168582" y="3101007"/>
            <a:ext cx="1975418" cy="2287634"/>
          </a:xfrm>
          <a:prstGeom prst="rect">
            <a:avLst/>
          </a:prstGeom>
          <a:noFill/>
          <a:ln>
            <a:noFill/>
          </a:ln>
        </p:spPr>
      </p:pic>
      <p:sp>
        <p:nvSpPr>
          <p:cNvPr id="6" name="Google Shape;488;p36"/>
          <p:cNvSpPr txBox="1">
            <a:spLocks noGrp="1"/>
          </p:cNvSpPr>
          <p:nvPr>
            <p:ph type="title"/>
          </p:nvPr>
        </p:nvSpPr>
        <p:spPr>
          <a:xfrm>
            <a:off x="845296" y="726235"/>
            <a:ext cx="7401724" cy="2529300"/>
          </a:xfrm>
          <a:prstGeom prst="rect">
            <a:avLst/>
          </a:prstGeom>
        </p:spPr>
        <p:txBody>
          <a:bodyPr spcFirstLastPara="1" wrap="square" lIns="91425" tIns="91425" rIns="91425" bIns="91425" anchor="ctr" anchorCtr="0">
            <a:noAutofit/>
          </a:bodyPr>
          <a:lstStyle/>
          <a:p>
            <a:pPr lvl="0">
              <a:lnSpc>
                <a:spcPct val="150000"/>
              </a:lnSpc>
            </a:pPr>
            <a:r>
              <a:rPr lang="vi-VN" sz="5000" b="1" dirty="0">
                <a:solidFill>
                  <a:schemeClr val="accent3">
                    <a:lumMod val="50000"/>
                  </a:schemeClr>
                </a:solidFill>
                <a:latin typeface="+mn-lt"/>
              </a:rPr>
              <a:t>III</a:t>
            </a:r>
            <a:r>
              <a:rPr lang="en-US" sz="5000" b="1" dirty="0">
                <a:solidFill>
                  <a:schemeClr val="accent3">
                    <a:lumMod val="50000"/>
                  </a:schemeClr>
                </a:solidFill>
                <a:latin typeface="+mn-lt"/>
              </a:rPr>
              <a:t>. </a:t>
            </a:r>
            <a:r>
              <a:rPr lang="vi-VN" sz="5000" b="1" dirty="0">
                <a:solidFill>
                  <a:schemeClr val="accent3">
                    <a:lumMod val="50000"/>
                  </a:schemeClr>
                </a:solidFill>
                <a:latin typeface="+mn-lt"/>
              </a:rPr>
              <a:t>CHIẾT SUẤT CỦA MÔI TRƯỜNG</a:t>
            </a:r>
            <a:endParaRPr sz="5000" b="1" dirty="0">
              <a:solidFill>
                <a:schemeClr val="accent3">
                  <a:lumMod val="50000"/>
                </a:schemeClr>
              </a:solidFill>
              <a:latin typeface="+mn-lt"/>
            </a:endParaRPr>
          </a:p>
        </p:txBody>
      </p:sp>
    </p:spTree>
    <p:extLst>
      <p:ext uri="{BB962C8B-B14F-4D97-AF65-F5344CB8AC3E}">
        <p14:creationId xmlns:p14="http://schemas.microsoft.com/office/powerpoint/2010/main" val="14132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Chiết suất tỉ đối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96041" y="992569"/>
                <a:ext cx="8564180" cy="2676117"/>
              </a:xfrm>
              <a:prstGeom prst="rect">
                <a:avLst/>
              </a:prstGeom>
            </p:spPr>
            <p:txBody>
              <a:bodyPr wrap="square">
                <a:spAutoFit/>
              </a:bodyPr>
              <a:lstStyle/>
              <a:p>
                <a:pPr>
                  <a:spcBef>
                    <a:spcPts val="600"/>
                  </a:spcBef>
                  <a:spcAft>
                    <a:spcPts val="600"/>
                  </a:spcAft>
                </a:pPr>
                <a:r>
                  <a:rPr lang="vi-VN" sz="2000" dirty="0"/>
                  <a:t>+ Tỉ số </a:t>
                </a:r>
                <a14:m>
                  <m:oMath xmlns:m="http://schemas.openxmlformats.org/officeDocument/2006/math">
                    <m:f>
                      <m:fPr>
                        <m:ctrlPr>
                          <a:rPr lang="en-US" sz="2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fPr>
                      <m:num>
                        <m:r>
                          <a:rPr lang="en-US" sz="2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𝑺𝒊𝒏𝒊</m:t>
                        </m:r>
                      </m:num>
                      <m:den>
                        <m:r>
                          <a:rPr lang="en-US" sz="2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𝒔𝒊𝒏𝒓</m:t>
                        </m:r>
                      </m:den>
                    </m:f>
                  </m:oMath>
                </a14:m>
                <a:r>
                  <a:rPr lang="vi-VN" sz="2000" dirty="0"/>
                  <a:t>  trong hiện tượng khúc xạ được gọi là chiết suất tỉ đối </a:t>
                </a:r>
                <a:r>
                  <a:rPr lang="vi-VN" sz="2000" i="1" dirty="0"/>
                  <a:t>n</a:t>
                </a:r>
                <a:r>
                  <a:rPr lang="vi-VN" sz="2000" i="1" baseline="-25000" dirty="0"/>
                  <a:t>21</a:t>
                </a:r>
                <a:r>
                  <a:rPr lang="vi-VN" sz="2000" dirty="0"/>
                  <a:t> của môi trường 2 (môi trường chứa tia khúc xạ) đối với môi trường 1 (môi trường chứa tia tới):</a:t>
                </a:r>
              </a:p>
              <a:p>
                <a:pPr>
                  <a:spcBef>
                    <a:spcPts val="600"/>
                  </a:spcBef>
                  <a:spcAft>
                    <a:spcPts val="600"/>
                  </a:spcAft>
                </a:pPr>
                <a14:m>
                  <m:oMath xmlns:m="http://schemas.openxmlformats.org/officeDocument/2006/math">
                    <m:f>
                      <m:fPr>
                        <m:ctrlPr>
                          <a:rPr lang="en-US" sz="2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fPr>
                      <m:num>
                        <m:r>
                          <a:rPr lang="en-US" sz="2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𝑺𝒊𝒏𝒊</m:t>
                        </m:r>
                      </m:num>
                      <m:den>
                        <m:r>
                          <a:rPr lang="en-US" sz="2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𝒔𝒊𝒏𝒓</m:t>
                        </m:r>
                      </m:den>
                    </m:f>
                  </m:oMath>
                </a14:m>
                <a:r>
                  <a:rPr lang="vi-VN" sz="2000" dirty="0"/>
                  <a:t>= n</a:t>
                </a:r>
                <a:r>
                  <a:rPr lang="vi-VN" sz="2000" baseline="-25000" dirty="0"/>
                  <a:t>21 </a:t>
                </a:r>
                <a:r>
                  <a:rPr lang="vi-VN" sz="2000" dirty="0"/>
                  <a:t>= </a:t>
                </a:r>
                <a14:m>
                  <m:oMath xmlns:m="http://schemas.openxmlformats.org/officeDocument/2006/math">
                    <m:f>
                      <m:fPr>
                        <m:ctrlPr>
                          <a:rPr lang="en-US" sz="2000" i="1">
                            <a:latin typeface="Cambria Math" panose="02040503050406030204" pitchFamily="18" charset="0"/>
                          </a:rPr>
                        </m:ctrlPr>
                      </m:fPr>
                      <m:num>
                        <m:r>
                          <a:rPr lang="vi-VN" sz="2000" i="1">
                            <a:latin typeface="Cambria Math" panose="02040503050406030204" pitchFamily="18" charset="0"/>
                          </a:rPr>
                          <m:t>𝑛</m:t>
                        </m:r>
                        <m:r>
                          <a:rPr lang="vi-VN" sz="2000" i="1">
                            <a:latin typeface="Cambria Math" panose="02040503050406030204" pitchFamily="18" charset="0"/>
                          </a:rPr>
                          <m:t>2</m:t>
                        </m:r>
                      </m:num>
                      <m:den>
                        <m:r>
                          <a:rPr lang="vi-VN" sz="2000" i="1">
                            <a:latin typeface="Cambria Math" panose="02040503050406030204" pitchFamily="18" charset="0"/>
                          </a:rPr>
                          <m:t>𝑛</m:t>
                        </m:r>
                        <m:r>
                          <a:rPr lang="vi-VN" sz="2000" i="1">
                            <a:latin typeface="Cambria Math" panose="02040503050406030204" pitchFamily="18" charset="0"/>
                          </a:rPr>
                          <m:t>1</m:t>
                        </m:r>
                      </m:den>
                    </m:f>
                  </m:oMath>
                </a14:m>
                <a:endParaRPr lang="vi-VN" sz="2000" dirty="0"/>
              </a:p>
              <a:p>
                <a:pPr>
                  <a:spcBef>
                    <a:spcPts val="600"/>
                  </a:spcBef>
                  <a:spcAft>
                    <a:spcPts val="600"/>
                  </a:spcAft>
                </a:pPr>
                <a:r>
                  <a:rPr lang="vi-VN" sz="2000" dirty="0"/>
                  <a:t>Nếu n</a:t>
                </a:r>
                <a:r>
                  <a:rPr lang="vi-VN" sz="2000" baseline="-25000" dirty="0"/>
                  <a:t>21</a:t>
                </a:r>
                <a:r>
                  <a:rPr lang="vi-VN" sz="2000" dirty="0"/>
                  <a:t> &gt; 1 thì r &lt; i: tia khúc xạ bị lệch lại gần pháp tuyến hơn.</a:t>
                </a:r>
              </a:p>
              <a:p>
                <a:pPr>
                  <a:spcBef>
                    <a:spcPts val="600"/>
                  </a:spcBef>
                  <a:spcAft>
                    <a:spcPts val="600"/>
                  </a:spcAft>
                </a:pPr>
                <a:r>
                  <a:rPr lang="vi-VN" sz="2000" dirty="0"/>
                  <a:t>Nếu n</a:t>
                </a:r>
                <a:r>
                  <a:rPr lang="vi-VN" sz="2000" baseline="-25000" dirty="0"/>
                  <a:t>21</a:t>
                </a:r>
                <a:r>
                  <a:rPr lang="vi-VN" sz="2000" dirty="0"/>
                  <a:t> &lt; 1 thì r &gt; i: tia khúc xạ bị lệch xa pháp tuyến hơn.</a:t>
                </a:r>
              </a:p>
            </p:txBody>
          </p:sp>
        </mc:Choice>
        <mc:Fallback xmlns="">
          <p:sp>
            <p:nvSpPr>
              <p:cNvPr id="14" name="Rectangle 13"/>
              <p:cNvSpPr>
                <a:spLocks noRot="1" noChangeAspect="1" noMove="1" noResize="1" noEditPoints="1" noAdjustHandles="1" noChangeArrowheads="1" noChangeShapeType="1" noTextEdit="1"/>
              </p:cNvSpPr>
              <p:nvPr/>
            </p:nvSpPr>
            <p:spPr>
              <a:xfrm>
                <a:off x="296041" y="992569"/>
                <a:ext cx="8564180" cy="2676117"/>
              </a:xfrm>
              <a:prstGeom prst="rect">
                <a:avLst/>
              </a:prstGeom>
              <a:blipFill>
                <a:blip r:embed="rId3"/>
                <a:stretch>
                  <a:fillRect l="-783" b="-3189"/>
                </a:stretch>
              </a:blipFill>
            </p:spPr>
            <p:txBody>
              <a:bodyPr/>
              <a:lstStyle/>
              <a:p>
                <a:r>
                  <a:rPr lang="en-US">
                    <a:noFill/>
                  </a:rPr>
                  <a:t> </a:t>
                </a:r>
              </a:p>
            </p:txBody>
          </p:sp>
        </mc:Fallback>
      </mc:AlternateContent>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Tree>
    <p:extLst>
      <p:ext uri="{BB962C8B-B14F-4D97-AF65-F5344CB8AC3E}">
        <p14:creationId xmlns:p14="http://schemas.microsoft.com/office/powerpoint/2010/main" val="55987036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Chiết suất tuyệt đối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96041" y="1096638"/>
                <a:ext cx="7991067" cy="2443169"/>
              </a:xfrm>
              <a:prstGeom prst="rect">
                <a:avLst/>
              </a:prstGeom>
            </p:spPr>
            <p:txBody>
              <a:bodyPr wrap="square">
                <a:spAutoFit/>
              </a:bodyPr>
              <a:lstStyle/>
              <a:p>
                <a:r>
                  <a:rPr lang="vi-VN" sz="2000" dirty="0"/>
                  <a:t>+ Chiết suất tuyệt đối (chiết suất) của một môi trường là chiết suất tỉ đối của môi trường đó đối với chân không.</a:t>
                </a:r>
                <a:endParaRPr lang="en-US" sz="2000" dirty="0"/>
              </a:p>
              <a:p>
                <a:r>
                  <a:rPr lang="vi-VN" sz="2000" dirty="0"/>
                  <a:t>– Công thức tính chiết suất của một môi trường: </a:t>
                </a:r>
                <a:r>
                  <a:rPr lang="vi-VN" sz="2000" dirty="0">
                    <a:solidFill>
                      <a:srgbClr val="FF0000"/>
                    </a:solidFill>
                  </a:rPr>
                  <a:t>n = </a:t>
                </a:r>
                <a14:m>
                  <m:oMath xmlns:m="http://schemas.openxmlformats.org/officeDocument/2006/math">
                    <m:f>
                      <m:fPr>
                        <m:ctrlPr>
                          <a:rPr lang="en-US" sz="2000" i="1">
                            <a:solidFill>
                              <a:srgbClr val="FF0000"/>
                            </a:solidFill>
                            <a:latin typeface="Cambria Math" panose="02040503050406030204" pitchFamily="18" charset="0"/>
                          </a:rPr>
                        </m:ctrlPr>
                      </m:fPr>
                      <m:num>
                        <m:r>
                          <a:rPr lang="vi-VN" sz="2000" i="1">
                            <a:solidFill>
                              <a:srgbClr val="FF0000"/>
                            </a:solidFill>
                            <a:latin typeface="Cambria Math" panose="02040503050406030204" pitchFamily="18" charset="0"/>
                          </a:rPr>
                          <m:t>𝑐</m:t>
                        </m:r>
                      </m:num>
                      <m:den>
                        <m:r>
                          <a:rPr lang="vi-VN" sz="2000" i="1">
                            <a:solidFill>
                              <a:srgbClr val="FF0000"/>
                            </a:solidFill>
                            <a:latin typeface="Cambria Math" panose="02040503050406030204" pitchFamily="18" charset="0"/>
                          </a:rPr>
                          <m:t>𝑣</m:t>
                        </m:r>
                      </m:den>
                    </m:f>
                  </m:oMath>
                </a14:m>
                <a:endParaRPr lang="vi-VN" sz="2000" dirty="0"/>
              </a:p>
              <a:p>
                <a:r>
                  <a:rPr lang="vi-VN" sz="2000" dirty="0"/>
                  <a:t>Trong đó:</a:t>
                </a:r>
              </a:p>
              <a:p>
                <a:r>
                  <a:rPr lang="vi-VN" sz="2000" dirty="0"/>
                  <a:t>	c là tốc độ ánh sáng trong chân không (c = 3.</a:t>
                </a:r>
                <a14:m>
                  <m:oMath xmlns:m="http://schemas.openxmlformats.org/officeDocument/2006/math">
                    <m:sSup>
                      <m:sSupPr>
                        <m:ctrlPr>
                          <a:rPr lang="vi-VN" sz="2000" i="1" smtClean="0">
                            <a:latin typeface="Cambria Math" panose="02040503050406030204" pitchFamily="18" charset="0"/>
                          </a:rPr>
                        </m:ctrlPr>
                      </m:sSupPr>
                      <m:e>
                        <m:r>
                          <a:rPr lang="vi-VN" sz="2000" i="1">
                            <a:latin typeface="Cambria Math" panose="02040503050406030204" pitchFamily="18" charset="0"/>
                          </a:rPr>
                          <m:t>10</m:t>
                        </m:r>
                      </m:e>
                      <m:sup>
                        <m:r>
                          <a:rPr lang="vi-VN" sz="2000" i="1">
                            <a:latin typeface="Cambria Math" panose="02040503050406030204" pitchFamily="18" charset="0"/>
                          </a:rPr>
                          <m:t>8</m:t>
                        </m:r>
                      </m:sup>
                    </m:sSup>
                  </m:oMath>
                </a14:m>
                <a:r>
                  <a:rPr lang="vi-VN" sz="2000" dirty="0"/>
                  <a:t> m/s)</a:t>
                </a:r>
              </a:p>
              <a:p>
                <a:r>
                  <a:rPr lang="vi-VN" sz="2000" dirty="0"/>
                  <a:t>	v là tốc độ ánh sáng trong môi trường</a:t>
                </a:r>
                <a:endParaRPr lang="en-US" sz="2000" dirty="0"/>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dirty="0">
                  <a:ln>
                    <a:noFill/>
                  </a:ln>
                  <a:solidFill>
                    <a:srgbClr val="000000"/>
                  </a:solidFill>
                  <a:effectLst/>
                  <a:uLnTx/>
                  <a:uFillTx/>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296041" y="1096638"/>
                <a:ext cx="7991067" cy="2443169"/>
              </a:xfrm>
              <a:prstGeom prst="rect">
                <a:avLst/>
              </a:prstGeom>
              <a:blipFill>
                <a:blip r:embed="rId3"/>
                <a:stretch>
                  <a:fillRect l="-840" t="-1247"/>
                </a:stretch>
              </a:blipFill>
            </p:spPr>
            <p:txBody>
              <a:bodyPr/>
              <a:lstStyle/>
              <a:p>
                <a:r>
                  <a:rPr lang="en-US">
                    <a:noFill/>
                  </a:rPr>
                  <a:t> </a:t>
                </a:r>
              </a:p>
            </p:txBody>
          </p:sp>
        </mc:Fallback>
      </mc:AlternateContent>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Tree>
    <p:extLst>
      <p:ext uri="{BB962C8B-B14F-4D97-AF65-F5344CB8AC3E}">
        <p14:creationId xmlns:p14="http://schemas.microsoft.com/office/powerpoint/2010/main" val="313540093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4" name="Rectangle 13"/>
          <p:cNvSpPr/>
          <p:nvPr/>
        </p:nvSpPr>
        <p:spPr>
          <a:xfrm>
            <a:off x="276658" y="423423"/>
            <a:ext cx="8323166" cy="1200329"/>
          </a:xfrm>
          <a:prstGeom prst="rect">
            <a:avLst/>
          </a:prstGeom>
        </p:spPr>
        <p:txBody>
          <a:bodyPr wrap="square">
            <a:spAutoFit/>
          </a:bodyPr>
          <a:lstStyle/>
          <a:p>
            <a:r>
              <a:rPr lang="vi-VN" sz="1800" dirty="0"/>
              <a:t>1. Khi một tia sáng đi từ môi trường này sang môi trường khác, chiết suất tỉ đối của hai môi trường cho ta biết điều gì về đường đi của tia sáng đó?</a:t>
            </a:r>
          </a:p>
          <a:p>
            <a:r>
              <a:rPr lang="vi-VN" sz="1800" dirty="0"/>
              <a:t>2. Tính chiết suất của nước. Biết tia sáng truyền từ không khí với góc tới là i = 60° thì góc khúc xạ trong nước là r = 40°.</a:t>
            </a:r>
          </a:p>
        </p:txBody>
      </p:sp>
      <p:sp>
        <p:nvSpPr>
          <p:cNvPr id="13" name="Rectangle 12"/>
          <p:cNvSpPr/>
          <p:nvPr/>
        </p:nvSpPr>
        <p:spPr>
          <a:xfrm>
            <a:off x="0" y="1534480"/>
            <a:ext cx="96436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dirty="0">
                <a:ln>
                  <a:noFill/>
                </a:ln>
                <a:solidFill>
                  <a:srgbClr val="4FBED2">
                    <a:lumMod val="50000"/>
                  </a:srgbClr>
                </a:solidFill>
                <a:effectLst/>
                <a:uLnTx/>
                <a:uFillTx/>
                <a:latin typeface="Arial" panose="020B0604020202020204" pitchFamily="34" charset="0"/>
                <a:ea typeface="+mn-ea"/>
                <a:cs typeface="Arial"/>
                <a:sym typeface="Arial"/>
              </a:rPr>
              <a:t>Trả lời</a:t>
            </a:r>
            <a:r>
              <a:rPr kumimoji="0" lang="en-US" sz="1800" b="1" i="1" u="sng" strike="noStrike" kern="1200" cap="none" spc="0" normalizeH="0" baseline="0" noProof="0" dirty="0">
                <a:ln>
                  <a:noFill/>
                </a:ln>
                <a:solidFill>
                  <a:srgbClr val="4FBED2">
                    <a:lumMod val="50000"/>
                  </a:srgbClr>
                </a:solidFill>
                <a:effectLst/>
                <a:uLnTx/>
                <a:uFillTx/>
                <a:latin typeface="Arial" panose="020B0604020202020204" pitchFamily="34" charset="0"/>
                <a:ea typeface="+mn-ea"/>
                <a:cs typeface="Arial"/>
                <a:sym typeface="Arial"/>
              </a:rPr>
              <a:t>:</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ectangle 28"/>
          <p:cNvSpPr/>
          <p:nvPr/>
        </p:nvSpPr>
        <p:spPr>
          <a:xfrm>
            <a:off x="937037" y="1558691"/>
            <a:ext cx="6667443" cy="1754326"/>
          </a:xfrm>
          <a:prstGeom prst="rect">
            <a:avLst/>
          </a:prstGeom>
        </p:spPr>
        <p:txBody>
          <a:bodyPr wrap="square">
            <a:spAutoFit/>
          </a:bodyPr>
          <a:lstStyle/>
          <a:p>
            <a:r>
              <a:rPr lang="vi-VN" sz="1800" dirty="0"/>
              <a:t>1. Khi một tia sáng đi từ môi trường (1) này sang môi trường (2), chiết suất tỉ đối của hai môi trường n</a:t>
            </a:r>
            <a:r>
              <a:rPr lang="vi-VN" sz="1800" baseline="-25000" dirty="0"/>
              <a:t>21</a:t>
            </a:r>
            <a:r>
              <a:rPr lang="vi-VN" sz="1800" dirty="0"/>
              <a:t> cho ta biết:</a:t>
            </a:r>
          </a:p>
          <a:p>
            <a:r>
              <a:rPr lang="vi-VN" sz="1800" dirty="0"/>
              <a:t>+ Nếu n</a:t>
            </a:r>
            <a:r>
              <a:rPr lang="vi-VN" sz="1800" baseline="-25000" dirty="0"/>
              <a:t>21</a:t>
            </a:r>
            <a:r>
              <a:rPr lang="vi-VN" sz="1800" dirty="0"/>
              <a:t> &gt; 1 thì đường đi của tia khúc xạ trong môi trường (2) đi gần pháp tuyến của mặt phân cách hơn tia tới.</a:t>
            </a:r>
          </a:p>
          <a:p>
            <a:r>
              <a:rPr lang="vi-VN" sz="1800" dirty="0"/>
              <a:t>+ Nếu n</a:t>
            </a:r>
            <a:r>
              <a:rPr lang="vi-VN" sz="1800" baseline="-25000" dirty="0"/>
              <a:t>21</a:t>
            </a:r>
            <a:r>
              <a:rPr lang="vi-VN" sz="1800" dirty="0"/>
              <a:t> &lt; 1 thì đường đi của tia khúc xạ trong môi trường (2) đi xa pháp tuyến của mặt phân cách hơn tia tới.</a:t>
            </a:r>
          </a:p>
        </p:txBody>
      </p:sp>
      <p:pic>
        <p:nvPicPr>
          <p:cNvPr id="5122" name="Picture 2" descr="Khi một tia sáng đi từ môi trường này sang môi trường khác chiết suất tỉ đố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565" y="3343936"/>
            <a:ext cx="3384331" cy="17286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296041" y="3385046"/>
                <a:ext cx="4965908" cy="1479379"/>
              </a:xfrm>
              <a:prstGeom prst="rect">
                <a:avLst/>
              </a:prstGeom>
            </p:spPr>
            <p:txBody>
              <a:bodyPr wrap="square">
                <a:spAutoFit/>
              </a:bodyPr>
              <a:lstStyle/>
              <a:p>
                <a:pPr>
                  <a:spcBef>
                    <a:spcPts val="600"/>
                  </a:spcBef>
                  <a:spcAft>
                    <a:spcPts val="600"/>
                  </a:spcAft>
                </a:pPr>
                <a:r>
                  <a:rPr lang="pt-BR" sz="1800" dirty="0">
                    <a:latin typeface="Open Sans" panose="020B0606030504020204" pitchFamily="34" charset="0"/>
                  </a:rPr>
                  <a:t>2.</a:t>
                </a:r>
                <a:r>
                  <a:rPr lang="vi-VN" sz="1800" dirty="0">
                    <a:latin typeface="Open Sans" panose="020B0606030504020204" pitchFamily="34" charset="0"/>
                  </a:rPr>
                  <a:t> Ta có</a:t>
                </a:r>
                <a:r>
                  <a:rPr lang="pt-BR" sz="1800" dirty="0">
                    <a:latin typeface="Open Sans" panose="020B0606030504020204" pitchFamily="34" charset="0"/>
                  </a:rPr>
                  <a:t> </a:t>
                </a:r>
                <a14:m>
                  <m:oMath xmlns:m="http://schemas.openxmlformats.org/officeDocument/2006/math">
                    <m:f>
                      <m:fPr>
                        <m:ctrlPr>
                          <a:rPr lang="en-US" sz="18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fPr>
                      <m:num>
                        <m:r>
                          <a:rPr lang="en-US" sz="18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𝑺𝒊𝒏𝒊</m:t>
                        </m:r>
                      </m:num>
                      <m:den>
                        <m:r>
                          <a:rPr lang="en-US" sz="18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𝒔𝒊𝒏𝒓</m:t>
                        </m:r>
                      </m:den>
                    </m:f>
                  </m:oMath>
                </a14:m>
                <a:r>
                  <a:rPr lang="vi-VN" sz="1800" dirty="0"/>
                  <a:t>= n</a:t>
                </a:r>
                <a:r>
                  <a:rPr lang="vi-VN" sz="1800" baseline="-25000" dirty="0"/>
                  <a:t>21 </a:t>
                </a:r>
                <a:r>
                  <a:rPr lang="vi-VN" sz="1800" dirty="0"/>
                  <a:t>= </a:t>
                </a:r>
                <a14:m>
                  <m:oMath xmlns:m="http://schemas.openxmlformats.org/officeDocument/2006/math">
                    <m:f>
                      <m:fPr>
                        <m:ctrlPr>
                          <a:rPr lang="en-US" sz="1800" i="1">
                            <a:latin typeface="Cambria Math" panose="02040503050406030204" pitchFamily="18" charset="0"/>
                          </a:rPr>
                        </m:ctrlPr>
                      </m:fPr>
                      <m:num>
                        <m:r>
                          <a:rPr lang="vi-VN" sz="1800" i="1">
                            <a:latin typeface="Cambria Math" panose="02040503050406030204" pitchFamily="18" charset="0"/>
                          </a:rPr>
                          <m:t>𝑛</m:t>
                        </m:r>
                        <m:r>
                          <a:rPr lang="vi-VN" sz="1800" i="1">
                            <a:latin typeface="Cambria Math" panose="02040503050406030204" pitchFamily="18" charset="0"/>
                          </a:rPr>
                          <m:t>2</m:t>
                        </m:r>
                      </m:num>
                      <m:den>
                        <m:r>
                          <a:rPr lang="vi-VN" sz="1800" i="1">
                            <a:latin typeface="Cambria Math" panose="02040503050406030204" pitchFamily="18" charset="0"/>
                          </a:rPr>
                          <m:t>𝑛</m:t>
                        </m:r>
                        <m:r>
                          <a:rPr lang="vi-VN" sz="1800" i="1">
                            <a:latin typeface="Cambria Math" panose="02040503050406030204" pitchFamily="18" charset="0"/>
                          </a:rPr>
                          <m:t>1</m:t>
                        </m:r>
                      </m:den>
                    </m:f>
                  </m:oMath>
                </a14:m>
                <a:r>
                  <a:rPr lang="vi-VN" sz="1800" dirty="0">
                    <a:latin typeface="MJXc-TeX-main-R"/>
                  </a:rPr>
                  <a:t>, mà </a:t>
                </a:r>
                <a14:m>
                  <m:oMath xmlns:m="http://schemas.openxmlformats.org/officeDocument/2006/math">
                    <m:sSub>
                      <m:sSubPr>
                        <m:ctrlPr>
                          <a:rPr lang="vi-VN" sz="1800" i="1" dirty="0" smtClean="0">
                            <a:latin typeface="Cambria Math" panose="02040503050406030204" pitchFamily="18" charset="0"/>
                          </a:rPr>
                        </m:ctrlPr>
                      </m:sSubPr>
                      <m:e>
                        <m:r>
                          <m:rPr>
                            <m:sty m:val="p"/>
                          </m:rPr>
                          <a:rPr lang="vi-VN" sz="1800" i="1" dirty="0">
                            <a:latin typeface="Cambria Math" panose="02040503050406030204" pitchFamily="18" charset="0"/>
                          </a:rPr>
                          <m:t>n</m:t>
                        </m:r>
                      </m:e>
                      <m:sub>
                        <m:r>
                          <a:rPr lang="vi-VN" sz="1800" i="1" dirty="0">
                            <a:latin typeface="Cambria Math" panose="02040503050406030204" pitchFamily="18" charset="0"/>
                          </a:rPr>
                          <m:t>1</m:t>
                        </m:r>
                      </m:sub>
                    </m:sSub>
                  </m:oMath>
                </a14:m>
                <a:r>
                  <a:rPr lang="vi-VN" sz="1800" dirty="0">
                    <a:latin typeface="MJXc-TeX-main-R"/>
                  </a:rPr>
                  <a:t> =1</a:t>
                </a:r>
              </a:p>
              <a:p>
                <a:pPr>
                  <a:spcBef>
                    <a:spcPts val="600"/>
                  </a:spcBef>
                  <a:spcAft>
                    <a:spcPts val="600"/>
                  </a:spcAft>
                </a:pPr>
                <a14:m>
                  <m:oMath xmlns:m="http://schemas.openxmlformats.org/officeDocument/2006/math">
                    <m:r>
                      <m:rPr>
                        <m:sty m:val="p"/>
                      </m:rPr>
                      <a:rPr lang="vi-VN" sz="18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n</m:t>
                    </m:r>
                    <m:r>
                      <a:rPr lang="vi-VN" sz="18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ê</m:t>
                    </m:r>
                    <m:r>
                      <m:rPr>
                        <m:sty m:val="p"/>
                      </m:rPr>
                      <a:rPr lang="vi-VN" sz="18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n</m:t>
                    </m:r>
                    <m:r>
                      <a:rPr lang="vi-VN" sz="18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 </m:t>
                    </m:r>
                    <m:f>
                      <m:fPr>
                        <m:ctrlPr>
                          <a:rPr lang="en-US" sz="18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fPr>
                      <m:num>
                        <m:r>
                          <a:rPr lang="en-US" sz="18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𝑺𝒊𝒏</m:t>
                        </m:r>
                        <m:r>
                          <a:rPr lang="vi-VN" sz="18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60</m:t>
                        </m:r>
                      </m:num>
                      <m:den>
                        <m:r>
                          <a:rPr lang="en-US" sz="18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𝒔𝒊𝒏</m:t>
                        </m:r>
                        <m:r>
                          <a:rPr lang="vi-VN" sz="18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40</m:t>
                        </m:r>
                      </m:den>
                    </m:f>
                  </m:oMath>
                </a14:m>
                <a:r>
                  <a:rPr lang="vi-VN" sz="1800" dirty="0"/>
                  <a:t>= n</a:t>
                </a:r>
                <a:r>
                  <a:rPr lang="vi-VN" sz="1800" baseline="-25000" dirty="0"/>
                  <a:t>21 </a:t>
                </a:r>
                <a:r>
                  <a:rPr lang="vi-VN" sz="1800" dirty="0"/>
                  <a:t>= </a:t>
                </a:r>
                <a14:m>
                  <m:oMath xmlns:m="http://schemas.openxmlformats.org/officeDocument/2006/math">
                    <m:f>
                      <m:fPr>
                        <m:ctrlPr>
                          <a:rPr lang="en-US" sz="1800" i="1">
                            <a:latin typeface="Cambria Math" panose="02040503050406030204" pitchFamily="18" charset="0"/>
                          </a:rPr>
                        </m:ctrlPr>
                      </m:fPr>
                      <m:num>
                        <m:r>
                          <a:rPr lang="vi-VN" sz="1800" i="1">
                            <a:latin typeface="Cambria Math" panose="02040503050406030204" pitchFamily="18" charset="0"/>
                          </a:rPr>
                          <m:t>𝑛</m:t>
                        </m:r>
                        <m:r>
                          <a:rPr lang="vi-VN" sz="1800" i="1">
                            <a:latin typeface="Cambria Math" panose="02040503050406030204" pitchFamily="18" charset="0"/>
                          </a:rPr>
                          <m:t>2</m:t>
                        </m:r>
                      </m:num>
                      <m:den>
                        <m:r>
                          <a:rPr lang="vi-VN" sz="1800" i="1">
                            <a:latin typeface="Cambria Math" panose="02040503050406030204" pitchFamily="18" charset="0"/>
                          </a:rPr>
                          <m:t>1</m:t>
                        </m:r>
                      </m:den>
                    </m:f>
                  </m:oMath>
                </a14:m>
                <a:r>
                  <a:rPr lang="pt-BR" sz="1800" dirty="0">
                    <a:latin typeface="MJXc-TeX-main-R"/>
                  </a:rPr>
                  <a:t>⇒</a:t>
                </a:r>
                <a14:m>
                  <m:oMath xmlns:m="http://schemas.openxmlformats.org/officeDocument/2006/math">
                    <m:sSub>
                      <m:sSubPr>
                        <m:ctrlPr>
                          <a:rPr lang="vi-VN" sz="1800" i="1" dirty="0">
                            <a:latin typeface="Cambria Math" panose="02040503050406030204" pitchFamily="18" charset="0"/>
                          </a:rPr>
                        </m:ctrlPr>
                      </m:sSubPr>
                      <m:e>
                        <m:r>
                          <m:rPr>
                            <m:sty m:val="p"/>
                          </m:rPr>
                          <a:rPr lang="vi-VN" sz="1800" i="1" dirty="0">
                            <a:latin typeface="Cambria Math" panose="02040503050406030204" pitchFamily="18" charset="0"/>
                          </a:rPr>
                          <m:t>n</m:t>
                        </m:r>
                      </m:e>
                      <m:sub>
                        <m:r>
                          <a:rPr lang="vi-VN" sz="1800" i="1" dirty="0">
                            <a:latin typeface="Cambria Math" panose="02040503050406030204" pitchFamily="18" charset="0"/>
                          </a:rPr>
                          <m:t>2</m:t>
                        </m:r>
                      </m:sub>
                    </m:sSub>
                  </m:oMath>
                </a14:m>
                <a:r>
                  <a:rPr lang="pt-BR" sz="1800" dirty="0">
                    <a:latin typeface="MJXc-TeX-main-R"/>
                  </a:rPr>
                  <a:t>=1,35</a:t>
                </a:r>
                <a:endParaRPr lang="vi-VN" sz="1800" dirty="0">
                  <a:latin typeface="MJXc-TeX-main-R"/>
                </a:endParaRPr>
              </a:p>
              <a:p>
                <a:pPr>
                  <a:spcBef>
                    <a:spcPts val="600"/>
                  </a:spcBef>
                  <a:spcAft>
                    <a:spcPts val="600"/>
                  </a:spcAft>
                </a:pPr>
                <a:r>
                  <a:rPr lang="vi-VN" sz="1800" dirty="0">
                    <a:latin typeface="MJXc-TeX-main-R"/>
                  </a:rPr>
                  <a:t>Vậy chiết suất của nước là 1,35</a:t>
                </a:r>
                <a:endParaRPr lang="en-US" sz="1800" dirty="0"/>
              </a:p>
            </p:txBody>
          </p:sp>
        </mc:Choice>
        <mc:Fallback xmlns="">
          <p:sp>
            <p:nvSpPr>
              <p:cNvPr id="3" name="Rectangle 2"/>
              <p:cNvSpPr>
                <a:spLocks noRot="1" noChangeAspect="1" noMove="1" noResize="1" noEditPoints="1" noAdjustHandles="1" noChangeArrowheads="1" noChangeShapeType="1" noTextEdit="1"/>
              </p:cNvSpPr>
              <p:nvPr/>
            </p:nvSpPr>
            <p:spPr>
              <a:xfrm>
                <a:off x="296041" y="3385046"/>
                <a:ext cx="4965908" cy="1479379"/>
              </a:xfrm>
              <a:prstGeom prst="rect">
                <a:avLst/>
              </a:prstGeom>
              <a:blipFill>
                <a:blip r:embed="rId4"/>
                <a:stretch>
                  <a:fillRect l="-1106" b="-5761"/>
                </a:stretch>
              </a:blipFill>
            </p:spPr>
            <p:txBody>
              <a:bodyPr/>
              <a:lstStyle/>
              <a:p>
                <a:r>
                  <a:rPr lang="en-US">
                    <a:noFill/>
                  </a:rPr>
                  <a:t> </a:t>
                </a:r>
              </a:p>
            </p:txBody>
          </p:sp>
        </mc:Fallback>
      </mc:AlternateContent>
      <p:pic>
        <p:nvPicPr>
          <p:cNvPr id="30" name="Picture 29"/>
          <p:cNvPicPr>
            <a:picLocks noChangeAspect="1"/>
          </p:cNvPicPr>
          <p:nvPr/>
        </p:nvPicPr>
        <p:blipFill>
          <a:blip r:embed="rId5"/>
          <a:stretch>
            <a:fillRect/>
          </a:stretch>
        </p:blipFill>
        <p:spPr>
          <a:xfrm>
            <a:off x="123993" y="326812"/>
            <a:ext cx="305329" cy="470372"/>
          </a:xfrm>
          <a:prstGeom prst="rect">
            <a:avLst/>
          </a:prstGeom>
        </p:spPr>
      </p:pic>
    </p:spTree>
    <p:extLst>
      <p:ext uri="{BB962C8B-B14F-4D97-AF65-F5344CB8AC3E}">
        <p14:creationId xmlns:p14="http://schemas.microsoft.com/office/powerpoint/2010/main" val="349574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barn(inVertical)">
                                      <p:cBhvr>
                                        <p:cTn id="17" dur="500"/>
                                        <p:tgtEl>
                                          <p:spTgt spid="51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29"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203967" y="4011067"/>
            <a:ext cx="645833" cy="930000"/>
          </a:xfrm>
          <a:prstGeom prst="rect">
            <a:avLst/>
          </a:prstGeom>
        </p:spPr>
      </p:pic>
      <p:pic>
        <p:nvPicPr>
          <p:cNvPr id="2" name="Picture 1"/>
          <p:cNvPicPr>
            <a:picLocks noChangeAspect="1"/>
          </p:cNvPicPr>
          <p:nvPr/>
        </p:nvPicPr>
        <p:blipFill>
          <a:blip r:embed="rId4"/>
          <a:stretch>
            <a:fillRect/>
          </a:stretch>
        </p:blipFill>
        <p:spPr>
          <a:xfrm>
            <a:off x="184917" y="816742"/>
            <a:ext cx="8858250" cy="4124325"/>
          </a:xfrm>
          <a:prstGeom prst="rect">
            <a:avLst/>
          </a:prstGeom>
        </p:spPr>
      </p:pic>
    </p:spTree>
    <p:extLst>
      <p:ext uri="{BB962C8B-B14F-4D97-AF65-F5344CB8AC3E}">
        <p14:creationId xmlns:p14="http://schemas.microsoft.com/office/powerpoint/2010/main" val="31013443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LUYỆN TẬP</a:t>
            </a:r>
            <a:endParaRPr b="1">
              <a:solidFill>
                <a:schemeClr val="accent3">
                  <a:lumMod val="50000"/>
                </a:schemeClr>
              </a:solidFill>
              <a:latin typeface="+mn-lt"/>
            </a:endParaRPr>
          </a:p>
        </p:txBody>
      </p:sp>
    </p:spTree>
    <p:extLst>
      <p:ext uri="{BB962C8B-B14F-4D97-AF65-F5344CB8AC3E}">
        <p14:creationId xmlns:p14="http://schemas.microsoft.com/office/powerpoint/2010/main" val="3570388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400" dirty="0">
                <a:ln>
                  <a:solidFill>
                    <a:schemeClr val="accent1">
                      <a:lumMod val="50000"/>
                    </a:schemeClr>
                  </a:solidFill>
                </a:ln>
                <a:solidFill>
                  <a:schemeClr val="accent1">
                    <a:lumMod val="50000"/>
                  </a:schemeClr>
                </a:solidFill>
              </a:rPr>
              <a:t>VÒNG QUAY MAY MẮN</a:t>
            </a:r>
          </a:p>
        </p:txBody>
      </p:sp>
      <p:sp>
        <p:nvSpPr>
          <p:cNvPr id="3" name="Subtitle 2"/>
          <p:cNvSpPr>
            <a:spLocks noGrp="1"/>
          </p:cNvSpPr>
          <p:nvPr>
            <p:ph type="subTitle" idx="1"/>
          </p:nvPr>
        </p:nvSpPr>
        <p:spPr/>
        <p:txBody>
          <a:bodyPr>
            <a:noAutofit/>
          </a:bodyPr>
          <a:lstStyle/>
          <a:p>
            <a:r>
              <a:rPr lang="en-US" sz="3000" dirty="0">
                <a:ln>
                  <a:solidFill>
                    <a:schemeClr val="bg1"/>
                  </a:solidFill>
                </a:ln>
                <a:solidFill>
                  <a:schemeClr val="bg1"/>
                </a:solidFill>
              </a:rPr>
              <a:t>ÁP DỤNG CHO CÂU HỎI 4 ĐÁP ÁN</a:t>
            </a:r>
          </a:p>
        </p:txBody>
      </p:sp>
    </p:spTree>
    <p:extLst>
      <p:ext uri="{BB962C8B-B14F-4D97-AF65-F5344CB8AC3E}">
        <p14:creationId xmlns:p14="http://schemas.microsoft.com/office/powerpoint/2010/main" val="1749641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rId15"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 name="Right Arrow 4">
            <a:hlinkClick r:id="rId16" action="ppaction://hlinksldjump"/>
          </p:cNvPr>
          <p:cNvSpPr/>
          <p:nvPr/>
        </p:nvSpPr>
        <p:spPr>
          <a:xfrm>
            <a:off x="305827" y="459263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ĐI TIẾP</a:t>
            </a:r>
            <a:endParaRPr lang="en-US" b="1" dirty="0">
              <a:solidFill>
                <a:schemeClr val="tx1"/>
              </a:solidFill>
            </a:endParaRPr>
          </a:p>
        </p:txBody>
      </p:sp>
    </p:spTree>
    <p:extLst>
      <p:ext uri="{BB962C8B-B14F-4D97-AF65-F5344CB8AC3E}">
        <p14:creationId xmlns:p14="http://schemas.microsoft.com/office/powerpoint/2010/main" val="31691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6154695"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kern="1200" dirty="0">
                <a:solidFill>
                  <a:prstClr val="black"/>
                </a:solidFill>
                <a:latin typeface="Arial" panose="020B0604020202020204" pitchFamily="34" charset="0"/>
              </a:rPr>
              <a:t>Câu 1. Hình </a:t>
            </a:r>
            <a:r>
              <a:rPr lang="vi-VN" sz="2000" dirty="0">
                <a:solidFill>
                  <a:schemeClr val="tx1"/>
                </a:solidFill>
              </a:rPr>
              <a:t>bên mô tả khúc xạ khi tia sáng truyền từ môi trường nước ra không khí. Phát biểu nào dưới đây là đúng</a:t>
            </a:r>
            <a:endParaRPr lang="vi-VN" sz="2000" kern="1200" dirty="0">
              <a:solidFill>
                <a:schemeClr val="tx1"/>
              </a:solidFill>
              <a:latin typeface="Arial" panose="020B0604020202020204" pitchFamily="34" charset="0"/>
            </a:endParaRPr>
          </a:p>
        </p:txBody>
      </p:sp>
      <p:sp>
        <p:nvSpPr>
          <p:cNvPr id="26" name="Rectangle 25"/>
          <p:cNvSpPr/>
          <p:nvPr/>
        </p:nvSpPr>
        <p:spPr>
          <a:xfrm>
            <a:off x="832664" y="146070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 B là điểm tới</a:t>
            </a:r>
            <a:endParaRPr lang="vi-VN" sz="2400" kern="1200" dirty="0">
              <a:solidFill>
                <a:schemeClr val="tx1"/>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 AB là tia khúc xạ</a:t>
            </a: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 BN là tia tới</a:t>
            </a:r>
          </a:p>
        </p:txBody>
      </p:sp>
      <p:sp>
        <p:nvSpPr>
          <p:cNvPr id="44" name="Rectangle 43"/>
          <p:cNvSpPr/>
          <p:nvPr/>
        </p:nvSpPr>
        <p:spPr>
          <a:xfrm>
            <a:off x="4597961" y="2132030"/>
            <a:ext cx="3680099" cy="7886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 BC là pháp tuyến tại điểm tới</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4" action="ppaction://hlinksldjump"/>
          </p:cNvPr>
          <p:cNvSpPr/>
          <p:nvPr/>
        </p:nvSpPr>
        <p:spPr>
          <a:xfrm>
            <a:off x="3500621" y="3526874"/>
            <a:ext cx="1769408" cy="828675"/>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chemeClr val="bg1">
                    <a:lumMod val="50000"/>
                  </a:schemeClr>
                </a:solidFill>
                <a:latin typeface="Arial" panose="020B0604020202020204" pitchFamily="34" charset="0"/>
              </a:rPr>
              <a:t>QUAY VỀ</a:t>
            </a:r>
            <a:endParaRPr lang="vi-VN" sz="1800" kern="1200" dirty="0">
              <a:solidFill>
                <a:schemeClr val="bg1">
                  <a:lumMod val="50000"/>
                </a:schemeClr>
              </a:solidFill>
              <a:latin typeface="Arial" panose="020B0604020202020204" pitchFamily="34"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82068" y="108029"/>
            <a:ext cx="1584869" cy="132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76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prstClr val="black"/>
                </a:solidFill>
                <a:latin typeface="Arial" panose="020B0604020202020204" pitchFamily="34" charset="0"/>
              </a:rPr>
              <a:t>Câu 2. Nhận định nào sau đây về hiện tượng khúc xạ là không đúng?</a:t>
            </a:r>
          </a:p>
        </p:txBody>
      </p:sp>
      <p:sp>
        <p:nvSpPr>
          <p:cNvPr id="26" name="Rectangle 25"/>
          <p:cNvSpPr/>
          <p:nvPr/>
        </p:nvSpPr>
        <p:spPr>
          <a:xfrm>
            <a:off x="832665" y="1434048"/>
            <a:ext cx="66822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A. Tia khúc xạ nằm ở môi trường thứ 2 tiếp giáp với môi trường chứa tia tới.</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764027" y="2161634"/>
            <a:ext cx="675087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B. Tia khúc xạ nằm trong mặt phẳng chứa tia tới và pháp tuyến.</a:t>
            </a:r>
          </a:p>
        </p:txBody>
      </p:sp>
      <p:sp>
        <p:nvSpPr>
          <p:cNvPr id="43" name="Rectangle 42"/>
          <p:cNvSpPr/>
          <p:nvPr/>
        </p:nvSpPr>
        <p:spPr>
          <a:xfrm>
            <a:off x="781217" y="2850516"/>
            <a:ext cx="655148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C. Khi góc tới bằng 0, góc khúc xạ cũng bằng 0 </a:t>
            </a:r>
          </a:p>
        </p:txBody>
      </p:sp>
      <p:sp>
        <p:nvSpPr>
          <p:cNvPr id="44" name="Rectangle 43"/>
          <p:cNvSpPr/>
          <p:nvPr/>
        </p:nvSpPr>
        <p:spPr>
          <a:xfrm>
            <a:off x="764027" y="351854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D. Góc khúc xạ luôn bằng góc tới.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3058" y="1412131"/>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3058" y="2956520"/>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2" y="3570813"/>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6915" y="2208425"/>
            <a:ext cx="549444" cy="482845"/>
          </a:xfrm>
          <a:prstGeom prst="rect">
            <a:avLst/>
          </a:prstGeom>
        </p:spPr>
      </p:pic>
      <p:sp>
        <p:nvSpPr>
          <p:cNvPr id="18" name="Cloud 17">
            <a:hlinkClick r:id="rId13" action="ppaction://hlinksldjump"/>
          </p:cNvPr>
          <p:cNvSpPr/>
          <p:nvPr/>
        </p:nvSpPr>
        <p:spPr>
          <a:xfrm>
            <a:off x="3628060" y="4243984"/>
            <a:ext cx="1769408" cy="828675"/>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chemeClr val="bg1">
                    <a:lumMod val="50000"/>
                  </a:schemeClr>
                </a:solidFill>
                <a:latin typeface="Arial" panose="020B0604020202020204" pitchFamily="34" charset="0"/>
              </a:rPr>
              <a:t>QUAY VỀ</a:t>
            </a:r>
            <a:endParaRPr lang="vi-VN" sz="1800" kern="12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12831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36"/>
          <p:cNvSpPr txBox="1">
            <a:spLocks noGrp="1"/>
          </p:cNvSpPr>
          <p:nvPr>
            <p:ph type="title"/>
          </p:nvPr>
        </p:nvSpPr>
        <p:spPr>
          <a:xfrm>
            <a:off x="1437129" y="1344522"/>
            <a:ext cx="6180222" cy="531900"/>
          </a:xfrm>
          <a:prstGeom prst="rect">
            <a:avLst/>
          </a:prstGeom>
        </p:spPr>
        <p:txBody>
          <a:bodyPr spcFirstLastPara="1" wrap="square" lIns="91425" tIns="91425" rIns="91425" bIns="91425" anchor="ctr" anchorCtr="0">
            <a:noAutofit/>
          </a:bodyPr>
          <a:lstStyle/>
          <a:p>
            <a:pPr lvl="0">
              <a:lnSpc>
                <a:spcPct val="150000"/>
              </a:lnSpc>
            </a:pPr>
            <a:r>
              <a:rPr lang="vi-VN" sz="3800" b="1" dirty="0">
                <a:solidFill>
                  <a:schemeClr val="accent3"/>
                </a:solidFill>
                <a:latin typeface="+mn-lt"/>
              </a:rPr>
              <a:t>CHƯƠNG II. ÁNH SÁNG</a:t>
            </a:r>
            <a:endParaRPr sz="3800" b="1" dirty="0">
              <a:solidFill>
                <a:schemeClr val="accent3"/>
              </a:solidFill>
              <a:latin typeface="+mn-lt"/>
            </a:endParaRPr>
          </a:p>
        </p:txBody>
      </p:sp>
      <p:pic>
        <p:nvPicPr>
          <p:cNvPr id="1285" name="Google Shape;1285;p36"/>
          <p:cNvPicPr preferRelativeResize="0"/>
          <p:nvPr/>
        </p:nvPicPr>
        <p:blipFill rotWithShape="1">
          <a:blip r:embed="rId3">
            <a:alphaModFix/>
          </a:blip>
          <a:srcRect l="19717" t="14663" b="14670"/>
          <a:stretch/>
        </p:blipFill>
        <p:spPr>
          <a:xfrm>
            <a:off x="7839784" y="3832529"/>
            <a:ext cx="1304216" cy="1193198"/>
          </a:xfrm>
          <a:prstGeom prst="rect">
            <a:avLst/>
          </a:prstGeom>
          <a:noFill/>
          <a:ln>
            <a:noFill/>
          </a:ln>
        </p:spPr>
      </p:pic>
      <p:sp>
        <p:nvSpPr>
          <p:cNvPr id="2" name="Rectangle 1"/>
          <p:cNvSpPr/>
          <p:nvPr/>
        </p:nvSpPr>
        <p:spPr>
          <a:xfrm>
            <a:off x="864533" y="2480750"/>
            <a:ext cx="7325414" cy="969496"/>
          </a:xfrm>
          <a:prstGeom prst="rect">
            <a:avLst/>
          </a:prstGeom>
        </p:spPr>
        <p:txBody>
          <a:bodyPr wrap="square">
            <a:spAutoFit/>
          </a:bodyPr>
          <a:lstStyle/>
          <a:p>
            <a:pPr algn="ctr">
              <a:lnSpc>
                <a:spcPct val="150000"/>
              </a:lnSpc>
            </a:pPr>
            <a:r>
              <a:rPr lang="en-US" sz="3800" b="1" dirty="0">
                <a:solidFill>
                  <a:srgbClr val="C00000"/>
                </a:solidFill>
                <a:latin typeface="+mj-lt"/>
                <a:ea typeface="Calibri" panose="020F0502020204030204" pitchFamily="34" charset="0"/>
              </a:rPr>
              <a:t>BÀI 5. </a:t>
            </a:r>
            <a:r>
              <a:rPr lang="vi-VN" sz="3800" b="1" dirty="0">
                <a:solidFill>
                  <a:srgbClr val="C00000"/>
                </a:solidFill>
                <a:latin typeface="+mj-lt"/>
                <a:ea typeface="Calibri" panose="020F0502020204030204" pitchFamily="34" charset="0"/>
              </a:rPr>
              <a:t>KHÚC XẠ ÁNH SÁNG</a:t>
            </a:r>
            <a:endParaRPr lang="en-US" sz="3800" dirty="0">
              <a:solidFill>
                <a:srgbClr val="C00000"/>
              </a:solidFill>
              <a:latin typeface="+mj-lt"/>
            </a:endParaRPr>
          </a:p>
        </p:txBody>
      </p:sp>
      <p:sp>
        <p:nvSpPr>
          <p:cNvPr id="6" name="Google Shape;1250;p33"/>
          <p:cNvSpPr txBox="1"/>
          <p:nvPr/>
        </p:nvSpPr>
        <p:spPr>
          <a:xfrm>
            <a:off x="-147032" y="442912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prstClr val="black"/>
                    </a:solidFill>
                    <a:latin typeface="Arial" panose="020B0604020202020204" pitchFamily="34" charset="0"/>
                  </a:rPr>
                  <a:t>Câu 3. Khi tia sáng truyền từ môi trường (1) có chiết suất </a:t>
                </a:r>
                <a14:m>
                  <m:oMath xmlns:m="http://schemas.openxmlformats.org/officeDocument/2006/math">
                    <m:sSub>
                      <m:sSubPr>
                        <m:ctrlPr>
                          <a:rPr lang="vi-VN" sz="1800" i="1" kern="1200" smtClean="0">
                            <a:solidFill>
                              <a:prstClr val="black"/>
                            </a:solidFill>
                            <a:latin typeface="Cambria Math" panose="02040503050406030204" pitchFamily="18" charset="0"/>
                          </a:rPr>
                        </m:ctrlPr>
                      </m:sSubPr>
                      <m:e>
                        <m:r>
                          <m:rPr>
                            <m:sty m:val="p"/>
                          </m:rPr>
                          <a:rPr lang="vi-VN" sz="1800" i="1" kern="1200">
                            <a:solidFill>
                              <a:prstClr val="black"/>
                            </a:solidFill>
                            <a:latin typeface="Cambria Math" panose="02040503050406030204" pitchFamily="18" charset="0"/>
                          </a:rPr>
                          <m:t>n</m:t>
                        </m:r>
                      </m:e>
                      <m:sub>
                        <m:r>
                          <a:rPr lang="vi-VN" sz="1800" i="1" kern="1200">
                            <a:solidFill>
                              <a:prstClr val="black"/>
                            </a:solidFill>
                            <a:latin typeface="Cambria Math" panose="02040503050406030204" pitchFamily="18" charset="0"/>
                          </a:rPr>
                          <m:t>1</m:t>
                        </m:r>
                      </m:sub>
                    </m:sSub>
                  </m:oMath>
                </a14:m>
                <a:r>
                  <a:rPr lang="vi-VN" sz="1800" kern="1200" dirty="0">
                    <a:solidFill>
                      <a:prstClr val="black"/>
                    </a:solidFill>
                    <a:latin typeface="Arial" panose="020B0604020202020204" pitchFamily="34" charset="0"/>
                  </a:rPr>
                  <a:t> sang môi trường (2) có chiết suất </a:t>
                </a:r>
                <a14:m>
                  <m:oMath xmlns:m="http://schemas.openxmlformats.org/officeDocument/2006/math">
                    <m:sSub>
                      <m:sSubPr>
                        <m:ctrlPr>
                          <a:rPr lang="vi-VN" sz="1800" i="1" kern="1200">
                            <a:solidFill>
                              <a:prstClr val="black"/>
                            </a:solidFill>
                            <a:latin typeface="Cambria Math" panose="02040503050406030204" pitchFamily="18" charset="0"/>
                          </a:rPr>
                        </m:ctrlPr>
                      </m:sSubPr>
                      <m:e>
                        <m:r>
                          <m:rPr>
                            <m:sty m:val="p"/>
                          </m:rPr>
                          <a:rPr lang="vi-VN" sz="1800" i="1" kern="1200">
                            <a:solidFill>
                              <a:prstClr val="black"/>
                            </a:solidFill>
                            <a:latin typeface="Cambria Math" panose="02040503050406030204" pitchFamily="18" charset="0"/>
                          </a:rPr>
                          <m:t>n</m:t>
                        </m:r>
                      </m:e>
                      <m:sub>
                        <m:r>
                          <a:rPr lang="vi-VN" sz="1800" i="1" kern="1200">
                            <a:solidFill>
                              <a:prstClr val="black"/>
                            </a:solidFill>
                            <a:latin typeface="Cambria Math" panose="02040503050406030204" pitchFamily="18" charset="0"/>
                          </a:rPr>
                          <m:t>2</m:t>
                        </m:r>
                      </m:sub>
                    </m:sSub>
                  </m:oMath>
                </a14:m>
                <a:endParaRPr lang="vi-VN" sz="1800" kern="1200" dirty="0">
                  <a:solidFill>
                    <a:prstClr val="black"/>
                  </a:solidFill>
                  <a:latin typeface="Arial" panose="020B0604020202020204" pitchFamily="34"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624477" y="149902"/>
                <a:ext cx="7895046" cy="1203448"/>
              </a:xfrm>
              <a:prstGeom prst="snip2DiagRect">
                <a:avLst/>
              </a:prstGeom>
              <a:blipFill>
                <a:blip r:embed="rId11"/>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A. </a:t>
                </a:r>
                <a14:m>
                  <m:oMath xmlns:m="http://schemas.openxmlformats.org/officeDocument/2006/math">
                    <m:sSub>
                      <m:sSubPr>
                        <m:ctrlPr>
                          <a:rPr lang="vi-VN" sz="1800" i="1" kern="1200">
                            <a:solidFill>
                              <a:prstClr val="black"/>
                            </a:solidFill>
                            <a:latin typeface="Cambria Math" panose="02040503050406030204" pitchFamily="18" charset="0"/>
                          </a:rPr>
                        </m:ctrlPr>
                      </m:sSubPr>
                      <m:e>
                        <m:r>
                          <m:rPr>
                            <m:sty m:val="p"/>
                          </m:rPr>
                          <a:rPr lang="vi-VN" sz="1800" i="1" kern="1200">
                            <a:solidFill>
                              <a:prstClr val="black"/>
                            </a:solidFill>
                            <a:latin typeface="Cambria Math" panose="02040503050406030204" pitchFamily="18" charset="0"/>
                          </a:rPr>
                          <m:t>n</m:t>
                        </m:r>
                      </m:e>
                      <m:sub>
                        <m:r>
                          <a:rPr lang="vi-VN" sz="1800" i="1" kern="1200">
                            <a:solidFill>
                              <a:prstClr val="black"/>
                            </a:solidFill>
                            <a:latin typeface="Cambria Math" panose="02040503050406030204" pitchFamily="18" charset="0"/>
                          </a:rPr>
                          <m:t>1</m:t>
                        </m:r>
                      </m:sub>
                    </m:sSub>
                  </m:oMath>
                </a14:m>
                <a:r>
                  <a:rPr lang="vi-VN" sz="1800" kern="1200" dirty="0">
                    <a:solidFill>
                      <a:prstClr val="black"/>
                    </a:solidFill>
                    <a:latin typeface="Arial" panose="020B0604020202020204" pitchFamily="34" charset="0"/>
                  </a:rPr>
                  <a:t>sinr = </a:t>
                </a:r>
                <a14:m>
                  <m:oMath xmlns:m="http://schemas.openxmlformats.org/officeDocument/2006/math">
                    <m:sSub>
                      <m:sSubPr>
                        <m:ctrlPr>
                          <a:rPr lang="vi-VN" sz="1800" i="1" kern="1200">
                            <a:solidFill>
                              <a:prstClr val="black"/>
                            </a:solidFill>
                            <a:latin typeface="Cambria Math" panose="02040503050406030204" pitchFamily="18" charset="0"/>
                          </a:rPr>
                        </m:ctrlPr>
                      </m:sSubPr>
                      <m:e>
                        <m:r>
                          <m:rPr>
                            <m:sty m:val="p"/>
                          </m:rPr>
                          <a:rPr lang="vi-VN" sz="1800" i="1" kern="1200">
                            <a:solidFill>
                              <a:prstClr val="black"/>
                            </a:solidFill>
                            <a:latin typeface="Cambria Math" panose="02040503050406030204" pitchFamily="18" charset="0"/>
                          </a:rPr>
                          <m:t>n</m:t>
                        </m:r>
                      </m:e>
                      <m:sub>
                        <m:r>
                          <a:rPr lang="vi-VN" sz="1800" i="1" kern="1200">
                            <a:solidFill>
                              <a:prstClr val="black"/>
                            </a:solidFill>
                            <a:latin typeface="Cambria Math" panose="02040503050406030204" pitchFamily="18" charset="0"/>
                          </a:rPr>
                          <m:t>2</m:t>
                        </m:r>
                      </m:sub>
                    </m:sSub>
                  </m:oMath>
                </a14:m>
                <a:r>
                  <a:rPr lang="vi-VN" sz="1800" kern="1200" dirty="0">
                    <a:solidFill>
                      <a:prstClr val="black"/>
                    </a:solidFill>
                    <a:latin typeface="Arial" panose="020B0604020202020204" pitchFamily="34" charset="0"/>
                  </a:rPr>
                  <a:t>sini</a:t>
                </a:r>
              </a:p>
            </p:txBody>
          </p:sp>
        </mc:Choice>
        <mc:Fallback xmlns="">
          <p:sp>
            <p:nvSpPr>
              <p:cNvPr id="26" name="Rectangle 25"/>
              <p:cNvSpPr>
                <a:spLocks noRot="1" noChangeAspect="1" noMove="1" noResize="1" noEditPoints="1" noAdjustHandles="1" noChangeArrowheads="1" noChangeShapeType="1" noTextEdit="1"/>
              </p:cNvSpPr>
              <p:nvPr/>
            </p:nvSpPr>
            <p:spPr>
              <a:xfrm>
                <a:off x="832665" y="1462010"/>
                <a:ext cx="3680099" cy="578112"/>
              </a:xfrm>
              <a:prstGeom prst="rect">
                <a:avLst/>
              </a:prstGeom>
              <a:blipFill>
                <a:blip r:embed="rId12"/>
                <a:stretch>
                  <a:fillRect l="-1493"/>
                </a:stretch>
              </a:blipFill>
              <a:ln w="28575">
                <a:noFill/>
              </a:ln>
            </p:spPr>
            <p:txBody>
              <a:bodyPr/>
              <a:lstStyle/>
              <a:p>
                <a:r>
                  <a:rPr lang="en-US">
                    <a:noFill/>
                  </a:rPr>
                  <a:t> </a:t>
                </a:r>
              </a:p>
            </p:txBody>
          </p:sp>
        </mc:Fallback>
      </mc:AlternateContent>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B. </a:t>
                </a:r>
                <a14:m>
                  <m:oMath xmlns:m="http://schemas.openxmlformats.org/officeDocument/2006/math">
                    <m:sSub>
                      <m:sSubPr>
                        <m:ctrlPr>
                          <a:rPr lang="vi-VN" sz="1800" i="1" kern="1200">
                            <a:solidFill>
                              <a:prstClr val="black"/>
                            </a:solidFill>
                            <a:latin typeface="Cambria Math" panose="02040503050406030204" pitchFamily="18" charset="0"/>
                          </a:rPr>
                        </m:ctrlPr>
                      </m:sSubPr>
                      <m:e>
                        <m:r>
                          <m:rPr>
                            <m:sty m:val="p"/>
                          </m:rPr>
                          <a:rPr lang="vi-VN" sz="1800" i="1" kern="1200">
                            <a:solidFill>
                              <a:prstClr val="black"/>
                            </a:solidFill>
                            <a:latin typeface="Cambria Math" panose="02040503050406030204" pitchFamily="18" charset="0"/>
                          </a:rPr>
                          <m:t>n</m:t>
                        </m:r>
                      </m:e>
                      <m:sub>
                        <m:r>
                          <a:rPr lang="vi-VN" sz="1800" i="1" kern="1200">
                            <a:solidFill>
                              <a:prstClr val="black"/>
                            </a:solidFill>
                            <a:latin typeface="Cambria Math" panose="02040503050406030204" pitchFamily="18" charset="0"/>
                          </a:rPr>
                          <m:t>1</m:t>
                        </m:r>
                      </m:sub>
                    </m:sSub>
                  </m:oMath>
                </a14:m>
                <a:r>
                  <a:rPr lang="vi-VN" sz="1800" kern="1200" dirty="0">
                    <a:solidFill>
                      <a:prstClr val="black"/>
                    </a:solidFill>
                  </a:rPr>
                  <a:t>sini = </a:t>
                </a:r>
                <a14:m>
                  <m:oMath xmlns:m="http://schemas.openxmlformats.org/officeDocument/2006/math">
                    <m:sSub>
                      <m:sSubPr>
                        <m:ctrlPr>
                          <a:rPr lang="vi-VN" sz="1800" i="1" kern="1200">
                            <a:solidFill>
                              <a:prstClr val="black"/>
                            </a:solidFill>
                            <a:latin typeface="Cambria Math" panose="02040503050406030204" pitchFamily="18" charset="0"/>
                          </a:rPr>
                        </m:ctrlPr>
                      </m:sSubPr>
                      <m:e>
                        <m:r>
                          <m:rPr>
                            <m:sty m:val="p"/>
                          </m:rPr>
                          <a:rPr lang="vi-VN" sz="1800" i="1" kern="1200">
                            <a:solidFill>
                              <a:prstClr val="black"/>
                            </a:solidFill>
                            <a:latin typeface="Cambria Math" panose="02040503050406030204" pitchFamily="18" charset="0"/>
                          </a:rPr>
                          <m:t>n</m:t>
                        </m:r>
                      </m:e>
                      <m:sub>
                        <m:r>
                          <a:rPr lang="vi-VN" sz="1800" i="1" kern="1200">
                            <a:solidFill>
                              <a:prstClr val="black"/>
                            </a:solidFill>
                            <a:latin typeface="Cambria Math" panose="02040503050406030204" pitchFamily="18" charset="0"/>
                          </a:rPr>
                          <m:t>2</m:t>
                        </m:r>
                      </m:sub>
                    </m:sSub>
                  </m:oMath>
                </a14:m>
                <a:r>
                  <a:rPr lang="vi-VN" sz="1800" kern="1200" dirty="0">
                    <a:solidFill>
                      <a:prstClr val="black"/>
                    </a:solidFill>
                  </a:rPr>
                  <a:t>sinr</a:t>
                </a:r>
              </a:p>
            </p:txBody>
          </p:sp>
        </mc:Choice>
        <mc:Fallback xmlns="">
          <p:sp>
            <p:nvSpPr>
              <p:cNvPr id="42" name="Rectangle 41"/>
              <p:cNvSpPr>
                <a:spLocks noRot="1" noChangeAspect="1" noMove="1" noResize="1" noEditPoints="1" noAdjustHandles="1" noChangeArrowheads="1" noChangeShapeType="1" noTextEdit="1"/>
              </p:cNvSpPr>
              <p:nvPr/>
            </p:nvSpPr>
            <p:spPr>
              <a:xfrm>
                <a:off x="4597961" y="1465151"/>
                <a:ext cx="3680099" cy="578112"/>
              </a:xfrm>
              <a:prstGeom prst="rect">
                <a:avLst/>
              </a:prstGeom>
              <a:blipFill>
                <a:blip r:embed="rId13"/>
                <a:stretch>
                  <a:fillRect l="-132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C. </a:t>
                </a:r>
                <a14:m>
                  <m:oMath xmlns:m="http://schemas.openxmlformats.org/officeDocument/2006/math">
                    <m:sSub>
                      <m:sSubPr>
                        <m:ctrlPr>
                          <a:rPr lang="vi-VN" sz="1800" i="1" kern="1200">
                            <a:solidFill>
                              <a:prstClr val="black"/>
                            </a:solidFill>
                            <a:latin typeface="Cambria Math" panose="02040503050406030204" pitchFamily="18" charset="0"/>
                          </a:rPr>
                        </m:ctrlPr>
                      </m:sSubPr>
                      <m:e>
                        <m:r>
                          <m:rPr>
                            <m:sty m:val="p"/>
                          </m:rPr>
                          <a:rPr lang="vi-VN" sz="1800" i="1" kern="1200">
                            <a:solidFill>
                              <a:prstClr val="black"/>
                            </a:solidFill>
                            <a:latin typeface="Cambria Math" panose="02040503050406030204" pitchFamily="18" charset="0"/>
                          </a:rPr>
                          <m:t>n</m:t>
                        </m:r>
                      </m:e>
                      <m:sub>
                        <m:r>
                          <a:rPr lang="vi-VN" sz="1800" i="1" kern="1200">
                            <a:solidFill>
                              <a:prstClr val="black"/>
                            </a:solidFill>
                            <a:latin typeface="Cambria Math" panose="02040503050406030204" pitchFamily="18" charset="0"/>
                          </a:rPr>
                          <m:t>1</m:t>
                        </m:r>
                      </m:sub>
                    </m:sSub>
                  </m:oMath>
                </a14:m>
                <a:r>
                  <a:rPr lang="vi-VN" sz="1800" kern="1200" dirty="0">
                    <a:solidFill>
                      <a:prstClr val="black"/>
                    </a:solidFill>
                  </a:rPr>
                  <a:t>cosr = </a:t>
                </a:r>
                <a14:m>
                  <m:oMath xmlns:m="http://schemas.openxmlformats.org/officeDocument/2006/math">
                    <m:sSub>
                      <m:sSubPr>
                        <m:ctrlPr>
                          <a:rPr lang="vi-VN" sz="1800" i="1" kern="1200">
                            <a:solidFill>
                              <a:prstClr val="black"/>
                            </a:solidFill>
                            <a:latin typeface="Cambria Math" panose="02040503050406030204" pitchFamily="18" charset="0"/>
                          </a:rPr>
                        </m:ctrlPr>
                      </m:sSubPr>
                      <m:e>
                        <m:r>
                          <m:rPr>
                            <m:sty m:val="p"/>
                          </m:rPr>
                          <a:rPr lang="vi-VN" sz="1800" i="1" kern="1200">
                            <a:solidFill>
                              <a:prstClr val="black"/>
                            </a:solidFill>
                            <a:latin typeface="Cambria Math" panose="02040503050406030204" pitchFamily="18" charset="0"/>
                          </a:rPr>
                          <m:t>n</m:t>
                        </m:r>
                      </m:e>
                      <m:sub>
                        <m:r>
                          <a:rPr lang="vi-VN" sz="1800" i="1" kern="1200">
                            <a:solidFill>
                              <a:prstClr val="black"/>
                            </a:solidFill>
                            <a:latin typeface="Cambria Math" panose="02040503050406030204" pitchFamily="18" charset="0"/>
                          </a:rPr>
                          <m:t>2</m:t>
                        </m:r>
                      </m:sub>
                    </m:sSub>
                    <m:r>
                      <m:rPr>
                        <m:sty m:val="p"/>
                      </m:rPr>
                      <a:rPr lang="vi-VN" sz="1800" i="1" kern="1200">
                        <a:solidFill>
                          <a:prstClr val="black"/>
                        </a:solidFill>
                        <a:latin typeface="Cambria Math" panose="02040503050406030204" pitchFamily="18" charset="0"/>
                      </a:rPr>
                      <m:t>cos</m:t>
                    </m:r>
                  </m:oMath>
                </a14:m>
                <a:r>
                  <a:rPr lang="vi-VN" sz="1800" kern="1200" dirty="0">
                    <a:solidFill>
                      <a:prstClr val="black"/>
                    </a:solidFill>
                  </a:rPr>
                  <a:t>i</a:t>
                </a:r>
              </a:p>
            </p:txBody>
          </p:sp>
        </mc:Choice>
        <mc:Fallback xmlns="">
          <p:sp>
            <p:nvSpPr>
              <p:cNvPr id="43" name="Rectangle 42"/>
              <p:cNvSpPr>
                <a:spLocks noRot="1" noChangeAspect="1" noMove="1" noResize="1" noEditPoints="1" noAdjustHandles="1" noChangeArrowheads="1" noChangeShapeType="1" noTextEdit="1"/>
              </p:cNvSpPr>
              <p:nvPr/>
            </p:nvSpPr>
            <p:spPr>
              <a:xfrm>
                <a:off x="832665" y="2128889"/>
                <a:ext cx="3680099" cy="578112"/>
              </a:xfrm>
              <a:prstGeom prst="rect">
                <a:avLst/>
              </a:prstGeom>
              <a:blipFill>
                <a:blip r:embed="rId14"/>
                <a:stretch>
                  <a:fillRect l="-1493"/>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4572000" y="215234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D.</a:t>
                </a:r>
                <a14:m>
                  <m:oMath xmlns:m="http://schemas.openxmlformats.org/officeDocument/2006/math">
                    <m:sSub>
                      <m:sSubPr>
                        <m:ctrlPr>
                          <a:rPr lang="vi-VN" sz="1800" i="1" kern="1200">
                            <a:solidFill>
                              <a:prstClr val="black"/>
                            </a:solidFill>
                            <a:latin typeface="Cambria Math" panose="02040503050406030204" pitchFamily="18" charset="0"/>
                          </a:rPr>
                        </m:ctrlPr>
                      </m:sSubPr>
                      <m:e>
                        <m:r>
                          <a:rPr lang="vi-VN" sz="1800" b="0" i="1" kern="1200">
                            <a:solidFill>
                              <a:prstClr val="black"/>
                            </a:solidFill>
                            <a:latin typeface="Cambria Math" panose="02040503050406030204" pitchFamily="18" charset="0"/>
                          </a:rPr>
                          <m:t> </m:t>
                        </m:r>
                        <m:r>
                          <a:rPr lang="vi-VN" sz="1800" b="0" i="1" kern="1200" smtClean="0">
                            <a:solidFill>
                              <a:prstClr val="black"/>
                            </a:solidFill>
                            <a:latin typeface="Cambria Math" panose="02040503050406030204" pitchFamily="18" charset="0"/>
                          </a:rPr>
                          <m:t> </m:t>
                        </m:r>
                        <m:r>
                          <m:rPr>
                            <m:sty m:val="p"/>
                          </m:rPr>
                          <a:rPr lang="vi-VN" sz="1800" i="1" kern="1200">
                            <a:solidFill>
                              <a:prstClr val="black"/>
                            </a:solidFill>
                            <a:latin typeface="Cambria Math" panose="02040503050406030204" pitchFamily="18" charset="0"/>
                          </a:rPr>
                          <m:t>n</m:t>
                        </m:r>
                      </m:e>
                      <m:sub>
                        <m:r>
                          <a:rPr lang="vi-VN" sz="1800" i="1" kern="1200">
                            <a:solidFill>
                              <a:prstClr val="black"/>
                            </a:solidFill>
                            <a:latin typeface="Cambria Math" panose="02040503050406030204" pitchFamily="18" charset="0"/>
                          </a:rPr>
                          <m:t>1</m:t>
                        </m:r>
                      </m:sub>
                    </m:sSub>
                  </m:oMath>
                </a14:m>
                <a:r>
                  <a:rPr lang="vi-VN" sz="1800" kern="1200" dirty="0">
                    <a:solidFill>
                      <a:prstClr val="black"/>
                    </a:solidFill>
                  </a:rPr>
                  <a:t>tanr = </a:t>
                </a:r>
                <a14:m>
                  <m:oMath xmlns:m="http://schemas.openxmlformats.org/officeDocument/2006/math">
                    <m:sSub>
                      <m:sSubPr>
                        <m:ctrlPr>
                          <a:rPr lang="vi-VN" sz="1800" i="1" kern="1200">
                            <a:solidFill>
                              <a:prstClr val="black"/>
                            </a:solidFill>
                            <a:latin typeface="Cambria Math" panose="02040503050406030204" pitchFamily="18" charset="0"/>
                          </a:rPr>
                        </m:ctrlPr>
                      </m:sSubPr>
                      <m:e>
                        <m:r>
                          <m:rPr>
                            <m:sty m:val="p"/>
                          </m:rPr>
                          <a:rPr lang="vi-VN" sz="1800" i="1" kern="1200">
                            <a:solidFill>
                              <a:prstClr val="black"/>
                            </a:solidFill>
                            <a:latin typeface="Cambria Math" panose="02040503050406030204" pitchFamily="18" charset="0"/>
                          </a:rPr>
                          <m:t>n</m:t>
                        </m:r>
                      </m:e>
                      <m:sub>
                        <m:r>
                          <a:rPr lang="vi-VN" sz="1800" i="1" kern="1200">
                            <a:solidFill>
                              <a:prstClr val="black"/>
                            </a:solidFill>
                            <a:latin typeface="Cambria Math" panose="02040503050406030204" pitchFamily="18" charset="0"/>
                          </a:rPr>
                          <m:t>2</m:t>
                        </m:r>
                      </m:sub>
                    </m:sSub>
                  </m:oMath>
                </a14:m>
                <a:r>
                  <a:rPr lang="vi-VN" sz="1800" kern="1200" dirty="0">
                    <a:solidFill>
                      <a:prstClr val="black"/>
                    </a:solidFill>
                  </a:rPr>
                  <a:t>tani</a:t>
                </a:r>
              </a:p>
            </p:txBody>
          </p:sp>
        </mc:Choice>
        <mc:Fallback xmlns="">
          <p:sp>
            <p:nvSpPr>
              <p:cNvPr id="44" name="Rectangle 43"/>
              <p:cNvSpPr>
                <a:spLocks noRot="1" noChangeAspect="1" noMove="1" noResize="1" noEditPoints="1" noAdjustHandles="1" noChangeArrowheads="1" noChangeShapeType="1" noTextEdit="1"/>
              </p:cNvSpPr>
              <p:nvPr/>
            </p:nvSpPr>
            <p:spPr>
              <a:xfrm>
                <a:off x="4572000" y="2152342"/>
                <a:ext cx="3680099" cy="578112"/>
              </a:xfrm>
              <a:prstGeom prst="rect">
                <a:avLst/>
              </a:prstGeom>
              <a:blipFill>
                <a:blip r:embed="rId15"/>
                <a:stretch>
                  <a:fillRect l="-1325"/>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9" action="ppaction://hlinksldjump"/>
          </p:cNvPr>
          <p:cNvSpPr/>
          <p:nvPr/>
        </p:nvSpPr>
        <p:spPr>
          <a:xfrm>
            <a:off x="3500621" y="3526874"/>
            <a:ext cx="1769408" cy="828675"/>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chemeClr val="bg1">
                    <a:lumMod val="50000"/>
                  </a:schemeClr>
                </a:solidFill>
                <a:latin typeface="Arial" panose="020B0604020202020204" pitchFamily="34" charset="0"/>
              </a:rPr>
              <a:t>QUAY VỀ</a:t>
            </a:r>
            <a:endParaRPr lang="vi-VN" sz="1800" kern="12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134688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prstClr val="black"/>
                </a:solidFill>
                <a:latin typeface="Arial" panose="020B0604020202020204" pitchFamily="34" charset="0"/>
              </a:rPr>
              <a:t>Câu</a:t>
            </a:r>
            <a:r>
              <a:rPr lang="en-US" sz="1800" kern="1200" dirty="0">
                <a:solidFill>
                  <a:prstClr val="black"/>
                </a:solidFill>
                <a:latin typeface="Calibri" panose="020F0502020204030204"/>
              </a:rPr>
              <a:t> </a:t>
            </a:r>
            <a:r>
              <a:rPr lang="vi-VN" sz="1800" kern="1200" dirty="0">
                <a:solidFill>
                  <a:prstClr val="black"/>
                </a:solidFill>
                <a:latin typeface="Calibri" panose="020F0502020204030204"/>
              </a:rPr>
              <a:t>4. </a:t>
            </a:r>
            <a:r>
              <a:rPr lang="fr-FR" sz="1800" dirty="0" err="1">
                <a:solidFill>
                  <a:schemeClr val="tx1"/>
                </a:solidFill>
              </a:rPr>
              <a:t>Một</a:t>
            </a:r>
            <a:r>
              <a:rPr lang="fr-FR" sz="1800" dirty="0">
                <a:solidFill>
                  <a:schemeClr val="tx1"/>
                </a:solidFill>
              </a:rPr>
              <a:t> </a:t>
            </a:r>
            <a:r>
              <a:rPr lang="fr-FR" sz="1800" dirty="0" err="1">
                <a:solidFill>
                  <a:schemeClr val="tx1"/>
                </a:solidFill>
              </a:rPr>
              <a:t>tia</a:t>
            </a:r>
            <a:r>
              <a:rPr lang="fr-FR" sz="1800" dirty="0">
                <a:solidFill>
                  <a:schemeClr val="tx1"/>
                </a:solidFill>
              </a:rPr>
              <a:t> </a:t>
            </a:r>
            <a:r>
              <a:rPr lang="fr-FR" sz="1800" dirty="0" err="1">
                <a:solidFill>
                  <a:schemeClr val="tx1"/>
                </a:solidFill>
              </a:rPr>
              <a:t>sáng</a:t>
            </a:r>
            <a:r>
              <a:rPr lang="fr-FR" sz="1800" dirty="0">
                <a:solidFill>
                  <a:schemeClr val="tx1"/>
                </a:solidFill>
              </a:rPr>
              <a:t> </a:t>
            </a:r>
            <a:r>
              <a:rPr lang="fr-FR" sz="1800" dirty="0" err="1">
                <a:solidFill>
                  <a:schemeClr val="tx1"/>
                </a:solidFill>
              </a:rPr>
              <a:t>đi</a:t>
            </a:r>
            <a:r>
              <a:rPr lang="fr-FR" sz="1800" dirty="0">
                <a:solidFill>
                  <a:schemeClr val="tx1"/>
                </a:solidFill>
              </a:rPr>
              <a:t> </a:t>
            </a:r>
            <a:r>
              <a:rPr lang="fr-FR" sz="1800" dirty="0" err="1">
                <a:solidFill>
                  <a:schemeClr val="tx1"/>
                </a:solidFill>
              </a:rPr>
              <a:t>từ</a:t>
            </a:r>
            <a:r>
              <a:rPr lang="fr-FR" sz="1800" dirty="0">
                <a:solidFill>
                  <a:schemeClr val="tx1"/>
                </a:solidFill>
              </a:rPr>
              <a:t> </a:t>
            </a:r>
            <a:r>
              <a:rPr lang="fr-FR" sz="1800" dirty="0" err="1">
                <a:solidFill>
                  <a:schemeClr val="tx1"/>
                </a:solidFill>
              </a:rPr>
              <a:t>chất</a:t>
            </a:r>
            <a:r>
              <a:rPr lang="fr-FR" sz="1800" dirty="0">
                <a:solidFill>
                  <a:schemeClr val="tx1"/>
                </a:solidFill>
              </a:rPr>
              <a:t> </a:t>
            </a:r>
            <a:r>
              <a:rPr lang="fr-FR" sz="1800" dirty="0" err="1">
                <a:solidFill>
                  <a:schemeClr val="tx1"/>
                </a:solidFill>
              </a:rPr>
              <a:t>lỏng</a:t>
            </a:r>
            <a:r>
              <a:rPr lang="fr-FR" sz="1800" dirty="0">
                <a:solidFill>
                  <a:schemeClr val="tx1"/>
                </a:solidFill>
              </a:rPr>
              <a:t> </a:t>
            </a:r>
            <a:r>
              <a:rPr lang="fr-FR" sz="1800" dirty="0" err="1">
                <a:solidFill>
                  <a:schemeClr val="tx1"/>
                </a:solidFill>
              </a:rPr>
              <a:t>trong</a:t>
            </a:r>
            <a:r>
              <a:rPr lang="fr-FR" sz="1800" dirty="0">
                <a:solidFill>
                  <a:schemeClr val="tx1"/>
                </a:solidFill>
              </a:rPr>
              <a:t> </a:t>
            </a:r>
            <a:r>
              <a:rPr lang="fr-FR" sz="1800" dirty="0" err="1">
                <a:solidFill>
                  <a:schemeClr val="tx1"/>
                </a:solidFill>
              </a:rPr>
              <a:t>suốt</a:t>
            </a:r>
            <a:r>
              <a:rPr lang="fr-FR" sz="1800" dirty="0">
                <a:solidFill>
                  <a:schemeClr val="tx1"/>
                </a:solidFill>
              </a:rPr>
              <a:t> </a:t>
            </a:r>
            <a:r>
              <a:rPr lang="fr-FR" sz="1800" dirty="0" err="1">
                <a:solidFill>
                  <a:schemeClr val="tx1"/>
                </a:solidFill>
              </a:rPr>
              <a:t>có</a:t>
            </a:r>
            <a:r>
              <a:rPr lang="fr-FR" sz="1800" dirty="0">
                <a:solidFill>
                  <a:schemeClr val="tx1"/>
                </a:solidFill>
              </a:rPr>
              <a:t> </a:t>
            </a:r>
            <a:r>
              <a:rPr lang="fr-FR" sz="1800" dirty="0" err="1">
                <a:solidFill>
                  <a:schemeClr val="tx1"/>
                </a:solidFill>
              </a:rPr>
              <a:t>chiết</a:t>
            </a:r>
            <a:r>
              <a:rPr lang="fr-FR" sz="1800" dirty="0">
                <a:solidFill>
                  <a:schemeClr val="tx1"/>
                </a:solidFill>
              </a:rPr>
              <a:t> </a:t>
            </a:r>
            <a:r>
              <a:rPr lang="fr-FR" sz="1800" dirty="0" err="1">
                <a:solidFill>
                  <a:schemeClr val="tx1"/>
                </a:solidFill>
              </a:rPr>
              <a:t>suất</a:t>
            </a:r>
            <a:r>
              <a:rPr lang="fr-FR" sz="1800" dirty="0">
                <a:solidFill>
                  <a:schemeClr val="tx1"/>
                </a:solidFill>
              </a:rPr>
              <a:t> n sang </a:t>
            </a:r>
            <a:r>
              <a:rPr lang="fr-FR" sz="1800" dirty="0" err="1">
                <a:solidFill>
                  <a:schemeClr val="tx1"/>
                </a:solidFill>
              </a:rPr>
              <a:t>môi</a:t>
            </a:r>
            <a:r>
              <a:rPr lang="fr-FR" sz="1800" dirty="0">
                <a:solidFill>
                  <a:schemeClr val="tx1"/>
                </a:solidFill>
              </a:rPr>
              <a:t> </a:t>
            </a:r>
            <a:r>
              <a:rPr lang="fr-FR" sz="1800" dirty="0" err="1">
                <a:solidFill>
                  <a:schemeClr val="tx1"/>
                </a:solidFill>
              </a:rPr>
              <a:t>trường</a:t>
            </a:r>
            <a:r>
              <a:rPr lang="fr-FR" sz="1800" dirty="0">
                <a:solidFill>
                  <a:schemeClr val="tx1"/>
                </a:solidFill>
              </a:rPr>
              <a:t> </a:t>
            </a:r>
            <a:r>
              <a:rPr lang="fr-FR" sz="1800" dirty="0" err="1">
                <a:solidFill>
                  <a:schemeClr val="tx1"/>
                </a:solidFill>
              </a:rPr>
              <a:t>không</a:t>
            </a:r>
            <a:r>
              <a:rPr lang="fr-FR" sz="1800" dirty="0">
                <a:solidFill>
                  <a:schemeClr val="tx1"/>
                </a:solidFill>
              </a:rPr>
              <a:t> </a:t>
            </a:r>
            <a:r>
              <a:rPr lang="fr-FR" sz="1800" dirty="0" err="1">
                <a:solidFill>
                  <a:schemeClr val="tx1"/>
                </a:solidFill>
              </a:rPr>
              <a:t>khí</a:t>
            </a:r>
            <a:r>
              <a:rPr lang="fr-FR" sz="1800" dirty="0">
                <a:solidFill>
                  <a:schemeClr val="tx1"/>
                </a:solidFill>
              </a:rPr>
              <a:t>. </a:t>
            </a:r>
            <a:r>
              <a:rPr lang="fr-FR" sz="1800" dirty="0" err="1">
                <a:solidFill>
                  <a:schemeClr val="tx1"/>
                </a:solidFill>
              </a:rPr>
              <a:t>Đường</a:t>
            </a:r>
            <a:r>
              <a:rPr lang="fr-FR" sz="1800" dirty="0">
                <a:solidFill>
                  <a:schemeClr val="tx1"/>
                </a:solidFill>
              </a:rPr>
              <a:t> </a:t>
            </a:r>
            <a:r>
              <a:rPr lang="fr-FR" sz="1800" dirty="0" err="1">
                <a:solidFill>
                  <a:schemeClr val="tx1"/>
                </a:solidFill>
              </a:rPr>
              <a:t>đi</a:t>
            </a:r>
            <a:r>
              <a:rPr lang="fr-FR" sz="1800" dirty="0">
                <a:solidFill>
                  <a:schemeClr val="tx1"/>
                </a:solidFill>
              </a:rPr>
              <a:t> </a:t>
            </a:r>
            <a:r>
              <a:rPr lang="fr-FR" sz="1800" dirty="0" err="1">
                <a:solidFill>
                  <a:schemeClr val="tx1"/>
                </a:solidFill>
              </a:rPr>
              <a:t>của</a:t>
            </a:r>
            <a:r>
              <a:rPr lang="fr-FR" sz="1800" dirty="0">
                <a:solidFill>
                  <a:schemeClr val="tx1"/>
                </a:solidFill>
              </a:rPr>
              <a:t> </a:t>
            </a:r>
            <a:r>
              <a:rPr lang="fr-FR" sz="1800" dirty="0" err="1">
                <a:solidFill>
                  <a:schemeClr val="tx1"/>
                </a:solidFill>
              </a:rPr>
              <a:t>tia</a:t>
            </a:r>
            <a:r>
              <a:rPr lang="fr-FR" sz="1800" dirty="0">
                <a:solidFill>
                  <a:schemeClr val="tx1"/>
                </a:solidFill>
              </a:rPr>
              <a:t> </a:t>
            </a:r>
            <a:r>
              <a:rPr lang="fr-FR" sz="1800" dirty="0" err="1">
                <a:solidFill>
                  <a:schemeClr val="tx1"/>
                </a:solidFill>
              </a:rPr>
              <a:t>sáng</a:t>
            </a:r>
            <a:r>
              <a:rPr lang="fr-FR" sz="1800" dirty="0">
                <a:solidFill>
                  <a:schemeClr val="tx1"/>
                </a:solidFill>
              </a:rPr>
              <a:t> </a:t>
            </a:r>
            <a:r>
              <a:rPr lang="fr-FR" sz="1800" dirty="0" err="1">
                <a:solidFill>
                  <a:schemeClr val="tx1"/>
                </a:solidFill>
              </a:rPr>
              <a:t>được</a:t>
            </a:r>
            <a:r>
              <a:rPr lang="fr-FR" sz="1800" dirty="0">
                <a:solidFill>
                  <a:schemeClr val="tx1"/>
                </a:solidFill>
              </a:rPr>
              <a:t> </a:t>
            </a:r>
            <a:r>
              <a:rPr lang="fr-FR" sz="1800" dirty="0" err="1">
                <a:solidFill>
                  <a:schemeClr val="tx1"/>
                </a:solidFill>
              </a:rPr>
              <a:t>biểu</a:t>
            </a:r>
            <a:r>
              <a:rPr lang="fr-FR" sz="1800" dirty="0">
                <a:solidFill>
                  <a:schemeClr val="tx1"/>
                </a:solidFill>
              </a:rPr>
              <a:t> </a:t>
            </a:r>
            <a:r>
              <a:rPr lang="fr-FR" sz="1800" dirty="0" err="1">
                <a:solidFill>
                  <a:schemeClr val="tx1"/>
                </a:solidFill>
              </a:rPr>
              <a:t>diễn</a:t>
            </a:r>
            <a:r>
              <a:rPr lang="fr-FR" sz="1800" dirty="0">
                <a:solidFill>
                  <a:schemeClr val="tx1"/>
                </a:solidFill>
              </a:rPr>
              <a:t> </a:t>
            </a:r>
            <a:r>
              <a:rPr lang="fr-FR" sz="1800" dirty="0" err="1">
                <a:solidFill>
                  <a:schemeClr val="tx1"/>
                </a:solidFill>
              </a:rPr>
              <a:t>như</a:t>
            </a:r>
            <a:r>
              <a:rPr lang="fr-FR" sz="1800" dirty="0">
                <a:solidFill>
                  <a:schemeClr val="tx1"/>
                </a:solidFill>
              </a:rPr>
              <a:t> </a:t>
            </a:r>
            <a:r>
              <a:rPr lang="fr-FR" sz="1800" dirty="0" err="1">
                <a:solidFill>
                  <a:schemeClr val="tx1"/>
                </a:solidFill>
              </a:rPr>
              <a:t>hình</a:t>
            </a:r>
            <a:r>
              <a:rPr lang="fr-FR" sz="1800" dirty="0">
                <a:solidFill>
                  <a:schemeClr val="tx1"/>
                </a:solidFill>
              </a:rPr>
              <a:t> </a:t>
            </a:r>
            <a:r>
              <a:rPr lang="fr-FR" sz="1800" dirty="0" err="1">
                <a:solidFill>
                  <a:schemeClr val="tx1"/>
                </a:solidFill>
              </a:rPr>
              <a:t>vẽ</a:t>
            </a:r>
            <a:r>
              <a:rPr lang="fr-FR" sz="1800" dirty="0">
                <a:solidFill>
                  <a:schemeClr val="tx1"/>
                </a:solidFill>
              </a:rPr>
              <a:t>. Cho </a:t>
            </a:r>
            <a:r>
              <a:rPr lang="vi-VN" sz="1800" dirty="0">
                <a:solidFill>
                  <a:schemeClr val="tx1"/>
                </a:solidFill>
              </a:rPr>
              <a:t>α</a:t>
            </a:r>
            <a:r>
              <a:rPr lang="fr-FR" sz="1800" dirty="0">
                <a:solidFill>
                  <a:schemeClr val="tx1"/>
                </a:solidFill>
              </a:rPr>
              <a:t> = 60</a:t>
            </a:r>
            <a:r>
              <a:rPr lang="fr-FR" sz="1800" baseline="30000" dirty="0">
                <a:solidFill>
                  <a:schemeClr val="tx1"/>
                </a:solidFill>
              </a:rPr>
              <a:t>o </a:t>
            </a:r>
            <a:r>
              <a:rPr lang="fr-FR" sz="1800" dirty="0" err="1">
                <a:solidFill>
                  <a:schemeClr val="tx1"/>
                </a:solidFill>
              </a:rPr>
              <a:t>và</a:t>
            </a:r>
            <a:r>
              <a:rPr lang="fr-FR" sz="1800" dirty="0">
                <a:solidFill>
                  <a:schemeClr val="tx1"/>
                </a:solidFill>
              </a:rPr>
              <a:t> </a:t>
            </a:r>
            <a:r>
              <a:rPr lang="vi-VN" sz="1800" dirty="0">
                <a:solidFill>
                  <a:schemeClr val="tx1"/>
                </a:solidFill>
              </a:rPr>
              <a:t>β</a:t>
            </a:r>
            <a:r>
              <a:rPr lang="fr-FR" sz="1800" dirty="0">
                <a:solidFill>
                  <a:schemeClr val="tx1"/>
                </a:solidFill>
              </a:rPr>
              <a:t> = 30</a:t>
            </a:r>
            <a:r>
              <a:rPr lang="fr-FR" sz="1800" baseline="30000" dirty="0">
                <a:solidFill>
                  <a:schemeClr val="tx1"/>
                </a:solidFill>
              </a:rPr>
              <a:t>o</a:t>
            </a:r>
            <a:r>
              <a:rPr lang="fr-FR" sz="1800" dirty="0">
                <a:solidFill>
                  <a:schemeClr val="tx1"/>
                </a:solidFill>
              </a:rPr>
              <a:t>. </a:t>
            </a:r>
            <a:r>
              <a:rPr lang="fr-FR" sz="1800" dirty="0" err="1">
                <a:solidFill>
                  <a:schemeClr val="tx1"/>
                </a:solidFill>
              </a:rPr>
              <a:t>Phát</a:t>
            </a:r>
            <a:r>
              <a:rPr lang="fr-FR" sz="1800" dirty="0">
                <a:solidFill>
                  <a:schemeClr val="tx1"/>
                </a:solidFill>
              </a:rPr>
              <a:t> </a:t>
            </a:r>
            <a:r>
              <a:rPr lang="fr-FR" sz="1800" dirty="0" err="1">
                <a:solidFill>
                  <a:schemeClr val="tx1"/>
                </a:solidFill>
              </a:rPr>
              <a:t>biểu</a:t>
            </a:r>
            <a:r>
              <a:rPr lang="fr-FR" sz="1800" dirty="0">
                <a:solidFill>
                  <a:schemeClr val="tx1"/>
                </a:solidFill>
              </a:rPr>
              <a:t> </a:t>
            </a:r>
            <a:r>
              <a:rPr lang="fr-FR" sz="1800" dirty="0" err="1">
                <a:solidFill>
                  <a:schemeClr val="tx1"/>
                </a:solidFill>
              </a:rPr>
              <a:t>nào</a:t>
            </a:r>
            <a:r>
              <a:rPr lang="fr-FR" sz="1800" dirty="0">
                <a:solidFill>
                  <a:schemeClr val="tx1"/>
                </a:solidFill>
              </a:rPr>
              <a:t> </a:t>
            </a:r>
            <a:r>
              <a:rPr lang="fr-FR" sz="1800" dirty="0" err="1">
                <a:solidFill>
                  <a:schemeClr val="tx1"/>
                </a:solidFill>
              </a:rPr>
              <a:t>sau</a:t>
            </a:r>
            <a:r>
              <a:rPr lang="fr-FR" sz="1800" dirty="0">
                <a:solidFill>
                  <a:schemeClr val="tx1"/>
                </a:solidFill>
              </a:rPr>
              <a:t> </a:t>
            </a:r>
            <a:r>
              <a:rPr lang="fr-FR" sz="1800" dirty="0" err="1">
                <a:solidFill>
                  <a:schemeClr val="tx1"/>
                </a:solidFill>
              </a:rPr>
              <a:t>đây</a:t>
            </a:r>
            <a:r>
              <a:rPr lang="fr-FR" sz="1800" dirty="0">
                <a:solidFill>
                  <a:schemeClr val="tx1"/>
                </a:solidFill>
              </a:rPr>
              <a:t> </a:t>
            </a:r>
            <a:r>
              <a:rPr lang="fr-FR" sz="1800" dirty="0" err="1">
                <a:solidFill>
                  <a:schemeClr val="tx1"/>
                </a:solidFill>
              </a:rPr>
              <a:t>đúng</a:t>
            </a:r>
            <a:r>
              <a:rPr lang="fr-FR" sz="1800" dirty="0">
                <a:solidFill>
                  <a:schemeClr val="tx1"/>
                </a:solidFill>
              </a:rPr>
              <a:t>? </a:t>
            </a:r>
            <a:endParaRPr lang="vi-VN" sz="1800" kern="1200" dirty="0">
              <a:solidFill>
                <a:schemeClr val="tx1"/>
              </a:solidFill>
              <a:latin typeface="Arial" panose="020B0604020202020204" pitchFamily="34" charset="0"/>
            </a:endParaRPr>
          </a:p>
        </p:txBody>
      </p:sp>
      <p:sp>
        <p:nvSpPr>
          <p:cNvPr id="26" name="Rectangle 25"/>
          <p:cNvSpPr/>
          <p:nvPr/>
        </p:nvSpPr>
        <p:spPr>
          <a:xfrm>
            <a:off x="832664" y="148111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schemeClr val="tx1"/>
                </a:solidFill>
                <a:latin typeface="Arial" panose="020B0604020202020204" pitchFamily="34" charset="0"/>
              </a:rPr>
              <a:t>A. </a:t>
            </a:r>
            <a:r>
              <a:rPr lang="vi-VN" sz="1800" dirty="0">
                <a:solidFill>
                  <a:schemeClr val="tx1"/>
                </a:solidFill>
              </a:rPr>
              <a:t>Góc tới bằng 60</a:t>
            </a:r>
            <a:r>
              <a:rPr lang="vi-VN" sz="1800" baseline="30000" dirty="0">
                <a:solidFill>
                  <a:schemeClr val="tx1"/>
                </a:solidFill>
              </a:rPr>
              <a:t>o</a:t>
            </a:r>
            <a:endParaRPr lang="vi-VN" sz="1800" kern="1200" dirty="0">
              <a:solidFill>
                <a:schemeClr val="tx1"/>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r>
              <a:rPr lang="vi-VN" sz="1800" kern="1200" dirty="0">
                <a:solidFill>
                  <a:schemeClr val="tx1"/>
                </a:solidFill>
                <a:latin typeface="Arial" panose="020B0604020202020204" pitchFamily="34" charset="0"/>
              </a:rPr>
              <a:t>B. </a:t>
            </a:r>
            <a:r>
              <a:rPr lang="vi-VN" sz="1800" dirty="0">
                <a:solidFill>
                  <a:schemeClr val="tx1"/>
                </a:solidFill>
              </a:rPr>
              <a:t>Góc khúc xạ bằng 30</a:t>
            </a:r>
            <a:r>
              <a:rPr lang="vi-VN" sz="1800" baseline="30000" dirty="0">
                <a:solidFill>
                  <a:schemeClr val="tx1"/>
                </a:solidFill>
              </a:rPr>
              <a:t>o</a:t>
            </a:r>
            <a:r>
              <a:rPr lang="vi-VN" sz="1800" dirty="0">
                <a:solidFill>
                  <a:schemeClr val="tx1"/>
                </a:solidFill>
              </a:rPr>
              <a:t>.</a:t>
            </a:r>
            <a:endParaRPr lang="en-US" sz="1800" dirty="0">
              <a:solidFill>
                <a:schemeClr val="tx1"/>
              </a:solidFil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C. </a:t>
            </a:r>
            <a:r>
              <a:rPr lang="vi-VN" sz="1800" dirty="0">
                <a:solidFill>
                  <a:schemeClr val="tx1"/>
                </a:solidFill>
              </a:rPr>
              <a:t>Tổng của góc tới và góc khúc xạ bằng 90</a:t>
            </a:r>
            <a:r>
              <a:rPr lang="vi-VN" sz="1800" baseline="30000" dirty="0">
                <a:solidFill>
                  <a:schemeClr val="tx1"/>
                </a:solidFill>
              </a:rPr>
              <a:t>o</a:t>
            </a:r>
            <a:endParaRPr lang="vi-VN" sz="1800" kern="1200" dirty="0">
              <a:solidFill>
                <a:schemeClr val="tx1"/>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schemeClr val="tx1"/>
                    </a:solidFill>
                    <a:latin typeface="Arial" panose="020B0604020202020204" pitchFamily="34" charset="0"/>
                  </a:rPr>
                  <a:t>D. </a:t>
                </a:r>
                <a:r>
                  <a:rPr lang="vi-VN" sz="1800" dirty="0">
                    <a:solidFill>
                      <a:schemeClr val="tx1"/>
                    </a:solidFill>
                  </a:rPr>
                  <a:t>Chiết suất của chất lỏng là n =</a:t>
                </a:r>
                <a14:m>
                  <m:oMath xmlns:m="http://schemas.openxmlformats.org/officeDocument/2006/math">
                    <m:f>
                      <m:fPr>
                        <m:ctrlPr>
                          <a:rPr lang="vi-VN" sz="1800" i="1" smtClean="0">
                            <a:solidFill>
                              <a:schemeClr val="tx1"/>
                            </a:solidFill>
                            <a:latin typeface="Cambria Math" panose="02040503050406030204" pitchFamily="18" charset="0"/>
                          </a:rPr>
                        </m:ctrlPr>
                      </m:fPr>
                      <m:num>
                        <m:r>
                          <a:rPr lang="vi-VN" sz="1800" i="1">
                            <a:solidFill>
                              <a:schemeClr val="tx1"/>
                            </a:solidFill>
                            <a:latin typeface="Cambria Math" panose="02040503050406030204" pitchFamily="18" charset="0"/>
                          </a:rPr>
                          <m:t>4</m:t>
                        </m:r>
                      </m:num>
                      <m:den>
                        <m:r>
                          <a:rPr lang="vi-VN" sz="1800" i="1">
                            <a:solidFill>
                              <a:schemeClr val="tx1"/>
                            </a:solidFill>
                            <a:latin typeface="Cambria Math" panose="02040503050406030204" pitchFamily="18" charset="0"/>
                          </a:rPr>
                          <m:t>3</m:t>
                        </m:r>
                      </m:den>
                    </m:f>
                  </m:oMath>
                </a14:m>
                <a:r>
                  <a:rPr lang="vi-VN" sz="1800" dirty="0">
                    <a:solidFill>
                      <a:schemeClr val="tx1"/>
                    </a:solidFill>
                  </a:rPr>
                  <a:t> </a:t>
                </a:r>
                <a:endParaRPr lang="vi-VN" sz="1800" kern="1200" dirty="0">
                  <a:solidFill>
                    <a:schemeClr val="tx1"/>
                  </a:solidFill>
                  <a:latin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4597961" y="2132030"/>
                <a:ext cx="3680099" cy="578112"/>
              </a:xfrm>
              <a:prstGeom prst="rect">
                <a:avLst/>
              </a:prstGeom>
              <a:blipFill>
                <a:blip r:embed="rId11"/>
                <a:stretch>
                  <a:fillRect l="-1325"/>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1961" y="2272840"/>
            <a:ext cx="603402"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0658" y="2177483"/>
            <a:ext cx="603557" cy="530398"/>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chemeClr val="bg1">
                    <a:lumMod val="50000"/>
                  </a:schemeClr>
                </a:solidFill>
                <a:latin typeface="Arial" panose="020B0604020202020204" pitchFamily="34" charset="0"/>
              </a:rPr>
              <a:t>QUAY VỀ</a:t>
            </a:r>
            <a:endParaRPr lang="vi-VN" sz="1800" kern="1200" dirty="0">
              <a:solidFill>
                <a:schemeClr val="bg1">
                  <a:lumMod val="50000"/>
                </a:schemeClr>
              </a:solidFill>
              <a:latin typeface="Arial" panose="020B0604020202020204" pitchFamily="34" charset="0"/>
            </a:endParaRPr>
          </a:p>
        </p:txBody>
      </p:sp>
      <p:pic>
        <p:nvPicPr>
          <p:cNvPr id="17" name="Picture 16"/>
          <p:cNvPicPr/>
          <p:nvPr/>
        </p:nvPicPr>
        <p:blipFill>
          <a:blip r:embed="rId15"/>
          <a:stretch>
            <a:fillRect/>
          </a:stretch>
        </p:blipFill>
        <p:spPr>
          <a:xfrm>
            <a:off x="5620447" y="2867396"/>
            <a:ext cx="2451498" cy="1685246"/>
          </a:xfrm>
          <a:prstGeom prst="rect">
            <a:avLst/>
          </a:prstGeom>
        </p:spPr>
      </p:pic>
      <p:sp>
        <p:nvSpPr>
          <p:cNvPr id="3" name="Rectangle 3"/>
          <p:cNvSpPr>
            <a:spLocks noChangeArrowheads="1"/>
          </p:cNvSpPr>
          <p:nvPr/>
        </p:nvSpPr>
        <p:spPr bwMode="auto">
          <a:xfrm>
            <a:off x="0" y="323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794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prstClr val="black"/>
                    </a:solidFill>
                    <a:latin typeface="Arial" panose="020B0604020202020204" pitchFamily="34" charset="0"/>
                  </a:rPr>
                  <a:t>Câu 5</a:t>
                </a:r>
                <a:r>
                  <a:rPr lang="vi-VN" sz="1800" kern="1200" dirty="0">
                    <a:solidFill>
                      <a:schemeClr val="tx1"/>
                    </a:solidFill>
                  </a:rPr>
                  <a:t>. </a:t>
                </a:r>
                <a:r>
                  <a:rPr lang="vi-VN" sz="1800" dirty="0">
                    <a:solidFill>
                      <a:schemeClr val="tx1"/>
                    </a:solidFill>
                  </a:rPr>
                  <a:t>Một tia sáng truyền tới mặt phân cách giữa hai môi trường nước và không khí. Biết chiết suất tỉ đối của nước đối với không khí là n = </a:t>
                </a:r>
                <a14:m>
                  <m:oMath xmlns:m="http://schemas.openxmlformats.org/officeDocument/2006/math">
                    <m:f>
                      <m:fPr>
                        <m:ctrlPr>
                          <a:rPr lang="en-US" sz="1800" i="1">
                            <a:solidFill>
                              <a:schemeClr val="tx1"/>
                            </a:solidFill>
                            <a:latin typeface="Cambria Math" panose="02040503050406030204" pitchFamily="18" charset="0"/>
                          </a:rPr>
                        </m:ctrlPr>
                      </m:fPr>
                      <m:num>
                        <m:r>
                          <a:rPr lang="vi-VN" sz="1800" i="1">
                            <a:solidFill>
                              <a:schemeClr val="tx1"/>
                            </a:solidFill>
                            <a:latin typeface="Cambria Math" panose="02040503050406030204" pitchFamily="18" charset="0"/>
                          </a:rPr>
                          <m:t>4</m:t>
                        </m:r>
                      </m:num>
                      <m:den>
                        <m:r>
                          <a:rPr lang="vi-VN" sz="1800" i="1">
                            <a:solidFill>
                              <a:schemeClr val="tx1"/>
                            </a:solidFill>
                            <a:latin typeface="Cambria Math" panose="02040503050406030204" pitchFamily="18" charset="0"/>
                          </a:rPr>
                          <m:t>3</m:t>
                        </m:r>
                      </m:den>
                    </m:f>
                  </m:oMath>
                </a14:m>
                <a:r>
                  <a:rPr lang="vi-VN" sz="1800" dirty="0">
                    <a:solidFill>
                      <a:schemeClr val="tx1"/>
                    </a:solidFill>
                  </a:rPr>
                  <a:t> và góc tới bằng 30</a:t>
                </a:r>
                <a:r>
                  <a:rPr lang="vi-VN" sz="1800" baseline="30000" dirty="0">
                    <a:solidFill>
                      <a:schemeClr val="tx1"/>
                    </a:solidFill>
                  </a:rPr>
                  <a:t>o</a:t>
                </a:r>
                <a:r>
                  <a:rPr lang="vi-VN" sz="1800" dirty="0">
                    <a:solidFill>
                      <a:schemeClr val="tx1"/>
                    </a:solidFill>
                  </a:rPr>
                  <a:t>. Độ lớn góc khúc xạ là</a:t>
                </a:r>
                <a:endParaRPr lang="vi-VN" sz="1800" kern="1200" dirty="0">
                  <a:solidFill>
                    <a:schemeClr val="tx1"/>
                  </a:solidFill>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624477" y="149902"/>
                <a:ext cx="7895046" cy="1203448"/>
              </a:xfrm>
              <a:prstGeom prst="snip2DiagRect">
                <a:avLst/>
              </a:prstGeom>
              <a:blipFill>
                <a:blip r:embed="rId11"/>
                <a:stretch>
                  <a:fillRect b="-1015"/>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A. </a:t>
                </a:r>
                <a14:m>
                  <m:oMath xmlns:m="http://schemas.openxmlformats.org/officeDocument/2006/math">
                    <m:sSup>
                      <m:sSupPr>
                        <m:ctrlPr>
                          <a:rPr lang="vi-VN" sz="1800" i="1" kern="1200" smtClean="0">
                            <a:solidFill>
                              <a:prstClr val="black"/>
                            </a:solidFill>
                            <a:latin typeface="Cambria Math" panose="02040503050406030204" pitchFamily="18" charset="0"/>
                          </a:rPr>
                        </m:ctrlPr>
                      </m:sSupPr>
                      <m:e>
                        <m:r>
                          <a:rPr lang="vi-VN" sz="1800" i="1" kern="1200">
                            <a:solidFill>
                              <a:prstClr val="black"/>
                            </a:solidFill>
                            <a:latin typeface="Cambria Math" panose="02040503050406030204" pitchFamily="18" charset="0"/>
                          </a:rPr>
                          <m:t>48</m:t>
                        </m:r>
                        <m:r>
                          <a:rPr lang="vi-VN" sz="1800" b="0" i="1" kern="1200" smtClean="0">
                            <a:solidFill>
                              <a:prstClr val="black"/>
                            </a:solidFill>
                            <a:latin typeface="Cambria Math" panose="02040503050406030204" pitchFamily="18" charset="0"/>
                          </a:rPr>
                          <m:t>,</m:t>
                        </m:r>
                        <m:r>
                          <a:rPr lang="vi-VN" sz="1800" i="1" kern="1200">
                            <a:solidFill>
                              <a:prstClr val="black"/>
                            </a:solidFill>
                            <a:latin typeface="Cambria Math" panose="02040503050406030204" pitchFamily="18" charset="0"/>
                          </a:rPr>
                          <m:t>59</m:t>
                        </m:r>
                      </m:e>
                      <m:sup>
                        <m:r>
                          <a:rPr lang="vi-VN" sz="1800" i="1" kern="1200">
                            <a:solidFill>
                              <a:prstClr val="black"/>
                            </a:solidFill>
                            <a:latin typeface="Cambria Math" panose="02040503050406030204" pitchFamily="18" charset="0"/>
                          </a:rPr>
                          <m:t>0</m:t>
                        </m:r>
                      </m:sup>
                    </m:sSup>
                  </m:oMath>
                </a14:m>
                <a:endParaRPr lang="vi-VN" sz="1800" kern="1200" dirty="0">
                  <a:solidFill>
                    <a:prstClr val="black"/>
                  </a:solidFill>
                  <a:latin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832665" y="1462010"/>
                <a:ext cx="3680099" cy="578112"/>
              </a:xfrm>
              <a:prstGeom prst="rect">
                <a:avLst/>
              </a:prstGeom>
              <a:blipFill>
                <a:blip r:embed="rId12"/>
                <a:stretch>
                  <a:fillRect l="-1493"/>
                </a:stretch>
              </a:blipFill>
              <a:ln w="28575">
                <a:noFill/>
              </a:ln>
            </p:spPr>
            <p:txBody>
              <a:bodyPr/>
              <a:lstStyle/>
              <a:p>
                <a:r>
                  <a:rPr lang="en-US">
                    <a:noFill/>
                  </a:rPr>
                  <a:t> </a:t>
                </a:r>
              </a:p>
            </p:txBody>
          </p:sp>
        </mc:Fallback>
      </mc:AlternateContent>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B. </a:t>
                </a:r>
                <a14:m>
                  <m:oMath xmlns:m="http://schemas.openxmlformats.org/officeDocument/2006/math">
                    <m:sSup>
                      <m:sSupPr>
                        <m:ctrlPr>
                          <a:rPr lang="vi-VN" sz="1800" i="1" kern="1200">
                            <a:solidFill>
                              <a:prstClr val="black"/>
                            </a:solidFill>
                            <a:latin typeface="Cambria Math" panose="02040503050406030204" pitchFamily="18" charset="0"/>
                          </a:rPr>
                        </m:ctrlPr>
                      </m:sSupPr>
                      <m:e>
                        <m:r>
                          <a:rPr lang="vi-VN" sz="1800" i="1" kern="1200" smtClean="0">
                            <a:solidFill>
                              <a:prstClr val="black"/>
                            </a:solidFill>
                            <a:latin typeface="Cambria Math" panose="02040503050406030204" pitchFamily="18" charset="0"/>
                          </a:rPr>
                          <m:t>22</m:t>
                        </m:r>
                        <m:r>
                          <a:rPr lang="vi-VN" sz="1800" i="1" kern="1200">
                            <a:solidFill>
                              <a:prstClr val="black"/>
                            </a:solidFill>
                            <a:latin typeface="Cambria Math" panose="02040503050406030204" pitchFamily="18" charset="0"/>
                          </a:rPr>
                          <m:t>,</m:t>
                        </m:r>
                        <m:r>
                          <a:rPr lang="vi-VN" sz="1800" i="1" kern="1200" smtClean="0">
                            <a:solidFill>
                              <a:prstClr val="black"/>
                            </a:solidFill>
                            <a:latin typeface="Cambria Math" panose="02040503050406030204" pitchFamily="18" charset="0"/>
                          </a:rPr>
                          <m:t>02</m:t>
                        </m:r>
                      </m:e>
                      <m:sup>
                        <m:r>
                          <a:rPr lang="vi-VN" sz="1800" i="1" kern="1200">
                            <a:solidFill>
                              <a:prstClr val="black"/>
                            </a:solidFill>
                            <a:latin typeface="Cambria Math" panose="02040503050406030204" pitchFamily="18" charset="0"/>
                          </a:rPr>
                          <m:t>0</m:t>
                        </m:r>
                      </m:sup>
                    </m:sSup>
                  </m:oMath>
                </a14:m>
                <a:endParaRPr lang="vi-VN" sz="1800" kern="1200" dirty="0">
                  <a:solidFill>
                    <a:prstClr val="black"/>
                  </a:solidFill>
                  <a:latin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597961" y="1465151"/>
                <a:ext cx="3680099" cy="578112"/>
              </a:xfrm>
              <a:prstGeom prst="rect">
                <a:avLst/>
              </a:prstGeom>
              <a:blipFill>
                <a:blip r:embed="rId13"/>
                <a:stretch>
                  <a:fillRect l="-132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C. </a:t>
                </a:r>
                <a14:m>
                  <m:oMath xmlns:m="http://schemas.openxmlformats.org/officeDocument/2006/math">
                    <m:sSup>
                      <m:sSupPr>
                        <m:ctrlPr>
                          <a:rPr lang="vi-VN" sz="1800" i="1" kern="1200">
                            <a:solidFill>
                              <a:prstClr val="black"/>
                            </a:solidFill>
                            <a:latin typeface="Cambria Math" panose="02040503050406030204" pitchFamily="18" charset="0"/>
                          </a:rPr>
                        </m:ctrlPr>
                      </m:sSupPr>
                      <m:e>
                        <m:r>
                          <a:rPr lang="vi-VN" sz="1800" i="1" kern="1200" smtClean="0">
                            <a:solidFill>
                              <a:prstClr val="black"/>
                            </a:solidFill>
                            <a:latin typeface="Cambria Math" panose="02040503050406030204" pitchFamily="18" charset="0"/>
                          </a:rPr>
                          <m:t>41</m:t>
                        </m:r>
                        <m:r>
                          <a:rPr lang="vi-VN" sz="1800" i="1" kern="1200">
                            <a:solidFill>
                              <a:prstClr val="black"/>
                            </a:solidFill>
                            <a:latin typeface="Cambria Math" panose="02040503050406030204" pitchFamily="18" charset="0"/>
                          </a:rPr>
                          <m:t>,</m:t>
                        </m:r>
                        <m:r>
                          <a:rPr lang="vi-VN" sz="1800" i="1" kern="1200" smtClean="0">
                            <a:solidFill>
                              <a:prstClr val="black"/>
                            </a:solidFill>
                            <a:latin typeface="Cambria Math" panose="02040503050406030204" pitchFamily="18" charset="0"/>
                          </a:rPr>
                          <m:t>81</m:t>
                        </m:r>
                      </m:e>
                      <m:sup>
                        <m:r>
                          <a:rPr lang="vi-VN" sz="1800" i="1" kern="1200">
                            <a:solidFill>
                              <a:prstClr val="black"/>
                            </a:solidFill>
                            <a:latin typeface="Cambria Math" panose="02040503050406030204" pitchFamily="18" charset="0"/>
                          </a:rPr>
                          <m:t>0</m:t>
                        </m:r>
                      </m:sup>
                    </m:sSup>
                  </m:oMath>
                </a14:m>
                <a:endParaRPr lang="vi-VN" sz="1800" kern="1200" dirty="0">
                  <a:solidFill>
                    <a:prstClr val="black"/>
                  </a:solidFill>
                  <a:latin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832665" y="2128889"/>
                <a:ext cx="3680099" cy="578112"/>
              </a:xfrm>
              <a:prstGeom prst="rect">
                <a:avLst/>
              </a:prstGeom>
              <a:blipFill>
                <a:blip r:embed="rId14"/>
                <a:stretch>
                  <a:fillRect l="-1493"/>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rPr>
                  <a:t>D. </a:t>
                </a:r>
                <a14:m>
                  <m:oMath xmlns:m="http://schemas.openxmlformats.org/officeDocument/2006/math">
                    <m:sSup>
                      <m:sSupPr>
                        <m:ctrlPr>
                          <a:rPr lang="vi-VN" sz="1800" i="1" kern="1200">
                            <a:solidFill>
                              <a:prstClr val="black"/>
                            </a:solidFill>
                            <a:latin typeface="Cambria Math" panose="02040503050406030204" pitchFamily="18" charset="0"/>
                          </a:rPr>
                        </m:ctrlPr>
                      </m:sSupPr>
                      <m:e>
                        <m:r>
                          <a:rPr lang="vi-VN" sz="1800" i="1" kern="1200" smtClean="0">
                            <a:solidFill>
                              <a:prstClr val="black"/>
                            </a:solidFill>
                            <a:latin typeface="Cambria Math" panose="02040503050406030204" pitchFamily="18" charset="0"/>
                          </a:rPr>
                          <m:t>19</m:t>
                        </m:r>
                        <m:r>
                          <a:rPr lang="vi-VN" sz="1800" i="1" kern="1200">
                            <a:solidFill>
                              <a:prstClr val="black"/>
                            </a:solidFill>
                            <a:latin typeface="Cambria Math" panose="02040503050406030204" pitchFamily="18" charset="0"/>
                          </a:rPr>
                          <m:t>,</m:t>
                        </m:r>
                        <m:r>
                          <a:rPr lang="vi-VN" sz="1800" i="1" kern="1200" smtClean="0">
                            <a:solidFill>
                              <a:prstClr val="black"/>
                            </a:solidFill>
                            <a:latin typeface="Cambria Math" panose="02040503050406030204" pitchFamily="18" charset="0"/>
                          </a:rPr>
                          <m:t>47</m:t>
                        </m:r>
                      </m:e>
                      <m:sup>
                        <m:r>
                          <a:rPr lang="vi-VN" sz="1800" i="1" kern="1200">
                            <a:solidFill>
                              <a:prstClr val="black"/>
                            </a:solidFill>
                            <a:latin typeface="Cambria Math" panose="02040503050406030204" pitchFamily="18" charset="0"/>
                          </a:rPr>
                          <m:t>0</m:t>
                        </m:r>
                      </m:sup>
                    </m:sSup>
                  </m:oMath>
                </a14:m>
                <a:endParaRPr lang="vi-VN" sz="1800" kern="1200" dirty="0">
                  <a:solidFill>
                    <a:prstClr val="black"/>
                  </a:solidFill>
                  <a:latin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4597961" y="2132030"/>
                <a:ext cx="3680099" cy="578112"/>
              </a:xfrm>
              <a:prstGeom prst="rect">
                <a:avLst/>
              </a:prstGeom>
              <a:blipFill>
                <a:blip r:embed="rId15"/>
                <a:stretch>
                  <a:fillRect l="-1325"/>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9" action="ppaction://hlinksldjump"/>
          </p:cNvPr>
          <p:cNvSpPr/>
          <p:nvPr/>
        </p:nvSpPr>
        <p:spPr>
          <a:xfrm>
            <a:off x="3500621" y="3526874"/>
            <a:ext cx="1769408" cy="828675"/>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chemeClr val="bg1">
                    <a:lumMod val="50000"/>
                  </a:schemeClr>
                </a:solidFill>
                <a:latin typeface="Arial" panose="020B0604020202020204" pitchFamily="34" charset="0"/>
              </a:rPr>
              <a:t>QUAY VỀ</a:t>
            </a:r>
            <a:endParaRPr lang="vi-VN" sz="1800" kern="12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327315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dirty="0">
                <a:solidFill>
                  <a:schemeClr val="tx1"/>
                </a:solidFill>
              </a:rPr>
              <a:t>Câu 6.</a:t>
            </a:r>
            <a:r>
              <a:rPr lang="vi-VN" sz="1800" dirty="0">
                <a:solidFill>
                  <a:schemeClr val="tx1"/>
                </a:solidFill>
              </a:rPr>
              <a:t> Một tia sáng truyền từ không khí vào nước với góc tới là i = 60</a:t>
            </a:r>
            <a:r>
              <a:rPr lang="vi-VN" sz="1800" baseline="30000" dirty="0">
                <a:solidFill>
                  <a:schemeClr val="tx1"/>
                </a:solidFill>
              </a:rPr>
              <a:t>o</a:t>
            </a:r>
            <a:r>
              <a:rPr lang="vi-VN" sz="1800" dirty="0">
                <a:solidFill>
                  <a:schemeClr val="tx1"/>
                </a:solidFill>
              </a:rPr>
              <a:t> thì góc khúc xạ trong nước là r = 40</a:t>
            </a:r>
            <a:r>
              <a:rPr lang="vi-VN" sz="1800" baseline="30000" dirty="0">
                <a:solidFill>
                  <a:schemeClr val="tx1"/>
                </a:solidFill>
              </a:rPr>
              <a:t>o</a:t>
            </a:r>
            <a:r>
              <a:rPr lang="vi-VN" sz="1800" dirty="0">
                <a:solidFill>
                  <a:schemeClr val="tx1"/>
                </a:solidFill>
              </a:rPr>
              <a:t>. Chiết suất của nước bằng</a:t>
            </a:r>
            <a:endParaRPr lang="vi-VN" sz="1800" kern="1200" dirty="0">
              <a:solidFill>
                <a:schemeClr val="tx1"/>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 1,53</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 1,35</a:t>
            </a: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 1,50 </a:t>
            </a: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 1,30</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3461" y="217658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2" y="1693739"/>
            <a:ext cx="603557"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chemeClr val="bg1">
                    <a:lumMod val="50000"/>
                  </a:schemeClr>
                </a:solidFill>
                <a:latin typeface="Arial" panose="020B0604020202020204" pitchFamily="34" charset="0"/>
              </a:rPr>
              <a:t>QUAY VỀ</a:t>
            </a:r>
            <a:endParaRPr lang="vi-VN" sz="1800" kern="12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18507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FFFF0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4" name="Check mark.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00B05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479883" y="727546"/>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VẬN DỤNG</a:t>
            </a:r>
            <a:endParaRPr b="1">
              <a:solidFill>
                <a:schemeClr val="accent3">
                  <a:lumMod val="50000"/>
                </a:schemeClr>
              </a:solidFill>
              <a:latin typeface="+mn-lt"/>
            </a:endParaRPr>
          </a:p>
        </p:txBody>
      </p:sp>
    </p:spTree>
    <p:extLst>
      <p:ext uri="{BB962C8B-B14F-4D97-AF65-F5344CB8AC3E}">
        <p14:creationId xmlns:p14="http://schemas.microsoft.com/office/powerpoint/2010/main" val="1162698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565016" y="2325291"/>
            <a:ext cx="1157968" cy="910989"/>
          </a:xfrm>
          <a:prstGeom prst="rect">
            <a:avLst/>
          </a:prstGeom>
        </p:spPr>
      </p:pic>
      <p:sp>
        <p:nvSpPr>
          <p:cNvPr id="10" name="TextBox 9"/>
          <p:cNvSpPr txBox="1"/>
          <p:nvPr/>
        </p:nvSpPr>
        <p:spPr>
          <a:xfrm>
            <a:off x="166702" y="60925"/>
            <a:ext cx="2838843"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a:rPr>
              <a:t>Phiếu học tập</a:t>
            </a:r>
            <a:endParaRPr kumimoji="0" lang="en-US" sz="23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4" name="Rectangle 13"/>
          <p:cNvSpPr/>
          <p:nvPr/>
        </p:nvSpPr>
        <p:spPr>
          <a:xfrm>
            <a:off x="358200" y="726810"/>
            <a:ext cx="8291813" cy="2031325"/>
          </a:xfrm>
          <a:prstGeom prst="rect">
            <a:avLst/>
          </a:prstGeom>
        </p:spPr>
        <p:txBody>
          <a:bodyPr wrap="square">
            <a:spAutoFit/>
          </a:bodyPr>
          <a:lstStyle/>
          <a:p>
            <a:r>
              <a:rPr lang="vi-VN" sz="1800" b="1" dirty="0"/>
              <a:t>Câu hỏi 1:</a:t>
            </a:r>
            <a:r>
              <a:rPr lang="vi-VN" sz="1800" dirty="0"/>
              <a:t> Giải thích tại sao một chiếc bút chì khi đặt nghiêng trong một cốc nước lại trông như bị gãy tại mặt nước. (hình 1)</a:t>
            </a:r>
            <a:endParaRPr lang="en-US" sz="1800" dirty="0"/>
          </a:p>
          <a:p>
            <a:r>
              <a:rPr lang="vi-VN" sz="1800" b="1" dirty="0"/>
              <a:t>Câu hỏi 2:</a:t>
            </a:r>
            <a:r>
              <a:rPr lang="vi-VN" sz="1800" dirty="0"/>
              <a:t> Một hồ bơi có chiều sâu 2 mét. Khi nhìn từ trên mặt nước xuống đáy hồ, người quan sát sẽ thấy đáy hồ nông hơn so với thực tế. (hình 2) </a:t>
            </a:r>
            <a:endParaRPr lang="en-US" sz="1800" dirty="0"/>
          </a:p>
          <a:p>
            <a:r>
              <a:rPr lang="vi-VN" sz="1800" b="1" dirty="0"/>
              <a:t>Câu hỏi 3:</a:t>
            </a:r>
            <a:r>
              <a:rPr lang="vi-VN" sz="1800" dirty="0"/>
              <a:t> Tại sao khi chúng ta nhìn qua một cốc nước trong suốt, các vật thể đằng sau cốc nước lại bị biến dạng hoặc thay đổi vị trí so với khi nhìn trực tiếp mà không qua cốc nước? (hình 3 hoặc </a:t>
            </a:r>
            <a:r>
              <a:rPr lang="vi-VN" dirty="0">
                <a:hlinkClick r:id="rId4"/>
              </a:rPr>
              <a:t>https://www.youtube.com/watch?v=P6dZDSslrrA</a:t>
            </a:r>
            <a:r>
              <a:rPr lang="vi-VN" dirty="0"/>
              <a:t> )</a:t>
            </a:r>
          </a:p>
        </p:txBody>
      </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97" y="3065182"/>
            <a:ext cx="891770" cy="160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1641444" y="3094630"/>
            <a:ext cx="2432730" cy="1548575"/>
          </a:xfrm>
          <a:prstGeom prst="rect">
            <a:avLst/>
          </a:prstGeom>
        </p:spPr>
      </p:pic>
      <p:pic>
        <p:nvPicPr>
          <p:cNvPr id="7" name="Picture 6"/>
          <p:cNvPicPr>
            <a:picLocks noChangeAspect="1"/>
          </p:cNvPicPr>
          <p:nvPr/>
        </p:nvPicPr>
        <p:blipFill>
          <a:blip r:embed="rId7"/>
          <a:stretch>
            <a:fillRect/>
          </a:stretch>
        </p:blipFill>
        <p:spPr>
          <a:xfrm>
            <a:off x="4291023" y="2933870"/>
            <a:ext cx="4057143" cy="1819048"/>
          </a:xfrm>
          <a:prstGeom prst="rect">
            <a:avLst/>
          </a:prstGeom>
        </p:spPr>
      </p:pic>
    </p:spTree>
    <p:extLst>
      <p:ext uri="{BB962C8B-B14F-4D97-AF65-F5344CB8AC3E}">
        <p14:creationId xmlns:p14="http://schemas.microsoft.com/office/powerpoint/2010/main" val="380319205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3" name="Rectangle 12"/>
          <p:cNvSpPr/>
          <p:nvPr/>
        </p:nvSpPr>
        <p:spPr>
          <a:xfrm>
            <a:off x="320689" y="1458980"/>
            <a:ext cx="92076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Trả lời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6" name="Rounded Rectangle 15"/>
          <p:cNvSpPr/>
          <p:nvPr/>
        </p:nvSpPr>
        <p:spPr>
          <a:xfrm>
            <a:off x="8081690" y="14589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3" name="Rectangle 2"/>
          <p:cNvSpPr/>
          <p:nvPr/>
        </p:nvSpPr>
        <p:spPr>
          <a:xfrm>
            <a:off x="514092" y="1780198"/>
            <a:ext cx="6076929" cy="2031325"/>
          </a:xfrm>
          <a:prstGeom prst="rect">
            <a:avLst/>
          </a:prstGeom>
        </p:spPr>
        <p:txBody>
          <a:bodyPr wrap="square">
            <a:spAutoFit/>
          </a:bodyPr>
          <a:lstStyle/>
          <a:p>
            <a:r>
              <a:rPr lang="vi-VN" sz="1800" dirty="0">
                <a:latin typeface="Calibri" panose="020F0502020204030204" pitchFamily="34" charset="0"/>
                <a:ea typeface="SimSun" panose="02010600030101010101" pitchFamily="2" charset="-122"/>
                <a:cs typeface="Times New Roman" panose="02020603050405020304" pitchFamily="18" charset="0"/>
              </a:rPr>
              <a:t>Khi ánh sáng truyền từ môi trường này sang môi trường khác (ví dụ, từ không khí vào nước), nó bị thay đổi hướng đi do sự khác nhau về chiết suất giữa hai môi trường. </a:t>
            </a:r>
          </a:p>
          <a:p>
            <a:r>
              <a:rPr lang="vi-VN" sz="1800" dirty="0">
                <a:latin typeface="Calibri" panose="020F0502020204030204" pitchFamily="34" charset="0"/>
                <a:ea typeface="SimSun" panose="02010600030101010101" pitchFamily="2" charset="-122"/>
                <a:cs typeface="Times New Roman" panose="02020603050405020304" pitchFamily="18" charset="0"/>
              </a:rPr>
              <a:t>Chiết suất của nước lớn hơn chiết suất của không khí, vì vậy tia sáng bị bẻ cong khi truyền từ không khí vào nước. Do đó, phần bút chì dưới nước và phần bút chì trên không khí bị nhìn thấy ở các vị trí khác nhau, tạo ra ảo giác rằng bút chì bị gãy.</a:t>
            </a:r>
            <a:endParaRPr lang="en-US" sz="1800" dirty="0"/>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910" y="1082566"/>
            <a:ext cx="1587061" cy="250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0686" y="712507"/>
            <a:ext cx="6463739" cy="646331"/>
          </a:xfrm>
          <a:prstGeom prst="rect">
            <a:avLst/>
          </a:prstGeom>
        </p:spPr>
        <p:txBody>
          <a:bodyPr wrap="square">
            <a:spAutoFit/>
          </a:bodyPr>
          <a:lstStyle/>
          <a:p>
            <a:r>
              <a:rPr lang="vi-VN" sz="1800" b="1" dirty="0">
                <a:latin typeface="Calibri" panose="020F0502020204030204" pitchFamily="34" charset="0"/>
                <a:ea typeface="SimSun" panose="02010600030101010101" pitchFamily="2" charset="-122"/>
                <a:cs typeface="Times New Roman" panose="02020603050405020304" pitchFamily="18" charset="0"/>
              </a:rPr>
              <a:t>Câu hỏi 1:</a:t>
            </a:r>
            <a:r>
              <a:rPr lang="vi-VN" sz="1800" dirty="0">
                <a:latin typeface="Calibri" panose="020F0502020204030204" pitchFamily="34" charset="0"/>
                <a:ea typeface="SimSun" panose="02010600030101010101" pitchFamily="2" charset="-122"/>
                <a:cs typeface="Times New Roman" panose="02020603050405020304" pitchFamily="18" charset="0"/>
              </a:rPr>
              <a:t> </a:t>
            </a:r>
            <a:r>
              <a:rPr lang="vi-VN" sz="1800" b="1" dirty="0">
                <a:latin typeface="Calibri" panose="020F0502020204030204" pitchFamily="34" charset="0"/>
                <a:ea typeface="SimSun" panose="02010600030101010101" pitchFamily="2" charset="-122"/>
                <a:cs typeface="Times New Roman" panose="02020603050405020304" pitchFamily="18" charset="0"/>
              </a:rPr>
              <a:t>Giải thích hiện tượng chiếc bút chì bị gãy khi đặt nghiêng trong cốc nước</a:t>
            </a:r>
            <a:endParaRPr lang="en-US" sz="1800" dirty="0"/>
          </a:p>
        </p:txBody>
      </p:sp>
    </p:spTree>
    <p:extLst>
      <p:ext uri="{BB962C8B-B14F-4D97-AF65-F5344CB8AC3E}">
        <p14:creationId xmlns:p14="http://schemas.microsoft.com/office/powerpoint/2010/main" val="204198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055" y="604845"/>
            <a:ext cx="8003628" cy="646331"/>
          </a:xfrm>
          <a:prstGeom prst="rect">
            <a:avLst/>
          </a:prstGeom>
        </p:spPr>
        <p:txBody>
          <a:bodyPr wrap="square">
            <a:spAutoFit/>
          </a:bodyPr>
          <a:lstStyle/>
          <a:p>
            <a:r>
              <a:rPr lang="vi-VN" sz="1800" b="1" dirty="0"/>
              <a:t>Câu hỏi 2:</a:t>
            </a:r>
            <a:r>
              <a:rPr lang="vi-VN" sz="1800" dirty="0"/>
              <a:t> Một hồ bơi có chiều sâu 2 mét. Khi nhìn từ trên mặt nước xuống đáy hồ, người quan sát sẽ thấy đáy hồ nông hơn so với thực tế. </a:t>
            </a:r>
            <a:endParaRPr lang="en-US" sz="1800" dirty="0"/>
          </a:p>
        </p:txBody>
      </p:sp>
      <p:pic>
        <p:nvPicPr>
          <p:cNvPr id="5" name="Picture 4"/>
          <p:cNvPicPr>
            <a:picLocks noChangeAspect="1"/>
          </p:cNvPicPr>
          <p:nvPr/>
        </p:nvPicPr>
        <p:blipFill>
          <a:blip r:embed="rId2"/>
          <a:stretch>
            <a:fillRect/>
          </a:stretch>
        </p:blipFill>
        <p:spPr>
          <a:xfrm>
            <a:off x="6160892" y="1412975"/>
            <a:ext cx="2432730" cy="1548575"/>
          </a:xfrm>
          <a:prstGeom prst="rect">
            <a:avLst/>
          </a:prstGeom>
        </p:spPr>
      </p:pic>
      <p:sp>
        <p:nvSpPr>
          <p:cNvPr id="6" name="Rectangle 5"/>
          <p:cNvSpPr/>
          <p:nvPr/>
        </p:nvSpPr>
        <p:spPr>
          <a:xfrm>
            <a:off x="320689" y="1458980"/>
            <a:ext cx="92076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Trả lời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415158" y="1828312"/>
            <a:ext cx="5607270" cy="2585323"/>
          </a:xfrm>
          <a:prstGeom prst="rect">
            <a:avLst/>
          </a:prstGeom>
        </p:spPr>
        <p:txBody>
          <a:bodyPr wrap="square">
            <a:spAutoFit/>
          </a:bodyPr>
          <a:lstStyle/>
          <a:p>
            <a:r>
              <a:rPr lang="vi-VN" sz="1800" dirty="0">
                <a:latin typeface="Calibri" panose="020F0502020204030204" pitchFamily="34" charset="0"/>
                <a:ea typeface="SimSun" panose="02010600030101010101" pitchFamily="2" charset="-122"/>
                <a:cs typeface="Times New Roman" panose="02020603050405020304" pitchFamily="18" charset="0"/>
              </a:rPr>
              <a:t>Khi ánh sáng từ đáy hồ truyền lên mặt nước, nó truyền từ môi trường nước (chiết suất cao hơn) sang môi trường không khí (chiết suất thấp hơn). </a:t>
            </a:r>
          </a:p>
          <a:p>
            <a:r>
              <a:rPr lang="vi-VN" sz="1800" dirty="0">
                <a:latin typeface="Calibri" panose="020F0502020204030204" pitchFamily="34" charset="0"/>
                <a:ea typeface="SimSun" panose="02010600030101010101" pitchFamily="2" charset="-122"/>
                <a:cs typeface="Times New Roman" panose="02020603050405020304" pitchFamily="18" charset="0"/>
              </a:rPr>
              <a:t>Do sự thay đổi chiết suất, tia sáng bị bẻ cong ra xa pháp tuyến khi đi từ nước ra không khí, làm cho mắt người quan sát nhận được ánh sáng từ một góc nhỏ hơn so với thực tế. Điều này tạo ra ảo giác rằng đáy hồ gần hơn với mặt nước, khiến người quan sát cảm thấy hồ nông hơn thực tế.</a:t>
            </a:r>
            <a:endParaRPr lang="en-US" sz="1800" dirty="0"/>
          </a:p>
        </p:txBody>
      </p:sp>
    </p:spTree>
    <p:extLst>
      <p:ext uri="{BB962C8B-B14F-4D97-AF65-F5344CB8AC3E}">
        <p14:creationId xmlns:p14="http://schemas.microsoft.com/office/powerpoint/2010/main" val="83719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6" name="Rounded Rectangle 15"/>
          <p:cNvSpPr/>
          <p:nvPr/>
        </p:nvSpPr>
        <p:spPr>
          <a:xfrm>
            <a:off x="8081690" y="14589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4" name="Rectangle 3"/>
          <p:cNvSpPr/>
          <p:nvPr/>
        </p:nvSpPr>
        <p:spPr>
          <a:xfrm>
            <a:off x="432096" y="646284"/>
            <a:ext cx="8529024" cy="584775"/>
          </a:xfrm>
          <a:prstGeom prst="rect">
            <a:avLst/>
          </a:prstGeom>
        </p:spPr>
        <p:txBody>
          <a:bodyPr wrap="square">
            <a:spAutoFit/>
          </a:bodyPr>
          <a:lstStyle/>
          <a:p>
            <a:r>
              <a:rPr lang="vi-VN" sz="1600" b="1" dirty="0"/>
              <a:t>Câu hỏi 3:</a:t>
            </a:r>
            <a:r>
              <a:rPr lang="vi-VN" sz="1600" dirty="0"/>
              <a:t> Tại sao khi chúng ta nhìn qua một cốc nước trong suốt, các vật thể đằng sau cốc nước lại bị biến dạng hoặc thay đổi vị trí so với khi nhìn trực tiếp mà không qua cốc nước?</a:t>
            </a:r>
            <a:endParaRPr lang="en-US" sz="1600" dirty="0"/>
          </a:p>
        </p:txBody>
      </p:sp>
      <p:pic>
        <p:nvPicPr>
          <p:cNvPr id="2" name="Thí nghiệm vật lý- Hiện tượng khúc xạ ánh sáng. (Experiment- Refraction of ligh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2096" y="1427449"/>
            <a:ext cx="8113986" cy="3544648"/>
          </a:xfrm>
          <a:prstGeom prst="rect">
            <a:avLst/>
          </a:prstGeom>
        </p:spPr>
      </p:pic>
    </p:spTree>
    <p:extLst>
      <p:ext uri="{BB962C8B-B14F-4D97-AF65-F5344CB8AC3E}">
        <p14:creationId xmlns:p14="http://schemas.microsoft.com/office/powerpoint/2010/main" val="388032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158" y="639173"/>
            <a:ext cx="92076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Trả lời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5" name="Picture 4"/>
          <p:cNvPicPr>
            <a:picLocks noChangeAspect="1"/>
          </p:cNvPicPr>
          <p:nvPr/>
        </p:nvPicPr>
        <p:blipFill>
          <a:blip r:embed="rId2"/>
          <a:stretch>
            <a:fillRect/>
          </a:stretch>
        </p:blipFill>
        <p:spPr>
          <a:xfrm>
            <a:off x="4550828" y="2471522"/>
            <a:ext cx="4057143" cy="1819048"/>
          </a:xfrm>
          <a:prstGeom prst="rect">
            <a:avLst/>
          </a:prstGeom>
        </p:spPr>
      </p:pic>
      <p:sp>
        <p:nvSpPr>
          <p:cNvPr id="6" name="Rectangle 5"/>
          <p:cNvSpPr/>
          <p:nvPr/>
        </p:nvSpPr>
        <p:spPr>
          <a:xfrm>
            <a:off x="1361088" y="725910"/>
            <a:ext cx="7246883" cy="1477328"/>
          </a:xfrm>
          <a:prstGeom prst="rect">
            <a:avLst/>
          </a:prstGeom>
        </p:spPr>
        <p:txBody>
          <a:bodyPr wrap="square">
            <a:spAutoFit/>
          </a:bodyPr>
          <a:lstStyle/>
          <a:p>
            <a:r>
              <a:rPr lang="vi-VN" sz="1800" dirty="0">
                <a:latin typeface="Calibri" panose="020F0502020204030204" pitchFamily="34" charset="0"/>
                <a:ea typeface="SimSun" panose="02010600030101010101" pitchFamily="2" charset="-122"/>
                <a:cs typeface="Times New Roman" panose="02020603050405020304" pitchFamily="18" charset="0"/>
              </a:rPr>
              <a:t>Khi ánh sáng truyền qua nước trong cốc, nó bị khúc xạ tại bề mặt nước và thủy tinh. Chiết suất của nước và thủy tinh khác nhau so với không khí, làm cho tia sáng bị bẻ cong khi truyền qua các bề mặt này. Do sự thay đổi hướng của tia sáng, hình ảnh của các vật thể đằng sau cốc nước bị thay đổi vị trí và biến dạng khi nhìn qua cốc nước.</a:t>
            </a:r>
            <a:endParaRPr lang="en-US" sz="1800" dirty="0"/>
          </a:p>
        </p:txBody>
      </p:sp>
    </p:spTree>
    <p:extLst>
      <p:ext uri="{BB962C8B-B14F-4D97-AF65-F5344CB8AC3E}">
        <p14:creationId xmlns:p14="http://schemas.microsoft.com/office/powerpoint/2010/main" val="193628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28" name="Rounded Rectangle 27"/>
          <p:cNvSpPr/>
          <p:nvPr/>
        </p:nvSpPr>
        <p:spPr>
          <a:xfrm>
            <a:off x="836334" y="4695371"/>
            <a:ext cx="274009" cy="2612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4" name="Google Shape;1583;p46"/>
          <p:cNvPicPr preferRelativeResize="0"/>
          <p:nvPr/>
        </p:nvPicPr>
        <p:blipFill rotWithShape="1">
          <a:blip r:embed="rId3">
            <a:alphaModFix/>
          </a:blip>
          <a:srcRect t="11716" b="20519"/>
          <a:stretch/>
        </p:blipFill>
        <p:spPr>
          <a:xfrm>
            <a:off x="7010210" y="3721211"/>
            <a:ext cx="1775981" cy="1219516"/>
          </a:xfrm>
          <a:prstGeom prst="rect">
            <a:avLst/>
          </a:prstGeom>
          <a:noFill/>
          <a:ln>
            <a:noFill/>
          </a:ln>
        </p:spPr>
      </p:pic>
      <p:sp>
        <p:nvSpPr>
          <p:cNvPr id="8" name="TextBox 7"/>
          <p:cNvSpPr txBox="1"/>
          <p:nvPr/>
        </p:nvSpPr>
        <p:spPr>
          <a:xfrm>
            <a:off x="2358260" y="773551"/>
            <a:ext cx="453552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NỘI DUNG BÀI HỌC</a:t>
            </a:r>
            <a:endParaRPr lang="en-US" sz="3200" b="1" dirty="0">
              <a:solidFill>
                <a:srgbClr val="C00000"/>
              </a:solidFill>
              <a:latin typeface="Arial" panose="020B0604020202020204" pitchFamily="34" charset="0"/>
              <a:cs typeface="Arial" panose="020B0604020202020204" pitchFamily="34" charset="0"/>
            </a:endParaRPr>
          </a:p>
        </p:txBody>
      </p:sp>
      <p:sp>
        <p:nvSpPr>
          <p:cNvPr id="9" name="Google Shape;2004;p39"/>
          <p:cNvSpPr txBox="1">
            <a:spLocks/>
          </p:cNvSpPr>
          <p:nvPr/>
        </p:nvSpPr>
        <p:spPr>
          <a:xfrm>
            <a:off x="1750532" y="178354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dirty="0">
                <a:ln>
                  <a:noFill/>
                </a:ln>
                <a:solidFill>
                  <a:srgbClr val="070185"/>
                </a:solidFill>
                <a:effectLst/>
                <a:uLnTx/>
                <a:uFillTx/>
                <a:latin typeface="Arial"/>
                <a:cs typeface="Maven Pro ExtraBold"/>
                <a:sym typeface="Maven Pro ExtraBold"/>
              </a:rPr>
              <a:t>01</a:t>
            </a:r>
          </a:p>
        </p:txBody>
      </p:sp>
      <p:sp>
        <p:nvSpPr>
          <p:cNvPr id="10" name="Google Shape;2007;p39"/>
          <p:cNvSpPr txBox="1">
            <a:spLocks/>
          </p:cNvSpPr>
          <p:nvPr/>
        </p:nvSpPr>
        <p:spPr>
          <a:xfrm>
            <a:off x="2663687" y="1855721"/>
            <a:ext cx="548183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400" b="1" dirty="0">
                <a:solidFill>
                  <a:srgbClr val="070185"/>
                </a:solidFill>
                <a:latin typeface="Arial" panose="020B0604020202020204" pitchFamily="34" charset="0"/>
              </a:rPr>
              <a:t>Hiện tượng khúc xạ ánh sáng</a:t>
            </a:r>
            <a:endParaRPr kumimoji="0" lang="vi-VN" sz="2400" b="1" i="0" u="none" strike="noStrike" kern="0" cap="none" spc="0" normalizeH="0" baseline="0" noProof="0" dirty="0">
              <a:ln>
                <a:noFill/>
              </a:ln>
              <a:solidFill>
                <a:srgbClr val="070185"/>
              </a:solidFill>
              <a:effectLst/>
              <a:uLnTx/>
              <a:uFillTx/>
              <a:latin typeface="Arial" panose="020B0604020202020204" pitchFamily="34" charset="0"/>
              <a:cs typeface="Maven Pro SemiBold"/>
              <a:sym typeface="Maven Pro SemiBold"/>
            </a:endParaRPr>
          </a:p>
        </p:txBody>
      </p:sp>
      <p:sp>
        <p:nvSpPr>
          <p:cNvPr id="12" name="Google Shape;2004;p39"/>
          <p:cNvSpPr txBox="1">
            <a:spLocks/>
          </p:cNvSpPr>
          <p:nvPr/>
        </p:nvSpPr>
        <p:spPr>
          <a:xfrm>
            <a:off x="1750532" y="2724300"/>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dirty="0">
                <a:ln>
                  <a:noFill/>
                </a:ln>
                <a:solidFill>
                  <a:srgbClr val="070185"/>
                </a:solidFill>
                <a:effectLst/>
                <a:uLnTx/>
                <a:uFillTx/>
                <a:latin typeface="Arial"/>
                <a:cs typeface="Maven Pro ExtraBold"/>
                <a:sym typeface="Maven Pro ExtraBold"/>
              </a:rPr>
              <a:t>02</a:t>
            </a:r>
          </a:p>
        </p:txBody>
      </p:sp>
      <p:sp>
        <p:nvSpPr>
          <p:cNvPr id="13" name="Google Shape;2007;p39"/>
          <p:cNvSpPr txBox="1">
            <a:spLocks/>
          </p:cNvSpPr>
          <p:nvPr/>
        </p:nvSpPr>
        <p:spPr>
          <a:xfrm>
            <a:off x="2663687" y="2767568"/>
            <a:ext cx="5049078"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endParaRPr lang="en-US" sz="2400" b="1" dirty="0">
              <a:solidFill>
                <a:srgbClr val="070185"/>
              </a:solidFill>
              <a:latin typeface="Arial" panose="020B0604020202020204" pitchFamily="34" charset="0"/>
            </a:endParaRPr>
          </a:p>
          <a:p>
            <a:pPr marL="0" lvl="0" indent="0">
              <a:buClr>
                <a:srgbClr val="070185"/>
              </a:buClr>
            </a:pPr>
            <a:r>
              <a:rPr kumimoji="0" lang="vi-VN" sz="2400" b="1" i="0" u="none" strike="noStrike" kern="0" cap="none" spc="0" normalizeH="0" baseline="0" noProof="0" dirty="0">
                <a:ln>
                  <a:noFill/>
                </a:ln>
                <a:solidFill>
                  <a:srgbClr val="070185"/>
                </a:solidFill>
                <a:effectLst/>
                <a:uLnTx/>
                <a:uFillTx/>
                <a:latin typeface="Arial" panose="020B0604020202020204" pitchFamily="34" charset="0"/>
                <a:cs typeface="Maven Pro SemiBold"/>
                <a:sym typeface="Maven Pro SemiBold"/>
              </a:rPr>
              <a:t>Định luật khúc xạ ánh sáng</a:t>
            </a:r>
          </a:p>
        </p:txBody>
      </p:sp>
      <p:sp>
        <p:nvSpPr>
          <p:cNvPr id="11" name="Google Shape;2004;p39"/>
          <p:cNvSpPr txBox="1">
            <a:spLocks/>
          </p:cNvSpPr>
          <p:nvPr/>
        </p:nvSpPr>
        <p:spPr>
          <a:xfrm>
            <a:off x="1766966" y="3612625"/>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vi-VN" sz="3000" b="1" i="0" u="none" strike="noStrike" kern="0" cap="none" spc="0" normalizeH="0" baseline="0" noProof="0" dirty="0">
                <a:ln>
                  <a:noFill/>
                </a:ln>
                <a:solidFill>
                  <a:srgbClr val="070185"/>
                </a:solidFill>
                <a:effectLst/>
                <a:uLnTx/>
                <a:uFillTx/>
                <a:latin typeface="Arial"/>
                <a:cs typeface="Maven Pro ExtraBold"/>
                <a:sym typeface="Maven Pro ExtraBold"/>
              </a:rPr>
              <a:t>03</a:t>
            </a:r>
            <a:endParaRPr kumimoji="0" lang="en" sz="3000" b="1" i="0" u="none" strike="noStrike" kern="0" cap="none" spc="0" normalizeH="0" baseline="0" noProof="0" dirty="0">
              <a:ln>
                <a:noFill/>
              </a:ln>
              <a:solidFill>
                <a:srgbClr val="070185"/>
              </a:solidFill>
              <a:effectLst/>
              <a:uLnTx/>
              <a:uFillTx/>
              <a:latin typeface="Arial"/>
              <a:cs typeface="Maven Pro ExtraBold"/>
              <a:sym typeface="Maven Pro ExtraBold"/>
            </a:endParaRPr>
          </a:p>
        </p:txBody>
      </p:sp>
      <p:sp>
        <p:nvSpPr>
          <p:cNvPr id="15" name="Google Shape;2007;p39"/>
          <p:cNvSpPr txBox="1">
            <a:spLocks/>
          </p:cNvSpPr>
          <p:nvPr/>
        </p:nvSpPr>
        <p:spPr>
          <a:xfrm>
            <a:off x="2774045" y="3680209"/>
            <a:ext cx="5049078"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endParaRPr lang="en-US" sz="2400" b="1" dirty="0">
              <a:solidFill>
                <a:srgbClr val="070185"/>
              </a:solidFill>
              <a:latin typeface="Arial" panose="020B0604020202020204" pitchFamily="34" charset="0"/>
            </a:endParaRPr>
          </a:p>
          <a:p>
            <a:pPr marL="0" lvl="0" indent="0">
              <a:buClr>
                <a:srgbClr val="070185"/>
              </a:buClr>
            </a:pPr>
            <a:r>
              <a:rPr kumimoji="0" lang="vi-VN" sz="2400" b="1" i="0" u="none" strike="noStrike" kern="0" cap="none" spc="0" normalizeH="0" baseline="0" noProof="0" dirty="0">
                <a:ln>
                  <a:noFill/>
                </a:ln>
                <a:solidFill>
                  <a:srgbClr val="070185"/>
                </a:solidFill>
                <a:effectLst/>
                <a:uLnTx/>
                <a:uFillTx/>
                <a:latin typeface="Arial" panose="020B0604020202020204" pitchFamily="34" charset="0"/>
                <a:cs typeface="Maven Pro SemiBold"/>
                <a:sym typeface="Maven Pro SemiBold"/>
              </a:rPr>
              <a:t>Chiết suất của môi trường</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build="p"/>
      <p:bldP spid="12" grpId="0" animBg="1"/>
      <p:bldP spid="13" grpId="0"/>
      <p:bldP spid="11"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3" name="Google Shape;1583;p46"/>
          <p:cNvPicPr preferRelativeResize="0"/>
          <p:nvPr/>
        </p:nvPicPr>
        <p:blipFill rotWithShape="1">
          <a:blip r:embed="rId3">
            <a:alphaModFix/>
          </a:blip>
          <a:srcRect t="11716" b="20519"/>
          <a:stretch/>
        </p:blipFill>
        <p:spPr>
          <a:xfrm>
            <a:off x="6871119" y="3540848"/>
            <a:ext cx="2150490" cy="1432592"/>
          </a:xfrm>
          <a:prstGeom prst="rect">
            <a:avLst/>
          </a:prstGeom>
          <a:noFill/>
          <a:ln>
            <a:noFill/>
          </a:ln>
        </p:spPr>
      </p:pic>
      <p:sp>
        <p:nvSpPr>
          <p:cNvPr id="7" name="TextBox 6"/>
          <p:cNvSpPr txBox="1"/>
          <p:nvPr/>
        </p:nvSpPr>
        <p:spPr>
          <a:xfrm>
            <a:off x="2308979" y="1002127"/>
            <a:ext cx="4848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1120231" y="1710512"/>
            <a:ext cx="3838711" cy="496996"/>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10" name="Rectangle 9"/>
          <p:cNvSpPr/>
          <p:nvPr/>
        </p:nvSpPr>
        <p:spPr>
          <a:xfrm>
            <a:off x="1120231" y="2454727"/>
            <a:ext cx="4138565" cy="496996"/>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000" b="1" i="1" u="none" strike="noStrike" kern="0" cap="none" spc="0" normalizeH="0" baseline="0" noProof="0" dirty="0">
              <a:ln>
                <a:noFill/>
              </a:ln>
              <a:solidFill>
                <a:srgbClr val="000000"/>
              </a:solidFill>
              <a:effectLst/>
              <a:uLnTx/>
              <a:uFillTx/>
              <a:ea typeface="DengXian"/>
              <a:cs typeface="Times New Roman" panose="02020603050405020304" pitchFamily="18" charset="0"/>
              <a:sym typeface="Arial"/>
            </a:endParaRPr>
          </a:p>
        </p:txBody>
      </p:sp>
      <p:sp>
        <p:nvSpPr>
          <p:cNvPr id="11" name="Rectangle 10"/>
          <p:cNvSpPr/>
          <p:nvPr/>
        </p:nvSpPr>
        <p:spPr>
          <a:xfrm>
            <a:off x="1120231" y="3198942"/>
            <a:ext cx="5161299" cy="1015663"/>
          </a:xfrm>
          <a:prstGeom prst="rect">
            <a:avLst/>
          </a:prstGeom>
        </p:spPr>
        <p:txBody>
          <a:bodyPr wrap="square">
            <a:spAutoFit/>
          </a:bodyPr>
          <a:lstStyle/>
          <a:p>
            <a:pPr marL="342900" lvl="0" indent="-342900" algn="just" defTabSz="457200">
              <a:lnSpc>
                <a:spcPct val="150000"/>
              </a:lnSpc>
              <a:buClrTx/>
              <a:buFont typeface="Wingdings" panose="05000000000000000000" pitchFamily="2" charset="2"/>
              <a:buChar char="q"/>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b="1"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Bài 6 – Phản xạ toàn phần</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6487727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4" name="Google Shape;1284;p36"/>
          <p:cNvPicPr preferRelativeResize="0"/>
          <p:nvPr/>
        </p:nvPicPr>
        <p:blipFill>
          <a:blip r:embed="rId3">
            <a:alphaModFix/>
          </a:blip>
          <a:stretch>
            <a:fillRect/>
          </a:stretch>
        </p:blipFill>
        <p:spPr>
          <a:xfrm>
            <a:off x="7300126" y="3348149"/>
            <a:ext cx="1740298" cy="1740298"/>
          </a:xfrm>
          <a:prstGeom prst="rect">
            <a:avLst/>
          </a:prstGeom>
          <a:noFill/>
          <a:ln>
            <a:noFill/>
          </a:ln>
        </p:spPr>
      </p:pic>
      <p:pic>
        <p:nvPicPr>
          <p:cNvPr id="1285" name="Google Shape;1285;p36"/>
          <p:cNvPicPr preferRelativeResize="0"/>
          <p:nvPr/>
        </p:nvPicPr>
        <p:blipFill rotWithShape="1">
          <a:blip r:embed="rId4">
            <a:alphaModFix/>
          </a:blip>
          <a:srcRect l="19717" t="14663" b="14670"/>
          <a:stretch/>
        </p:blipFill>
        <p:spPr>
          <a:xfrm>
            <a:off x="290025" y="278575"/>
            <a:ext cx="1839877" cy="1618773"/>
          </a:xfrm>
          <a:prstGeom prst="rect">
            <a:avLst/>
          </a:prstGeom>
          <a:noFill/>
          <a:ln>
            <a:noFill/>
          </a:ln>
        </p:spPr>
      </p:pic>
      <p:sp>
        <p:nvSpPr>
          <p:cNvPr id="7" name="TextBox 6"/>
          <p:cNvSpPr txBox="1"/>
          <p:nvPr/>
        </p:nvSpPr>
        <p:spPr>
          <a:xfrm>
            <a:off x="1909770" y="1596816"/>
            <a:ext cx="5640512" cy="1824923"/>
          </a:xfrm>
          <a:prstGeom prst="rect">
            <a:avLst/>
          </a:prstGeom>
          <a:noFill/>
        </p:spPr>
        <p:txBody>
          <a:bodyPr wrap="square" rtlCol="0">
            <a:spAutoFit/>
          </a:bodyPr>
          <a:lstStyle/>
          <a:p>
            <a:pPr algn="ctr">
              <a:lnSpc>
                <a:spcPct val="150000"/>
              </a:lnSpc>
            </a:pPr>
            <a:r>
              <a:rPr lang="en-US" sz="4000" b="1" dirty="0">
                <a:solidFill>
                  <a:srgbClr val="2F1932"/>
                </a:solidFill>
              </a:rPr>
              <a:t>HẸN GẶP LẠI CÁC EM Ở TIẾT HỌC SAU!</a:t>
            </a:r>
          </a:p>
        </p:txBody>
      </p:sp>
    </p:spTree>
    <p:extLst>
      <p:ext uri="{BB962C8B-B14F-4D97-AF65-F5344CB8AC3E}">
        <p14:creationId xmlns:p14="http://schemas.microsoft.com/office/powerpoint/2010/main" val="38260515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11795"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049312" y="2950913"/>
            <a:ext cx="2094688" cy="2461584"/>
          </a:xfrm>
          <a:prstGeom prst="rect">
            <a:avLst/>
          </a:prstGeom>
          <a:noFill/>
          <a:ln>
            <a:noFill/>
          </a:ln>
        </p:spPr>
      </p:pic>
      <p:sp>
        <p:nvSpPr>
          <p:cNvPr id="6" name="Google Shape;488;p36"/>
          <p:cNvSpPr txBox="1">
            <a:spLocks noGrp="1"/>
          </p:cNvSpPr>
          <p:nvPr>
            <p:ph type="title"/>
          </p:nvPr>
        </p:nvSpPr>
        <p:spPr>
          <a:xfrm>
            <a:off x="409904" y="878622"/>
            <a:ext cx="8366234" cy="2529300"/>
          </a:xfrm>
          <a:prstGeom prst="rect">
            <a:avLst/>
          </a:prstGeom>
        </p:spPr>
        <p:txBody>
          <a:bodyPr spcFirstLastPara="1" wrap="square" lIns="91425" tIns="91425" rIns="91425" bIns="91425" anchor="ctr" anchorCtr="0">
            <a:noAutofit/>
          </a:bodyPr>
          <a:lstStyle/>
          <a:p>
            <a:pPr lvl="0">
              <a:lnSpc>
                <a:spcPct val="150000"/>
              </a:lnSpc>
            </a:pPr>
            <a:r>
              <a:rPr lang="en-US" sz="5500" b="1" dirty="0">
                <a:solidFill>
                  <a:schemeClr val="accent3">
                    <a:lumMod val="50000"/>
                  </a:schemeClr>
                </a:solidFill>
                <a:latin typeface="+mn-lt"/>
              </a:rPr>
              <a:t>I. </a:t>
            </a:r>
            <a:r>
              <a:rPr lang="vi-VN" sz="5500" b="1" dirty="0">
                <a:solidFill>
                  <a:schemeClr val="accent3">
                    <a:lumMod val="50000"/>
                  </a:schemeClr>
                </a:solidFill>
                <a:latin typeface="+mn-lt"/>
              </a:rPr>
              <a:t>HIỆN TƯỢNG KHÚC XẠ ÁNH SÁNG</a:t>
            </a:r>
            <a:endParaRPr sz="5500" b="1" dirty="0">
              <a:solidFill>
                <a:schemeClr val="accent3">
                  <a:lumMod val="50000"/>
                </a:schemeClr>
              </a:solidFill>
              <a:latin typeface="+mn-lt"/>
            </a:endParaRPr>
          </a:p>
        </p:txBody>
      </p:sp>
    </p:spTree>
    <p:extLst>
      <p:ext uri="{BB962C8B-B14F-4D97-AF65-F5344CB8AC3E}">
        <p14:creationId xmlns:p14="http://schemas.microsoft.com/office/powerpoint/2010/main" val="357689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531477" y="245401"/>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TN</a:t>
            </a:r>
            <a:r>
              <a:rPr kumimoji="0" lang="nl-N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4" name="Rectangle 13"/>
          <p:cNvSpPr/>
          <p:nvPr/>
        </p:nvSpPr>
        <p:spPr>
          <a:xfrm>
            <a:off x="386803" y="735775"/>
            <a:ext cx="4584515" cy="2031325"/>
          </a:xfrm>
          <a:prstGeom prst="rect">
            <a:avLst/>
          </a:prstGeom>
        </p:spPr>
        <p:txBody>
          <a:bodyPr wrap="square">
            <a:spAutoFit/>
          </a:bodyPr>
          <a:lstStyle/>
          <a:p>
            <a:r>
              <a:rPr lang="en-US" sz="1800" dirty="0" err="1">
                <a:latin typeface="+mn-lt"/>
                <a:cs typeface="Times New Roman" panose="02020603050405020304" pitchFamily="18" charset="0"/>
              </a:rPr>
              <a:t>Chuẩn</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bị</a:t>
            </a:r>
            <a:r>
              <a:rPr lang="en-US" sz="1800" dirty="0">
                <a:latin typeface="+mn-lt"/>
                <a:cs typeface="Times New Roman" panose="02020603050405020304" pitchFamily="18" charset="0"/>
              </a:rPr>
              <a:t>:</a:t>
            </a:r>
          </a:p>
          <a:p>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Một</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bảng</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thí</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nghiệm</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có</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gắn</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tấm</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nhựa</a:t>
            </a:r>
            <a:r>
              <a:rPr lang="en-US" sz="1800" dirty="0">
                <a:latin typeface="+mn-lt"/>
                <a:cs typeface="Times New Roman" panose="02020603050405020304" pitchFamily="18" charset="0"/>
              </a:rPr>
              <a:t> in </a:t>
            </a:r>
            <a:r>
              <a:rPr lang="en-US" sz="1800" dirty="0" err="1">
                <a:latin typeface="+mn-lt"/>
                <a:cs typeface="Times New Roman" panose="02020603050405020304" pitchFamily="18" charset="0"/>
              </a:rPr>
              <a:t>vòng</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tròn</a:t>
            </a:r>
            <a:r>
              <a:rPr lang="en-US" sz="1800" dirty="0">
                <a:latin typeface="+mn-lt"/>
                <a:cs typeface="Times New Roman" panose="02020603050405020304" pitchFamily="18" charset="0"/>
              </a:rPr>
              <a:t> chia </a:t>
            </a:r>
            <a:r>
              <a:rPr lang="en-US" sz="1800" dirty="0" err="1">
                <a:latin typeface="+mn-lt"/>
                <a:cs typeface="Times New Roman" panose="02020603050405020304" pitchFamily="18" charset="0"/>
              </a:rPr>
              <a:t>độ</a:t>
            </a:r>
            <a:r>
              <a:rPr lang="en-US" sz="1800" dirty="0">
                <a:latin typeface="+mn-lt"/>
                <a:cs typeface="Times New Roman" panose="02020603050405020304" pitchFamily="18" charset="0"/>
              </a:rPr>
              <a:t>;</a:t>
            </a:r>
          </a:p>
          <a:p>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Một</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bản</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bán</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trụ</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bằng</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thủy</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tinh</a:t>
            </a:r>
            <a:r>
              <a:rPr lang="en-US" sz="1800" dirty="0">
                <a:latin typeface="+mn-lt"/>
                <a:cs typeface="Times New Roman" panose="02020603050405020304" pitchFamily="18" charset="0"/>
              </a:rPr>
              <a:t>;</a:t>
            </a:r>
          </a:p>
          <a:p>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Đèn</a:t>
            </a:r>
            <a:r>
              <a:rPr lang="en-US" sz="1800" dirty="0">
                <a:latin typeface="+mn-lt"/>
                <a:cs typeface="Times New Roman" panose="02020603050405020304" pitchFamily="18" charset="0"/>
              </a:rPr>
              <a:t> 12 V – 21 W </a:t>
            </a:r>
            <a:r>
              <a:rPr lang="en-US" sz="1800" dirty="0" err="1">
                <a:latin typeface="+mn-lt"/>
                <a:cs typeface="Times New Roman" panose="02020603050405020304" pitchFamily="18" charset="0"/>
              </a:rPr>
              <a:t>có</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khe</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cài</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bản</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chắn</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sáng</a:t>
            </a:r>
            <a:r>
              <a:rPr lang="en-US" sz="1800" dirty="0">
                <a:latin typeface="+mn-lt"/>
                <a:cs typeface="Times New Roman" panose="02020603050405020304" pitchFamily="18" charset="0"/>
              </a:rPr>
              <a:t>;</a:t>
            </a:r>
          </a:p>
          <a:p>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Nguồn</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điện</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biến</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áp</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nguồn</a:t>
            </a:r>
            <a:r>
              <a:rPr lang="en-US" sz="1800" dirty="0">
                <a:latin typeface="+mn-lt"/>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Rectangle 2"/>
              <p:cNvSpPr/>
              <p:nvPr/>
            </p:nvSpPr>
            <p:spPr>
              <a:xfrm>
                <a:off x="495888" y="2594171"/>
                <a:ext cx="4366344" cy="1692771"/>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vi-VN" sz="1800" b="1" i="1" smtClean="0">
                        <a:latin typeface="Cambria Math" panose="02040503050406030204" pitchFamily="18" charset="0"/>
                        <a:ea typeface="Dotum" panose="020B0600000101010101" pitchFamily="34" charset="-127"/>
                        <a:cs typeface="Times New Roman" panose="02020603050405020304" pitchFamily="18" charset="0"/>
                      </a:rPr>
                      <m:t>𝑻𝒊</m:t>
                    </m:r>
                    <m:r>
                      <a:rPr lang="vi-VN" sz="1800" b="1" i="1" smtClean="0">
                        <a:latin typeface="Cambria Math" panose="02040503050406030204" pitchFamily="18" charset="0"/>
                        <a:ea typeface="Dotum" panose="020B0600000101010101" pitchFamily="34" charset="-127"/>
                        <a:cs typeface="Times New Roman" panose="02020603050405020304" pitchFamily="18" charset="0"/>
                      </a:rPr>
                      <m:t>ế</m:t>
                    </m:r>
                    <m:r>
                      <a:rPr lang="vi-VN" sz="1800" b="1" i="1" smtClean="0">
                        <a:latin typeface="Cambria Math" panose="02040503050406030204" pitchFamily="18" charset="0"/>
                        <a:ea typeface="Dotum" panose="020B0600000101010101" pitchFamily="34" charset="-127"/>
                        <a:cs typeface="Times New Roman" panose="02020603050405020304" pitchFamily="18" charset="0"/>
                      </a:rPr>
                      <m:t>𝒏</m:t>
                    </m:r>
                  </m:oMath>
                </a14:m>
                <a:r>
                  <a:rPr lang="vi-VN" sz="1800" b="1" dirty="0">
                    <a:effectLst/>
                    <a:latin typeface="+mn-lt"/>
                    <a:ea typeface="Dotum" panose="020B0600000101010101" pitchFamily="34" charset="-127"/>
                    <a:cs typeface="Times New Roman" panose="02020603050405020304" pitchFamily="18" charset="0"/>
                  </a:rPr>
                  <a:t> hành</a:t>
                </a:r>
              </a:p>
              <a:p>
                <a:r>
                  <a:rPr lang="vi-VN" sz="1800" dirty="0">
                    <a:latin typeface="+mn-lt"/>
                    <a:cs typeface="Times New Roman" panose="02020603050405020304" pitchFamily="18" charset="0"/>
                  </a:rPr>
                  <a:t>- Bố trí thí nghiệm như Hình 5.1.</a:t>
                </a:r>
              </a:p>
              <a:p>
                <a:r>
                  <a:rPr lang="vi-VN" sz="1800" dirty="0">
                    <a:latin typeface="+mn-lt"/>
                    <a:cs typeface="Times New Roman" panose="02020603050405020304" pitchFamily="18" charset="0"/>
                  </a:rPr>
                  <a:t>- Chiếu một chùm sáng tới SI (điểm tới I là tâm của bản bán trụ).</a:t>
                </a:r>
              </a:p>
              <a:p>
                <a:r>
                  <a:rPr lang="vi-VN" sz="1800" dirty="0">
                    <a:latin typeface="+mn-lt"/>
                    <a:cs typeface="Times New Roman" panose="02020603050405020304" pitchFamily="18" charset="0"/>
                  </a:rPr>
                  <a:t>- Quan sát đường đi của chùm sáng.</a:t>
                </a:r>
              </a:p>
            </p:txBody>
          </p:sp>
        </mc:Choice>
        <mc:Fallback xmlns="">
          <p:sp>
            <p:nvSpPr>
              <p:cNvPr id="3" name="Rectangle 2"/>
              <p:cNvSpPr>
                <a:spLocks noRot="1" noChangeAspect="1" noMove="1" noResize="1" noEditPoints="1" noAdjustHandles="1" noChangeArrowheads="1" noChangeShapeType="1" noTextEdit="1"/>
              </p:cNvSpPr>
              <p:nvPr/>
            </p:nvSpPr>
            <p:spPr>
              <a:xfrm>
                <a:off x="495888" y="2594171"/>
                <a:ext cx="4366344" cy="1692771"/>
              </a:xfrm>
              <a:prstGeom prst="rect">
                <a:avLst/>
              </a:prstGeom>
              <a:blipFill>
                <a:blip r:embed="rId3"/>
                <a:stretch>
                  <a:fillRect l="-1116" b="-5054"/>
                </a:stretch>
              </a:blipFill>
            </p:spPr>
            <p:txBody>
              <a:bodyPr/>
              <a:lstStyle/>
              <a:p>
                <a:r>
                  <a:rPr lang="en-US">
                    <a:noFill/>
                  </a:rPr>
                  <a:t> </a:t>
                </a:r>
              </a:p>
            </p:txBody>
          </p:sp>
        </mc:Fallback>
      </mc:AlternateContent>
      <p:sp>
        <p:nvSpPr>
          <p:cNvPr id="19" name="Right Arrow 18"/>
          <p:cNvSpPr/>
          <p:nvPr/>
        </p:nvSpPr>
        <p:spPr>
          <a:xfrm>
            <a:off x="141440" y="2594171"/>
            <a:ext cx="304972" cy="2153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Thí nghiệm 1 Tìm hiểu hiện tượng khúc xạ ánh sáng Chuẩn bị Một bảng thí nghiệ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Thí nghiệm 1 Tìm hiểu hiện tượng khúc xạ ánh sáng Chuẩn bị Một bảng thí nghiệ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913" y="551388"/>
            <a:ext cx="2971800" cy="3143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7975" y="4190092"/>
            <a:ext cx="8336784" cy="738664"/>
          </a:xfrm>
          <a:prstGeom prst="rect">
            <a:avLst/>
          </a:prstGeom>
          <a:noFill/>
        </p:spPr>
        <p:txBody>
          <a:bodyPr wrap="square" rtlCol="0">
            <a:spAutoFit/>
          </a:bodyPr>
          <a:lstStyle/>
          <a:p>
            <a:r>
              <a:rPr lang="vi-VN" sz="2400" b="1" dirty="0">
                <a:solidFill>
                  <a:srgbClr val="FF0000"/>
                </a:solidFill>
              </a:rPr>
              <a:t>?</a:t>
            </a:r>
            <a:r>
              <a:rPr lang="vi-VN" sz="1800" dirty="0">
                <a:solidFill>
                  <a:srgbClr val="FF0000"/>
                </a:solidFill>
              </a:rPr>
              <a:t>Chùm sáng truyền từ không khí vào thủy tinh bị gãy khúc (lệch khỏi phương truyền) tại đâu?</a:t>
            </a:r>
            <a:endParaRPr lang="en-US" sz="1800" dirty="0">
              <a:solidFill>
                <a:srgbClr val="FF0000"/>
              </a:solidFill>
            </a:endParaRPr>
          </a:p>
        </p:txBody>
      </p:sp>
    </p:spTree>
    <p:extLst>
      <p:ext uri="{BB962C8B-B14F-4D97-AF65-F5344CB8AC3E}">
        <p14:creationId xmlns:p14="http://schemas.microsoft.com/office/powerpoint/2010/main" val="24642311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3" grpId="0"/>
      <p:bldP spid="19"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sp>
        <p:nvSpPr>
          <p:cNvPr id="2" name="Rectangle 1"/>
          <p:cNvSpPr/>
          <p:nvPr/>
        </p:nvSpPr>
        <p:spPr>
          <a:xfrm>
            <a:off x="413657" y="1554047"/>
            <a:ext cx="5550573" cy="1200329"/>
          </a:xfrm>
          <a:prstGeom prst="rect">
            <a:avLst/>
          </a:prstGeom>
        </p:spPr>
        <p:txBody>
          <a:bodyPr wrap="square">
            <a:spAutoFit/>
          </a:bodyPr>
          <a:lstStyle/>
          <a:p>
            <a:r>
              <a:rPr lang="vi-VN" sz="1800" b="1" dirty="0"/>
              <a:t>Trả lời:</a:t>
            </a:r>
            <a:endParaRPr lang="vi-VN" sz="1800" dirty="0"/>
          </a:p>
          <a:p>
            <a:r>
              <a:rPr lang="vi-VN" sz="1800" dirty="0"/>
              <a:t>Chùm sáng truyền từ không khí vào thủy tinh bị gãy khúc (lệch khỏi phương truyền) tại mặt phân cách giữa hai môi trường (không khí và thủy tinh).</a:t>
            </a:r>
          </a:p>
        </p:txBody>
      </p:sp>
      <p:pic>
        <p:nvPicPr>
          <p:cNvPr id="4" name="Picture 3"/>
          <p:cNvPicPr>
            <a:picLocks noChangeAspect="1"/>
          </p:cNvPicPr>
          <p:nvPr/>
        </p:nvPicPr>
        <p:blipFill>
          <a:blip r:embed="rId3"/>
          <a:stretch>
            <a:fillRect/>
          </a:stretch>
        </p:blipFill>
        <p:spPr>
          <a:xfrm>
            <a:off x="270914" y="4479965"/>
            <a:ext cx="669183" cy="526455"/>
          </a:xfrm>
          <a:prstGeom prst="rect">
            <a:avLst/>
          </a:prstGeom>
        </p:spPr>
      </p:pic>
      <p:pic>
        <p:nvPicPr>
          <p:cNvPr id="5" name="Picture 4"/>
          <p:cNvPicPr>
            <a:picLocks noChangeAspect="1"/>
          </p:cNvPicPr>
          <p:nvPr/>
        </p:nvPicPr>
        <p:blipFill>
          <a:blip r:embed="rId4"/>
          <a:stretch>
            <a:fillRect/>
          </a:stretch>
        </p:blipFill>
        <p:spPr>
          <a:xfrm rot="13820229">
            <a:off x="7996045" y="-18943"/>
            <a:ext cx="742439" cy="857248"/>
          </a:xfrm>
          <a:prstGeom prst="rect">
            <a:avLst/>
          </a:prstGeom>
        </p:spPr>
      </p:pic>
      <p:sp>
        <p:nvSpPr>
          <p:cNvPr id="7" name="TextBox 6"/>
          <p:cNvSpPr txBox="1"/>
          <p:nvPr/>
        </p:nvSpPr>
        <p:spPr>
          <a:xfrm>
            <a:off x="270914" y="599697"/>
            <a:ext cx="8336784" cy="738664"/>
          </a:xfrm>
          <a:prstGeom prst="rect">
            <a:avLst/>
          </a:prstGeom>
          <a:noFill/>
        </p:spPr>
        <p:txBody>
          <a:bodyPr wrap="square" rtlCol="0">
            <a:spAutoFit/>
          </a:bodyPr>
          <a:lstStyle/>
          <a:p>
            <a:r>
              <a:rPr lang="vi-VN" sz="2400" b="1" dirty="0">
                <a:solidFill>
                  <a:srgbClr val="FF0000"/>
                </a:solidFill>
              </a:rPr>
              <a:t>?</a:t>
            </a:r>
            <a:r>
              <a:rPr lang="vi-VN" sz="1800" dirty="0">
                <a:solidFill>
                  <a:srgbClr val="FF0000"/>
                </a:solidFill>
              </a:rPr>
              <a:t>Chùm sáng truyền từ không khí vào thủy tinh bị gãy khúc (lệch khỏi phương truyền) tại đâu?</a:t>
            </a:r>
            <a:endParaRPr lang="en-US" sz="1800" dirty="0">
              <a:solidFill>
                <a:srgbClr val="FF0000"/>
              </a:solidFill>
            </a:endParaRPr>
          </a:p>
        </p:txBody>
      </p:sp>
      <p:pic>
        <p:nvPicPr>
          <p:cNvPr id="8" name="Picture 7"/>
          <p:cNvPicPr/>
          <p:nvPr/>
        </p:nvPicPr>
        <p:blipFill>
          <a:blip r:embed="rId5"/>
          <a:stretch>
            <a:fillRect/>
          </a:stretch>
        </p:blipFill>
        <p:spPr>
          <a:xfrm>
            <a:off x="5769429" y="1440854"/>
            <a:ext cx="3001454" cy="3493806"/>
          </a:xfrm>
          <a:prstGeom prst="rect">
            <a:avLst/>
          </a:prstGeom>
        </p:spPr>
      </p:pic>
    </p:spTree>
    <p:extLst>
      <p:ext uri="{BB962C8B-B14F-4D97-AF65-F5344CB8AC3E}">
        <p14:creationId xmlns:p14="http://schemas.microsoft.com/office/powerpoint/2010/main" val="137786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87788" y="924761"/>
            <a:ext cx="7756498" cy="1776838"/>
            <a:chOff x="457200" y="910704"/>
            <a:chExt cx="7889355" cy="3033143"/>
          </a:xfrm>
        </p:grpSpPr>
        <p:sp>
          <p:nvSpPr>
            <p:cNvPr id="3" name="Rounded Rectangular Callout 2"/>
            <p:cNvSpPr/>
            <p:nvPr/>
          </p:nvSpPr>
          <p:spPr>
            <a:xfrm>
              <a:off x="457200" y="910704"/>
              <a:ext cx="7889355" cy="3033143"/>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a:off x="762194" y="988163"/>
              <a:ext cx="7416851" cy="2823963"/>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200" dirty="0">
                  <a:latin typeface="+mn-lt"/>
                  <a:ea typeface="Calibri" panose="020F0502020204030204" pitchFamily="34" charset="0"/>
                </a:rPr>
                <a:t>Hiện tượng khúc xạ ánh sáng</a:t>
              </a:r>
            </a:p>
            <a:p>
              <a:r>
                <a:rPr lang="vi-VN" sz="2200" dirty="0">
                  <a:latin typeface="+mn-lt"/>
                  <a:ea typeface="Calibri" panose="020F0502020204030204" pitchFamily="34" charset="0"/>
                </a:rPr>
                <a:t> là </a:t>
              </a:r>
              <a:r>
                <a:rPr lang="vi-VN" sz="2200" dirty="0"/>
                <a:t>hiện tượng tia sáng bị gãy khúc (bị lệch khỏi phương truyền ban đầu) tại mặt phân cách khi truyền từ môi trường này sang môi trường khác</a:t>
              </a:r>
              <a:r>
                <a:rPr lang="vi-VN" sz="2200" i="1" dirty="0"/>
                <a:t>.</a:t>
              </a:r>
              <a:endParaRPr lang="en-US" sz="2200" dirty="0"/>
            </a:p>
          </p:txBody>
        </p:sp>
      </p:grpSp>
      <p:pic>
        <p:nvPicPr>
          <p:cNvPr id="2" name="Picture 1"/>
          <p:cNvPicPr>
            <a:picLocks noChangeAspect="1"/>
          </p:cNvPicPr>
          <p:nvPr/>
        </p:nvPicPr>
        <p:blipFill>
          <a:blip r:embed="rId3"/>
          <a:stretch>
            <a:fillRect/>
          </a:stretch>
        </p:blipFill>
        <p:spPr>
          <a:xfrm>
            <a:off x="7731200" y="3427012"/>
            <a:ext cx="890059" cy="1327712"/>
          </a:xfrm>
          <a:prstGeom prst="rect">
            <a:avLst/>
          </a:prstGeom>
        </p:spPr>
      </p:pic>
      <p:pic>
        <p:nvPicPr>
          <p:cNvPr id="7" name="Picture 6"/>
          <p:cNvPicPr>
            <a:picLocks noChangeAspect="1"/>
          </p:cNvPicPr>
          <p:nvPr/>
        </p:nvPicPr>
        <p:blipFill>
          <a:blip r:embed="rId4"/>
          <a:stretch>
            <a:fillRect/>
          </a:stretch>
        </p:blipFill>
        <p:spPr>
          <a:xfrm>
            <a:off x="7657106" y="613795"/>
            <a:ext cx="869525" cy="7014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grpSp>
        <p:nvGrpSpPr>
          <p:cNvPr id="6" name="Group 5"/>
          <p:cNvGrpSpPr/>
          <p:nvPr/>
        </p:nvGrpSpPr>
        <p:grpSpPr>
          <a:xfrm>
            <a:off x="304560" y="268870"/>
            <a:ext cx="5854502" cy="4328233"/>
            <a:chOff x="457200" y="910704"/>
            <a:chExt cx="7889355" cy="3972844"/>
          </a:xfrm>
        </p:grpSpPr>
        <p:sp>
          <p:nvSpPr>
            <p:cNvPr id="7" name="Rounded Rectangular Callout 6"/>
            <p:cNvSpPr/>
            <p:nvPr/>
          </p:nvSpPr>
          <p:spPr>
            <a:xfrm>
              <a:off x="457200" y="910704"/>
              <a:ext cx="7889355" cy="3972844"/>
            </a:xfrm>
            <a:prstGeom prst="wedgeRoundRectCallout">
              <a:avLst>
                <a:gd name="adj1" fmla="val -20218"/>
                <a:gd name="adj2" fmla="val 49523"/>
                <a:gd name="adj3" fmla="val 16667"/>
              </a:avLst>
            </a:prstGeom>
            <a:solidFill>
              <a:srgbClr val="FFFF99"/>
            </a:solidFill>
            <a:ln>
              <a:solidFill>
                <a:srgbClr val="FFFF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701537" y="978568"/>
              <a:ext cx="7416851" cy="3898572"/>
            </a:xfrm>
            <a:prstGeom prst="rect">
              <a:avLst/>
            </a:prstGeom>
          </p:spPr>
          <p:txBody>
            <a:bodyPr wrap="square">
              <a:spAutoFit/>
            </a:bodyPr>
            <a:lstStyle/>
            <a:p>
              <a:pPr algn="just">
                <a:lnSpc>
                  <a:spcPct val="150000"/>
                </a:lnSpc>
                <a:buClr>
                  <a:schemeClr val="accent3">
                    <a:lumMod val="50000"/>
                  </a:schemeClr>
                </a:buClr>
              </a:pPr>
              <a:r>
                <a:rPr lang="vi-VN" sz="1800" b="1" dirty="0">
                  <a:solidFill>
                    <a:schemeClr val="accent3">
                      <a:lumMod val="50000"/>
                    </a:schemeClr>
                  </a:solidFill>
                  <a:latin typeface="+mn-lt"/>
                  <a:ea typeface="Calibri" panose="020F0502020204030204" pitchFamily="34" charset="0"/>
                </a:rPr>
                <a:t>Quy ước</a:t>
              </a:r>
            </a:p>
            <a:p>
              <a:pPr marL="342900" indent="-342900" algn="just">
                <a:lnSpc>
                  <a:spcPct val="150000"/>
                </a:lnSpc>
                <a:buClr>
                  <a:schemeClr val="accent3">
                    <a:lumMod val="50000"/>
                  </a:schemeClr>
                </a:buClr>
                <a:buFont typeface="Wingdings" panose="05000000000000000000" pitchFamily="2" charset="2"/>
                <a:buChar char="Ø"/>
              </a:pPr>
              <a:r>
                <a:rPr lang="vi-VN" sz="1800" dirty="0">
                  <a:latin typeface="+mn-lt"/>
                  <a:ea typeface="Calibri" panose="020F0502020204030204" pitchFamily="34" charset="0"/>
                </a:rPr>
                <a:t>I là điểm tới;</a:t>
              </a:r>
            </a:p>
            <a:p>
              <a:pPr marL="342900" indent="-342900" algn="just">
                <a:lnSpc>
                  <a:spcPct val="150000"/>
                </a:lnSpc>
                <a:buClr>
                  <a:schemeClr val="accent3">
                    <a:lumMod val="50000"/>
                  </a:schemeClr>
                </a:buClr>
                <a:buFont typeface="Wingdings" panose="05000000000000000000" pitchFamily="2" charset="2"/>
                <a:buChar char="Ø"/>
              </a:pPr>
              <a:r>
                <a:rPr lang="vi-VN" sz="1800" dirty="0">
                  <a:latin typeface="+mn-lt"/>
                  <a:ea typeface="Calibri" panose="020F0502020204030204" pitchFamily="34" charset="0"/>
                </a:rPr>
                <a:t>SI là tia tới;</a:t>
              </a:r>
            </a:p>
            <a:p>
              <a:pPr marL="342900" indent="-342900" algn="just">
                <a:lnSpc>
                  <a:spcPct val="150000"/>
                </a:lnSpc>
                <a:buClr>
                  <a:schemeClr val="accent3">
                    <a:lumMod val="50000"/>
                  </a:schemeClr>
                </a:buClr>
                <a:buFont typeface="Wingdings" panose="05000000000000000000" pitchFamily="2" charset="2"/>
                <a:buChar char="Ø"/>
              </a:pPr>
              <a:r>
                <a:rPr lang="vi-VN" sz="1800" dirty="0">
                  <a:latin typeface="+mn-lt"/>
                  <a:ea typeface="Calibri" panose="020F0502020204030204" pitchFamily="34" charset="0"/>
                </a:rPr>
                <a:t>IK là tia khúc xạ</a:t>
              </a:r>
            </a:p>
            <a:p>
              <a:pPr marL="342900" indent="-342900" algn="just">
                <a:lnSpc>
                  <a:spcPct val="150000"/>
                </a:lnSpc>
                <a:buClr>
                  <a:schemeClr val="accent3">
                    <a:lumMod val="50000"/>
                  </a:schemeClr>
                </a:buClr>
                <a:buFont typeface="Wingdings" panose="05000000000000000000" pitchFamily="2" charset="2"/>
                <a:buChar char="Ø"/>
              </a:pPr>
              <a:r>
                <a:rPr lang="vi-VN" sz="1800" dirty="0">
                  <a:latin typeface="+mn-lt"/>
                  <a:ea typeface="Calibri" panose="020F0502020204030204" pitchFamily="34" charset="0"/>
                </a:rPr>
                <a:t>NN’ (vuông góc với mặt phân cách tại điểm tới) là pháp tuyến;</a:t>
              </a:r>
            </a:p>
            <a:p>
              <a:pPr marL="342900" indent="-342900" algn="just">
                <a:lnSpc>
                  <a:spcPct val="150000"/>
                </a:lnSpc>
                <a:buClr>
                  <a:schemeClr val="accent3">
                    <a:lumMod val="50000"/>
                  </a:schemeClr>
                </a:buClr>
                <a:buFont typeface="Wingdings" panose="05000000000000000000" pitchFamily="2" charset="2"/>
                <a:buChar char="Ø"/>
              </a:pPr>
              <a:r>
                <a:rPr lang="vi-VN" sz="1800" dirty="0">
                  <a:latin typeface="+mn-lt"/>
                  <a:ea typeface="Calibri" panose="020F0502020204030204" pitchFamily="34" charset="0"/>
                </a:rPr>
                <a:t>SIN là góc tới, kí hiệu là i;</a:t>
              </a:r>
            </a:p>
            <a:p>
              <a:pPr marL="342900" indent="-342900" algn="just">
                <a:lnSpc>
                  <a:spcPct val="150000"/>
                </a:lnSpc>
                <a:buClr>
                  <a:schemeClr val="accent3">
                    <a:lumMod val="50000"/>
                  </a:schemeClr>
                </a:buClr>
                <a:buFont typeface="Wingdings" panose="05000000000000000000" pitchFamily="2" charset="2"/>
                <a:buChar char="Ø"/>
              </a:pPr>
              <a:r>
                <a:rPr lang="vi-VN" sz="1800" dirty="0">
                  <a:latin typeface="+mn-lt"/>
                  <a:ea typeface="Calibri" panose="020F0502020204030204" pitchFamily="34" charset="0"/>
                </a:rPr>
                <a:t>KIN’ là góc khúc xạ, kí hiệu là r;</a:t>
              </a:r>
            </a:p>
            <a:p>
              <a:pPr marL="342900" indent="-342900" algn="just">
                <a:lnSpc>
                  <a:spcPct val="150000"/>
                </a:lnSpc>
                <a:buClr>
                  <a:schemeClr val="accent3">
                    <a:lumMod val="50000"/>
                  </a:schemeClr>
                </a:buClr>
                <a:buFont typeface="Wingdings" panose="05000000000000000000" pitchFamily="2" charset="2"/>
                <a:buChar char="Ø"/>
              </a:pPr>
              <a:r>
                <a:rPr lang="vi-VN" sz="1800" dirty="0">
                  <a:latin typeface="+mn-lt"/>
                  <a:ea typeface="Calibri" panose="020F0502020204030204" pitchFamily="34" charset="0"/>
                </a:rPr>
                <a:t> Mặt phẳng chứa tia tới SI và pháp tuyến NN’ là mặt phẳng tới.</a:t>
              </a:r>
            </a:p>
          </p:txBody>
        </p:sp>
      </p:grpSp>
      <p:pic>
        <p:nvPicPr>
          <p:cNvPr id="5" name="Picture 4"/>
          <p:cNvPicPr>
            <a:picLocks noChangeAspect="1"/>
          </p:cNvPicPr>
          <p:nvPr/>
        </p:nvPicPr>
        <p:blipFill>
          <a:blip r:embed="rId3"/>
          <a:stretch>
            <a:fillRect/>
          </a:stretch>
        </p:blipFill>
        <p:spPr>
          <a:xfrm>
            <a:off x="7560294" y="4314213"/>
            <a:ext cx="576401" cy="50192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4727" y="0"/>
            <a:ext cx="486294" cy="732559"/>
          </a:xfrm>
          <a:prstGeom prst="rect">
            <a:avLst/>
          </a:prstGeom>
        </p:spPr>
      </p:pic>
      <p:pic>
        <p:nvPicPr>
          <p:cNvPr id="9" name="Picture 8"/>
          <p:cNvPicPr>
            <a:picLocks noChangeAspect="1"/>
          </p:cNvPicPr>
          <p:nvPr/>
        </p:nvPicPr>
        <p:blipFill>
          <a:blip r:embed="rId5"/>
          <a:stretch>
            <a:fillRect/>
          </a:stretch>
        </p:blipFill>
        <p:spPr>
          <a:xfrm>
            <a:off x="429944" y="3383737"/>
            <a:ext cx="469836" cy="485945"/>
          </a:xfrm>
          <a:prstGeom prst="rect">
            <a:avLst/>
          </a:prstGeom>
        </p:spPr>
      </p:pic>
      <p:pic>
        <p:nvPicPr>
          <p:cNvPr id="10" name="Picture 9"/>
          <p:cNvPicPr/>
          <p:nvPr/>
        </p:nvPicPr>
        <p:blipFill>
          <a:blip r:embed="rId6"/>
          <a:stretch>
            <a:fillRect/>
          </a:stretch>
        </p:blipFill>
        <p:spPr>
          <a:xfrm>
            <a:off x="6059567" y="716699"/>
            <a:ext cx="3001454" cy="3493806"/>
          </a:xfrm>
          <a:prstGeom prst="rect">
            <a:avLst/>
          </a:prstGeom>
        </p:spPr>
      </p:pic>
      <p:cxnSp>
        <p:nvCxnSpPr>
          <p:cNvPr id="3" name="Straight Connector 2"/>
          <p:cNvCxnSpPr/>
          <p:nvPr/>
        </p:nvCxnSpPr>
        <p:spPr>
          <a:xfrm flipH="1">
            <a:off x="899780" y="2858814"/>
            <a:ext cx="235337" cy="94593"/>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1145628" y="2848303"/>
            <a:ext cx="170805" cy="105104"/>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899779" y="3240484"/>
            <a:ext cx="235337" cy="94593"/>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1127247" y="3257975"/>
            <a:ext cx="189186" cy="10510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1667946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2074</TotalTime>
  <Words>2333</Words>
  <Application>Microsoft Office PowerPoint</Application>
  <PresentationFormat>On-screen Show (16:9)</PresentationFormat>
  <Paragraphs>192</Paragraphs>
  <Slides>41</Slides>
  <Notes>28</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Montserrat</vt:lpstr>
      <vt:lpstr>Tahoma</vt:lpstr>
      <vt:lpstr>Times New Roman</vt:lpstr>
      <vt:lpstr>Wingdings</vt:lpstr>
      <vt:lpstr>Maven Pro ExtraBold</vt:lpstr>
      <vt:lpstr>Bellota Text</vt:lpstr>
      <vt:lpstr>Calibri</vt:lpstr>
      <vt:lpstr>DengXian</vt:lpstr>
      <vt:lpstr>Cambria Math</vt:lpstr>
      <vt:lpstr>Open Sans</vt:lpstr>
      <vt:lpstr>MJXc-TeX-main-R</vt:lpstr>
      <vt:lpstr>Arial</vt:lpstr>
      <vt:lpstr>Grammar Subject for Elementary - 4th Grade: Ordering Adjectives by Slidesgo</vt:lpstr>
      <vt:lpstr>CHÀO MỪNG CÁC EM  ĐẾN VỚI TIẾT HỌC HÔM NAY!</vt:lpstr>
      <vt:lpstr>PowerPoint Presentation</vt:lpstr>
      <vt:lpstr>CHƯƠNG II. ÁNH SÁNG</vt:lpstr>
      <vt:lpstr>PowerPoint Presentation</vt:lpstr>
      <vt:lpstr>I. HIỆN TƯỢNG KHÚC XẠ ÁNH SÁNG</vt:lpstr>
      <vt:lpstr>PowerPoint Presentation</vt:lpstr>
      <vt:lpstr>PowerPoint Presentation</vt:lpstr>
      <vt:lpstr>PowerPoint Presentation</vt:lpstr>
      <vt:lpstr>PowerPoint Presentation</vt:lpstr>
      <vt:lpstr>PowerPoint Presentation</vt:lpstr>
      <vt:lpstr>I. ĐỊNH LUẬT KHÚC XẠ ÁNH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CHIẾT SUẤT CỦA MÔI TRƯỜNG</vt:lpstr>
      <vt:lpstr>PowerPoint Presentation</vt:lpstr>
      <vt:lpstr>PowerPoint Presentation</vt:lpstr>
      <vt:lpstr>PowerPoint Presentation</vt:lpstr>
      <vt:lpstr>PowerPoint Presentation</vt:lpstr>
      <vt:lpstr>LUYỆN TẬP</vt:lpstr>
      <vt:lpstr>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Mr CHU HONG VINH</dc:creator>
  <cp:lastModifiedBy>Dang Van Hua GV</cp:lastModifiedBy>
  <cp:revision>183</cp:revision>
  <dcterms:modified xsi:type="dcterms:W3CDTF">2024-09-29T15:28:55Z</dcterms:modified>
</cp:coreProperties>
</file>