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70" r:id="rId2"/>
    <p:sldId id="503" r:id="rId3"/>
    <p:sldId id="550" r:id="rId4"/>
    <p:sldId id="497" r:id="rId5"/>
    <p:sldId id="551" r:id="rId6"/>
    <p:sldId id="552" r:id="rId7"/>
    <p:sldId id="553" r:id="rId8"/>
    <p:sldId id="515" r:id="rId9"/>
    <p:sldId id="559" r:id="rId10"/>
    <p:sldId id="554" r:id="rId11"/>
    <p:sldId id="568" r:id="rId12"/>
    <p:sldId id="521" r:id="rId13"/>
    <p:sldId id="534" r:id="rId14"/>
    <p:sldId id="567" r:id="rId15"/>
    <p:sldId id="555" r:id="rId16"/>
    <p:sldId id="556" r:id="rId17"/>
    <p:sldId id="569" r:id="rId18"/>
    <p:sldId id="557" r:id="rId19"/>
    <p:sldId id="558" r:id="rId20"/>
    <p:sldId id="571" r:id="rId21"/>
    <p:sldId id="572" r:id="rId22"/>
    <p:sldId id="541" r:id="rId23"/>
    <p:sldId id="544" r:id="rId24"/>
    <p:sldId id="564" r:id="rId25"/>
    <p:sldId id="566" r:id="rId26"/>
    <p:sldId id="527" r:id="rId27"/>
    <p:sldId id="519" r:id="rId28"/>
    <p:sldId id="53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BCFCD4"/>
    <a:srgbClr val="33CCFF"/>
    <a:srgbClr val="99FF66"/>
    <a:srgbClr val="FF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3" d="100"/>
          <a:sy n="63" d="100"/>
        </p:scale>
        <p:origin x="1404"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6.pn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Đất</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feralit</a:t>
          </a:r>
          <a:r>
            <a:rPr lang="en-US" sz="1600" b="0" dirty="0">
              <a:solidFill>
                <a:schemeClr val="tx1"/>
              </a:solidFill>
              <a:effectLst/>
              <a:latin typeface="Cambria" pitchFamily="18" charset="0"/>
              <a:ea typeface="Cambria" pitchFamily="18" charset="0"/>
              <a:cs typeface="Times New Roman"/>
            </a:rPr>
            <a:t> c</a:t>
          </a:r>
          <a:r>
            <a:rPr lang="vi-VN" sz="1600" b="0" dirty="0">
              <a:solidFill>
                <a:schemeClr val="tx1"/>
              </a:solidFill>
              <a:effectLst/>
              <a:latin typeface="Cambria" pitchFamily="18" charset="0"/>
              <a:ea typeface="Cambria" pitchFamily="18" charset="0"/>
              <a:cs typeface="Times New Roman"/>
            </a:rPr>
            <a:t>hiếm tới 65% diện tích đất tự nhiên.</a:t>
          </a:r>
          <a:endParaRPr lang="en-US" sz="1600" b="0" dirty="0">
            <a:solidFill>
              <a:schemeClr val="tx1"/>
            </a:solidFill>
            <a:effectLst/>
            <a:latin typeface="Cambria" pitchFamily="18" charset="0"/>
            <a:ea typeface="Cambria" pitchFamily="18" charset="0"/>
            <a:cs typeface="Times New Roman"/>
          </a:endParaRPr>
        </a:p>
        <a:p>
          <a:pPr algn="just"/>
          <a:r>
            <a:rPr lang="en-US" sz="1600" b="1" dirty="0">
              <a:solidFill>
                <a:schemeClr val="tx1"/>
              </a:solidFill>
              <a:effectLst/>
              <a:latin typeface="Cambria" pitchFamily="18" charset="0"/>
              <a:ea typeface="Cambria" pitchFamily="18" charset="0"/>
              <a:cs typeface="Times New Roman"/>
            </a:rPr>
            <a:t>- </a:t>
          </a:r>
          <a:r>
            <a:rPr lang="vi-VN" sz="1600" b="1" dirty="0">
              <a:solidFill>
                <a:schemeClr val="tx1"/>
              </a:solidFill>
              <a:effectLst/>
              <a:latin typeface="Cambria" pitchFamily="18" charset="0"/>
              <a:ea typeface="Cambria" pitchFamily="18" charset="0"/>
              <a:cs typeface="Times New Roman"/>
            </a:rPr>
            <a:t>Phân bố</a:t>
          </a:r>
          <a:r>
            <a:rPr lang="en-US" sz="1600" b="1" dirty="0">
              <a:solidFill>
                <a:schemeClr val="tx1"/>
              </a:solidFill>
              <a:effectLst/>
              <a:latin typeface="Cambria" pitchFamily="18" charset="0"/>
              <a:ea typeface="Cambria" pitchFamily="18" charset="0"/>
              <a:cs typeface="Times New Roman"/>
            </a:rPr>
            <a:t>:</a:t>
          </a:r>
          <a:r>
            <a:rPr lang="vi-VN" sz="1600" b="1" dirty="0">
              <a:solidFill>
                <a:schemeClr val="tx1"/>
              </a:solidFill>
              <a:effectLst/>
              <a:latin typeface="Cambria" pitchFamily="18" charset="0"/>
              <a:ea typeface="Cambria" pitchFamily="18" charset="0"/>
              <a:cs typeface="Times New Roman"/>
            </a:rPr>
            <a:t> </a:t>
          </a:r>
          <a:r>
            <a:rPr lang="vi-VN" sz="1600" b="0" dirty="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gồm</a:t>
          </a:r>
          <a:r>
            <a:rPr lang="en-US" sz="1600" b="0" dirty="0">
              <a:solidFill>
                <a:schemeClr val="tx1"/>
              </a:solidFill>
              <a:effectLst/>
              <a:latin typeface="Cambria" pitchFamily="18" charset="0"/>
              <a:ea typeface="Cambria" pitchFamily="18" charset="0"/>
              <a:cs typeface="Times New Roman"/>
            </a:rPr>
            <a:t> đ</a:t>
          </a:r>
          <a:r>
            <a:rPr lang="vi-VN" sz="1600" b="0" dirty="0">
              <a:solidFill>
                <a:schemeClr val="tx1"/>
              </a:solidFill>
              <a:effectLst/>
              <a:latin typeface="Cambria" pitchFamily="18" charset="0"/>
              <a:ea typeface="Cambria" pitchFamily="18" charset="0"/>
              <a:cs typeface="Times New Roman"/>
            </a:rPr>
            <a:t>ất feralit trên đá vôi phân bố ở Tây Bắc, </a:t>
          </a:r>
          <a:r>
            <a:rPr lang="en-US" sz="1600" b="0" dirty="0">
              <a:solidFill>
                <a:schemeClr val="tx1"/>
              </a:solidFill>
              <a:effectLst/>
              <a:latin typeface="Cambria" pitchFamily="18" charset="0"/>
              <a:ea typeface="Cambria" pitchFamily="18" charset="0"/>
              <a:cs typeface="Times New Roman"/>
            </a:rPr>
            <a:t>Đ</a:t>
          </a:r>
          <a:r>
            <a:rPr lang="vi-VN" sz="1600" b="0" dirty="0">
              <a:solidFill>
                <a:schemeClr val="tx1"/>
              </a:solidFill>
              <a:effectLst/>
              <a:latin typeface="Cambria" pitchFamily="18" charset="0"/>
              <a:ea typeface="Cambria" pitchFamily="18" charset="0"/>
              <a:cs typeface="Times New Roman"/>
            </a:rPr>
            <a:t>ông </a:t>
          </a:r>
          <a:r>
            <a:rPr lang="en-US" sz="1600" b="0" dirty="0">
              <a:solidFill>
                <a:schemeClr val="tx1"/>
              </a:solidFill>
              <a:effectLst/>
              <a:latin typeface="Cambria" pitchFamily="18" charset="0"/>
              <a:ea typeface="Cambria" pitchFamily="18" charset="0"/>
              <a:cs typeface="Times New Roman"/>
            </a:rPr>
            <a:t>B</a:t>
          </a:r>
          <a:r>
            <a:rPr lang="vi-VN" sz="1600" b="0" dirty="0">
              <a:solidFill>
                <a:schemeClr val="tx1"/>
              </a:solidFill>
              <a:effectLst/>
              <a:latin typeface="Cambria" pitchFamily="18" charset="0"/>
              <a:ea typeface="Cambria" pitchFamily="18" charset="0"/>
              <a:cs typeface="Times New Roman"/>
            </a:rPr>
            <a:t>ắc và Bắc Trung </a:t>
          </a:r>
          <a:r>
            <a:rPr lang="en-US" sz="1600" b="0" dirty="0">
              <a:solidFill>
                <a:schemeClr val="tx1"/>
              </a:solidFill>
              <a:effectLst/>
              <a:latin typeface="Cambria" pitchFamily="18" charset="0"/>
              <a:ea typeface="Cambria" pitchFamily="18" charset="0"/>
              <a:cs typeface="Times New Roman"/>
            </a:rPr>
            <a:t>B</a:t>
          </a:r>
          <a:r>
            <a:rPr lang="vi-VN" sz="1600" b="0" dirty="0">
              <a:solidFill>
                <a:schemeClr val="tx1"/>
              </a:solidFill>
              <a:effectLst/>
              <a:latin typeface="Cambria" pitchFamily="18" charset="0"/>
              <a:ea typeface="Cambria" pitchFamily="18" charset="0"/>
              <a:cs typeface="Times New Roman"/>
            </a:rPr>
            <a:t>ộ</a:t>
          </a:r>
          <a:r>
            <a:rPr lang="en-US" sz="1600" b="0" dirty="0">
              <a:solidFill>
                <a:schemeClr val="tx1"/>
              </a:solidFill>
              <a:effectLst/>
              <a:latin typeface="Cambria" pitchFamily="18" charset="0"/>
              <a:ea typeface="Cambria" pitchFamily="18" charset="0"/>
              <a:cs typeface="Times New Roman"/>
            </a:rPr>
            <a:t>, đ</a:t>
          </a:r>
          <a:r>
            <a:rPr lang="vi-VN" sz="1600" b="0" dirty="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Đặc</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điểm</a:t>
          </a:r>
          <a:r>
            <a:rPr lang="en-US" sz="1600" b="1" dirty="0">
              <a:solidFill>
                <a:schemeClr val="tx1"/>
              </a:solidFill>
              <a:effectLst/>
              <a:latin typeface="Cambria" pitchFamily="18" charset="0"/>
              <a:ea typeface="Cambria" pitchFamily="18" charset="0"/>
              <a:cs typeface="Times New Roman"/>
            </a:rPr>
            <a:t>: </a:t>
          </a:r>
        </a:p>
        <a:p>
          <a:pPr algn="just"/>
          <a:r>
            <a:rPr lang="en-US" sz="1600" b="0" dirty="0">
              <a:solidFill>
                <a:schemeClr val="tx1"/>
              </a:solidFill>
              <a:effectLst/>
              <a:latin typeface="Cambria" pitchFamily="18" charset="0"/>
              <a:ea typeface="Cambria" pitchFamily="18" charset="0"/>
              <a:cs typeface="Times New Roman"/>
            </a:rPr>
            <a:t>+ C</a:t>
          </a:r>
          <a:r>
            <a:rPr lang="vi-VN" sz="1600" b="0" dirty="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dirty="0">
            <a:solidFill>
              <a:schemeClr val="tx1"/>
            </a:solidFill>
            <a:effectLst/>
            <a:latin typeface="Cambria" pitchFamily="18" charset="0"/>
            <a:ea typeface="Cambria" pitchFamily="18" charset="0"/>
            <a:cs typeface="Times New Roman"/>
          </a:endParaRPr>
        </a:p>
        <a:p>
          <a:pPr algn="just"/>
          <a:r>
            <a:rPr lang="en-US" sz="1600" b="0" dirty="0">
              <a:solidFill>
                <a:schemeClr val="tx1"/>
              </a:solidFill>
              <a:effectLst/>
              <a:latin typeface="Cambria" pitchFamily="18" charset="0"/>
              <a:ea typeface="Cambria" pitchFamily="18" charset="0"/>
              <a:cs typeface="Times New Roman"/>
            </a:rPr>
            <a:t>+ L</a:t>
          </a:r>
          <a:r>
            <a:rPr lang="vi-VN" sz="1600" b="0" dirty="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dirty="0">
            <a:solidFill>
              <a:schemeClr val="tx1"/>
            </a:solidFill>
            <a:effectLst/>
            <a:latin typeface="Cambria" pitchFamily="18" charset="0"/>
            <a:ea typeface="Cambria" pitchFamily="18" charset="0"/>
            <a:cs typeface="Times New Roman"/>
          </a:endParaRPr>
        </a:p>
        <a:p>
          <a:pPr algn="just"/>
          <a:r>
            <a:rPr lang="en-US" sz="1600" b="0" dirty="0">
              <a:solidFill>
                <a:schemeClr val="tx1"/>
              </a:solidFill>
              <a:effectLst/>
              <a:latin typeface="Cambria" pitchFamily="18" charset="0"/>
              <a:ea typeface="Cambria" pitchFamily="18" charset="0"/>
              <a:cs typeface="Times New Roman"/>
            </a:rPr>
            <a:t>+</a:t>
          </a:r>
          <a:r>
            <a:rPr lang="vi-VN" sz="1600" b="0" dirty="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a:solidFill>
              <a:schemeClr val="tx1"/>
            </a:solidFill>
            <a:latin typeface="Cambria" pitchFamily="18" charset="0"/>
            <a:ea typeface="Cambria" pitchFamily="18" charset="0"/>
          </a:endParaRPr>
        </a:p>
        <a:p>
          <a:pPr algn="just"/>
          <a:r>
            <a:rPr lang="en-US" sz="1600"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Giá</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trị</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sử</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dụng</a:t>
          </a:r>
          <a:r>
            <a:rPr lang="en-US" sz="1600" dirty="0">
              <a:solidFill>
                <a:schemeClr val="tx1"/>
              </a:solidFill>
              <a:latin typeface="Cambria" pitchFamily="18" charset="0"/>
              <a:ea typeface="Cambria" pitchFamily="18" charset="0"/>
            </a:rPr>
            <a:t>:</a:t>
          </a:r>
        </a:p>
        <a:p>
          <a:pPr algn="just"/>
          <a:r>
            <a:rPr lang="en-US" sz="1600" dirty="0">
              <a:solidFill>
                <a:schemeClr val="tx1"/>
              </a:solidFill>
              <a:latin typeface="Cambria" pitchFamily="18" charset="0"/>
              <a:ea typeface="Cambria" pitchFamily="18" charset="0"/>
            </a:rPr>
            <a:t>+</a:t>
          </a:r>
          <a:r>
            <a:rPr lang="vi-VN" sz="1600" dirty="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dirty="0">
            <a:solidFill>
              <a:schemeClr val="tx1"/>
            </a:solidFill>
            <a:latin typeface="Cambria" pitchFamily="18" charset="0"/>
            <a:ea typeface="Cambria" pitchFamily="18" charset="0"/>
          </a:endParaRPr>
        </a:p>
        <a:p>
          <a:pPr algn="just"/>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Trong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nông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nghiệp</a:t>
          </a:r>
          <a:r>
            <a:rPr lang="en-US" sz="1600" dirty="0">
              <a:solidFill>
                <a:schemeClr val="tx1"/>
              </a:solidFill>
              <a:latin typeface="Cambria" pitchFamily="18" charset="0"/>
              <a:ea typeface="Cambria" pitchFamily="18" charset="0"/>
            </a:rPr>
            <a:t>: t</a:t>
          </a:r>
          <a:r>
            <a:rPr lang="vi-VN" sz="1600" dirty="0">
              <a:solidFill>
                <a:schemeClr val="tx1"/>
              </a:solidFill>
              <a:latin typeface="Cambria" pitchFamily="18" charset="0"/>
              <a:ea typeface="Cambria" pitchFamily="18" charset="0"/>
            </a:rPr>
            <a:t>rồng các cây công nghiệp lâu năm (chè, cà phê, cao su, hồ tiêu,…), cây dược liệu (quế, hồi, sâm,…)</a:t>
          </a:r>
          <a:r>
            <a:rPr lang="en-US" sz="1600" dirty="0">
              <a:solidFill>
                <a:schemeClr val="tx1"/>
              </a:solidFill>
              <a:latin typeface="Cambria" pitchFamily="18" charset="0"/>
              <a:ea typeface="Cambria" pitchFamily="18" charset="0"/>
            </a:rPr>
            <a:t>, t</a:t>
          </a:r>
          <a:r>
            <a:rPr lang="vi-VN" sz="1600" dirty="0">
              <a:solidFill>
                <a:schemeClr val="tx1"/>
              </a:solidFill>
              <a:latin typeface="Cambria" pitchFamily="18" charset="0"/>
              <a:ea typeface="Cambria" pitchFamily="18" charset="0"/>
            </a:rPr>
            <a:t>rồng các loại cây ăn quả như: bưởi, cam, xoài…</a:t>
          </a:r>
          <a:endParaRPr lang="en-US" sz="1600" dirty="0">
            <a:solidFill>
              <a:schemeClr val="tx1"/>
            </a:solidFill>
            <a:latin typeface="Cambria" pitchFamily="18" charset="0"/>
            <a:ea typeface="Cambria" pitchFamily="18" charset="0"/>
          </a:endParaRPr>
        </a:p>
        <a:p>
          <a:pPr algn="just"/>
          <a:endParaRPr lang="en-US" sz="16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262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8716"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5644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a:solidFill>
                <a:schemeClr val="tx1"/>
              </a:solidFill>
              <a:effectLst/>
              <a:latin typeface="Cambria" pitchFamily="18" charset="0"/>
              <a:ea typeface="Cambria" pitchFamily="18" charset="0"/>
              <a:cs typeface="Times New Roman"/>
            </a:rPr>
            <a:t>- </a:t>
          </a:r>
          <a:r>
            <a:rPr lang="vi-VN" sz="1600" b="0" dirty="0">
              <a:solidFill>
                <a:schemeClr val="tx1"/>
              </a:solidFill>
              <a:effectLst/>
              <a:latin typeface="Cambria" pitchFamily="18" charset="0"/>
              <a:ea typeface="Cambria" pitchFamily="18" charset="0"/>
              <a:cs typeface="Times New Roman"/>
            </a:rPr>
            <a:t>Chiếm khoảng 24% diện tích đất tự nhiên.</a:t>
          </a:r>
          <a:endParaRPr lang="en-US" sz="1600" b="0" dirty="0">
            <a:solidFill>
              <a:schemeClr val="tx1"/>
            </a:solidFill>
            <a:effectLst/>
            <a:latin typeface="Cambria" pitchFamily="18" charset="0"/>
            <a:ea typeface="Cambria" pitchFamily="18" charset="0"/>
            <a:cs typeface="Times New Roman"/>
          </a:endParaRPr>
        </a:p>
        <a:p>
          <a:pPr algn="just"/>
          <a:r>
            <a:rPr lang="en-US" sz="1600" b="1" dirty="0">
              <a:solidFill>
                <a:schemeClr val="tx1"/>
              </a:solidFill>
              <a:effectLst/>
              <a:latin typeface="Cambria" pitchFamily="18" charset="0"/>
              <a:ea typeface="Cambria" pitchFamily="18" charset="0"/>
              <a:cs typeface="Times New Roman"/>
            </a:rPr>
            <a:t>- </a:t>
          </a:r>
          <a:r>
            <a:rPr lang="vi-VN" sz="1600" b="1" dirty="0">
              <a:solidFill>
                <a:schemeClr val="tx1"/>
              </a:solidFill>
              <a:effectLst/>
              <a:latin typeface="Cambria" pitchFamily="18" charset="0"/>
              <a:ea typeface="Cambria" pitchFamily="18" charset="0"/>
              <a:cs typeface="Times New Roman"/>
            </a:rPr>
            <a:t>Phân bố</a:t>
          </a:r>
          <a:r>
            <a:rPr lang="en-US" sz="1600" b="1" dirty="0">
              <a:solidFill>
                <a:schemeClr val="tx1"/>
              </a:solidFill>
              <a:effectLst/>
              <a:latin typeface="Cambria" pitchFamily="18" charset="0"/>
              <a:ea typeface="Cambria" pitchFamily="18" charset="0"/>
              <a:cs typeface="Times New Roman"/>
            </a:rPr>
            <a:t>:</a:t>
          </a:r>
          <a:r>
            <a:rPr lang="vi-VN" sz="1600" b="1" dirty="0">
              <a:solidFill>
                <a:schemeClr val="tx1"/>
              </a:solidFill>
              <a:effectLst/>
              <a:latin typeface="Cambria" pitchFamily="18" charset="0"/>
              <a:ea typeface="Cambria" pitchFamily="18" charset="0"/>
              <a:cs typeface="Times New Roman"/>
            </a:rPr>
            <a:t> </a:t>
          </a:r>
          <a:r>
            <a:rPr lang="en-US" sz="1600" b="0" dirty="0">
              <a:solidFill>
                <a:schemeClr val="tx1"/>
              </a:solidFill>
              <a:effectLst/>
              <a:latin typeface="Cambria" pitchFamily="18" charset="0"/>
              <a:ea typeface="Cambria" pitchFamily="18" charset="0"/>
              <a:cs typeface="Times New Roman"/>
            </a:rPr>
            <a:t>c</a:t>
          </a:r>
          <a:r>
            <a:rPr lang="vi-VN" sz="1600" b="0" dirty="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600" b="1" dirty="0">
            <a:solidFill>
              <a:schemeClr val="tx1"/>
            </a:solidFill>
            <a:effectLst/>
            <a:latin typeface="Cambria" pitchFamily="18" charset="0"/>
            <a:ea typeface="Cambria" pitchFamily="18" charset="0"/>
            <a:cs typeface="Times New Roman"/>
          </a:endParaRPr>
        </a:p>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Đặc</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điểm</a:t>
          </a:r>
          <a:r>
            <a:rPr lang="en-US" sz="1600" b="1"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có</a:t>
          </a:r>
          <a:r>
            <a:rPr lang="en-US" sz="1600" b="0" dirty="0">
              <a:solidFill>
                <a:schemeClr val="tx1"/>
              </a:solidFill>
              <a:effectLst/>
              <a:latin typeface="Cambria" pitchFamily="18" charset="0"/>
              <a:ea typeface="Cambria" pitchFamily="18" charset="0"/>
              <a:cs typeface="Times New Roman"/>
            </a:rPr>
            <a:t> </a:t>
          </a:r>
          <a:r>
            <a:rPr lang="vi-VN" sz="1600" b="0" dirty="0">
              <a:solidFill>
                <a:schemeClr val="tx1"/>
              </a:solidFill>
              <a:effectLst/>
              <a:latin typeface="Cambria" pitchFamily="18" charset="0"/>
              <a:ea typeface="Cambria" pitchFamily="18" charset="0"/>
              <a:cs typeface="Times New Roman"/>
            </a:rPr>
            <a:t>độ phì cao, rất giàu dinh dưỡng.</a:t>
          </a:r>
          <a:endParaRPr lang="en-US" sz="1600" b="0" dirty="0">
            <a:solidFill>
              <a:schemeClr val="tx1"/>
            </a:solidFill>
            <a:effectLst/>
            <a:latin typeface="Cambria" pitchFamily="18" charset="0"/>
            <a:ea typeface="Cambria" pitchFamily="18" charset="0"/>
            <a:cs typeface="Times New Roman"/>
          </a:endParaRPr>
        </a:p>
        <a:p>
          <a:pPr algn="just"/>
          <a:r>
            <a:rPr lang="en-US" sz="1600" b="0" dirty="0">
              <a:solidFill>
                <a:schemeClr val="tx1"/>
              </a:solidFill>
              <a:effectLst/>
              <a:latin typeface="Cambria" pitchFamily="18" charset="0"/>
              <a:ea typeface="Cambria" pitchFamily="18" charset="0"/>
              <a:cs typeface="Times New Roman"/>
            </a:rPr>
            <a:t>+</a:t>
          </a:r>
          <a:r>
            <a:rPr lang="vi-VN" sz="1600" b="0" dirty="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dirty="0">
            <a:solidFill>
              <a:schemeClr val="tx1"/>
            </a:solidFill>
            <a:effectLst/>
            <a:latin typeface="Cambria" pitchFamily="18" charset="0"/>
            <a:ea typeface="Cambria" pitchFamily="18" charset="0"/>
            <a:cs typeface="Times New Roman"/>
          </a:endParaRPr>
        </a:p>
        <a:p>
          <a:pPr algn="just"/>
          <a:r>
            <a:rPr lang="en-US" sz="1600" b="0" dirty="0">
              <a:solidFill>
                <a:schemeClr val="tx1"/>
              </a:solidFill>
              <a:effectLst/>
              <a:latin typeface="Cambria" pitchFamily="18" charset="0"/>
              <a:ea typeface="Cambria" pitchFamily="18" charset="0"/>
              <a:cs typeface="Times New Roman"/>
            </a:rPr>
            <a:t>+</a:t>
          </a:r>
          <a:r>
            <a:rPr lang="vi-VN" sz="1600" b="0" dirty="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dirty="0">
            <a:solidFill>
              <a:schemeClr val="tx1"/>
            </a:solidFill>
            <a:effectLst/>
            <a:latin typeface="Cambria" pitchFamily="18" charset="0"/>
            <a:ea typeface="Cambria" pitchFamily="18" charset="0"/>
            <a:cs typeface="Times New Roman"/>
          </a:endParaRPr>
        </a:p>
        <a:p>
          <a:pPr algn="just"/>
          <a:r>
            <a:rPr lang="en-US" sz="1600" b="0" dirty="0">
              <a:solidFill>
                <a:schemeClr val="tx1"/>
              </a:solidFill>
              <a:effectLst/>
              <a:latin typeface="Cambria" pitchFamily="18" charset="0"/>
              <a:ea typeface="Cambria" pitchFamily="18" charset="0"/>
              <a:cs typeface="Times New Roman"/>
            </a:rPr>
            <a:t>+ </a:t>
          </a:r>
          <a:r>
            <a:rPr lang="vi-VN" sz="1600" b="0" dirty="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dirty="0">
            <a:solidFill>
              <a:schemeClr val="tx1"/>
            </a:solidFill>
            <a:effectLst/>
            <a:latin typeface="Cambria" pitchFamily="18" charset="0"/>
            <a:ea typeface="Cambria" pitchFamily="18" charset="0"/>
            <a:cs typeface="Times New Roman"/>
          </a:endParaRPr>
        </a:p>
        <a:p>
          <a:pPr algn="just"/>
          <a:endParaRPr lang="en-US" sz="16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a:solidFill>
              <a:schemeClr val="tx1"/>
            </a:solidFill>
            <a:latin typeface="Cambria" pitchFamily="18" charset="0"/>
            <a:ea typeface="Cambria" pitchFamily="18" charset="0"/>
          </a:endParaRPr>
        </a:p>
        <a:p>
          <a:pPr algn="just"/>
          <a:r>
            <a:rPr lang="en-US" sz="1600"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Giá</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trị</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sử</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dụng</a:t>
          </a:r>
          <a:r>
            <a:rPr lang="en-US" sz="1600" dirty="0">
              <a:solidFill>
                <a:schemeClr val="tx1"/>
              </a:solidFill>
              <a:latin typeface="Cambria" pitchFamily="18" charset="0"/>
              <a:ea typeface="Cambria" pitchFamily="18" charset="0"/>
            </a:rPr>
            <a:t>:</a:t>
          </a:r>
        </a:p>
        <a:p>
          <a:pPr algn="just"/>
          <a:r>
            <a:rPr lang="en-US" sz="1600" dirty="0">
              <a:solidFill>
                <a:schemeClr val="tx1"/>
              </a:solidFill>
              <a:latin typeface="Cambria" pitchFamily="18" charset="0"/>
              <a:ea typeface="Cambria" pitchFamily="18" charset="0"/>
            </a:rPr>
            <a:t>+ </a:t>
          </a:r>
          <a:r>
            <a:rPr lang="vi-VN" sz="1600" dirty="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dirty="0">
            <a:solidFill>
              <a:schemeClr val="tx1"/>
            </a:solidFill>
            <a:latin typeface="Cambria" pitchFamily="18" charset="0"/>
            <a:ea typeface="Cambria" pitchFamily="18" charset="0"/>
          </a:endParaRPr>
        </a:p>
        <a:p>
          <a:pPr algn="just"/>
          <a:r>
            <a:rPr lang="en-US" sz="1600" dirty="0">
              <a:solidFill>
                <a:schemeClr val="tx1"/>
              </a:solidFill>
              <a:latin typeface="Cambria" pitchFamily="18" charset="0"/>
              <a:ea typeface="Cambria" pitchFamily="18" charset="0"/>
            </a:rPr>
            <a:t>+</a:t>
          </a:r>
          <a:r>
            <a:rPr lang="vi-VN" sz="1600" dirty="0">
              <a:solidFill>
                <a:schemeClr val="tx1"/>
              </a:solidFill>
              <a:latin typeface="Cambria" pitchFamily="18" charset="0"/>
              <a:ea typeface="Cambria" pitchFamily="18" charset="0"/>
            </a:rPr>
            <a:t> Trong thủy sản: </a:t>
          </a:r>
          <a:r>
            <a:rPr lang="en-US" sz="1600" dirty="0">
              <a:solidFill>
                <a:schemeClr val="tx1"/>
              </a:solidFill>
              <a:latin typeface="Cambria" pitchFamily="18" charset="0"/>
              <a:ea typeface="Cambria" pitchFamily="18" charset="0"/>
            </a:rPr>
            <a:t>v</a:t>
          </a:r>
          <a:r>
            <a:rPr lang="vi-VN" sz="1600" dirty="0">
              <a:solidFill>
                <a:schemeClr val="tx1"/>
              </a:solidFill>
              <a:latin typeface="Cambria" pitchFamily="18" charset="0"/>
              <a:ea typeface="Cambria" pitchFamily="18" charset="0"/>
            </a:rPr>
            <a:t>ùng đất phèn, đất mặn tạo điều kiện thuận lợi cho việc đánh bắt thuỷ sản</a:t>
          </a:r>
          <a:r>
            <a:rPr lang="en-US" sz="1600" dirty="0">
              <a:solidFill>
                <a:schemeClr val="tx1"/>
              </a:solidFill>
              <a:latin typeface="Cambria" pitchFamily="18" charset="0"/>
              <a:ea typeface="Cambria" pitchFamily="18" charset="0"/>
            </a:rPr>
            <a:t>, ở</a:t>
          </a:r>
          <a:r>
            <a:rPr lang="vi-VN" sz="1600" dirty="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dirty="0">
            <a:solidFill>
              <a:schemeClr val="tx1"/>
            </a:solidFill>
            <a:latin typeface="Cambria" pitchFamily="18" charset="0"/>
            <a:ea typeface="Cambria" pitchFamily="18" charset="0"/>
          </a:endParaRPr>
        </a:p>
        <a:p>
          <a:pPr algn="just"/>
          <a:endParaRPr lang="en-US" sz="16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119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5644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A7A61303-8C8F-4E27-A038-69A515D8CC42}" type="presOf" srcId="{9DA92A08-ED37-48A9-A0DD-F521D2142CD2}" destId="{C7497E28-FAE4-42DA-8D9D-5B4659273D7A}" srcOrd="0" destOrd="0" presId="urn:microsoft.com/office/officeart/2008/layout/VerticalCurvedList"/>
    <dgm:cxn modelId="{2BFA8A16-0E20-47D6-AF88-9AFE4F1608B2}"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C38D16C-5785-4895-AF11-15E84FDE8D9B}" type="presOf" srcId="{9B38993F-91D9-4E45-89FE-E7C2053BB052}" destId="{A0E9B536-5134-4AC7-990D-17E1F41843BA}" srcOrd="0" destOrd="0" presId="urn:microsoft.com/office/officeart/2008/layout/VerticalCurvedList"/>
    <dgm:cxn modelId="{821C367C-2727-4C65-9449-AC24F91F3F47}"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599456E2-F2A4-4700-8B58-7B77A145344B}" type="presOf" srcId="{2EA4557B-2359-4BA8-9F14-A6ECB8DAC4AB}" destId="{DD97E049-4A6C-47F8-8707-C5FFDBF743ED}" srcOrd="0" destOrd="0" presId="urn:microsoft.com/office/officeart/2008/layout/VerticalCurvedList"/>
    <dgm:cxn modelId="{63355B33-6441-4CA9-A898-43E5A0658F9C}" type="presParOf" srcId="{287E208B-7CBA-48D9-A845-7C3BA9246006}" destId="{5A99791D-9E28-4B3D-8ACD-8F48A5C6199A}" srcOrd="0" destOrd="0" presId="urn:microsoft.com/office/officeart/2008/layout/VerticalCurvedList"/>
    <dgm:cxn modelId="{8F92AB35-91DC-4A44-9F7D-C3A70EEC9B13}" type="presParOf" srcId="{5A99791D-9E28-4B3D-8ACD-8F48A5C6199A}" destId="{9839DEA4-81CC-40F3-A882-992AC1AF75D3}" srcOrd="0" destOrd="0" presId="urn:microsoft.com/office/officeart/2008/layout/VerticalCurvedList"/>
    <dgm:cxn modelId="{6D9ACA21-FF05-45D0-B892-FD14E9B29F0B}" type="presParOf" srcId="{9839DEA4-81CC-40F3-A882-992AC1AF75D3}" destId="{28F6DBF1-E187-4C38-B1F1-C875CC0EEA2D}" srcOrd="0" destOrd="0" presId="urn:microsoft.com/office/officeart/2008/layout/VerticalCurvedList"/>
    <dgm:cxn modelId="{F454F5F0-4736-4F97-BFCD-9D618E840073}" type="presParOf" srcId="{9839DEA4-81CC-40F3-A882-992AC1AF75D3}" destId="{C7497E28-FAE4-42DA-8D9D-5B4659273D7A}" srcOrd="1" destOrd="0" presId="urn:microsoft.com/office/officeart/2008/layout/VerticalCurvedList"/>
    <dgm:cxn modelId="{52ECA87C-764F-40F6-8489-06C6CFF14552}" type="presParOf" srcId="{9839DEA4-81CC-40F3-A882-992AC1AF75D3}" destId="{175AA276-58F2-4DD9-80FC-A508711E986D}" srcOrd="2" destOrd="0" presId="urn:microsoft.com/office/officeart/2008/layout/VerticalCurvedList"/>
    <dgm:cxn modelId="{90961B80-5D9E-45BA-9EC7-A56D48D85396}" type="presParOf" srcId="{9839DEA4-81CC-40F3-A882-992AC1AF75D3}" destId="{99D1BCB1-BBEC-4020-AF46-9B84DFEEEB12}" srcOrd="3" destOrd="0" presId="urn:microsoft.com/office/officeart/2008/layout/VerticalCurvedList"/>
    <dgm:cxn modelId="{2D843E0B-E396-43DC-B408-ECFD53E634B1}" type="presParOf" srcId="{5A99791D-9E28-4B3D-8ACD-8F48A5C6199A}" destId="{534504B8-3AD3-4D7F-BA10-772C4BC9F4DA}" srcOrd="1" destOrd="0" presId="urn:microsoft.com/office/officeart/2008/layout/VerticalCurvedList"/>
    <dgm:cxn modelId="{256C1D5B-7DD2-4CD5-8481-8AF8C22B0F8C}" type="presParOf" srcId="{5A99791D-9E28-4B3D-8ACD-8F48A5C6199A}" destId="{449D8CCB-25E3-4F77-9AA7-F013F49094ED}" srcOrd="2" destOrd="0" presId="urn:microsoft.com/office/officeart/2008/layout/VerticalCurvedList"/>
    <dgm:cxn modelId="{92C40CAA-47F4-4EA2-9215-E435439C2B22}" type="presParOf" srcId="{449D8CCB-25E3-4F77-9AA7-F013F49094ED}" destId="{467C472B-F399-46AE-B017-5DC56BBEA7D7}" srcOrd="0" destOrd="0" presId="urn:microsoft.com/office/officeart/2008/layout/VerticalCurvedList"/>
    <dgm:cxn modelId="{43E643E5-BB61-452A-8413-CDFB371637B1}" type="presParOf" srcId="{5A99791D-9E28-4B3D-8ACD-8F48A5C6199A}" destId="{DD97E049-4A6C-47F8-8707-C5FFDBF743ED}" srcOrd="3" destOrd="0" presId="urn:microsoft.com/office/officeart/2008/layout/VerticalCurvedList"/>
    <dgm:cxn modelId="{1F2D69F0-4B53-4B5B-9FC9-F2F0216E9A68}" type="presParOf" srcId="{5A99791D-9E28-4B3D-8ACD-8F48A5C6199A}" destId="{7DBD23B7-51C8-4591-8906-0B740EFCF017}" srcOrd="4" destOrd="0" presId="urn:microsoft.com/office/officeart/2008/layout/VerticalCurvedList"/>
    <dgm:cxn modelId="{F54F8E90-85D4-452F-B4A4-5FA4885FBFEC}" type="presParOf" srcId="{7DBD23B7-51C8-4591-8906-0B740EFCF017}" destId="{9D6C96D5-59F1-4074-AA4E-276172A59D56}" srcOrd="0" destOrd="0" presId="urn:microsoft.com/office/officeart/2008/layout/VerticalCurvedList"/>
    <dgm:cxn modelId="{CFE577B1-5C45-44D0-B75A-4B0ED12067C7}" type="presParOf" srcId="{5A99791D-9E28-4B3D-8ACD-8F48A5C6199A}" destId="{A0E9B536-5134-4AC7-990D-17E1F41843BA}" srcOrd="5" destOrd="0" presId="urn:microsoft.com/office/officeart/2008/layout/VerticalCurvedList"/>
    <dgm:cxn modelId="{1C15AD6C-510C-4C83-9B14-1307EA04A982}" type="presParOf" srcId="{5A99791D-9E28-4B3D-8ACD-8F48A5C6199A}" destId="{E6CA5371-E765-4FE6-A6BE-7ECD1C15C765}" srcOrd="6" destOrd="0" presId="urn:microsoft.com/office/officeart/2008/layout/VerticalCurvedList"/>
    <dgm:cxn modelId="{BDD5493A-1862-47C9-A825-DC267D53B875}"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effectLst/>
              <a:latin typeface="Cambria" pitchFamily="18" charset="0"/>
              <a:ea typeface="Cambria" pitchFamily="18" charset="0"/>
              <a:cs typeface="Times New Roman"/>
            </a:rPr>
            <a:t>- Chiếm khoảng 11% diện tích đất tự nhiên.</a:t>
          </a:r>
          <a:endParaRPr lang="en-US" sz="1800" b="0" dirty="0">
            <a:solidFill>
              <a:schemeClr val="tx1"/>
            </a:solidFill>
            <a:effectLst/>
            <a:latin typeface="Cambria" pitchFamily="18" charset="0"/>
            <a:ea typeface="Cambria" pitchFamily="18" charset="0"/>
            <a:cs typeface="Times New Roman"/>
          </a:endParaRPr>
        </a:p>
        <a:p>
          <a:pPr algn="just"/>
          <a:r>
            <a:rPr lang="vi-VN" sz="1800" b="1" dirty="0">
              <a:solidFill>
                <a:schemeClr val="tx1"/>
              </a:solidFill>
              <a:effectLst/>
              <a:latin typeface="Cambria" pitchFamily="18" charset="0"/>
              <a:ea typeface="Cambria" pitchFamily="18" charset="0"/>
              <a:cs typeface="Times New Roman"/>
            </a:rPr>
            <a:t>- Phân bố </a:t>
          </a:r>
          <a:r>
            <a:rPr lang="vi-VN" sz="1800" b="0" dirty="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effectLst/>
              <a:latin typeface="Cambria" pitchFamily="18" charset="0"/>
              <a:ea typeface="Cambria" pitchFamily="18" charset="0"/>
              <a:cs typeface="Times New Roman"/>
            </a:rPr>
            <a:t>Đặc</a:t>
          </a:r>
          <a:r>
            <a:rPr lang="en-US" sz="1800" b="1" dirty="0">
              <a:solidFill>
                <a:schemeClr val="tx1"/>
              </a:solidFill>
              <a:effectLst/>
              <a:latin typeface="Cambria" pitchFamily="18" charset="0"/>
              <a:ea typeface="Cambria" pitchFamily="18" charset="0"/>
              <a:cs typeface="Times New Roman"/>
            </a:rPr>
            <a:t> </a:t>
          </a:r>
          <a:r>
            <a:rPr lang="en-US" sz="1800" b="1" dirty="0" err="1">
              <a:solidFill>
                <a:schemeClr val="tx1"/>
              </a:solidFill>
              <a:effectLst/>
              <a:latin typeface="Cambria" pitchFamily="18" charset="0"/>
              <a:ea typeface="Cambria" pitchFamily="18" charset="0"/>
              <a:cs typeface="Times New Roman"/>
            </a:rPr>
            <a:t>điểm</a:t>
          </a:r>
          <a:r>
            <a:rPr lang="en-US" sz="1800" b="1" dirty="0">
              <a:solidFill>
                <a:schemeClr val="tx1"/>
              </a:solidFill>
              <a:effectLst/>
              <a:latin typeface="Cambria" pitchFamily="18" charset="0"/>
              <a:ea typeface="Cambria" pitchFamily="18" charset="0"/>
              <a:cs typeface="Times New Roman"/>
            </a:rPr>
            <a:t>: </a:t>
          </a:r>
          <a:r>
            <a:rPr lang="vi-VN" sz="1800" b="0" dirty="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Giá</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trị</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sử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dụng</a:t>
          </a:r>
          <a:r>
            <a:rPr lang="en-US" sz="1800" dirty="0">
              <a:solidFill>
                <a:schemeClr val="tx1"/>
              </a:solidFill>
              <a:latin typeface="Cambria" pitchFamily="18" charset="0"/>
              <a:ea typeface="Cambria" pitchFamily="18" charset="0"/>
            </a:rPr>
            <a:t>: t</a:t>
          </a:r>
          <a:r>
            <a:rPr lang="vi-VN" sz="1800" dirty="0">
              <a:solidFill>
                <a:schemeClr val="tx1"/>
              </a:solidFill>
              <a:latin typeface="Cambria" pitchFamily="18" charset="0"/>
              <a:ea typeface="Cambria" pitchFamily="18" charset="0"/>
            </a:rPr>
            <a:t>hích hợp trồng rừng phòng hộ đầu nguồn</a:t>
          </a:r>
          <a:r>
            <a:rPr lang="vi-VN" sz="1600" dirty="0">
              <a:solidFill>
                <a:schemeClr val="tx1"/>
              </a:solidFill>
              <a:latin typeface="Cambria" pitchFamily="18" charset="0"/>
              <a:ea typeface="Cambria" pitchFamily="18" charset="0"/>
            </a:rPr>
            <a:t>.</a:t>
          </a:r>
          <a:endParaRPr lang="en-US" sz="16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881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19848"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7359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F3EE7431-45AC-45A8-8DFC-C4F582468BCC}" type="presOf" srcId="{9DA92A08-ED37-48A9-A0DD-F521D2142CD2}" destId="{C7497E28-FAE4-42DA-8D9D-5B4659273D7A}" srcOrd="0" destOrd="0" presId="urn:microsoft.com/office/officeart/2008/layout/VerticalCurvedList"/>
    <dgm:cxn modelId="{D18E2C3A-4BF9-49C3-8E76-2EDF5EC93A54}" type="presOf" srcId="{9B38993F-91D9-4E45-89FE-E7C2053BB052}" destId="{A0E9B536-5134-4AC7-990D-17E1F41843BA}" srcOrd="0" destOrd="0" presId="urn:microsoft.com/office/officeart/2008/layout/VerticalCurvedList"/>
    <dgm:cxn modelId="{AB5B6360-5B85-4495-B177-ADF82165D359}" type="presOf" srcId="{2EA4557B-2359-4BA8-9F14-A6ECB8DAC4AB}" destId="{DD97E049-4A6C-47F8-8707-C5FFDBF743ED}" srcOrd="0" destOrd="0" presId="urn:microsoft.com/office/officeart/2008/layout/VerticalCurvedList"/>
    <dgm:cxn modelId="{BFF49C48-B208-48C0-BB05-E0C2E5254FBE}" type="presOf" srcId="{75A2E02A-7769-4E94-8561-8178449CF35B}" destId="{534504B8-3AD3-4D7F-BA10-772C4BC9F4DA}" srcOrd="0" destOrd="0" presId="urn:microsoft.com/office/officeart/2008/layout/VerticalCurvedList"/>
    <dgm:cxn modelId="{4B67E891-8B6B-4495-9201-D5A3210F8E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C4ACA8D7-DA49-4EFC-8432-D292276F9A5A}" type="presParOf" srcId="{287E208B-7CBA-48D9-A845-7C3BA9246006}" destId="{5A99791D-9E28-4B3D-8ACD-8F48A5C6199A}" srcOrd="0" destOrd="0" presId="urn:microsoft.com/office/officeart/2008/layout/VerticalCurvedList"/>
    <dgm:cxn modelId="{816C77D1-955F-4598-B81B-F7F9A05C3D23}" type="presParOf" srcId="{5A99791D-9E28-4B3D-8ACD-8F48A5C6199A}" destId="{9839DEA4-81CC-40F3-A882-992AC1AF75D3}" srcOrd="0" destOrd="0" presId="urn:microsoft.com/office/officeart/2008/layout/VerticalCurvedList"/>
    <dgm:cxn modelId="{4BDA1E59-D45B-4873-A60A-6BC8D8D624F6}" type="presParOf" srcId="{9839DEA4-81CC-40F3-A882-992AC1AF75D3}" destId="{28F6DBF1-E187-4C38-B1F1-C875CC0EEA2D}" srcOrd="0" destOrd="0" presId="urn:microsoft.com/office/officeart/2008/layout/VerticalCurvedList"/>
    <dgm:cxn modelId="{A13F5DE3-AF05-49F6-BC6D-48F1430D1081}" type="presParOf" srcId="{9839DEA4-81CC-40F3-A882-992AC1AF75D3}" destId="{C7497E28-FAE4-42DA-8D9D-5B4659273D7A}" srcOrd="1" destOrd="0" presId="urn:microsoft.com/office/officeart/2008/layout/VerticalCurvedList"/>
    <dgm:cxn modelId="{D4BA53A4-11AA-4CD3-965B-F913E4EB3DA7}" type="presParOf" srcId="{9839DEA4-81CC-40F3-A882-992AC1AF75D3}" destId="{175AA276-58F2-4DD9-80FC-A508711E986D}" srcOrd="2" destOrd="0" presId="urn:microsoft.com/office/officeart/2008/layout/VerticalCurvedList"/>
    <dgm:cxn modelId="{C22DCF0A-866C-446A-BCE4-BA187B26A64D}" type="presParOf" srcId="{9839DEA4-81CC-40F3-A882-992AC1AF75D3}" destId="{99D1BCB1-BBEC-4020-AF46-9B84DFEEEB12}" srcOrd="3" destOrd="0" presId="urn:microsoft.com/office/officeart/2008/layout/VerticalCurvedList"/>
    <dgm:cxn modelId="{C478D970-8CFD-4885-8E36-6AD3FF3E6BB4}" type="presParOf" srcId="{5A99791D-9E28-4B3D-8ACD-8F48A5C6199A}" destId="{534504B8-3AD3-4D7F-BA10-772C4BC9F4DA}" srcOrd="1" destOrd="0" presId="urn:microsoft.com/office/officeart/2008/layout/VerticalCurvedList"/>
    <dgm:cxn modelId="{B98E23FC-CBD0-48C7-9324-C01B460EBFED}" type="presParOf" srcId="{5A99791D-9E28-4B3D-8ACD-8F48A5C6199A}" destId="{449D8CCB-25E3-4F77-9AA7-F013F49094ED}" srcOrd="2" destOrd="0" presId="urn:microsoft.com/office/officeart/2008/layout/VerticalCurvedList"/>
    <dgm:cxn modelId="{2AA8987A-E615-4571-A163-B95D0B856C1F}" type="presParOf" srcId="{449D8CCB-25E3-4F77-9AA7-F013F49094ED}" destId="{467C472B-F399-46AE-B017-5DC56BBEA7D7}" srcOrd="0" destOrd="0" presId="urn:microsoft.com/office/officeart/2008/layout/VerticalCurvedList"/>
    <dgm:cxn modelId="{65D85F46-2634-490A-A294-AAAE625B711C}" type="presParOf" srcId="{5A99791D-9E28-4B3D-8ACD-8F48A5C6199A}" destId="{DD97E049-4A6C-47F8-8707-C5FFDBF743ED}" srcOrd="3" destOrd="0" presId="urn:microsoft.com/office/officeart/2008/layout/VerticalCurvedList"/>
    <dgm:cxn modelId="{C39A0375-257D-482A-9659-3F8925EDEAB6}" type="presParOf" srcId="{5A99791D-9E28-4B3D-8ACD-8F48A5C6199A}" destId="{7DBD23B7-51C8-4591-8906-0B740EFCF017}" srcOrd="4" destOrd="0" presId="urn:microsoft.com/office/officeart/2008/layout/VerticalCurvedList"/>
    <dgm:cxn modelId="{C529B7A6-907B-43BE-B1BD-B40BD5D92038}" type="presParOf" srcId="{7DBD23B7-51C8-4591-8906-0B740EFCF017}" destId="{9D6C96D5-59F1-4074-AA4E-276172A59D56}" srcOrd="0" destOrd="0" presId="urn:microsoft.com/office/officeart/2008/layout/VerticalCurvedList"/>
    <dgm:cxn modelId="{520706B9-EBAF-4074-9CC3-002868B16805}" type="presParOf" srcId="{5A99791D-9E28-4B3D-8ACD-8F48A5C6199A}" destId="{A0E9B536-5134-4AC7-990D-17E1F41843BA}" srcOrd="5" destOrd="0" presId="urn:microsoft.com/office/officeart/2008/layout/VerticalCurvedList"/>
    <dgm:cxn modelId="{B4B838DE-04C4-4880-886F-8F88E2A9532B}" type="presParOf" srcId="{5A99791D-9E28-4B3D-8ACD-8F48A5C6199A}" destId="{E6CA5371-E765-4FE6-A6BE-7ECD1C15C765}" srcOrd="6" destOrd="0" presId="urn:microsoft.com/office/officeart/2008/layout/VerticalCurvedList"/>
    <dgm:cxn modelId="{2F6611E5-C014-4A90-A4DD-21141BDDFA6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a:solidFill>
                <a:srgbClr val="FF0000"/>
              </a:solidFill>
              <a:latin typeface="Cambria" pitchFamily="18" charset="0"/>
              <a:ea typeface="Cambria" pitchFamily="18" charset="0"/>
            </a:rPr>
            <a:t>NHÓM 3</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a:solidFill>
                <a:schemeClr val="tx1"/>
              </a:solidFill>
              <a:latin typeface="Cambria" pitchFamily="18" charset="0"/>
              <a:ea typeface="Cambria" pitchFamily="18" charset="0"/>
            </a:rPr>
            <a:t>Thực</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trạng</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a:solidFill>
                <a:schemeClr val="tx1"/>
              </a:solidFill>
              <a:latin typeface="Cambria" pitchFamily="18" charset="0"/>
              <a:ea typeface="Cambria" pitchFamily="18" charset="0"/>
            </a:rPr>
            <a:t>Nguyên</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nhân</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pt>
    <dgm:pt modelId="{00A668B9-5C07-47FF-AB23-6245ED1EB727}" type="pres">
      <dgm:prSet presAssocID="{0B9124BE-4ED4-4FF6-B81E-71DF7CE4C04C}" presName="connTx" presStyleLbl="parChTrans1D2" presStyleIdx="0" presStyleCnt="2"/>
      <dgm:spPr/>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pt>
    <dgm:pt modelId="{5518DF69-BB7B-49B4-B920-0E581597F8FE}" type="pres">
      <dgm:prSet presAssocID="{628BFE78-A541-4A4D-AE8E-691C1888CC46}" presName="connTx" presStyleLbl="parChTrans1D3" presStyleIdx="0" presStyleCnt="4"/>
      <dgm:spPr/>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191498">
        <dgm:presLayoutVars>
          <dgm:chPref val="3"/>
        </dgm:presLayoutVars>
      </dgm:prSet>
      <dgm:spPr/>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pt>
    <dgm:pt modelId="{B41E6B5A-A328-4DE1-8785-B9517E0A6BB1}" type="pres">
      <dgm:prSet presAssocID="{4C34C2E4-DF8D-4994-B558-0EF1B663C4F4}" presName="connTx" presStyleLbl="parChTrans1D3" presStyleIdx="1" presStyleCnt="4"/>
      <dgm:spPr/>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191176">
        <dgm:presLayoutVars>
          <dgm:chPref val="3"/>
        </dgm:presLayoutVars>
      </dgm:prSet>
      <dgm:spPr/>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pt>
    <dgm:pt modelId="{37AA8596-C342-4C9F-A426-C1E1A14A36E8}" type="pres">
      <dgm:prSet presAssocID="{552909E3-A49D-419A-A306-3A8A76B0346F}" presName="connTx" presStyleLbl="parChTrans1D2" presStyleIdx="1" presStyleCnt="2"/>
      <dgm:spPr/>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pt>
    <dgm:pt modelId="{A1FEFD21-6778-4284-B86B-C974983303A3}" type="pres">
      <dgm:prSet presAssocID="{665372D5-BE4E-4DCA-B1F6-E02FDFAAF9A2}" presName="connTx" presStyleLbl="parChTrans1D3" presStyleIdx="2" presStyleCnt="4"/>
      <dgm:spPr/>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192169">
        <dgm:presLayoutVars>
          <dgm:chPref val="3"/>
        </dgm:presLayoutVars>
      </dgm:prSet>
      <dgm:spPr/>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pt>
    <dgm:pt modelId="{80640835-4190-482C-AF6B-5C3B01C3B856}" type="pres">
      <dgm:prSet presAssocID="{99908FFD-A0F5-4A87-B547-D4BBAEEB43AA}" presName="connTx" presStyleLbl="parChTrans1D3" presStyleIdx="3" presStyleCnt="4"/>
      <dgm:spPr/>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192169">
        <dgm:presLayoutVars>
          <dgm:chPref val="3"/>
        </dgm:presLayoutVars>
      </dgm:prSet>
      <dgm:spPr/>
    </dgm:pt>
    <dgm:pt modelId="{AA72D46F-F664-4809-9A80-AB681CBC2A82}" type="pres">
      <dgm:prSet presAssocID="{8223C472-8209-42F3-B27B-AD74AB189A29}" presName="level3hierChild" presStyleCnt="0"/>
      <dgm:spPr/>
    </dgm:pt>
  </dgm:ptLst>
  <dgm:cxnLst>
    <dgm:cxn modelId="{E5C9BD0F-C1F3-4729-9572-03CEA9B9B1EF}" srcId="{1634262A-FB6D-4858-A144-C3641F148963}" destId="{AE81F2B6-4AEB-45C9-99C1-9516D9169289}" srcOrd="0" destOrd="0" parTransId="{628BFE78-A541-4A4D-AE8E-691C1888CC46}" sibTransId="{7296AC96-6041-4074-AD07-94AEA0A3E929}"/>
    <dgm:cxn modelId="{B3830713-1D9F-4721-A5ED-6C6EFE21CBB0}" type="presOf" srcId="{2354FD9F-CD2E-44A5-B060-5A930A4E99F0}" destId="{E06B0587-1B83-4659-BE19-EEC915595376}" srcOrd="0" destOrd="0" presId="urn:microsoft.com/office/officeart/2005/8/layout/hierarchy2"/>
    <dgm:cxn modelId="{66D9A619-8F42-4760-B737-1A5051A7942F}" type="presOf" srcId="{4C34C2E4-DF8D-4994-B558-0EF1B663C4F4}" destId="{B41E6B5A-A328-4DE1-8785-B9517E0A6BB1}"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B0948D33-BD34-4E03-B586-B3D7BC76211D}" srcId="{F3A90923-DA21-429E-BA8C-0BC22FE0EE25}" destId="{2354FD9F-CD2E-44A5-B060-5A930A4E99F0}" srcOrd="1" destOrd="0" parTransId="{552909E3-A49D-419A-A306-3A8A76B0346F}" sibTransId="{4A31B90A-C92A-496F-B420-4E005E1F85B9}"/>
    <dgm:cxn modelId="{295CE534-36BC-4701-A82E-E7033E92B509}" srcId="{205F0AF9-0767-4948-8972-1518CD1A8D70}" destId="{F3A90923-DA21-429E-BA8C-0BC22FE0EE25}" srcOrd="0" destOrd="0" parTransId="{E35E5AE2-18D9-4DD9-A723-8B97B6CC21EC}" sibTransId="{4B61347F-0666-41D0-A061-0E54F0237867}"/>
    <dgm:cxn modelId="{3E4CB937-5FB5-43B6-8440-CA59D195A4B9}" type="presOf" srcId="{665372D5-BE4E-4DCA-B1F6-E02FDFAAF9A2}" destId="{A1FEFD21-6778-4284-B86B-C974983303A3}" srcOrd="1" destOrd="0" presId="urn:microsoft.com/office/officeart/2005/8/layout/hierarchy2"/>
    <dgm:cxn modelId="{C98FE35F-295B-4FCB-9EF5-7E9AFEFD0E52}" type="presOf" srcId="{99908FFD-A0F5-4A87-B547-D4BBAEEB43AA}" destId="{80640835-4190-482C-AF6B-5C3B01C3B856}" srcOrd="1" destOrd="0" presId="urn:microsoft.com/office/officeart/2005/8/layout/hierarchy2"/>
    <dgm:cxn modelId="{5F44E168-D63E-4526-B6E5-EA2CEAF99B9B}" type="presOf" srcId="{0B9124BE-4ED4-4FF6-B81E-71DF7CE4C04C}" destId="{977D9258-F91B-4ECD-93BD-F70F8E8628FA}"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F21DA777-2353-45F3-9760-5B87492D6928}" type="presOf" srcId="{F3A90923-DA21-429E-BA8C-0BC22FE0EE25}" destId="{00160372-EE32-43F3-AEC8-EDBE1EE30523}" srcOrd="0" destOrd="0" presId="urn:microsoft.com/office/officeart/2005/8/layout/hierarchy2"/>
    <dgm:cxn modelId="{5600C77B-CC80-4D2C-9720-485CCE0EEE49}" type="presOf" srcId="{552909E3-A49D-419A-A306-3A8A76B0346F}" destId="{2C7633BD-46F7-4934-84F1-2C7EF7441B97}" srcOrd="0" destOrd="0" presId="urn:microsoft.com/office/officeart/2005/8/layout/hierarchy2"/>
    <dgm:cxn modelId="{57A8E382-5B83-4A26-8832-FB9E8640EF72}" type="presOf" srcId="{205F0AF9-0767-4948-8972-1518CD1A8D70}" destId="{E698F970-A5A2-443E-98A7-4922B9BF8E1C}" srcOrd="0" destOrd="0" presId="urn:microsoft.com/office/officeart/2005/8/layout/hierarchy2"/>
    <dgm:cxn modelId="{F3EBBC8C-B7A7-486A-81E5-98DE4901D941}" type="presOf" srcId="{8223C472-8209-42F3-B27B-AD74AB189A29}" destId="{8ABD9155-0C2D-4925-B73A-7F453F57773A}" srcOrd="0" destOrd="0" presId="urn:microsoft.com/office/officeart/2005/8/layout/hierarchy2"/>
    <dgm:cxn modelId="{A68F8FA9-910A-4A25-867E-C1194E452E0E}" type="presOf" srcId="{552909E3-A49D-419A-A306-3A8A76B0346F}" destId="{37AA8596-C342-4C9F-A426-C1E1A14A36E8}" srcOrd="1" destOrd="0" presId="urn:microsoft.com/office/officeart/2005/8/layout/hierarchy2"/>
    <dgm:cxn modelId="{255812AD-B3CB-44FA-8D7C-296391DE8DA3}" type="presOf" srcId="{3D8889BC-0038-4C00-8994-17023F300B58}" destId="{83021AC3-EBE3-4F91-90D4-B475F247BF98}" srcOrd="0" destOrd="0" presId="urn:microsoft.com/office/officeart/2005/8/layout/hierarchy2"/>
    <dgm:cxn modelId="{EE239BAD-2933-451F-BDB0-E043D8F7744C}" type="presOf" srcId="{665372D5-BE4E-4DCA-B1F6-E02FDFAAF9A2}" destId="{E015C146-2506-4481-A4D5-7B3CD11B341C}" srcOrd="0" destOrd="0" presId="urn:microsoft.com/office/officeart/2005/8/layout/hierarchy2"/>
    <dgm:cxn modelId="{B38B70CD-D315-4A37-849D-E6673CBE7E29}" type="presOf" srcId="{99908FFD-A0F5-4A87-B547-D4BBAEEB43AA}" destId="{516AF49E-EFD9-4C3D-9038-3141FA588384}"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DED11AD3-0908-4D40-85F2-C5215BCE4F54}" type="presOf" srcId="{0B9124BE-4ED4-4FF6-B81E-71DF7CE4C04C}" destId="{00A668B9-5C07-47FF-AB23-6245ED1EB727}" srcOrd="1" destOrd="0" presId="urn:microsoft.com/office/officeart/2005/8/layout/hierarchy2"/>
    <dgm:cxn modelId="{D4D4BFD5-726B-4AF6-BA96-7EF3F8D89095}" type="presOf" srcId="{628BFE78-A541-4A4D-AE8E-691C1888CC46}" destId="{5518DF69-BB7B-49B4-B920-0E581597F8FE}" srcOrd="1" destOrd="0" presId="urn:microsoft.com/office/officeart/2005/8/layout/hierarchy2"/>
    <dgm:cxn modelId="{603C53E0-B5A8-45EA-A5E7-770C7F36EC12}" type="presOf" srcId="{4C34C2E4-DF8D-4994-B558-0EF1B663C4F4}" destId="{085DDCEE-9B2A-4FE1-8803-7719DDB3D6CB}" srcOrd="0" destOrd="0" presId="urn:microsoft.com/office/officeart/2005/8/layout/hierarchy2"/>
    <dgm:cxn modelId="{792D29E2-65F0-4ED7-B003-2377A06F4B9A}" type="presOf" srcId="{AE81F2B6-4AEB-45C9-99C1-9516D9169289}" destId="{74752D16-F284-4733-BD06-D81B903FC595}"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51FF19EC-F1C7-4A3A-87B4-BD2DE357DAFC}" type="presOf" srcId="{10D0F947-8FEF-4A0E-A91D-CA6A7A9529ED}" destId="{E830DF01-FA7C-4A8E-95CC-AC276B40E34D}" srcOrd="0" destOrd="0" presId="urn:microsoft.com/office/officeart/2005/8/layout/hierarchy2"/>
    <dgm:cxn modelId="{83C065F7-6F43-43B4-A9D8-F7CDD84A9F67}" type="presOf" srcId="{628BFE78-A541-4A4D-AE8E-691C1888CC46}" destId="{BEE14AB2-5155-4062-BDC9-81FC40CC96C5}" srcOrd="0" destOrd="0" presId="urn:microsoft.com/office/officeart/2005/8/layout/hierarchy2"/>
    <dgm:cxn modelId="{83B0AFFF-AC81-43D2-B7C1-93DBA14E8A97}" type="presOf" srcId="{1634262A-FB6D-4858-A144-C3641F148963}" destId="{983CCE9D-A68F-45B6-B5E3-8C935362A290}" srcOrd="0" destOrd="0" presId="urn:microsoft.com/office/officeart/2005/8/layout/hierarchy2"/>
    <dgm:cxn modelId="{3685F0B2-E8A2-45D7-9455-543570ACFA1C}" type="presParOf" srcId="{E698F970-A5A2-443E-98A7-4922B9BF8E1C}" destId="{C84F10C9-3A9A-4ECD-9AF4-62DA8DC98267}" srcOrd="0" destOrd="0" presId="urn:microsoft.com/office/officeart/2005/8/layout/hierarchy2"/>
    <dgm:cxn modelId="{30622B56-2F66-4E5C-A4F5-17C3B87E84C3}" type="presParOf" srcId="{C84F10C9-3A9A-4ECD-9AF4-62DA8DC98267}" destId="{00160372-EE32-43F3-AEC8-EDBE1EE30523}" srcOrd="0" destOrd="0" presId="urn:microsoft.com/office/officeart/2005/8/layout/hierarchy2"/>
    <dgm:cxn modelId="{7CBA0C74-B666-4F31-B06D-EFB57E22C63E}" type="presParOf" srcId="{C84F10C9-3A9A-4ECD-9AF4-62DA8DC98267}" destId="{5F69C5E3-989A-4E1E-8C9E-7C66267D231A}" srcOrd="1" destOrd="0" presId="urn:microsoft.com/office/officeart/2005/8/layout/hierarchy2"/>
    <dgm:cxn modelId="{EAAEF713-DCAD-4C04-854E-7D56AE007D3A}" type="presParOf" srcId="{5F69C5E3-989A-4E1E-8C9E-7C66267D231A}" destId="{977D9258-F91B-4ECD-93BD-F70F8E8628FA}" srcOrd="0" destOrd="0" presId="urn:microsoft.com/office/officeart/2005/8/layout/hierarchy2"/>
    <dgm:cxn modelId="{5FB39DB8-042E-441F-94A5-999D3B7DA3CD}" type="presParOf" srcId="{977D9258-F91B-4ECD-93BD-F70F8E8628FA}" destId="{00A668B9-5C07-47FF-AB23-6245ED1EB727}" srcOrd="0" destOrd="0" presId="urn:microsoft.com/office/officeart/2005/8/layout/hierarchy2"/>
    <dgm:cxn modelId="{7C4FC9BF-DCD4-4DD0-B605-2C30BF69DDEE}" type="presParOf" srcId="{5F69C5E3-989A-4E1E-8C9E-7C66267D231A}" destId="{8C2B1B1C-2705-475C-9F06-61EFB223F8FB}" srcOrd="1" destOrd="0" presId="urn:microsoft.com/office/officeart/2005/8/layout/hierarchy2"/>
    <dgm:cxn modelId="{43637F97-BD3B-46AC-9A2C-3F0569183692}" type="presParOf" srcId="{8C2B1B1C-2705-475C-9F06-61EFB223F8FB}" destId="{983CCE9D-A68F-45B6-B5E3-8C935362A290}" srcOrd="0" destOrd="0" presId="urn:microsoft.com/office/officeart/2005/8/layout/hierarchy2"/>
    <dgm:cxn modelId="{B9438CCA-4212-4239-A2B8-F0229DDE6120}" type="presParOf" srcId="{8C2B1B1C-2705-475C-9F06-61EFB223F8FB}" destId="{076CED39-AF8E-4C73-904E-47B7B6680D87}" srcOrd="1" destOrd="0" presId="urn:microsoft.com/office/officeart/2005/8/layout/hierarchy2"/>
    <dgm:cxn modelId="{4A5CFFA1-F431-4C78-B47C-C4C89D98E29E}" type="presParOf" srcId="{076CED39-AF8E-4C73-904E-47B7B6680D87}" destId="{BEE14AB2-5155-4062-BDC9-81FC40CC96C5}" srcOrd="0" destOrd="0" presId="urn:microsoft.com/office/officeart/2005/8/layout/hierarchy2"/>
    <dgm:cxn modelId="{8C54474F-89BC-4F41-BBF3-9373EFFD9723}" type="presParOf" srcId="{BEE14AB2-5155-4062-BDC9-81FC40CC96C5}" destId="{5518DF69-BB7B-49B4-B920-0E581597F8FE}" srcOrd="0" destOrd="0" presId="urn:microsoft.com/office/officeart/2005/8/layout/hierarchy2"/>
    <dgm:cxn modelId="{B0E873E8-5D4D-4C1A-BCC5-D790B55581FA}" type="presParOf" srcId="{076CED39-AF8E-4C73-904E-47B7B6680D87}" destId="{D0A0D276-BF89-496E-8084-BDA9A46C0387}" srcOrd="1" destOrd="0" presId="urn:microsoft.com/office/officeart/2005/8/layout/hierarchy2"/>
    <dgm:cxn modelId="{76810B72-EEDA-401E-8C79-C2CB0581EEE4}" type="presParOf" srcId="{D0A0D276-BF89-496E-8084-BDA9A46C0387}" destId="{74752D16-F284-4733-BD06-D81B903FC595}" srcOrd="0" destOrd="0" presId="urn:microsoft.com/office/officeart/2005/8/layout/hierarchy2"/>
    <dgm:cxn modelId="{752BD169-C8AB-46AB-B933-0714F5ED89B4}" type="presParOf" srcId="{D0A0D276-BF89-496E-8084-BDA9A46C0387}" destId="{7675D633-B686-4DD1-80DE-343425969930}" srcOrd="1" destOrd="0" presId="urn:microsoft.com/office/officeart/2005/8/layout/hierarchy2"/>
    <dgm:cxn modelId="{BA23439A-3B1A-46F8-BE64-A2E1811CBCFA}" type="presParOf" srcId="{076CED39-AF8E-4C73-904E-47B7B6680D87}" destId="{085DDCEE-9B2A-4FE1-8803-7719DDB3D6CB}" srcOrd="2" destOrd="0" presId="urn:microsoft.com/office/officeart/2005/8/layout/hierarchy2"/>
    <dgm:cxn modelId="{CDC26F90-6E75-4DFE-B801-3E1EFFE0BD07}" type="presParOf" srcId="{085DDCEE-9B2A-4FE1-8803-7719DDB3D6CB}" destId="{B41E6B5A-A328-4DE1-8785-B9517E0A6BB1}" srcOrd="0" destOrd="0" presId="urn:microsoft.com/office/officeart/2005/8/layout/hierarchy2"/>
    <dgm:cxn modelId="{41273A0D-33EA-49EC-AA84-AAE9C7456C4E}" type="presParOf" srcId="{076CED39-AF8E-4C73-904E-47B7B6680D87}" destId="{DA0981DE-30D7-4D21-BE1E-471740CC4E8B}" srcOrd="3" destOrd="0" presId="urn:microsoft.com/office/officeart/2005/8/layout/hierarchy2"/>
    <dgm:cxn modelId="{B943922B-5C6C-4C8B-AD99-609F28204217}" type="presParOf" srcId="{DA0981DE-30D7-4D21-BE1E-471740CC4E8B}" destId="{83021AC3-EBE3-4F91-90D4-B475F247BF98}" srcOrd="0" destOrd="0" presId="urn:microsoft.com/office/officeart/2005/8/layout/hierarchy2"/>
    <dgm:cxn modelId="{17973E75-5F75-4BC5-B50A-259421A8D84B}" type="presParOf" srcId="{DA0981DE-30D7-4D21-BE1E-471740CC4E8B}" destId="{582F9CE5-D76C-4DA4-B96A-62D405D74400}" srcOrd="1" destOrd="0" presId="urn:microsoft.com/office/officeart/2005/8/layout/hierarchy2"/>
    <dgm:cxn modelId="{E888E58E-EA3C-4836-B8CB-BDB54EB30648}" type="presParOf" srcId="{5F69C5E3-989A-4E1E-8C9E-7C66267D231A}" destId="{2C7633BD-46F7-4934-84F1-2C7EF7441B97}" srcOrd="2" destOrd="0" presId="urn:microsoft.com/office/officeart/2005/8/layout/hierarchy2"/>
    <dgm:cxn modelId="{C832E4D8-F39F-4B32-8C1A-B9123B8F1711}" type="presParOf" srcId="{2C7633BD-46F7-4934-84F1-2C7EF7441B97}" destId="{37AA8596-C342-4C9F-A426-C1E1A14A36E8}" srcOrd="0" destOrd="0" presId="urn:microsoft.com/office/officeart/2005/8/layout/hierarchy2"/>
    <dgm:cxn modelId="{E7B0A29C-CAFC-4671-8A4B-0050B1D74E21}" type="presParOf" srcId="{5F69C5E3-989A-4E1E-8C9E-7C66267D231A}" destId="{7D38F219-1E01-4266-8B60-82AF8B7D7D98}" srcOrd="3" destOrd="0" presId="urn:microsoft.com/office/officeart/2005/8/layout/hierarchy2"/>
    <dgm:cxn modelId="{33EDBC0C-7187-48CB-8CFA-863C40639010}" type="presParOf" srcId="{7D38F219-1E01-4266-8B60-82AF8B7D7D98}" destId="{E06B0587-1B83-4659-BE19-EEC915595376}" srcOrd="0" destOrd="0" presId="urn:microsoft.com/office/officeart/2005/8/layout/hierarchy2"/>
    <dgm:cxn modelId="{2B5CA5F2-C130-425A-A73B-32AEF889B945}" type="presParOf" srcId="{7D38F219-1E01-4266-8B60-82AF8B7D7D98}" destId="{26153FE8-1B0F-4CF1-96E4-EAF1D0D1B15F}" srcOrd="1" destOrd="0" presId="urn:microsoft.com/office/officeart/2005/8/layout/hierarchy2"/>
    <dgm:cxn modelId="{C82A4E2C-415A-4531-943C-F113E48ACD82}" type="presParOf" srcId="{26153FE8-1B0F-4CF1-96E4-EAF1D0D1B15F}" destId="{E015C146-2506-4481-A4D5-7B3CD11B341C}" srcOrd="0" destOrd="0" presId="urn:microsoft.com/office/officeart/2005/8/layout/hierarchy2"/>
    <dgm:cxn modelId="{C99A456C-B104-4DE3-BB8F-FF4DBABE02A9}" type="presParOf" srcId="{E015C146-2506-4481-A4D5-7B3CD11B341C}" destId="{A1FEFD21-6778-4284-B86B-C974983303A3}" srcOrd="0" destOrd="0" presId="urn:microsoft.com/office/officeart/2005/8/layout/hierarchy2"/>
    <dgm:cxn modelId="{68682CA2-4620-4DCD-9C80-61AE1A8D9673}" type="presParOf" srcId="{26153FE8-1B0F-4CF1-96E4-EAF1D0D1B15F}" destId="{13DD9C75-2758-4BB2-AEA3-56582D4C141A}" srcOrd="1" destOrd="0" presId="urn:microsoft.com/office/officeart/2005/8/layout/hierarchy2"/>
    <dgm:cxn modelId="{893F34E5-7C7A-4AB1-BFC8-ED88F7AD93D8}" type="presParOf" srcId="{13DD9C75-2758-4BB2-AEA3-56582D4C141A}" destId="{E830DF01-FA7C-4A8E-95CC-AC276B40E34D}" srcOrd="0" destOrd="0" presId="urn:microsoft.com/office/officeart/2005/8/layout/hierarchy2"/>
    <dgm:cxn modelId="{CB62865C-5DF6-4C5A-B5F2-35C47EE952E9}" type="presParOf" srcId="{13DD9C75-2758-4BB2-AEA3-56582D4C141A}" destId="{671A03C5-2AFD-4D62-AF42-AE4FB2674A02}" srcOrd="1" destOrd="0" presId="urn:microsoft.com/office/officeart/2005/8/layout/hierarchy2"/>
    <dgm:cxn modelId="{A6B630D4-5301-425D-8818-F594984DA39C}" type="presParOf" srcId="{26153FE8-1B0F-4CF1-96E4-EAF1D0D1B15F}" destId="{516AF49E-EFD9-4C3D-9038-3141FA588384}" srcOrd="2" destOrd="0" presId="urn:microsoft.com/office/officeart/2005/8/layout/hierarchy2"/>
    <dgm:cxn modelId="{1F9A3987-160A-431E-8B18-2EF6452B990E}" type="presParOf" srcId="{516AF49E-EFD9-4C3D-9038-3141FA588384}" destId="{80640835-4190-482C-AF6B-5C3B01C3B856}" srcOrd="0" destOrd="0" presId="urn:microsoft.com/office/officeart/2005/8/layout/hierarchy2"/>
    <dgm:cxn modelId="{46EDB8B5-46EB-4DE5-8A5D-358F861EE7A2}" type="presParOf" srcId="{26153FE8-1B0F-4CF1-96E4-EAF1D0D1B15F}" destId="{EF2BA584-9CB6-4D48-B705-DA1D96E5229D}" srcOrd="3" destOrd="0" presId="urn:microsoft.com/office/officeart/2005/8/layout/hierarchy2"/>
    <dgm:cxn modelId="{DD97F712-069F-4B14-9183-F45C246E9F89}" type="presParOf" srcId="{EF2BA584-9CB6-4D48-B705-DA1D96E5229D}" destId="{8ABD9155-0C2D-4925-B73A-7F453F57773A}" srcOrd="0" destOrd="0" presId="urn:microsoft.com/office/officeart/2005/8/layout/hierarchy2"/>
    <dgm:cxn modelId="{0C0E7182-F8E8-43AE-82BB-A437A6638362}"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a:solidFill>
                <a:srgbClr val="FF0000"/>
              </a:solidFill>
              <a:latin typeface="Cambria" pitchFamily="18" charset="0"/>
              <a:ea typeface="Cambria" pitchFamily="18" charset="0"/>
            </a:rPr>
            <a:t>NHÓM 7</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a:solidFill>
                <a:schemeClr val="tx1"/>
              </a:solidFill>
              <a:latin typeface="Cambria" pitchFamily="18" charset="0"/>
              <a:ea typeface="Cambria" pitchFamily="18" charset="0"/>
            </a:rPr>
            <a:t>Hậu</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quả</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en-US" sz="1600" dirty="0">
              <a:solidFill>
                <a:schemeClr val="tx1"/>
              </a:solidFill>
              <a:latin typeface="Cambria" pitchFamily="18" charset="0"/>
              <a:ea typeface="Cambria" pitchFamily="18" charset="0"/>
            </a:rPr>
            <a:t>Đ</a:t>
          </a:r>
          <a:r>
            <a:rPr lang="vi-VN" sz="1600" dirty="0">
              <a:solidFill>
                <a:schemeClr val="tx1"/>
              </a:solidFill>
              <a:latin typeface="Cambria" pitchFamily="18" charset="0"/>
              <a:ea typeface="Cambria" pitchFamily="18" charset="0"/>
            </a:rPr>
            <a:t>ộ phì của đất giảm, mất chất dinh dưỡng, khiến năng suất cây trồng bị ảnh hưởng</a:t>
          </a:r>
          <a:r>
            <a:rPr lang="en-US" sz="1600" dirty="0">
              <a:solidFill>
                <a:schemeClr val="tx1"/>
              </a:solidFill>
              <a:latin typeface="Cambria" pitchFamily="18" charset="0"/>
              <a:ea typeface="Cambria" pitchFamily="18" charset="0"/>
            </a:rPr>
            <a:t>.</a:t>
          </a: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a:solidFill>
                <a:schemeClr val="tx1"/>
              </a:solidFill>
              <a:latin typeface="Cambria" pitchFamily="18" charset="0"/>
              <a:ea typeface="Cambria" pitchFamily="18" charset="0"/>
            </a:rPr>
            <a:t>N</a:t>
          </a:r>
          <a:r>
            <a:rPr lang="vi-VN" sz="1600" dirty="0">
              <a:solidFill>
                <a:schemeClr val="tx1"/>
              </a:solidFill>
              <a:latin typeface="Cambria" pitchFamily="18" charset="0"/>
              <a:ea typeface="Cambria" pitchFamily="18" charset="0"/>
            </a:rPr>
            <a:t>hiều nơi đất bị thoái hóa nặng không thể sử dụng cho trồng trọt.</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a:solidFill>
                <a:schemeClr val="tx1"/>
              </a:solidFill>
              <a:latin typeface="Cambria" pitchFamily="18" charset="0"/>
              <a:ea typeface="Cambria" pitchFamily="18" charset="0"/>
            </a:rPr>
            <a:t>Biện</a:t>
          </a:r>
          <a:r>
            <a:rPr lang="en-US" sz="2000" b="1" dirty="0">
              <a:solidFill>
                <a:schemeClr val="tx1"/>
              </a:solidFill>
              <a:latin typeface="Cambria" pitchFamily="18" charset="0"/>
              <a:ea typeface="Cambria" pitchFamily="18" charset="0"/>
            </a:rPr>
            <a:t> </a:t>
          </a:r>
          <a:r>
            <a:rPr lang="en-US" sz="2000" b="1" dirty="0" err="1">
              <a:solidFill>
                <a:schemeClr val="tx1"/>
              </a:solidFill>
              <a:latin typeface="Cambria" pitchFamily="18" charset="0"/>
              <a:ea typeface="Cambria" pitchFamily="18" charset="0"/>
            </a:rPr>
            <a:t>pháp</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endParaRPr lang="en-US" sz="1600" dirty="0">
            <a:solidFill>
              <a:schemeClr val="tx1"/>
            </a:solidFill>
            <a:latin typeface="Cambria" pitchFamily="18" charset="0"/>
            <a:ea typeface="Cambria" pitchFamily="18" charset="0"/>
          </a:endParaRPr>
        </a:p>
        <a:p>
          <a:pPr algn="just"/>
          <a:r>
            <a:rPr lang="en-US" sz="1600" dirty="0" err="1">
              <a:solidFill>
                <a:schemeClr val="tx1"/>
              </a:solidFill>
              <a:latin typeface="Cambria" pitchFamily="18" charset="0"/>
              <a:ea typeface="Cambria" pitchFamily="18" charset="0"/>
            </a:rPr>
            <a:t>Bảo</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vệ</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rừng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và</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trồng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rừng</a:t>
          </a:r>
          <a:r>
            <a:rPr lang="en-US" sz="1600" dirty="0">
              <a:solidFill>
                <a:schemeClr val="tx1"/>
              </a:solidFill>
              <a:latin typeface="Cambria" pitchFamily="18" charset="0"/>
              <a:ea typeface="Cambria" pitchFamily="18" charset="0"/>
            </a:rPr>
            <a:t>: b</a:t>
          </a:r>
          <a:r>
            <a:rPr lang="vi-VN" sz="1600" dirty="0">
              <a:solidFill>
                <a:schemeClr val="tx1"/>
              </a:solidFill>
              <a:latin typeface="Cambria" pitchFamily="18" charset="0"/>
              <a:ea typeface="Cambria" pitchFamily="18" charset="0"/>
            </a:rPr>
            <a:t>ảo vệ rừng phòng hộ đầu nguồn, ven biển</a:t>
          </a:r>
          <a:r>
            <a:rPr lang="en-US" sz="1600" dirty="0">
              <a:solidFill>
                <a:schemeClr val="tx1"/>
              </a:solidFill>
              <a:latin typeface="Cambria" pitchFamily="18" charset="0"/>
              <a:ea typeface="Cambria" pitchFamily="18" charset="0"/>
            </a:rPr>
            <a:t>; t</a:t>
          </a:r>
          <a:r>
            <a:rPr lang="vi-VN" sz="1600" dirty="0">
              <a:solidFill>
                <a:schemeClr val="tx1"/>
              </a:solidFill>
              <a:latin typeface="Cambria" pitchFamily="18" charset="0"/>
              <a:ea typeface="Cambria" pitchFamily="18" charset="0"/>
            </a:rPr>
            <a:t>rồng cây phủ xanh đất trống, đồi núi trọc để hạn chế quá trình xói mòn đất.</a:t>
          </a:r>
          <a:endParaRPr lang="en-US" sz="1600" dirty="0">
            <a:solidFill>
              <a:schemeClr val="tx1"/>
            </a:solidFill>
            <a:latin typeface="Cambria" pitchFamily="18" charset="0"/>
            <a:ea typeface="Cambria" pitchFamily="18" charset="0"/>
          </a:endParaRPr>
        </a:p>
        <a:p>
          <a:pPr algn="just"/>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AF95336-0C54-4952-B3ED-D14D519E43B8}">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dirty="0">
            <a:solidFill>
              <a:schemeClr val="tx1"/>
            </a:solidFill>
            <a:latin typeface="Cambria" pitchFamily="18" charset="0"/>
            <a:ea typeface="Cambria" pitchFamily="18" charset="0"/>
          </a:endParaRPr>
        </a:p>
      </dgm:t>
    </dgm:pt>
    <dgm:pt modelId="{67D40461-60B2-4B8A-AF1D-DA49317EB219}" type="parTrans" cxnId="{18329CCC-E92C-419A-97BE-4502365AD549}">
      <dgm:prSet/>
      <dgm:spPr/>
      <dgm:t>
        <a:bodyPr/>
        <a:lstStyle/>
        <a:p>
          <a:endParaRPr lang="en-US"/>
        </a:p>
      </dgm:t>
    </dgm:pt>
    <dgm:pt modelId="{B6187DA9-7897-4083-82B7-DE758D75714E}" type="sibTrans" cxnId="{18329CCC-E92C-419A-97BE-4502365AD549}">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pt>
    <dgm:pt modelId="{00A668B9-5C07-47FF-AB23-6245ED1EB727}" type="pres">
      <dgm:prSet presAssocID="{0B9124BE-4ED4-4FF6-B81E-71DF7CE4C04C}" presName="connTx" presStyleLbl="parChTrans1D2" presStyleIdx="0" presStyleCnt="2"/>
      <dgm:spPr/>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pt>
    <dgm:pt modelId="{5518DF69-BB7B-49B4-B920-0E581597F8FE}" type="pres">
      <dgm:prSet presAssocID="{628BFE78-A541-4A4D-AE8E-691C1888CC46}" presName="connTx" presStyleLbl="parChTrans1D3" presStyleIdx="0" presStyleCnt="5"/>
      <dgm:spPr/>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191498" custScaleY="59349">
        <dgm:presLayoutVars>
          <dgm:chPref val="3"/>
        </dgm:presLayoutVars>
      </dgm:prSet>
      <dgm:spPr/>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pt>
    <dgm:pt modelId="{B41E6B5A-A328-4DE1-8785-B9517E0A6BB1}" type="pres">
      <dgm:prSet presAssocID="{4C34C2E4-DF8D-4994-B558-0EF1B663C4F4}" presName="connTx" presStyleLbl="parChTrans1D3" presStyleIdx="1" presStyleCnt="5"/>
      <dgm:spPr/>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191176" custScaleY="56941">
        <dgm:presLayoutVars>
          <dgm:chPref val="3"/>
        </dgm:presLayoutVars>
      </dgm:prSet>
      <dgm:spPr/>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pt>
    <dgm:pt modelId="{37AA8596-C342-4C9F-A426-C1E1A14A36E8}" type="pres">
      <dgm:prSet presAssocID="{552909E3-A49D-419A-A306-3A8A76B0346F}" presName="connTx" presStyleLbl="parChTrans1D2" presStyleIdx="1" presStyleCnt="2"/>
      <dgm:spPr/>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5"/>
      <dgm:spPr/>
    </dgm:pt>
    <dgm:pt modelId="{A1FEFD21-6778-4284-B86B-C974983303A3}" type="pres">
      <dgm:prSet presAssocID="{665372D5-BE4E-4DCA-B1F6-E02FDFAAF9A2}" presName="connTx" presStyleLbl="parChTrans1D3" presStyleIdx="2" presStyleCnt="5"/>
      <dgm:spPr/>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5" custScaleX="192169" custScaleY="74473">
        <dgm:presLayoutVars>
          <dgm:chPref val="3"/>
        </dgm:presLayoutVars>
      </dgm:prSet>
      <dgm:spPr/>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5"/>
      <dgm:spPr/>
    </dgm:pt>
    <dgm:pt modelId="{80640835-4190-482C-AF6B-5C3B01C3B856}" type="pres">
      <dgm:prSet presAssocID="{99908FFD-A0F5-4A87-B547-D4BBAEEB43AA}" presName="connTx" presStyleLbl="parChTrans1D3" presStyleIdx="3" presStyleCnt="5"/>
      <dgm:spPr/>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5" custScaleX="192169" custScaleY="79069">
        <dgm:presLayoutVars>
          <dgm:chPref val="3"/>
        </dgm:presLayoutVars>
      </dgm:prSet>
      <dgm:spPr/>
    </dgm:pt>
    <dgm:pt modelId="{AA72D46F-F664-4809-9A80-AB681CBC2A82}" type="pres">
      <dgm:prSet presAssocID="{8223C472-8209-42F3-B27B-AD74AB189A29}" presName="level3hierChild" presStyleCnt="0"/>
      <dgm:spPr/>
    </dgm:pt>
    <dgm:pt modelId="{BA4907F3-4C7A-4A8B-832D-CE4F945BC720}" type="pres">
      <dgm:prSet presAssocID="{67D40461-60B2-4B8A-AF1D-DA49317EB219}" presName="conn2-1" presStyleLbl="parChTrans1D3" presStyleIdx="4" presStyleCnt="5"/>
      <dgm:spPr/>
    </dgm:pt>
    <dgm:pt modelId="{0D90F2AA-B888-425E-8132-E3D284939858}" type="pres">
      <dgm:prSet presAssocID="{67D40461-60B2-4B8A-AF1D-DA49317EB219}" presName="connTx" presStyleLbl="parChTrans1D3" presStyleIdx="4" presStyleCnt="5"/>
      <dgm:spPr/>
    </dgm:pt>
    <dgm:pt modelId="{62A128C6-9D57-45C6-87F0-C26CCC53E88E}" type="pres">
      <dgm:prSet presAssocID="{EAF95336-0C54-4952-B3ED-D14D519E43B8}" presName="root2" presStyleCnt="0"/>
      <dgm:spPr/>
    </dgm:pt>
    <dgm:pt modelId="{2DF296F3-CC75-40EE-A52F-90B0CBEB6394}" type="pres">
      <dgm:prSet presAssocID="{EAF95336-0C54-4952-B3ED-D14D519E43B8}" presName="LevelTwoTextNode" presStyleLbl="node3" presStyleIdx="4" presStyleCnt="5" custScaleX="191386" custScaleY="71277">
        <dgm:presLayoutVars>
          <dgm:chPref val="3"/>
        </dgm:presLayoutVars>
      </dgm:prSet>
      <dgm:spPr/>
    </dgm:pt>
    <dgm:pt modelId="{75887232-210D-43DE-B2D9-2D16077EFB48}" type="pres">
      <dgm:prSet presAssocID="{EAF95336-0C54-4952-B3ED-D14D519E43B8}" presName="level3hierChild" presStyleCnt="0"/>
      <dgm:spPr/>
    </dgm:pt>
  </dgm:ptLst>
  <dgm:cxnLst>
    <dgm:cxn modelId="{FBE4D502-88AB-4D98-B3D3-BDE7A00D4683}" type="presOf" srcId="{665372D5-BE4E-4DCA-B1F6-E02FDFAAF9A2}" destId="{E015C146-2506-4481-A4D5-7B3CD11B341C}" srcOrd="0" destOrd="0" presId="urn:microsoft.com/office/officeart/2005/8/layout/hierarchy2"/>
    <dgm:cxn modelId="{880D8307-CEB9-4462-B6FF-E55D7F93CB5F}" type="presOf" srcId="{552909E3-A49D-419A-A306-3A8A76B0346F}" destId="{2C7633BD-46F7-4934-84F1-2C7EF7441B97}"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2A37E019-1D40-4C01-8CD2-890917F6D7E3}" type="presOf" srcId="{4C34C2E4-DF8D-4994-B558-0EF1B663C4F4}" destId="{085DDCEE-9B2A-4FE1-8803-7719DDB3D6CB}" srcOrd="0" destOrd="0" presId="urn:microsoft.com/office/officeart/2005/8/layout/hierarchy2"/>
    <dgm:cxn modelId="{5E4E841B-D58A-4049-A9BE-8BF42B14F111}" type="presOf" srcId="{3D8889BC-0038-4C00-8994-17023F300B58}" destId="{83021AC3-EBE3-4F91-90D4-B475F247BF98}" srcOrd="0" destOrd="0" presId="urn:microsoft.com/office/officeart/2005/8/layout/hierarchy2"/>
    <dgm:cxn modelId="{5C2D051E-FEA6-4259-AD3C-DAE70BCDD8EC}" type="presOf" srcId="{628BFE78-A541-4A4D-AE8E-691C1888CC46}" destId="{5518DF69-BB7B-49B4-B920-0E581597F8FE}" srcOrd="1" destOrd="0" presId="urn:microsoft.com/office/officeart/2005/8/layout/hierarchy2"/>
    <dgm:cxn modelId="{526BBD23-B68E-4FE9-85A8-5D11978E41B9}" type="presOf" srcId="{2354FD9F-CD2E-44A5-B060-5A930A4E99F0}" destId="{E06B0587-1B83-4659-BE19-EEC915595376}" srcOrd="0"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79D81F26-166A-4FF1-A6F4-B3ABFC3D184F}" type="presOf" srcId="{8223C472-8209-42F3-B27B-AD74AB189A29}" destId="{8ABD9155-0C2D-4925-B73A-7F453F57773A}" srcOrd="0" destOrd="0" presId="urn:microsoft.com/office/officeart/2005/8/layout/hierarchy2"/>
    <dgm:cxn modelId="{6334032A-DA48-4A42-87AA-2DF203FBC4D4}" type="presOf" srcId="{67D40461-60B2-4B8A-AF1D-DA49317EB219}" destId="{BA4907F3-4C7A-4A8B-832D-CE4F945BC720}"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295CE534-36BC-4701-A82E-E7033E92B509}" srcId="{205F0AF9-0767-4948-8972-1518CD1A8D70}" destId="{F3A90923-DA21-429E-BA8C-0BC22FE0EE25}" srcOrd="0" destOrd="0" parTransId="{E35E5AE2-18D9-4DD9-A723-8B97B6CC21EC}" sibTransId="{4B61347F-0666-41D0-A061-0E54F0237867}"/>
    <dgm:cxn modelId="{3F81EC35-3569-4F99-A88E-6F85D9FA8A88}" type="presOf" srcId="{4C34C2E4-DF8D-4994-B558-0EF1B663C4F4}" destId="{B41E6B5A-A328-4DE1-8785-B9517E0A6BB1}" srcOrd="1" destOrd="0" presId="urn:microsoft.com/office/officeart/2005/8/layout/hierarchy2"/>
    <dgm:cxn modelId="{BFED9840-3571-4A10-B1D3-C15F5DF8CDC2}" type="presOf" srcId="{0B9124BE-4ED4-4FF6-B81E-71DF7CE4C04C}" destId="{977D9258-F91B-4ECD-93BD-F70F8E8628FA}" srcOrd="0" destOrd="0" presId="urn:microsoft.com/office/officeart/2005/8/layout/hierarchy2"/>
    <dgm:cxn modelId="{4A30725C-9E01-4C38-9B33-306F4CC3D418}" type="presOf" srcId="{1634262A-FB6D-4858-A144-C3641F148963}" destId="{983CCE9D-A68F-45B6-B5E3-8C935362A290}" srcOrd="0" destOrd="0" presId="urn:microsoft.com/office/officeart/2005/8/layout/hierarchy2"/>
    <dgm:cxn modelId="{3DC7A142-3547-43D4-B6A2-EF85D8B1FBD4}" type="presOf" srcId="{EAF95336-0C54-4952-B3ED-D14D519E43B8}" destId="{2DF296F3-CC75-40EE-A52F-90B0CBEB6394}"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8E19C971-1A56-4CD8-9F6D-A85A14771A17}" type="presOf" srcId="{0B9124BE-4ED4-4FF6-B81E-71DF7CE4C04C}" destId="{00A668B9-5C07-47FF-AB23-6245ED1EB727}" srcOrd="1" destOrd="0" presId="urn:microsoft.com/office/officeart/2005/8/layout/hierarchy2"/>
    <dgm:cxn modelId="{A1841F72-2CCD-4555-9D15-FFE5D8032AC2}" type="presOf" srcId="{AE81F2B6-4AEB-45C9-99C1-9516D9169289}" destId="{74752D16-F284-4733-BD06-D81B903FC595}" srcOrd="0" destOrd="0" presId="urn:microsoft.com/office/officeart/2005/8/layout/hierarchy2"/>
    <dgm:cxn modelId="{4D294B55-1B3D-4367-AE5A-350F903BBEB4}" type="presOf" srcId="{205F0AF9-0767-4948-8972-1518CD1A8D70}" destId="{E698F970-A5A2-443E-98A7-4922B9BF8E1C}" srcOrd="0" destOrd="0" presId="urn:microsoft.com/office/officeart/2005/8/layout/hierarchy2"/>
    <dgm:cxn modelId="{97534084-7F33-458A-BDC1-3AF8D8A62576}" type="presOf" srcId="{99908FFD-A0F5-4A87-B547-D4BBAEEB43AA}" destId="{80640835-4190-482C-AF6B-5C3B01C3B856}" srcOrd="1" destOrd="0" presId="urn:microsoft.com/office/officeart/2005/8/layout/hierarchy2"/>
    <dgm:cxn modelId="{9F89EBAE-686B-4439-A0D1-ADB1F55649A4}" type="presOf" srcId="{99908FFD-A0F5-4A87-B547-D4BBAEEB43AA}" destId="{516AF49E-EFD9-4C3D-9038-3141FA588384}" srcOrd="0" destOrd="0" presId="urn:microsoft.com/office/officeart/2005/8/layout/hierarchy2"/>
    <dgm:cxn modelId="{835E4FC5-0908-4132-AD7F-EEC793B15DBB}" type="presOf" srcId="{552909E3-A49D-419A-A306-3A8A76B0346F}" destId="{37AA8596-C342-4C9F-A426-C1E1A14A36E8}" srcOrd="1" destOrd="0" presId="urn:microsoft.com/office/officeart/2005/8/layout/hierarchy2"/>
    <dgm:cxn modelId="{18329CCC-E92C-419A-97BE-4502365AD549}" srcId="{2354FD9F-CD2E-44A5-B060-5A930A4E99F0}" destId="{EAF95336-0C54-4952-B3ED-D14D519E43B8}" srcOrd="2" destOrd="0" parTransId="{67D40461-60B2-4B8A-AF1D-DA49317EB219}" sibTransId="{B6187DA9-7897-4083-82B7-DE758D75714E}"/>
    <dgm:cxn modelId="{F70879CD-2529-412A-8F34-21B812BAD6D0}" type="presOf" srcId="{67D40461-60B2-4B8A-AF1D-DA49317EB219}" destId="{0D90F2AA-B888-425E-8132-E3D284939858}" srcOrd="1" destOrd="0" presId="urn:microsoft.com/office/officeart/2005/8/layout/hierarchy2"/>
    <dgm:cxn modelId="{7AF3FDCE-2994-4133-88CC-82DD2B649A3C}" type="presOf" srcId="{10D0F947-8FEF-4A0E-A91D-CA6A7A9529ED}" destId="{E830DF01-FA7C-4A8E-95CC-AC276B40E34D}"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8DC2E1E7-05EB-4E7C-9F49-6E1CDD58A1AC}" srcId="{F3A90923-DA21-429E-BA8C-0BC22FE0EE25}" destId="{1634262A-FB6D-4858-A144-C3641F148963}" srcOrd="0" destOrd="0" parTransId="{0B9124BE-4ED4-4FF6-B81E-71DF7CE4C04C}" sibTransId="{72E760BE-DB98-4E48-A13A-BC53E31FF3C6}"/>
    <dgm:cxn modelId="{5D3873EF-3EB2-4966-AA93-1A209DFCEFA5}" type="presOf" srcId="{628BFE78-A541-4A4D-AE8E-691C1888CC46}" destId="{BEE14AB2-5155-4062-BDC9-81FC40CC96C5}" srcOrd="0" destOrd="0" presId="urn:microsoft.com/office/officeart/2005/8/layout/hierarchy2"/>
    <dgm:cxn modelId="{B312B7EF-5C6B-4DD3-9899-7957F5D64935}" type="presOf" srcId="{F3A90923-DA21-429E-BA8C-0BC22FE0EE25}" destId="{00160372-EE32-43F3-AEC8-EDBE1EE30523}" srcOrd="0" destOrd="0" presId="urn:microsoft.com/office/officeart/2005/8/layout/hierarchy2"/>
    <dgm:cxn modelId="{8B5681FD-8E56-4594-B339-12156C868C1F}" type="presOf" srcId="{665372D5-BE4E-4DCA-B1F6-E02FDFAAF9A2}" destId="{A1FEFD21-6778-4284-B86B-C974983303A3}" srcOrd="1" destOrd="0" presId="urn:microsoft.com/office/officeart/2005/8/layout/hierarchy2"/>
    <dgm:cxn modelId="{047901BA-EB96-47C5-9CF3-14E7CA339F79}" type="presParOf" srcId="{E698F970-A5A2-443E-98A7-4922B9BF8E1C}" destId="{C84F10C9-3A9A-4ECD-9AF4-62DA8DC98267}" srcOrd="0" destOrd="0" presId="urn:microsoft.com/office/officeart/2005/8/layout/hierarchy2"/>
    <dgm:cxn modelId="{455EC5C2-C98E-4F92-9BB2-38CFD231C6A5}" type="presParOf" srcId="{C84F10C9-3A9A-4ECD-9AF4-62DA8DC98267}" destId="{00160372-EE32-43F3-AEC8-EDBE1EE30523}" srcOrd="0" destOrd="0" presId="urn:microsoft.com/office/officeart/2005/8/layout/hierarchy2"/>
    <dgm:cxn modelId="{798E31BF-7C31-4646-8DD1-A3C73A7B57AD}" type="presParOf" srcId="{C84F10C9-3A9A-4ECD-9AF4-62DA8DC98267}" destId="{5F69C5E3-989A-4E1E-8C9E-7C66267D231A}" srcOrd="1" destOrd="0" presId="urn:microsoft.com/office/officeart/2005/8/layout/hierarchy2"/>
    <dgm:cxn modelId="{6CBC9DDE-050A-4AA4-96A5-49AFCFDD35A3}" type="presParOf" srcId="{5F69C5E3-989A-4E1E-8C9E-7C66267D231A}" destId="{977D9258-F91B-4ECD-93BD-F70F8E8628FA}" srcOrd="0" destOrd="0" presId="urn:microsoft.com/office/officeart/2005/8/layout/hierarchy2"/>
    <dgm:cxn modelId="{A48D2913-F41D-4FAE-B38C-7DDC921E01C5}" type="presParOf" srcId="{977D9258-F91B-4ECD-93BD-F70F8E8628FA}" destId="{00A668B9-5C07-47FF-AB23-6245ED1EB727}" srcOrd="0" destOrd="0" presId="urn:microsoft.com/office/officeart/2005/8/layout/hierarchy2"/>
    <dgm:cxn modelId="{67780289-609A-4F7C-B8CD-ECCF0350D9B9}" type="presParOf" srcId="{5F69C5E3-989A-4E1E-8C9E-7C66267D231A}" destId="{8C2B1B1C-2705-475C-9F06-61EFB223F8FB}" srcOrd="1" destOrd="0" presId="urn:microsoft.com/office/officeart/2005/8/layout/hierarchy2"/>
    <dgm:cxn modelId="{1C200D2D-C87B-40EA-866D-58C524D59AA9}" type="presParOf" srcId="{8C2B1B1C-2705-475C-9F06-61EFB223F8FB}" destId="{983CCE9D-A68F-45B6-B5E3-8C935362A290}" srcOrd="0" destOrd="0" presId="urn:microsoft.com/office/officeart/2005/8/layout/hierarchy2"/>
    <dgm:cxn modelId="{776A312C-CD28-4368-A232-DC29CF1A149D}" type="presParOf" srcId="{8C2B1B1C-2705-475C-9F06-61EFB223F8FB}" destId="{076CED39-AF8E-4C73-904E-47B7B6680D87}" srcOrd="1" destOrd="0" presId="urn:microsoft.com/office/officeart/2005/8/layout/hierarchy2"/>
    <dgm:cxn modelId="{9992765E-BA6E-4552-9E3D-F0FA6B5E2CC4}" type="presParOf" srcId="{076CED39-AF8E-4C73-904E-47B7B6680D87}" destId="{BEE14AB2-5155-4062-BDC9-81FC40CC96C5}" srcOrd="0" destOrd="0" presId="urn:microsoft.com/office/officeart/2005/8/layout/hierarchy2"/>
    <dgm:cxn modelId="{7B6DC04B-95A3-4ECA-9E9D-79E38982AD05}" type="presParOf" srcId="{BEE14AB2-5155-4062-BDC9-81FC40CC96C5}" destId="{5518DF69-BB7B-49B4-B920-0E581597F8FE}" srcOrd="0" destOrd="0" presId="urn:microsoft.com/office/officeart/2005/8/layout/hierarchy2"/>
    <dgm:cxn modelId="{27926606-EF5E-42C9-B161-074E22A5E3A6}" type="presParOf" srcId="{076CED39-AF8E-4C73-904E-47B7B6680D87}" destId="{D0A0D276-BF89-496E-8084-BDA9A46C0387}" srcOrd="1" destOrd="0" presId="urn:microsoft.com/office/officeart/2005/8/layout/hierarchy2"/>
    <dgm:cxn modelId="{DDD8C074-AD3D-46E6-9F28-552D442F8B3D}" type="presParOf" srcId="{D0A0D276-BF89-496E-8084-BDA9A46C0387}" destId="{74752D16-F284-4733-BD06-D81B903FC595}" srcOrd="0" destOrd="0" presId="urn:microsoft.com/office/officeart/2005/8/layout/hierarchy2"/>
    <dgm:cxn modelId="{1F55252E-5F13-424A-A029-CA4CEF7282A9}" type="presParOf" srcId="{D0A0D276-BF89-496E-8084-BDA9A46C0387}" destId="{7675D633-B686-4DD1-80DE-343425969930}" srcOrd="1" destOrd="0" presId="urn:microsoft.com/office/officeart/2005/8/layout/hierarchy2"/>
    <dgm:cxn modelId="{D83ECA73-2425-4A65-A80F-197BDDEFC44C}" type="presParOf" srcId="{076CED39-AF8E-4C73-904E-47B7B6680D87}" destId="{085DDCEE-9B2A-4FE1-8803-7719DDB3D6CB}" srcOrd="2" destOrd="0" presId="urn:microsoft.com/office/officeart/2005/8/layout/hierarchy2"/>
    <dgm:cxn modelId="{44904CA8-2EB1-410B-B29A-7579F103C630}" type="presParOf" srcId="{085DDCEE-9B2A-4FE1-8803-7719DDB3D6CB}" destId="{B41E6B5A-A328-4DE1-8785-B9517E0A6BB1}" srcOrd="0" destOrd="0" presId="urn:microsoft.com/office/officeart/2005/8/layout/hierarchy2"/>
    <dgm:cxn modelId="{9B397276-DC26-42F5-A8C5-9FDB8335FE8A}" type="presParOf" srcId="{076CED39-AF8E-4C73-904E-47B7B6680D87}" destId="{DA0981DE-30D7-4D21-BE1E-471740CC4E8B}" srcOrd="3" destOrd="0" presId="urn:microsoft.com/office/officeart/2005/8/layout/hierarchy2"/>
    <dgm:cxn modelId="{FC97DB40-EBC1-4220-A081-F8D8F42A4F6F}" type="presParOf" srcId="{DA0981DE-30D7-4D21-BE1E-471740CC4E8B}" destId="{83021AC3-EBE3-4F91-90D4-B475F247BF98}" srcOrd="0" destOrd="0" presId="urn:microsoft.com/office/officeart/2005/8/layout/hierarchy2"/>
    <dgm:cxn modelId="{7019C99A-C1C3-4B0A-81A3-FA2E4611C7F1}" type="presParOf" srcId="{DA0981DE-30D7-4D21-BE1E-471740CC4E8B}" destId="{582F9CE5-D76C-4DA4-B96A-62D405D74400}" srcOrd="1" destOrd="0" presId="urn:microsoft.com/office/officeart/2005/8/layout/hierarchy2"/>
    <dgm:cxn modelId="{D1A0B1FB-BD1E-453B-A72B-8C23C6AC3342}" type="presParOf" srcId="{5F69C5E3-989A-4E1E-8C9E-7C66267D231A}" destId="{2C7633BD-46F7-4934-84F1-2C7EF7441B97}" srcOrd="2" destOrd="0" presId="urn:microsoft.com/office/officeart/2005/8/layout/hierarchy2"/>
    <dgm:cxn modelId="{7A905E2A-8830-4D9F-A6E5-6CE0246A0FBD}" type="presParOf" srcId="{2C7633BD-46F7-4934-84F1-2C7EF7441B97}" destId="{37AA8596-C342-4C9F-A426-C1E1A14A36E8}" srcOrd="0" destOrd="0" presId="urn:microsoft.com/office/officeart/2005/8/layout/hierarchy2"/>
    <dgm:cxn modelId="{BCB999D3-700B-478A-83D2-0349B5D45B08}" type="presParOf" srcId="{5F69C5E3-989A-4E1E-8C9E-7C66267D231A}" destId="{7D38F219-1E01-4266-8B60-82AF8B7D7D98}" srcOrd="3" destOrd="0" presId="urn:microsoft.com/office/officeart/2005/8/layout/hierarchy2"/>
    <dgm:cxn modelId="{D14B599A-7B87-45C1-9A9E-CB7F8F933263}" type="presParOf" srcId="{7D38F219-1E01-4266-8B60-82AF8B7D7D98}" destId="{E06B0587-1B83-4659-BE19-EEC915595376}" srcOrd="0" destOrd="0" presId="urn:microsoft.com/office/officeart/2005/8/layout/hierarchy2"/>
    <dgm:cxn modelId="{16648770-233F-4AEA-B5BB-D89E0EB0AF7B}" type="presParOf" srcId="{7D38F219-1E01-4266-8B60-82AF8B7D7D98}" destId="{26153FE8-1B0F-4CF1-96E4-EAF1D0D1B15F}" srcOrd="1" destOrd="0" presId="urn:microsoft.com/office/officeart/2005/8/layout/hierarchy2"/>
    <dgm:cxn modelId="{4ABFE19F-195D-412C-8926-AD8D06182E2F}" type="presParOf" srcId="{26153FE8-1B0F-4CF1-96E4-EAF1D0D1B15F}" destId="{E015C146-2506-4481-A4D5-7B3CD11B341C}" srcOrd="0" destOrd="0" presId="urn:microsoft.com/office/officeart/2005/8/layout/hierarchy2"/>
    <dgm:cxn modelId="{93008369-1B33-4D70-8FFE-C2A701CC5FF9}" type="presParOf" srcId="{E015C146-2506-4481-A4D5-7B3CD11B341C}" destId="{A1FEFD21-6778-4284-B86B-C974983303A3}" srcOrd="0" destOrd="0" presId="urn:microsoft.com/office/officeart/2005/8/layout/hierarchy2"/>
    <dgm:cxn modelId="{046D8122-548B-428C-84CE-88B489AF70A0}" type="presParOf" srcId="{26153FE8-1B0F-4CF1-96E4-EAF1D0D1B15F}" destId="{13DD9C75-2758-4BB2-AEA3-56582D4C141A}" srcOrd="1" destOrd="0" presId="urn:microsoft.com/office/officeart/2005/8/layout/hierarchy2"/>
    <dgm:cxn modelId="{77182876-627D-4AB6-A281-8404B42855F2}" type="presParOf" srcId="{13DD9C75-2758-4BB2-AEA3-56582D4C141A}" destId="{E830DF01-FA7C-4A8E-95CC-AC276B40E34D}" srcOrd="0" destOrd="0" presId="urn:microsoft.com/office/officeart/2005/8/layout/hierarchy2"/>
    <dgm:cxn modelId="{F430B3B4-B51B-4156-9B52-EBD61BA17CB5}" type="presParOf" srcId="{13DD9C75-2758-4BB2-AEA3-56582D4C141A}" destId="{671A03C5-2AFD-4D62-AF42-AE4FB2674A02}" srcOrd="1" destOrd="0" presId="urn:microsoft.com/office/officeart/2005/8/layout/hierarchy2"/>
    <dgm:cxn modelId="{BB5F3804-6F2A-41A7-9D07-5F655276632D}" type="presParOf" srcId="{26153FE8-1B0F-4CF1-96E4-EAF1D0D1B15F}" destId="{516AF49E-EFD9-4C3D-9038-3141FA588384}" srcOrd="2" destOrd="0" presId="urn:microsoft.com/office/officeart/2005/8/layout/hierarchy2"/>
    <dgm:cxn modelId="{A80012B4-C5AA-43B8-A8F9-16201991D6EE}" type="presParOf" srcId="{516AF49E-EFD9-4C3D-9038-3141FA588384}" destId="{80640835-4190-482C-AF6B-5C3B01C3B856}" srcOrd="0" destOrd="0" presId="urn:microsoft.com/office/officeart/2005/8/layout/hierarchy2"/>
    <dgm:cxn modelId="{C31DF388-8179-46A6-9CDF-93DFF974B94B}" type="presParOf" srcId="{26153FE8-1B0F-4CF1-96E4-EAF1D0D1B15F}" destId="{EF2BA584-9CB6-4D48-B705-DA1D96E5229D}" srcOrd="3" destOrd="0" presId="urn:microsoft.com/office/officeart/2005/8/layout/hierarchy2"/>
    <dgm:cxn modelId="{C53A1251-F328-41A5-AFE1-909F3632EEAD}" type="presParOf" srcId="{EF2BA584-9CB6-4D48-B705-DA1D96E5229D}" destId="{8ABD9155-0C2D-4925-B73A-7F453F57773A}" srcOrd="0" destOrd="0" presId="urn:microsoft.com/office/officeart/2005/8/layout/hierarchy2"/>
    <dgm:cxn modelId="{69ED2C7D-4DFA-40FF-87CB-520DFFD40760}" type="presParOf" srcId="{EF2BA584-9CB6-4D48-B705-DA1D96E5229D}" destId="{AA72D46F-F664-4809-9A80-AB681CBC2A82}" srcOrd="1" destOrd="0" presId="urn:microsoft.com/office/officeart/2005/8/layout/hierarchy2"/>
    <dgm:cxn modelId="{70E830DA-6ED9-475A-85A4-6F2663730376}" type="presParOf" srcId="{26153FE8-1B0F-4CF1-96E4-EAF1D0D1B15F}" destId="{BA4907F3-4C7A-4A8B-832D-CE4F945BC720}" srcOrd="4" destOrd="0" presId="urn:microsoft.com/office/officeart/2005/8/layout/hierarchy2"/>
    <dgm:cxn modelId="{23CAEA73-C2C8-463F-A30D-5F6C1445B31C}" type="presParOf" srcId="{BA4907F3-4C7A-4A8B-832D-CE4F945BC720}" destId="{0D90F2AA-B888-425E-8132-E3D284939858}" srcOrd="0" destOrd="0" presId="urn:microsoft.com/office/officeart/2005/8/layout/hierarchy2"/>
    <dgm:cxn modelId="{81FBAC45-B582-41E6-AF3E-DAD4BB27AAB3}" type="presParOf" srcId="{26153FE8-1B0F-4CF1-96E4-EAF1D0D1B15F}" destId="{62A128C6-9D57-45C6-87F0-C26CCC53E88E}" srcOrd="5" destOrd="0" presId="urn:microsoft.com/office/officeart/2005/8/layout/hierarchy2"/>
    <dgm:cxn modelId="{F09973E2-D6EB-4F57-8652-090259FDA9CB}" type="presParOf" srcId="{62A128C6-9D57-45C6-87F0-C26CCC53E88E}" destId="{2DF296F3-CC75-40EE-A52F-90B0CBEB6394}" srcOrd="0" destOrd="0" presId="urn:microsoft.com/office/officeart/2005/8/layout/hierarchy2"/>
    <dgm:cxn modelId="{41D89818-E827-4F22-9470-7DEF45DC90CF}" type="presParOf" srcId="{62A128C6-9D57-45C6-87F0-C26CCC53E88E}" destId="{75887232-210D-43DE-B2D9-2D16077EFB4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26979"/>
          <a:ext cx="7158940" cy="135327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Đất</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feralit</a:t>
          </a:r>
          <a:r>
            <a:rPr lang="en-US" sz="1600" b="0" kern="1200" dirty="0">
              <a:solidFill>
                <a:schemeClr val="tx1"/>
              </a:solidFill>
              <a:effectLst/>
              <a:latin typeface="Cambria" pitchFamily="18" charset="0"/>
              <a:ea typeface="Cambria" pitchFamily="18" charset="0"/>
              <a:cs typeface="Times New Roman"/>
            </a:rPr>
            <a:t> c</a:t>
          </a:r>
          <a:r>
            <a:rPr lang="vi-VN" sz="1600" b="0" kern="1200" dirty="0">
              <a:solidFill>
                <a:schemeClr val="tx1"/>
              </a:solidFill>
              <a:effectLst/>
              <a:latin typeface="Cambria" pitchFamily="18" charset="0"/>
              <a:ea typeface="Cambria" pitchFamily="18" charset="0"/>
              <a:cs typeface="Times New Roman"/>
            </a:rPr>
            <a:t>hiếm tới 65% diện tích đất tự nhiên.</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vi-VN" sz="1600" b="1" kern="1200" dirty="0">
              <a:solidFill>
                <a:schemeClr val="tx1"/>
              </a:solidFill>
              <a:effectLst/>
              <a:latin typeface="Cambria" pitchFamily="18" charset="0"/>
              <a:ea typeface="Cambria" pitchFamily="18" charset="0"/>
              <a:cs typeface="Times New Roman"/>
            </a:rPr>
            <a:t>Phân bố</a:t>
          </a:r>
          <a:r>
            <a:rPr lang="en-US" sz="1600" b="1" kern="1200" dirty="0">
              <a:solidFill>
                <a:schemeClr val="tx1"/>
              </a:solidFill>
              <a:effectLst/>
              <a:latin typeface="Cambria" pitchFamily="18" charset="0"/>
              <a:ea typeface="Cambria" pitchFamily="18" charset="0"/>
              <a:cs typeface="Times New Roman"/>
            </a:rPr>
            <a:t>:</a:t>
          </a:r>
          <a:r>
            <a:rPr lang="vi-VN" sz="1600" b="1" kern="1200" dirty="0">
              <a:solidFill>
                <a:schemeClr val="tx1"/>
              </a:solidFill>
              <a:effectLst/>
              <a:latin typeface="Cambria" pitchFamily="18" charset="0"/>
              <a:ea typeface="Cambria" pitchFamily="18" charset="0"/>
              <a:cs typeface="Times New Roman"/>
            </a:rPr>
            <a:t> </a:t>
          </a:r>
          <a:r>
            <a:rPr lang="vi-VN" sz="1600" b="0" kern="1200" dirty="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gồm</a:t>
          </a:r>
          <a:r>
            <a:rPr lang="en-US" sz="1600" b="0" kern="1200" dirty="0">
              <a:solidFill>
                <a:schemeClr val="tx1"/>
              </a:solidFill>
              <a:effectLst/>
              <a:latin typeface="Cambria" pitchFamily="18" charset="0"/>
              <a:ea typeface="Cambria" pitchFamily="18" charset="0"/>
              <a:cs typeface="Times New Roman"/>
            </a:rPr>
            <a:t> đ</a:t>
          </a:r>
          <a:r>
            <a:rPr lang="vi-VN" sz="1600" b="0" kern="1200" dirty="0">
              <a:solidFill>
                <a:schemeClr val="tx1"/>
              </a:solidFill>
              <a:effectLst/>
              <a:latin typeface="Cambria" pitchFamily="18" charset="0"/>
              <a:ea typeface="Cambria" pitchFamily="18" charset="0"/>
              <a:cs typeface="Times New Roman"/>
            </a:rPr>
            <a:t>ất feralit trên đá vôi phân bố ở Tây Bắc, </a:t>
          </a:r>
          <a:r>
            <a:rPr lang="en-US" sz="1600" b="0" kern="1200" dirty="0">
              <a:solidFill>
                <a:schemeClr val="tx1"/>
              </a:solidFill>
              <a:effectLst/>
              <a:latin typeface="Cambria" pitchFamily="18" charset="0"/>
              <a:ea typeface="Cambria" pitchFamily="18" charset="0"/>
              <a:cs typeface="Times New Roman"/>
            </a:rPr>
            <a:t>Đ</a:t>
          </a:r>
          <a:r>
            <a:rPr lang="vi-VN" sz="1600" b="0" kern="1200" dirty="0">
              <a:solidFill>
                <a:schemeClr val="tx1"/>
              </a:solidFill>
              <a:effectLst/>
              <a:latin typeface="Cambria" pitchFamily="18" charset="0"/>
              <a:ea typeface="Cambria" pitchFamily="18" charset="0"/>
              <a:cs typeface="Times New Roman"/>
            </a:rPr>
            <a:t>ông </a:t>
          </a:r>
          <a:r>
            <a:rPr lang="en-US" sz="1600" b="0" kern="1200" dirty="0">
              <a:solidFill>
                <a:schemeClr val="tx1"/>
              </a:solidFill>
              <a:effectLst/>
              <a:latin typeface="Cambria" pitchFamily="18" charset="0"/>
              <a:ea typeface="Cambria" pitchFamily="18" charset="0"/>
              <a:cs typeface="Times New Roman"/>
            </a:rPr>
            <a:t>B</a:t>
          </a:r>
          <a:r>
            <a:rPr lang="vi-VN" sz="1600" b="0" kern="1200" dirty="0">
              <a:solidFill>
                <a:schemeClr val="tx1"/>
              </a:solidFill>
              <a:effectLst/>
              <a:latin typeface="Cambria" pitchFamily="18" charset="0"/>
              <a:ea typeface="Cambria" pitchFamily="18" charset="0"/>
              <a:cs typeface="Times New Roman"/>
            </a:rPr>
            <a:t>ắc và Bắc Trung </a:t>
          </a:r>
          <a:r>
            <a:rPr lang="en-US" sz="1600" b="0" kern="1200" dirty="0">
              <a:solidFill>
                <a:schemeClr val="tx1"/>
              </a:solidFill>
              <a:effectLst/>
              <a:latin typeface="Cambria" pitchFamily="18" charset="0"/>
              <a:ea typeface="Cambria" pitchFamily="18" charset="0"/>
              <a:cs typeface="Times New Roman"/>
            </a:rPr>
            <a:t>B</a:t>
          </a:r>
          <a:r>
            <a:rPr lang="vi-VN" sz="1600" b="0" kern="1200" dirty="0">
              <a:solidFill>
                <a:schemeClr val="tx1"/>
              </a:solidFill>
              <a:effectLst/>
              <a:latin typeface="Cambria" pitchFamily="18" charset="0"/>
              <a:ea typeface="Cambria" pitchFamily="18" charset="0"/>
              <a:cs typeface="Times New Roman"/>
            </a:rPr>
            <a:t>ộ</a:t>
          </a:r>
          <a:r>
            <a:rPr lang="en-US" sz="1600" b="0" kern="1200" dirty="0">
              <a:solidFill>
                <a:schemeClr val="tx1"/>
              </a:solidFill>
              <a:effectLst/>
              <a:latin typeface="Cambria" pitchFamily="18" charset="0"/>
              <a:ea typeface="Cambria" pitchFamily="18" charset="0"/>
              <a:cs typeface="Times New Roman"/>
            </a:rPr>
            <a:t>, đ</a:t>
          </a:r>
          <a:r>
            <a:rPr lang="vi-VN" sz="1600" b="0" kern="1200" dirty="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kern="1200" dirty="0">
            <a:solidFill>
              <a:schemeClr val="tx1"/>
            </a:solidFill>
            <a:effectLst/>
            <a:latin typeface="Cambria" pitchFamily="18" charset="0"/>
            <a:ea typeface="Cambria" pitchFamily="18" charset="0"/>
            <a:cs typeface="Times New Roman"/>
          </a:endParaRPr>
        </a:p>
      </dsp:txBody>
      <dsp:txXfrm>
        <a:off x="765911" y="426979"/>
        <a:ext cx="7158940" cy="135327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78247"/>
          <a:ext cx="6757774" cy="142053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Đặc</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điểm</a:t>
          </a:r>
          <a:r>
            <a:rPr lang="en-US" sz="1600" b="1" kern="1200" dirty="0">
              <a:solidFill>
                <a:schemeClr val="tx1"/>
              </a:solidFill>
              <a:effectLst/>
              <a:latin typeface="Cambria" pitchFamily="18" charset="0"/>
              <a:ea typeface="Cambria" pitchFamily="18" charset="0"/>
              <a:cs typeface="Times New Roman"/>
            </a:rPr>
            <a:t>: </a:t>
          </a:r>
        </a:p>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 C</a:t>
          </a:r>
          <a:r>
            <a:rPr lang="vi-VN" sz="1600" b="0" kern="1200" dirty="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 L</a:t>
          </a:r>
          <a:r>
            <a:rPr lang="vi-VN" sz="1600" b="0" kern="1200" dirty="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a:t>
          </a:r>
          <a:r>
            <a:rPr lang="vi-VN" sz="1600" b="0" kern="1200" dirty="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kern="1200" dirty="0">
            <a:solidFill>
              <a:schemeClr val="tx1"/>
            </a:solidFill>
            <a:effectLst/>
            <a:latin typeface="Cambria" pitchFamily="18" charset="0"/>
            <a:ea typeface="Cambria" pitchFamily="18" charset="0"/>
            <a:cs typeface="Times New Roman"/>
          </a:endParaRPr>
        </a:p>
      </dsp:txBody>
      <dsp:txXfrm>
        <a:off x="1140991" y="1978247"/>
        <a:ext cx="6757774" cy="142053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Giá</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trị</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sử</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dụng</a:t>
          </a:r>
          <a:r>
            <a:rPr lang="en-US" sz="1600" kern="1200" dirty="0">
              <a:solidFill>
                <a:schemeClr val="tx1"/>
              </a:solidFill>
              <a:latin typeface="Cambria" pitchFamily="18" charset="0"/>
              <a:ea typeface="Cambria" pitchFamily="18" charset="0"/>
            </a:rPr>
            <a:t>:</a:t>
          </a: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a:t>
          </a:r>
          <a:r>
            <a:rPr lang="vi-VN" sz="1600" kern="1200" dirty="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Trong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nông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nghiệp</a:t>
          </a:r>
          <a:r>
            <a:rPr lang="en-US" sz="1600" kern="1200" dirty="0">
              <a:solidFill>
                <a:schemeClr val="tx1"/>
              </a:solidFill>
              <a:latin typeface="Cambria" pitchFamily="18" charset="0"/>
              <a:ea typeface="Cambria" pitchFamily="18" charset="0"/>
            </a:rPr>
            <a:t>: t</a:t>
          </a:r>
          <a:r>
            <a:rPr lang="vi-VN" sz="1600" kern="1200" dirty="0">
              <a:solidFill>
                <a:schemeClr val="tx1"/>
              </a:solidFill>
              <a:latin typeface="Cambria" pitchFamily="18" charset="0"/>
              <a:ea typeface="Cambria" pitchFamily="18" charset="0"/>
            </a:rPr>
            <a:t>rồng các cây công nghiệp lâu năm (chè, cà phê, cao su, hồ tiêu,…), cây dược liệu (quế, hồi, sâm,…)</a:t>
          </a:r>
          <a:r>
            <a:rPr lang="en-US" sz="1600" kern="1200" dirty="0">
              <a:solidFill>
                <a:schemeClr val="tx1"/>
              </a:solidFill>
              <a:latin typeface="Cambria" pitchFamily="18" charset="0"/>
              <a:ea typeface="Cambria" pitchFamily="18" charset="0"/>
            </a:rPr>
            <a:t>, t</a:t>
          </a:r>
          <a:r>
            <a:rPr lang="vi-VN" sz="1600" kern="1200" dirty="0">
              <a:solidFill>
                <a:schemeClr val="tx1"/>
              </a:solidFill>
              <a:latin typeface="Cambria" pitchFamily="18" charset="0"/>
              <a:ea typeface="Cambria" pitchFamily="18" charset="0"/>
            </a:rPr>
            <a:t>rồng các loại cây ăn quả như: bưởi, cam, xoài…</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endParaRPr lang="en-US" sz="1600" kern="1200" dirty="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655582"/>
          <a:ext cx="7158940" cy="89607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 </a:t>
          </a:r>
          <a:r>
            <a:rPr lang="vi-VN" sz="1600" b="0" kern="1200" dirty="0">
              <a:solidFill>
                <a:schemeClr val="tx1"/>
              </a:solidFill>
              <a:effectLst/>
              <a:latin typeface="Cambria" pitchFamily="18" charset="0"/>
              <a:ea typeface="Cambria" pitchFamily="18" charset="0"/>
              <a:cs typeface="Times New Roman"/>
            </a:rPr>
            <a:t>Chiếm khoảng 24% diện tích đất tự nhiên.</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vi-VN" sz="1600" b="1" kern="1200" dirty="0">
              <a:solidFill>
                <a:schemeClr val="tx1"/>
              </a:solidFill>
              <a:effectLst/>
              <a:latin typeface="Cambria" pitchFamily="18" charset="0"/>
              <a:ea typeface="Cambria" pitchFamily="18" charset="0"/>
              <a:cs typeface="Times New Roman"/>
            </a:rPr>
            <a:t>Phân bố</a:t>
          </a:r>
          <a:r>
            <a:rPr lang="en-US" sz="1600" b="1" kern="1200" dirty="0">
              <a:solidFill>
                <a:schemeClr val="tx1"/>
              </a:solidFill>
              <a:effectLst/>
              <a:latin typeface="Cambria" pitchFamily="18" charset="0"/>
              <a:ea typeface="Cambria" pitchFamily="18" charset="0"/>
              <a:cs typeface="Times New Roman"/>
            </a:rPr>
            <a:t>:</a:t>
          </a:r>
          <a:r>
            <a:rPr lang="vi-VN" sz="1600" b="1" kern="1200" dirty="0">
              <a:solidFill>
                <a:schemeClr val="tx1"/>
              </a:solidFill>
              <a:effectLst/>
              <a:latin typeface="Cambria" pitchFamily="18" charset="0"/>
              <a:ea typeface="Cambria" pitchFamily="18" charset="0"/>
              <a:cs typeface="Times New Roman"/>
            </a:rPr>
            <a:t> </a:t>
          </a:r>
          <a:r>
            <a:rPr lang="en-US" sz="1600" b="0" kern="1200" dirty="0">
              <a:solidFill>
                <a:schemeClr val="tx1"/>
              </a:solidFill>
              <a:effectLst/>
              <a:latin typeface="Cambria" pitchFamily="18" charset="0"/>
              <a:ea typeface="Cambria" pitchFamily="18" charset="0"/>
              <a:cs typeface="Times New Roman"/>
            </a:rPr>
            <a:t>c</a:t>
          </a:r>
          <a:r>
            <a:rPr lang="vi-VN" sz="1600" b="0" kern="1200" dirty="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kern="1200" dirty="0">
            <a:solidFill>
              <a:schemeClr val="tx1"/>
            </a:solidFill>
            <a:effectLst/>
            <a:latin typeface="Cambria" pitchFamily="18" charset="0"/>
            <a:ea typeface="Cambria" pitchFamily="18" charset="0"/>
            <a:cs typeface="Times New Roman"/>
          </a:endParaRPr>
        </a:p>
      </dsp:txBody>
      <dsp:txXfrm>
        <a:off x="765911" y="655582"/>
        <a:ext cx="7158940" cy="896072"/>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endParaRPr lang="en-US" sz="1600" b="1"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Đặc</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điểm</a:t>
          </a:r>
          <a:r>
            <a:rPr lang="en-US" sz="1600" b="1"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có</a:t>
          </a:r>
          <a:r>
            <a:rPr lang="en-US" sz="1600" b="0" kern="1200" dirty="0">
              <a:solidFill>
                <a:schemeClr val="tx1"/>
              </a:solidFill>
              <a:effectLst/>
              <a:latin typeface="Cambria" pitchFamily="18" charset="0"/>
              <a:ea typeface="Cambria" pitchFamily="18" charset="0"/>
              <a:cs typeface="Times New Roman"/>
            </a:rPr>
            <a:t> </a:t>
          </a:r>
          <a:r>
            <a:rPr lang="vi-VN" sz="1600" b="0" kern="1200" dirty="0">
              <a:solidFill>
                <a:schemeClr val="tx1"/>
              </a:solidFill>
              <a:effectLst/>
              <a:latin typeface="Cambria" pitchFamily="18" charset="0"/>
              <a:ea typeface="Cambria" pitchFamily="18" charset="0"/>
              <a:cs typeface="Times New Roman"/>
            </a:rPr>
            <a:t>độ phì cao, rất giàu dinh dưỡng.</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a:t>
          </a:r>
          <a:r>
            <a:rPr lang="vi-VN" sz="1600" b="0" kern="1200" dirty="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a:t>
          </a:r>
          <a:r>
            <a:rPr lang="vi-VN" sz="1600" b="0" kern="1200" dirty="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r>
            <a:rPr lang="en-US" sz="1600" b="0" kern="1200" dirty="0">
              <a:solidFill>
                <a:schemeClr val="tx1"/>
              </a:solidFill>
              <a:effectLst/>
              <a:latin typeface="Cambria" pitchFamily="18" charset="0"/>
              <a:ea typeface="Cambria" pitchFamily="18" charset="0"/>
              <a:cs typeface="Times New Roman"/>
            </a:rPr>
            <a:t>+ </a:t>
          </a:r>
          <a:r>
            <a:rPr lang="vi-VN" sz="1600" b="0" kern="1200" dirty="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kern="1200" dirty="0">
            <a:solidFill>
              <a:schemeClr val="tx1"/>
            </a:solidFill>
            <a:effectLst/>
            <a:latin typeface="Cambria" pitchFamily="18" charset="0"/>
            <a:ea typeface="Cambria" pitchFamily="18" charset="0"/>
            <a:cs typeface="Times New Roman"/>
          </a:endParaRPr>
        </a:p>
        <a:p>
          <a:pPr marL="0" lvl="0" indent="0" algn="just" defTabSz="711200">
            <a:lnSpc>
              <a:spcPct val="90000"/>
            </a:lnSpc>
            <a:spcBef>
              <a:spcPct val="0"/>
            </a:spcBef>
            <a:spcAft>
              <a:spcPct val="35000"/>
            </a:spcAft>
            <a:buNone/>
          </a:pPr>
          <a:endParaRPr lang="en-US" sz="1600" b="0" kern="1200" dirty="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Giá</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trị</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sử</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dụng</a:t>
          </a:r>
          <a:r>
            <a:rPr lang="en-US" sz="1600" kern="1200" dirty="0">
              <a:solidFill>
                <a:schemeClr val="tx1"/>
              </a:solidFill>
              <a:latin typeface="Cambria" pitchFamily="18" charset="0"/>
              <a:ea typeface="Cambria" pitchFamily="18" charset="0"/>
            </a:rPr>
            <a:t>:</a:t>
          </a: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 </a:t>
          </a:r>
          <a:r>
            <a:rPr lang="vi-VN" sz="1600" kern="1200" dirty="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a:t>
          </a:r>
          <a:r>
            <a:rPr lang="vi-VN" sz="1600" kern="1200" dirty="0">
              <a:solidFill>
                <a:schemeClr val="tx1"/>
              </a:solidFill>
              <a:latin typeface="Cambria" pitchFamily="18" charset="0"/>
              <a:ea typeface="Cambria" pitchFamily="18" charset="0"/>
            </a:rPr>
            <a:t> Trong thủy sản: </a:t>
          </a:r>
          <a:r>
            <a:rPr lang="en-US" sz="1600" kern="1200" dirty="0">
              <a:solidFill>
                <a:schemeClr val="tx1"/>
              </a:solidFill>
              <a:latin typeface="Cambria" pitchFamily="18" charset="0"/>
              <a:ea typeface="Cambria" pitchFamily="18" charset="0"/>
            </a:rPr>
            <a:t>v</a:t>
          </a:r>
          <a:r>
            <a:rPr lang="vi-VN" sz="1600" kern="1200" dirty="0">
              <a:solidFill>
                <a:schemeClr val="tx1"/>
              </a:solidFill>
              <a:latin typeface="Cambria" pitchFamily="18" charset="0"/>
              <a:ea typeface="Cambria" pitchFamily="18" charset="0"/>
            </a:rPr>
            <a:t>ùng đất phèn, đất mặn tạo điều kiện thuận lợi cho việc đánh bắt thuỷ sản</a:t>
          </a:r>
          <a:r>
            <a:rPr lang="en-US" sz="1600" kern="1200" dirty="0">
              <a:solidFill>
                <a:schemeClr val="tx1"/>
              </a:solidFill>
              <a:latin typeface="Cambria" pitchFamily="18" charset="0"/>
              <a:ea typeface="Cambria" pitchFamily="18" charset="0"/>
            </a:rPr>
            <a:t>, ở</a:t>
          </a:r>
          <a:r>
            <a:rPr lang="vi-VN" sz="1600" kern="1200" dirty="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endParaRPr lang="en-US" sz="1600" kern="1200" dirty="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503183"/>
          <a:ext cx="7158940" cy="120086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effectLst/>
              <a:latin typeface="Cambria" pitchFamily="18" charset="0"/>
              <a:ea typeface="Cambria" pitchFamily="18" charset="0"/>
              <a:cs typeface="Times New Roman"/>
            </a:rPr>
            <a:t>- Chiếm khoảng 11% diện tích đất tự nhiên.</a:t>
          </a:r>
          <a:endParaRPr lang="en-US" sz="1800" b="0" kern="1200" dirty="0">
            <a:solidFill>
              <a:schemeClr val="tx1"/>
            </a:solidFill>
            <a:effectLst/>
            <a:latin typeface="Cambria" pitchFamily="18" charset="0"/>
            <a:ea typeface="Cambria" pitchFamily="18" charset="0"/>
            <a:cs typeface="Times New Roman"/>
          </a:endParaRPr>
        </a:p>
        <a:p>
          <a:pPr marL="0" lvl="0" indent="0" algn="just" defTabSz="800100">
            <a:lnSpc>
              <a:spcPct val="90000"/>
            </a:lnSpc>
            <a:spcBef>
              <a:spcPct val="0"/>
            </a:spcBef>
            <a:spcAft>
              <a:spcPct val="35000"/>
            </a:spcAft>
            <a:buNone/>
          </a:pPr>
          <a:r>
            <a:rPr lang="vi-VN" sz="1800" b="1" kern="1200" dirty="0">
              <a:solidFill>
                <a:schemeClr val="tx1"/>
              </a:solidFill>
              <a:effectLst/>
              <a:latin typeface="Cambria" pitchFamily="18" charset="0"/>
              <a:ea typeface="Cambria" pitchFamily="18" charset="0"/>
              <a:cs typeface="Times New Roman"/>
            </a:rPr>
            <a:t>- Phân bố </a:t>
          </a:r>
          <a:r>
            <a:rPr lang="vi-VN" sz="1800" b="0" kern="1200" dirty="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kern="1200" dirty="0">
            <a:solidFill>
              <a:schemeClr val="tx1"/>
            </a:solidFill>
            <a:effectLst/>
            <a:latin typeface="Cambria" pitchFamily="18" charset="0"/>
            <a:ea typeface="Cambria" pitchFamily="18" charset="0"/>
            <a:cs typeface="Times New Roman"/>
          </a:endParaRPr>
        </a:p>
      </dsp:txBody>
      <dsp:txXfrm>
        <a:off x="765911" y="503183"/>
        <a:ext cx="7158940" cy="120086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027181"/>
          <a:ext cx="6757774" cy="132266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effectLst/>
              <a:latin typeface="Cambria" pitchFamily="18" charset="0"/>
              <a:ea typeface="Cambria" pitchFamily="18" charset="0"/>
              <a:cs typeface="Times New Roman"/>
            </a:rPr>
            <a:t>Đặc</a:t>
          </a:r>
          <a:r>
            <a:rPr lang="en-US" sz="1800" b="1" kern="1200" dirty="0">
              <a:solidFill>
                <a:schemeClr val="tx1"/>
              </a:solidFill>
              <a:effectLst/>
              <a:latin typeface="Cambria" pitchFamily="18" charset="0"/>
              <a:ea typeface="Cambria" pitchFamily="18" charset="0"/>
              <a:cs typeface="Times New Roman"/>
            </a:rPr>
            <a:t> </a:t>
          </a:r>
          <a:r>
            <a:rPr lang="en-US" sz="1800" b="1" kern="1200" dirty="0" err="1">
              <a:solidFill>
                <a:schemeClr val="tx1"/>
              </a:solidFill>
              <a:effectLst/>
              <a:latin typeface="Cambria" pitchFamily="18" charset="0"/>
              <a:ea typeface="Cambria" pitchFamily="18" charset="0"/>
              <a:cs typeface="Times New Roman"/>
            </a:rPr>
            <a:t>điểm</a:t>
          </a:r>
          <a:r>
            <a:rPr lang="en-US" sz="1800" b="1" kern="1200" dirty="0">
              <a:solidFill>
                <a:schemeClr val="tx1"/>
              </a:solidFill>
              <a:effectLst/>
              <a:latin typeface="Cambria" pitchFamily="18" charset="0"/>
              <a:ea typeface="Cambria" pitchFamily="18" charset="0"/>
              <a:cs typeface="Times New Roman"/>
            </a:rPr>
            <a:t>: </a:t>
          </a:r>
          <a:r>
            <a:rPr lang="vi-VN" sz="1800" b="0" kern="1200" dirty="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kern="1200" dirty="0">
            <a:solidFill>
              <a:schemeClr val="tx1"/>
            </a:solidFill>
            <a:effectLst/>
            <a:latin typeface="Cambria" pitchFamily="18" charset="0"/>
            <a:ea typeface="Cambria" pitchFamily="18" charset="0"/>
            <a:cs typeface="Times New Roman"/>
          </a:endParaRPr>
        </a:p>
      </dsp:txBody>
      <dsp:txXfrm>
        <a:off x="1140991" y="2027181"/>
        <a:ext cx="6757774" cy="1322664"/>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4008381"/>
          <a:ext cx="7158940" cy="812186"/>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Giá</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trị</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sử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dụng</a:t>
          </a:r>
          <a:r>
            <a:rPr lang="en-US" sz="1800" kern="1200" dirty="0">
              <a:solidFill>
                <a:schemeClr val="tx1"/>
              </a:solidFill>
              <a:latin typeface="Cambria" pitchFamily="18" charset="0"/>
              <a:ea typeface="Cambria" pitchFamily="18" charset="0"/>
            </a:rPr>
            <a:t>: t</a:t>
          </a:r>
          <a:r>
            <a:rPr lang="vi-VN" sz="1800" kern="1200" dirty="0">
              <a:solidFill>
                <a:schemeClr val="tx1"/>
              </a:solidFill>
              <a:latin typeface="Cambria" pitchFamily="18" charset="0"/>
              <a:ea typeface="Cambria" pitchFamily="18" charset="0"/>
            </a:rPr>
            <a:t>hích hợp trồng rừng phòng hộ đầu nguồn</a:t>
          </a:r>
          <a:r>
            <a:rPr lang="vi-VN" sz="1600" kern="1200" dirty="0">
              <a:solidFill>
                <a:schemeClr val="tx1"/>
              </a:solidFill>
              <a:latin typeface="Cambria" pitchFamily="18" charset="0"/>
              <a:ea typeface="Cambria" pitchFamily="18" charset="0"/>
            </a:rPr>
            <a:t>.</a:t>
          </a:r>
          <a:endParaRPr lang="en-US" sz="1600" kern="1200" dirty="0">
            <a:solidFill>
              <a:schemeClr val="tx1"/>
            </a:solidFill>
            <a:latin typeface="Cambria" pitchFamily="18" charset="0"/>
            <a:ea typeface="Cambria" pitchFamily="18" charset="0"/>
          </a:endParaRPr>
        </a:p>
      </dsp:txBody>
      <dsp:txXfrm>
        <a:off x="765911" y="4008381"/>
        <a:ext cx="7158940" cy="812186"/>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2153" y="2037597"/>
          <a:ext cx="954530" cy="1178985"/>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latin typeface="Cambria" pitchFamily="18" charset="0"/>
              <a:ea typeface="Cambria" pitchFamily="18" charset="0"/>
            </a:rPr>
            <a:t>NHÓM 3</a:t>
          </a:r>
        </a:p>
      </dsp:txBody>
      <dsp:txXfrm>
        <a:off x="100110" y="2065554"/>
        <a:ext cx="898616" cy="1123071"/>
      </dsp:txXfrm>
    </dsp:sp>
    <dsp:sp modelId="{977D9258-F91B-4ECD-93BD-F70F8E8628FA}">
      <dsp:nvSpPr>
        <dsp:cNvPr id="0" name=""/>
        <dsp:cNvSpPr/>
      </dsp:nvSpPr>
      <dsp:spPr>
        <a:xfrm rot="18289469">
          <a:off x="672462" y="1928978"/>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56987" y="1907882"/>
        <a:ext cx="82581" cy="82581"/>
      </dsp:txXfrm>
    </dsp:sp>
    <dsp:sp modelId="{983CCE9D-A68F-45B6-B5E3-8C935362A290}">
      <dsp:nvSpPr>
        <dsp:cNvPr id="0" name=""/>
        <dsp:cNvSpPr/>
      </dsp:nvSpPr>
      <dsp:spPr>
        <a:xfrm>
          <a:off x="1969873" y="681763"/>
          <a:ext cx="1011994"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Cambria" pitchFamily="18" charset="0"/>
              <a:ea typeface="Cambria" pitchFamily="18" charset="0"/>
            </a:rPr>
            <a:t>Thực</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trạng</a:t>
          </a:r>
          <a:endParaRPr lang="en-US" sz="2000" b="1" kern="1200" dirty="0">
            <a:solidFill>
              <a:schemeClr val="tx1"/>
            </a:solidFill>
            <a:latin typeface="Cambria" pitchFamily="18" charset="0"/>
            <a:ea typeface="Cambria" pitchFamily="18" charset="0"/>
          </a:endParaRPr>
        </a:p>
      </dsp:txBody>
      <dsp:txXfrm>
        <a:off x="1999513" y="711403"/>
        <a:ext cx="952714" cy="1119705"/>
      </dsp:txXfrm>
    </dsp:sp>
    <dsp:sp modelId="{BEE14AB2-5155-4062-BDC9-81FC40CC96C5}">
      <dsp:nvSpPr>
        <dsp:cNvPr id="0" name=""/>
        <dsp:cNvSpPr/>
      </dsp:nvSpPr>
      <dsp:spPr>
        <a:xfrm rot="19457599">
          <a:off x="2872691" y="912103"/>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4423" y="903259"/>
        <a:ext cx="58077" cy="58077"/>
      </dsp:txXfrm>
    </dsp:sp>
    <dsp:sp modelId="{74752D16-F284-4733-BD06-D81B903FC595}">
      <dsp:nvSpPr>
        <dsp:cNvPr id="0" name=""/>
        <dsp:cNvSpPr/>
      </dsp:nvSpPr>
      <dsp:spPr>
        <a:xfrm>
          <a:off x="3925056" y="3847"/>
          <a:ext cx="4515468"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kern="1200" dirty="0">
            <a:solidFill>
              <a:schemeClr val="tx1"/>
            </a:solidFill>
            <a:latin typeface="Cambria" pitchFamily="18" charset="0"/>
            <a:ea typeface="Cambria" pitchFamily="18" charset="0"/>
          </a:endParaRPr>
        </a:p>
      </dsp:txBody>
      <dsp:txXfrm>
        <a:off x="3959587" y="38378"/>
        <a:ext cx="4446406" cy="1109923"/>
      </dsp:txXfrm>
    </dsp:sp>
    <dsp:sp modelId="{085DDCEE-9B2A-4FE1-8803-7719DDB3D6CB}">
      <dsp:nvSpPr>
        <dsp:cNvPr id="0" name=""/>
        <dsp:cNvSpPr/>
      </dsp:nvSpPr>
      <dsp:spPr>
        <a:xfrm rot="2142401">
          <a:off x="2872691" y="159002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4423" y="1581176"/>
        <a:ext cx="58077" cy="58077"/>
      </dsp:txXfrm>
    </dsp:sp>
    <dsp:sp modelId="{83021AC3-EBE3-4F91-90D4-B475F247BF98}">
      <dsp:nvSpPr>
        <dsp:cNvPr id="0" name=""/>
        <dsp:cNvSpPr/>
      </dsp:nvSpPr>
      <dsp:spPr>
        <a:xfrm>
          <a:off x="3925056" y="1359680"/>
          <a:ext cx="4507875"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kern="1200" dirty="0">
            <a:solidFill>
              <a:schemeClr val="tx1"/>
            </a:solidFill>
            <a:latin typeface="Cambria" pitchFamily="18" charset="0"/>
            <a:ea typeface="Cambria" pitchFamily="18" charset="0"/>
          </a:endParaRPr>
        </a:p>
      </dsp:txBody>
      <dsp:txXfrm>
        <a:off x="3959587" y="1394211"/>
        <a:ext cx="4438813" cy="1109923"/>
      </dsp:txXfrm>
    </dsp:sp>
    <dsp:sp modelId="{2C7633BD-46F7-4934-84F1-2C7EF7441B97}">
      <dsp:nvSpPr>
        <dsp:cNvPr id="0" name=""/>
        <dsp:cNvSpPr/>
      </dsp:nvSpPr>
      <dsp:spPr>
        <a:xfrm rot="3310531">
          <a:off x="672462" y="3284812"/>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56987" y="3263716"/>
        <a:ext cx="82581" cy="82581"/>
      </dsp:txXfrm>
    </dsp:sp>
    <dsp:sp modelId="{E06B0587-1B83-4659-BE19-EEC915595376}">
      <dsp:nvSpPr>
        <dsp:cNvPr id="0" name=""/>
        <dsp:cNvSpPr/>
      </dsp:nvSpPr>
      <dsp:spPr>
        <a:xfrm>
          <a:off x="1969873" y="3393431"/>
          <a:ext cx="1013880"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Cambria" pitchFamily="18" charset="0"/>
              <a:ea typeface="Cambria" pitchFamily="18" charset="0"/>
            </a:rPr>
            <a:t>Nguyên</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nhân</a:t>
          </a:r>
          <a:endParaRPr lang="en-US" sz="2000" b="1" kern="1200" dirty="0">
            <a:solidFill>
              <a:schemeClr val="tx1"/>
            </a:solidFill>
            <a:latin typeface="Cambria" pitchFamily="18" charset="0"/>
            <a:ea typeface="Cambria" pitchFamily="18" charset="0"/>
          </a:endParaRPr>
        </a:p>
      </dsp:txBody>
      <dsp:txXfrm>
        <a:off x="1999569" y="3423127"/>
        <a:ext cx="954488" cy="1119593"/>
      </dsp:txXfrm>
    </dsp:sp>
    <dsp:sp modelId="{E015C146-2506-4481-A4D5-7B3CD11B341C}">
      <dsp:nvSpPr>
        <dsp:cNvPr id="0" name=""/>
        <dsp:cNvSpPr/>
      </dsp:nvSpPr>
      <dsp:spPr>
        <a:xfrm rot="19457599">
          <a:off x="2874577" y="362377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6309" y="3614927"/>
        <a:ext cx="58077" cy="58077"/>
      </dsp:txXfrm>
    </dsp:sp>
    <dsp:sp modelId="{E830DF01-FA7C-4A8E-95CC-AC276B40E34D}">
      <dsp:nvSpPr>
        <dsp:cNvPr id="0" name=""/>
        <dsp:cNvSpPr/>
      </dsp:nvSpPr>
      <dsp:spPr>
        <a:xfrm>
          <a:off x="3926942" y="2715514"/>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kern="1200" dirty="0">
            <a:solidFill>
              <a:schemeClr val="tx1"/>
            </a:solidFill>
            <a:latin typeface="Cambria" pitchFamily="18" charset="0"/>
            <a:ea typeface="Cambria" pitchFamily="18" charset="0"/>
          </a:endParaRPr>
        </a:p>
      </dsp:txBody>
      <dsp:txXfrm>
        <a:off x="3961473" y="2750045"/>
        <a:ext cx="4462228" cy="1109923"/>
      </dsp:txXfrm>
    </dsp:sp>
    <dsp:sp modelId="{516AF49E-EFD9-4C3D-9038-3141FA588384}">
      <dsp:nvSpPr>
        <dsp:cNvPr id="0" name=""/>
        <dsp:cNvSpPr/>
      </dsp:nvSpPr>
      <dsp:spPr>
        <a:xfrm rot="2142401">
          <a:off x="2874577" y="4301687"/>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6309" y="4292844"/>
        <a:ext cx="58077" cy="58077"/>
      </dsp:txXfrm>
    </dsp:sp>
    <dsp:sp modelId="{8ABD9155-0C2D-4925-B73A-7F453F57773A}">
      <dsp:nvSpPr>
        <dsp:cNvPr id="0" name=""/>
        <dsp:cNvSpPr/>
      </dsp:nvSpPr>
      <dsp:spPr>
        <a:xfrm>
          <a:off x="3926942" y="4071348"/>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kern="1200" dirty="0">
            <a:solidFill>
              <a:schemeClr val="tx1"/>
            </a:solidFill>
            <a:latin typeface="Cambria" pitchFamily="18" charset="0"/>
            <a:ea typeface="Cambria" pitchFamily="18" charset="0"/>
          </a:endParaRPr>
        </a:p>
      </dsp:txBody>
      <dsp:txXfrm>
        <a:off x="3961473" y="4105879"/>
        <a:ext cx="4462228" cy="1109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346" y="1658989"/>
          <a:ext cx="969055" cy="1196926"/>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latin typeface="Cambria" pitchFamily="18" charset="0"/>
              <a:ea typeface="Cambria" pitchFamily="18" charset="0"/>
            </a:rPr>
            <a:t>NHÓM 7</a:t>
          </a:r>
        </a:p>
      </dsp:txBody>
      <dsp:txXfrm>
        <a:off x="36729" y="1687372"/>
        <a:ext cx="912289" cy="1140160"/>
      </dsp:txXfrm>
    </dsp:sp>
    <dsp:sp modelId="{977D9258-F91B-4ECD-93BD-F70F8E8628FA}">
      <dsp:nvSpPr>
        <dsp:cNvPr id="0" name=""/>
        <dsp:cNvSpPr/>
      </dsp:nvSpPr>
      <dsp:spPr>
        <a:xfrm rot="18453680">
          <a:off x="670801" y="161438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16905" y="1595618"/>
        <a:ext cx="78537" cy="78537"/>
      </dsp:txXfrm>
    </dsp:sp>
    <dsp:sp modelId="{983CCE9D-A68F-45B6-B5E3-8C935362A290}">
      <dsp:nvSpPr>
        <dsp:cNvPr id="0" name=""/>
        <dsp:cNvSpPr/>
      </dsp:nvSpPr>
      <dsp:spPr>
        <a:xfrm>
          <a:off x="1934944" y="413858"/>
          <a:ext cx="1027394"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Cambria" pitchFamily="18" charset="0"/>
              <a:ea typeface="Cambria" pitchFamily="18" charset="0"/>
            </a:rPr>
            <a:t>Hậu</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quả</a:t>
          </a:r>
          <a:endParaRPr lang="en-US" sz="2000" b="1" kern="1200" dirty="0">
            <a:solidFill>
              <a:schemeClr val="tx1"/>
            </a:solidFill>
            <a:latin typeface="Cambria" pitchFamily="18" charset="0"/>
            <a:ea typeface="Cambria" pitchFamily="18" charset="0"/>
          </a:endParaRPr>
        </a:p>
      </dsp:txBody>
      <dsp:txXfrm>
        <a:off x="1965035" y="443949"/>
        <a:ext cx="967212" cy="1136744"/>
      </dsp:txXfrm>
    </dsp:sp>
    <dsp:sp modelId="{BEE14AB2-5155-4062-BDC9-81FC40CC96C5}">
      <dsp:nvSpPr>
        <dsp:cNvPr id="0" name=""/>
        <dsp:cNvSpPr/>
      </dsp:nvSpPr>
      <dsp:spPr>
        <a:xfrm rot="20147390">
          <a:off x="2916168" y="776549"/>
          <a:ext cx="1049881" cy="41004"/>
        </a:xfrm>
        <a:custGeom>
          <a:avLst/>
          <a:gdLst/>
          <a:ahLst/>
          <a:cxnLst/>
          <a:rect l="0" t="0" r="0" b="0"/>
          <a:pathLst>
            <a:path>
              <a:moveTo>
                <a:pt x="0" y="20502"/>
              </a:moveTo>
              <a:lnTo>
                <a:pt x="1049881"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4862" y="770805"/>
        <a:ext cx="52494" cy="52494"/>
      </dsp:txXfrm>
    </dsp:sp>
    <dsp:sp modelId="{74752D16-F284-4733-BD06-D81B903FC595}">
      <dsp:nvSpPr>
        <dsp:cNvPr id="0" name=""/>
        <dsp:cNvSpPr/>
      </dsp:nvSpPr>
      <dsp:spPr>
        <a:xfrm>
          <a:off x="3919880" y="226599"/>
          <a:ext cx="4584182" cy="71036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Đ</a:t>
          </a:r>
          <a:r>
            <a:rPr lang="vi-VN" sz="1600" kern="1200" dirty="0">
              <a:solidFill>
                <a:schemeClr val="tx1"/>
              </a:solidFill>
              <a:latin typeface="Cambria" pitchFamily="18" charset="0"/>
              <a:ea typeface="Cambria" pitchFamily="18" charset="0"/>
            </a:rPr>
            <a:t>ộ phì của đất giảm, mất chất dinh dưỡng, khiến năng suất cây trồng bị ảnh hưởng</a:t>
          </a:r>
          <a:r>
            <a:rPr lang="en-US" sz="1600" kern="1200" dirty="0">
              <a:solidFill>
                <a:schemeClr val="tx1"/>
              </a:solidFill>
              <a:latin typeface="Cambria" pitchFamily="18" charset="0"/>
              <a:ea typeface="Cambria" pitchFamily="18" charset="0"/>
            </a:rPr>
            <a:t>.</a:t>
          </a:r>
        </a:p>
      </dsp:txBody>
      <dsp:txXfrm>
        <a:off x="3940686" y="247405"/>
        <a:ext cx="4542570" cy="668752"/>
      </dsp:txXfrm>
    </dsp:sp>
    <dsp:sp modelId="{085DDCEE-9B2A-4FE1-8803-7719DDB3D6CB}">
      <dsp:nvSpPr>
        <dsp:cNvPr id="0" name=""/>
        <dsp:cNvSpPr/>
      </dsp:nvSpPr>
      <dsp:spPr>
        <a:xfrm rot="1495405">
          <a:off x="2913172" y="1214295"/>
          <a:ext cx="1055872" cy="41004"/>
        </a:xfrm>
        <a:custGeom>
          <a:avLst/>
          <a:gdLst/>
          <a:ahLst/>
          <a:cxnLst/>
          <a:rect l="0" t="0" r="0" b="0"/>
          <a:pathLst>
            <a:path>
              <a:moveTo>
                <a:pt x="0" y="20502"/>
              </a:moveTo>
              <a:lnTo>
                <a:pt x="105587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4712" y="1208401"/>
        <a:ext cx="52793" cy="52793"/>
      </dsp:txXfrm>
    </dsp:sp>
    <dsp:sp modelId="{83021AC3-EBE3-4F91-90D4-B475F247BF98}">
      <dsp:nvSpPr>
        <dsp:cNvPr id="0" name=""/>
        <dsp:cNvSpPr/>
      </dsp:nvSpPr>
      <dsp:spPr>
        <a:xfrm>
          <a:off x="3919880" y="1116502"/>
          <a:ext cx="4576474" cy="68154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N</a:t>
          </a:r>
          <a:r>
            <a:rPr lang="vi-VN" sz="1600" kern="1200" dirty="0">
              <a:solidFill>
                <a:schemeClr val="tx1"/>
              </a:solidFill>
              <a:latin typeface="Cambria" pitchFamily="18" charset="0"/>
              <a:ea typeface="Cambria" pitchFamily="18" charset="0"/>
            </a:rPr>
            <a:t>hiều nơi đất bị thoái hóa nặng không thể sử dụng cho trồng trọt.</a:t>
          </a:r>
          <a:endParaRPr lang="en-US" sz="1600" kern="1200" dirty="0">
            <a:solidFill>
              <a:schemeClr val="tx1"/>
            </a:solidFill>
            <a:latin typeface="Cambria" pitchFamily="18" charset="0"/>
            <a:ea typeface="Cambria" pitchFamily="18" charset="0"/>
          </a:endParaRPr>
        </a:p>
      </dsp:txBody>
      <dsp:txXfrm>
        <a:off x="3939842" y="1136464"/>
        <a:ext cx="4536550" cy="641618"/>
      </dsp:txXfrm>
    </dsp:sp>
    <dsp:sp modelId="{2C7633BD-46F7-4934-84F1-2C7EF7441B97}">
      <dsp:nvSpPr>
        <dsp:cNvPr id="0" name=""/>
        <dsp:cNvSpPr/>
      </dsp:nvSpPr>
      <dsp:spPr>
        <a:xfrm rot="3146320">
          <a:off x="670801" y="285951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16905" y="2840749"/>
        <a:ext cx="78537" cy="78537"/>
      </dsp:txXfrm>
    </dsp:sp>
    <dsp:sp modelId="{E06B0587-1B83-4659-BE19-EEC915595376}">
      <dsp:nvSpPr>
        <dsp:cNvPr id="0" name=""/>
        <dsp:cNvSpPr/>
      </dsp:nvSpPr>
      <dsp:spPr>
        <a:xfrm>
          <a:off x="1934944" y="2904119"/>
          <a:ext cx="1029309"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Cambria" pitchFamily="18" charset="0"/>
              <a:ea typeface="Cambria" pitchFamily="18" charset="0"/>
            </a:rPr>
            <a:t>Biện</a:t>
          </a:r>
          <a:r>
            <a:rPr lang="en-US" sz="2000" b="1" kern="1200" dirty="0">
              <a:solidFill>
                <a:schemeClr val="tx1"/>
              </a:solidFill>
              <a:latin typeface="Cambria" pitchFamily="18" charset="0"/>
              <a:ea typeface="Cambria" pitchFamily="18" charset="0"/>
            </a:rPr>
            <a:t> </a:t>
          </a:r>
          <a:r>
            <a:rPr lang="en-US" sz="2000" b="1" kern="1200" dirty="0" err="1">
              <a:solidFill>
                <a:schemeClr val="tx1"/>
              </a:solidFill>
              <a:latin typeface="Cambria" pitchFamily="18" charset="0"/>
              <a:ea typeface="Cambria" pitchFamily="18" charset="0"/>
            </a:rPr>
            <a:t>pháp</a:t>
          </a:r>
          <a:endParaRPr lang="en-US" sz="2000" b="1" kern="1200" dirty="0">
            <a:solidFill>
              <a:schemeClr val="tx1"/>
            </a:solidFill>
            <a:latin typeface="Cambria" pitchFamily="18" charset="0"/>
            <a:ea typeface="Cambria" pitchFamily="18" charset="0"/>
          </a:endParaRPr>
        </a:p>
      </dsp:txBody>
      <dsp:txXfrm>
        <a:off x="1965091" y="2934266"/>
        <a:ext cx="969015" cy="1136632"/>
      </dsp:txXfrm>
    </dsp:sp>
    <dsp:sp modelId="{E015C146-2506-4481-A4D5-7B3CD11B341C}">
      <dsp:nvSpPr>
        <dsp:cNvPr id="0" name=""/>
        <dsp:cNvSpPr/>
      </dsp:nvSpPr>
      <dsp:spPr>
        <a:xfrm rot="18694735">
          <a:off x="2721604" y="2942427"/>
          <a:ext cx="1442839" cy="41004"/>
        </a:xfrm>
        <a:custGeom>
          <a:avLst/>
          <a:gdLst/>
          <a:ahLst/>
          <a:cxnLst/>
          <a:rect l="0" t="0" r="0" b="0"/>
          <a:pathLst>
            <a:path>
              <a:moveTo>
                <a:pt x="0" y="20502"/>
              </a:moveTo>
              <a:lnTo>
                <a:pt x="1442839"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6953" y="2926859"/>
        <a:ext cx="72141" cy="72141"/>
      </dsp:txXfrm>
    </dsp:sp>
    <dsp:sp modelId="{E830DF01-FA7C-4A8E-95CC-AC276B40E34D}">
      <dsp:nvSpPr>
        <dsp:cNvPr id="0" name=""/>
        <dsp:cNvSpPr/>
      </dsp:nvSpPr>
      <dsp:spPr>
        <a:xfrm>
          <a:off x="3921795" y="1977584"/>
          <a:ext cx="4600244" cy="89138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en-US" sz="1600" kern="1200" dirty="0" err="1">
              <a:solidFill>
                <a:schemeClr val="tx1"/>
              </a:solidFill>
              <a:latin typeface="Cambria" pitchFamily="18" charset="0"/>
              <a:ea typeface="Cambria" pitchFamily="18" charset="0"/>
            </a:rPr>
            <a:t>Bảo</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vệ</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rừng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và</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trồng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rừng</a:t>
          </a:r>
          <a:r>
            <a:rPr lang="en-US" sz="1600" kern="1200" dirty="0">
              <a:solidFill>
                <a:schemeClr val="tx1"/>
              </a:solidFill>
              <a:latin typeface="Cambria" pitchFamily="18" charset="0"/>
              <a:ea typeface="Cambria" pitchFamily="18" charset="0"/>
            </a:rPr>
            <a:t>: b</a:t>
          </a:r>
          <a:r>
            <a:rPr lang="vi-VN" sz="1600" kern="1200" dirty="0">
              <a:solidFill>
                <a:schemeClr val="tx1"/>
              </a:solidFill>
              <a:latin typeface="Cambria" pitchFamily="18" charset="0"/>
              <a:ea typeface="Cambria" pitchFamily="18" charset="0"/>
            </a:rPr>
            <a:t>ảo vệ rừng phòng hộ đầu nguồn, ven biển</a:t>
          </a:r>
          <a:r>
            <a:rPr lang="en-US" sz="1600" kern="1200" dirty="0">
              <a:solidFill>
                <a:schemeClr val="tx1"/>
              </a:solidFill>
              <a:latin typeface="Cambria" pitchFamily="18" charset="0"/>
              <a:ea typeface="Cambria" pitchFamily="18" charset="0"/>
            </a:rPr>
            <a:t>; t</a:t>
          </a:r>
          <a:r>
            <a:rPr lang="vi-VN" sz="1600" kern="1200" dirty="0">
              <a:solidFill>
                <a:schemeClr val="tx1"/>
              </a:solidFill>
              <a:latin typeface="Cambria" pitchFamily="18" charset="0"/>
              <a:ea typeface="Cambria" pitchFamily="18" charset="0"/>
            </a:rPr>
            <a:t>rồng cây phủ xanh đất trống, đồi núi trọc để hạn chế quá trình xói mòn đất.</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endParaRPr lang="en-US" sz="1600" kern="1200" dirty="0">
            <a:solidFill>
              <a:schemeClr val="tx1"/>
            </a:solidFill>
            <a:latin typeface="Cambria" pitchFamily="18" charset="0"/>
            <a:ea typeface="Cambria" pitchFamily="18" charset="0"/>
          </a:endParaRPr>
        </a:p>
      </dsp:txBody>
      <dsp:txXfrm>
        <a:off x="3947903" y="2003692"/>
        <a:ext cx="4548028" cy="839171"/>
      </dsp:txXfrm>
    </dsp:sp>
    <dsp:sp modelId="{516AF49E-EFD9-4C3D-9038-3141FA588384}">
      <dsp:nvSpPr>
        <dsp:cNvPr id="0" name=""/>
        <dsp:cNvSpPr/>
      </dsp:nvSpPr>
      <dsp:spPr>
        <a:xfrm rot="68660">
          <a:off x="2964158" y="3491643"/>
          <a:ext cx="957732" cy="41004"/>
        </a:xfrm>
        <a:custGeom>
          <a:avLst/>
          <a:gdLst/>
          <a:ahLst/>
          <a:cxnLst/>
          <a:rect l="0" t="0" r="0" b="0"/>
          <a:pathLst>
            <a:path>
              <a:moveTo>
                <a:pt x="0" y="20502"/>
              </a:moveTo>
              <a:lnTo>
                <a:pt x="95773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9081" y="3488202"/>
        <a:ext cx="47886" cy="47886"/>
      </dsp:txXfrm>
    </dsp:sp>
    <dsp:sp modelId="{8ABD9155-0C2D-4925-B73A-7F453F57773A}">
      <dsp:nvSpPr>
        <dsp:cNvPr id="0" name=""/>
        <dsp:cNvSpPr/>
      </dsp:nvSpPr>
      <dsp:spPr>
        <a:xfrm>
          <a:off x="3921795" y="3048510"/>
          <a:ext cx="4600244" cy="9463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kern="1200" dirty="0">
            <a:solidFill>
              <a:schemeClr val="tx1"/>
            </a:solidFill>
            <a:latin typeface="Cambria" pitchFamily="18" charset="0"/>
            <a:ea typeface="Cambria" pitchFamily="18" charset="0"/>
          </a:endParaRPr>
        </a:p>
      </dsp:txBody>
      <dsp:txXfrm>
        <a:off x="3949514" y="3076229"/>
        <a:ext cx="4544806" cy="890960"/>
      </dsp:txXfrm>
    </dsp:sp>
    <dsp:sp modelId="{BA4907F3-4C7A-4A8B-832D-CE4F945BC720}">
      <dsp:nvSpPr>
        <dsp:cNvPr id="0" name=""/>
        <dsp:cNvSpPr/>
      </dsp:nvSpPr>
      <dsp:spPr>
        <a:xfrm rot="2935212">
          <a:off x="2714423" y="4031296"/>
          <a:ext cx="1457202" cy="41004"/>
        </a:xfrm>
        <a:custGeom>
          <a:avLst/>
          <a:gdLst/>
          <a:ahLst/>
          <a:cxnLst/>
          <a:rect l="0" t="0" r="0" b="0"/>
          <a:pathLst>
            <a:path>
              <a:moveTo>
                <a:pt x="0" y="20502"/>
              </a:moveTo>
              <a:lnTo>
                <a:pt x="145720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6594" y="4015368"/>
        <a:ext cx="72860" cy="72860"/>
      </dsp:txXfrm>
    </dsp:sp>
    <dsp:sp modelId="{2DF296F3-CC75-40EE-A52F-90B0CBEB6394}">
      <dsp:nvSpPr>
        <dsp:cNvPr id="0" name=""/>
        <dsp:cNvSpPr/>
      </dsp:nvSpPr>
      <dsp:spPr>
        <a:xfrm>
          <a:off x="3921795" y="4174447"/>
          <a:ext cx="4581501" cy="853133"/>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kern="1200" dirty="0">
            <a:solidFill>
              <a:schemeClr val="tx1"/>
            </a:solidFill>
            <a:latin typeface="Cambria" pitchFamily="18" charset="0"/>
            <a:ea typeface="Cambria" pitchFamily="18" charset="0"/>
          </a:endParaRPr>
        </a:p>
      </dsp:txBody>
      <dsp:txXfrm>
        <a:off x="3946782" y="4199434"/>
        <a:ext cx="4531527" cy="8031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27</a:t>
            </a:fld>
            <a:endParaRPr lang="en-US"/>
          </a:p>
        </p:txBody>
      </p:sp>
    </p:spTree>
    <p:extLst>
      <p:ext uri="{BB962C8B-B14F-4D97-AF65-F5344CB8AC3E}">
        <p14:creationId xmlns:p14="http://schemas.microsoft.com/office/powerpoint/2010/main" val="97401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1.png"/><Relationship Id="rId4" Type="http://schemas.openxmlformats.org/officeDocument/2006/relationships/image" Target="../media/image10.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1.png"/><Relationship Id="rId4" Type="http://schemas.openxmlformats.org/officeDocument/2006/relationships/image" Target="../media/image10.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1.png"/><Relationship Id="rId4" Type="http://schemas.openxmlformats.org/officeDocument/2006/relationships/image" Target="../media/image10.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jpe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5.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0.jpeg"/><Relationship Id="rId9" Type="http://schemas.microsoft.com/office/2007/relationships/diagramDrawing" Target="../diagrams/drawing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39.jpeg"/><Relationship Id="rId4" Type="http://schemas.openxmlformats.org/officeDocument/2006/relationships/image" Target="../media/image4.pn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gợi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em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bài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HÀNH TRÌNH TRÊN ĐẤT PHÙ SA</a:t>
            </a:r>
          </a:p>
        </p:txBody>
      </p:sp>
      <p:pic>
        <p:nvPicPr>
          <p:cNvPr id="6" name="Bai 12 - 1">
            <a:hlinkClick r:id="" action="ppaction://media"/>
            <a:extLst>
              <a:ext uri="{FF2B5EF4-FFF2-40B4-BE49-F238E27FC236}">
                <a16:creationId xmlns:a16="http://schemas.microsoft.com/office/drawing/2014/main" id="{6A43FCF5-E5BB-8C39-73D6-2359D1D7A2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903141"/>
            <a:ext cx="8305800" cy="4345259"/>
          </a:xfrm>
          <a:prstGeom prst="rect">
            <a:avLst/>
          </a:prstGeom>
        </p:spPr>
      </p:pic>
    </p:spTree>
    <p:extLst>
      <p:ext uri="{BB962C8B-B14F-4D97-AF65-F5344CB8AC3E}">
        <p14:creationId xmlns:p14="http://schemas.microsoft.com/office/powerpoint/2010/main" val="355721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lúa</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Nuôi</a:t>
            </a:r>
            <a:r>
              <a:rPr lang="en-US" dirty="0">
                <a:latin typeface="Cambria" pitchFamily="18" charset="0"/>
                <a:ea typeface="Cambria" pitchFamily="18" charset="0"/>
              </a:rPr>
              <a:t> </a:t>
            </a:r>
            <a:r>
              <a:rPr lang="en-US" dirty="0" err="1">
                <a:latin typeface="Cambria" pitchFamily="18" charset="0"/>
                <a:ea typeface="Cambria" pitchFamily="18" charset="0"/>
              </a:rPr>
              <a:t>tôm</a:t>
            </a:r>
            <a:r>
              <a:rPr lang="en-US" dirty="0">
                <a:latin typeface="Cambria" pitchFamily="18" charset="0"/>
                <a:ea typeface="Cambria" pitchFamily="18" charset="0"/>
              </a:rPr>
              <a:t> ở ĐB.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cà</a:t>
            </a:r>
            <a:r>
              <a:rPr lang="en-US" dirty="0">
                <a:latin typeface="Cambria" pitchFamily="18" charset="0"/>
                <a:ea typeface="Cambria" pitchFamily="18" charset="0"/>
              </a:rPr>
              <a:t> </a:t>
            </a:r>
            <a:r>
              <a:rPr lang="en-US" dirty="0" err="1">
                <a:latin typeface="Cambria" pitchFamily="18" charset="0"/>
                <a:ea typeface="Cambria" pitchFamily="18" charset="0"/>
              </a:rPr>
              <a:t>phê</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feralit</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rừng</a:t>
            </a:r>
            <a:r>
              <a:rPr lang="en-US" dirty="0">
                <a:latin typeface="Cambria" pitchFamily="18" charset="0"/>
                <a:ea typeface="Cambria" pitchFamily="18" charset="0"/>
              </a:rPr>
              <a:t> </a:t>
            </a:r>
            <a:r>
              <a:rPr lang="en-US" dirty="0" err="1">
                <a:latin typeface="Cambria" pitchFamily="18" charset="0"/>
                <a:ea typeface="Cambria" pitchFamily="18" charset="0"/>
              </a:rPr>
              <a:t>đầu</a:t>
            </a:r>
            <a:r>
              <a:rPr lang="en-US" dirty="0">
                <a:latin typeface="Cambria" pitchFamily="18" charset="0"/>
                <a:ea typeface="Cambria" pitchFamily="18" charset="0"/>
              </a:rPr>
              <a:t> </a:t>
            </a:r>
            <a:r>
              <a:rPr lang="en-US" dirty="0" err="1">
                <a:latin typeface="Cambria" pitchFamily="18" charset="0"/>
                <a:ea typeface="Cambria" pitchFamily="18" charset="0"/>
              </a:rPr>
              <a:t>nguồn</a:t>
            </a:r>
            <a:endParaRPr lang="en-US" dirty="0">
              <a:latin typeface="Cambria" pitchFamily="18" charset="0"/>
              <a:ea typeface="Cambria" pitchFamily="18" charset="0"/>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BA NHÓM ĐẤT CHÍNH</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72" y="1415674"/>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415674"/>
            <a:ext cx="3915037"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372" y="4114800"/>
            <a:ext cx="380622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0217" y="4114800"/>
            <a:ext cx="3924181"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randombar(horizontal)">
                                      <p:cBhvr>
                                        <p:cTn id="19" dur="500"/>
                                        <p:tgtEl>
                                          <p:spTgt spid="4101"/>
                                        </p:tgtEl>
                                      </p:cBhvr>
                                    </p:animEffect>
                                  </p:childTnLst>
                                </p:cTn>
                              </p:par>
                              <p:par>
                                <p:cTn id="20" presetID="14" presetClass="entr" presetSubtype="1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randombar(horizontal)">
                                      <p:cBhvr>
                                        <p:cTn id="22" dur="500"/>
                                        <p:tgtEl>
                                          <p:spTgt spid="410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400800"/>
            <a:ext cx="4800600" cy="369332"/>
          </a:xfrm>
          <a:prstGeom prst="rect">
            <a:avLst/>
          </a:prstGeom>
          <a:noFill/>
        </p:spPr>
        <p:txBody>
          <a:bodyPr wrap="square" rtlCol="0">
            <a:spAutoFit/>
          </a:bodyPr>
          <a:lstStyle/>
          <a:p>
            <a:r>
              <a:rPr lang="en-US" b="1" dirty="0">
                <a:solidFill>
                  <a:srgbClr val="0D30DD"/>
                </a:solidFill>
                <a:latin typeface="Cambria" pitchFamily="18" charset="0"/>
                <a:ea typeface="Cambria" pitchFamily="18" charset="0"/>
              </a:rPr>
              <a:t>HỌC SINH XÁC ĐỊNH PHẦN MÀU CAM NHẠT</a:t>
            </a: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BA NHÓM ĐẤT CHÍNH</a:t>
            </a:r>
          </a:p>
        </p:txBody>
      </p:sp>
      <p:graphicFrame>
        <p:nvGraphicFramePr>
          <p:cNvPr id="2" name="Diagram 1"/>
          <p:cNvGraphicFramePr/>
          <p:nvPr>
            <p:extLst>
              <p:ext uri="{D42A27DB-BD31-4B8C-83A1-F6EECF244321}">
                <p14:modId xmlns:p14="http://schemas.microsoft.com/office/powerpoint/2010/main" val="809297070"/>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2</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2130147"/>
            <a:ext cx="6553198" cy="3508653"/>
          </a:xfrm>
          <a:prstGeom prst="rect">
            <a:avLst/>
          </a:prstGeom>
        </p:spPr>
        <p:txBody>
          <a:bodyPr wrap="square">
            <a:spAutoFit/>
          </a:bodyPr>
          <a:lstStyle/>
          <a:p>
            <a:pPr algn="just">
              <a:spcBef>
                <a:spcPts val="600"/>
              </a:spcBef>
              <a:spcAft>
                <a:spcPts val="0"/>
              </a:spcAft>
            </a:pPr>
            <a:r>
              <a:rPr lang="vi-VN" sz="1700" dirty="0">
                <a:latin typeface="Cambria" pitchFamily="18" charset="0"/>
                <a:ea typeface="Cambria" pitchFamily="18" charset="0"/>
              </a:rPr>
              <a:t>- Chiếm tới 65% diện tích đất tự nhiên.</a:t>
            </a:r>
          </a:p>
          <a:p>
            <a:pPr algn="just">
              <a:spcBef>
                <a:spcPts val="600"/>
              </a:spcBef>
              <a:spcAft>
                <a:spcPts val="0"/>
              </a:spcAft>
            </a:pPr>
            <a:r>
              <a:rPr lang="vi-VN" sz="1700" b="1" dirty="0">
                <a:latin typeface="Cambria" pitchFamily="18" charset="0"/>
                <a:ea typeface="Cambria" pitchFamily="18" charset="0"/>
              </a:rPr>
              <a:t>- Phân bố</a:t>
            </a:r>
            <a:r>
              <a:rPr lang="en-US" sz="1700" b="1" dirty="0">
                <a:latin typeface="Cambria" pitchFamily="18" charset="0"/>
                <a:ea typeface="Cambria" pitchFamily="18" charset="0"/>
              </a:rPr>
              <a:t>:</a:t>
            </a:r>
            <a:r>
              <a:rPr lang="vi-VN" sz="1700" b="1" dirty="0">
                <a:latin typeface="Cambria" pitchFamily="18" charset="0"/>
                <a:ea typeface="Cambria" pitchFamily="18" charset="0"/>
              </a:rPr>
              <a:t> </a:t>
            </a:r>
            <a:r>
              <a:rPr lang="vi-VN" sz="1700" dirty="0">
                <a:latin typeface="Cambria" pitchFamily="18" charset="0"/>
                <a:ea typeface="Cambria" pitchFamily="18" charset="0"/>
              </a:rPr>
              <a:t>ở các tỉnh trung du và miền núi, từ độ cao 1600 đến 1700m trở xuống. </a:t>
            </a:r>
          </a:p>
          <a:p>
            <a:pPr algn="just">
              <a:spcBef>
                <a:spcPts val="600"/>
              </a:spcBef>
              <a:spcAft>
                <a:spcPts val="0"/>
              </a:spcAft>
            </a:pPr>
            <a:r>
              <a:rPr lang="vi-VN" sz="1700" b="1" dirty="0">
                <a:latin typeface="Cambria" pitchFamily="18" charset="0"/>
                <a:ea typeface="Cambria" pitchFamily="18" charset="0"/>
              </a:rPr>
              <a:t>- Đặc điểm:</a:t>
            </a:r>
          </a:p>
          <a:p>
            <a:pPr algn="just">
              <a:spcBef>
                <a:spcPts val="600"/>
              </a:spcBef>
              <a:spcAft>
                <a:spcPts val="0"/>
              </a:spcAft>
            </a:pPr>
            <a:r>
              <a:rPr lang="vi-VN" sz="1700" dirty="0">
                <a:latin typeface="Cambria" pitchFamily="18" charset="0"/>
                <a:ea typeface="Cambria" pitchFamily="18" charset="0"/>
              </a:rPr>
              <a:t>+ Chứa nhiều oxit sắt và oxit nhôm tạo nên màu đỏ vàng.</a:t>
            </a:r>
          </a:p>
          <a:p>
            <a:pPr algn="just">
              <a:spcBef>
                <a:spcPts val="600"/>
              </a:spcBef>
              <a:spcAft>
                <a:spcPts val="0"/>
              </a:spcAft>
            </a:pPr>
            <a:r>
              <a:rPr lang="vi-VN" sz="1700" dirty="0">
                <a:latin typeface="Cambria" pitchFamily="18" charset="0"/>
                <a:ea typeface="Cambria" pitchFamily="18" charset="0"/>
              </a:rPr>
              <a:t>+ Có lớp vỏ phong hóa dày thoáng khí, dễ thoát nước, đất chua, nghèo các chất badơ và mùn.</a:t>
            </a:r>
          </a:p>
          <a:p>
            <a:pPr algn="just">
              <a:spcBef>
                <a:spcPts val="600"/>
              </a:spcBef>
              <a:spcAft>
                <a:spcPts val="0"/>
              </a:spcAft>
            </a:pPr>
            <a:r>
              <a:rPr lang="vi-VN" sz="1700" b="1" dirty="0">
                <a:latin typeface="Cambria" pitchFamily="18" charset="0"/>
                <a:ea typeface="Cambria" pitchFamily="18" charset="0"/>
              </a:rPr>
              <a:t>- Giá trị sử dụng: </a:t>
            </a:r>
          </a:p>
          <a:p>
            <a:pPr algn="just">
              <a:spcBef>
                <a:spcPts val="600"/>
              </a:spcBef>
              <a:spcAft>
                <a:spcPts val="0"/>
              </a:spcAft>
            </a:pPr>
            <a:r>
              <a:rPr lang="vi-VN" sz="1700" dirty="0">
                <a:latin typeface="Cambria" pitchFamily="18" charset="0"/>
                <a:ea typeface="Cambria" pitchFamily="18" charset="0"/>
              </a:rPr>
              <a:t>+ Trong lâm nghiệp: thích hợp phát triển rừng sản xuất</a:t>
            </a:r>
            <a:r>
              <a:rPr lang="en-US" sz="1700" dirty="0">
                <a:latin typeface="Cambria" pitchFamily="18" charset="0"/>
                <a:ea typeface="Cambria" pitchFamily="18" charset="0"/>
              </a:rPr>
              <a:t>.</a:t>
            </a:r>
            <a:endParaRPr lang="vi-VN" sz="1700" dirty="0">
              <a:latin typeface="Cambria" pitchFamily="18" charset="0"/>
              <a:ea typeface="Cambria" pitchFamily="18" charset="0"/>
            </a:endParaRPr>
          </a:p>
          <a:p>
            <a:pPr algn="just">
              <a:spcBef>
                <a:spcPts val="600"/>
              </a:spcBef>
              <a:spcAft>
                <a:spcPts val="0"/>
              </a:spcAft>
            </a:pPr>
            <a:r>
              <a:rPr lang="en-US" sz="1700" dirty="0">
                <a:latin typeface="Cambria" pitchFamily="18" charset="0"/>
                <a:ea typeface="Cambria" pitchFamily="18" charset="0"/>
              </a:rPr>
              <a:t>+</a:t>
            </a:r>
            <a:r>
              <a:rPr lang="vi-VN" sz="1700" dirty="0">
                <a:latin typeface="Cambria" pitchFamily="18" charset="0"/>
                <a:ea typeface="Cambria" pitchFamily="18" charset="0"/>
              </a:rPr>
              <a:t> Trong nông nghiệp: trồng các cây công nghiệp lâu năm</a:t>
            </a:r>
            <a:r>
              <a:rPr lang="en-US" sz="1700" dirty="0">
                <a:latin typeface="Cambria" pitchFamily="18" charset="0"/>
                <a:ea typeface="Cambria" pitchFamily="18" charset="0"/>
              </a:rPr>
              <a:t>, </a:t>
            </a:r>
            <a:r>
              <a:rPr lang="vi-VN" sz="1700" dirty="0">
                <a:latin typeface="Cambria" pitchFamily="18" charset="0"/>
                <a:ea typeface="Cambria" pitchFamily="18" charset="0"/>
              </a:rPr>
              <a:t>cây dược liệu và các loại cây ăn quả</a:t>
            </a:r>
            <a:r>
              <a:rPr lang="en-US" sz="1700" dirty="0">
                <a:latin typeface="Cambria" pitchFamily="18" charset="0"/>
                <a:ea typeface="Cambria" pitchFamily="18" charset="0"/>
              </a:rPr>
              <a:t>.</a:t>
            </a:r>
            <a:endParaRPr lang="vi-VN" sz="1700" dirty="0">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BA NHÓM ĐẤT CHÍNH</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400800"/>
            <a:ext cx="4800600" cy="369332"/>
          </a:xfrm>
          <a:prstGeom prst="rect">
            <a:avLst/>
          </a:prstGeom>
          <a:noFill/>
        </p:spPr>
        <p:txBody>
          <a:bodyPr wrap="square" rtlCol="0">
            <a:spAutoFit/>
          </a:bodyPr>
          <a:lstStyle/>
          <a:p>
            <a:r>
              <a:rPr lang="en-US" b="1" dirty="0">
                <a:solidFill>
                  <a:srgbClr val="0D30DD"/>
                </a:solidFill>
                <a:latin typeface="Cambria" pitchFamily="18" charset="0"/>
                <a:ea typeface="Cambria" pitchFamily="18" charset="0"/>
              </a:rPr>
              <a:t>HỌC SINH XÁC ĐỊNH PHẦN MÀU XANH</a:t>
            </a: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BA NHÓM ĐẤT CHÍNH</a:t>
            </a:r>
          </a:p>
        </p:txBody>
      </p:sp>
      <p:graphicFrame>
        <p:nvGraphicFramePr>
          <p:cNvPr id="2" name="Diagram 1"/>
          <p:cNvGraphicFramePr/>
          <p:nvPr>
            <p:extLst>
              <p:ext uri="{D42A27DB-BD31-4B8C-83A1-F6EECF244321}">
                <p14:modId xmlns:p14="http://schemas.microsoft.com/office/powerpoint/2010/main" val="399998258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4</a:t>
            </a:r>
          </a:p>
        </p:txBody>
      </p:sp>
    </p:spTree>
    <p:extLst>
      <p:ext uri="{BB962C8B-B14F-4D97-AF65-F5344CB8AC3E}">
        <p14:creationId xmlns:p14="http://schemas.microsoft.com/office/powerpoint/2010/main" val="90773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phù</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39357"/>
            <a:ext cx="6553198" cy="3247043"/>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24% diện tích đất tự nhiên.</a:t>
            </a:r>
          </a:p>
          <a:p>
            <a:pPr algn="just">
              <a:spcBef>
                <a:spcPts val="600"/>
              </a:spcBef>
              <a:spcAft>
                <a:spcPts val="0"/>
              </a:spcAft>
            </a:pPr>
            <a:r>
              <a:rPr lang="vi-VN" sz="2000" b="1" dirty="0">
                <a:latin typeface="Cambria" pitchFamily="18" charset="0"/>
                <a:ea typeface="Cambria" pitchFamily="18" charset="0"/>
              </a:rPr>
              <a:t>- Phân bố</a:t>
            </a:r>
            <a:r>
              <a:rPr lang="en-US" sz="2000" b="1" dirty="0">
                <a:latin typeface="Cambria" pitchFamily="18" charset="0"/>
                <a:ea typeface="Cambria" pitchFamily="18" charset="0"/>
              </a:rPr>
              <a:t>:</a:t>
            </a:r>
            <a:r>
              <a:rPr lang="vi-VN" sz="2000" b="1" dirty="0">
                <a:latin typeface="Cambria" pitchFamily="18" charset="0"/>
                <a:ea typeface="Cambria" pitchFamily="18" charset="0"/>
              </a:rPr>
              <a:t> </a:t>
            </a:r>
            <a:r>
              <a:rPr lang="vi-VN" sz="2000" dirty="0">
                <a:latin typeface="Cambria" pitchFamily="18" charset="0"/>
                <a:ea typeface="Cambria" pitchFamily="18" charset="0"/>
              </a:rPr>
              <a:t>chủ yếu ở đồng bằng sông Hồng, đồng bằng sông Cửu Long và các đồng bằng duyên hải miền Trung.</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có độ phì cao, rất giàu dinh dưỡng.</a:t>
            </a:r>
          </a:p>
          <a:p>
            <a:pPr algn="just">
              <a:spcBef>
                <a:spcPts val="600"/>
              </a:spcBef>
              <a:spcAft>
                <a:spcPts val="0"/>
              </a:spcAft>
            </a:pPr>
            <a:r>
              <a:rPr lang="vi-VN" sz="2000" b="1" dirty="0">
                <a:latin typeface="Cambria" pitchFamily="18" charset="0"/>
                <a:ea typeface="Cambria" pitchFamily="18" charset="0"/>
              </a:rPr>
              <a:t>- Giá trị sử dụng: </a:t>
            </a:r>
          </a:p>
          <a:p>
            <a:pPr algn="just">
              <a:spcBef>
                <a:spcPts val="600"/>
              </a:spcBef>
              <a:spcAft>
                <a:spcPts val="0"/>
              </a:spcAft>
            </a:pPr>
            <a:r>
              <a:rPr lang="vi-VN" sz="2000" dirty="0">
                <a:latin typeface="Cambria" pitchFamily="18" charset="0"/>
                <a:ea typeface="Cambria" pitchFamily="18" charset="0"/>
              </a:rPr>
              <a:t>+ Trong nông nghiệp: sản xuất lương thực, cây công nghiệp hàng năm và cây ăn quả.</a:t>
            </a:r>
          </a:p>
          <a:p>
            <a:pPr algn="just">
              <a:spcBef>
                <a:spcPts val="600"/>
              </a:spcBef>
              <a:spcAft>
                <a:spcPts val="0"/>
              </a:spcAft>
            </a:pPr>
            <a:r>
              <a:rPr lang="vi-VN" sz="2000" dirty="0">
                <a:latin typeface="Cambria" pitchFamily="18" charset="0"/>
                <a:ea typeface="Cambria" pitchFamily="18" charset="0"/>
              </a:rPr>
              <a:t>+ Trong thủy sản: thuận lợi cho việc đánh bắt và nuôi trồng thủy sản.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BA NHÓM ĐẤT CHÍNH</a:t>
            </a:r>
          </a:p>
        </p:txBody>
      </p:sp>
    </p:spTree>
    <p:extLst>
      <p:ext uri="{BB962C8B-B14F-4D97-AF65-F5344CB8AC3E}">
        <p14:creationId xmlns:p14="http://schemas.microsoft.com/office/powerpoint/2010/main" val="1989321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6400800"/>
            <a:ext cx="4800600" cy="369332"/>
          </a:xfrm>
          <a:prstGeom prst="rect">
            <a:avLst/>
          </a:prstGeom>
          <a:noFill/>
        </p:spPr>
        <p:txBody>
          <a:bodyPr wrap="square" rtlCol="0">
            <a:spAutoFit/>
          </a:bodyPr>
          <a:lstStyle/>
          <a:p>
            <a:r>
              <a:rPr lang="en-US" b="1" dirty="0">
                <a:solidFill>
                  <a:srgbClr val="0D30DD"/>
                </a:solidFill>
                <a:latin typeface="Cambria" pitchFamily="18" charset="0"/>
                <a:ea typeface="Cambria" pitchFamily="18" charset="0"/>
              </a:rPr>
              <a:t>HỌC SINH XÁC ĐỊNH PHẦN MÀU ĐỎ</a:t>
            </a:r>
          </a:p>
        </p:txBody>
      </p:sp>
    </p:spTree>
    <p:extLst>
      <p:ext uri="{BB962C8B-B14F-4D97-AF65-F5344CB8AC3E}">
        <p14:creationId xmlns:p14="http://schemas.microsoft.com/office/powerpoint/2010/main" val="22944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BA NHÓM ĐẤT CHÍNH</a:t>
            </a:r>
          </a:p>
        </p:txBody>
      </p:sp>
      <p:graphicFrame>
        <p:nvGraphicFramePr>
          <p:cNvPr id="2" name="Diagram 1"/>
          <p:cNvGraphicFramePr/>
          <p:nvPr>
            <p:extLst>
              <p:ext uri="{D42A27DB-BD31-4B8C-83A1-F6EECF244321}">
                <p14:modId xmlns:p14="http://schemas.microsoft.com/office/powerpoint/2010/main" val="1985846804"/>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6</a:t>
            </a:r>
          </a:p>
        </p:txBody>
      </p:sp>
    </p:spTree>
    <p:extLst>
      <p:ext uri="{BB962C8B-B14F-4D97-AF65-F5344CB8AC3E}">
        <p14:creationId xmlns:p14="http://schemas.microsoft.com/office/powerpoint/2010/main" val="405504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971800"/>
          </a:xfrm>
          <a:prstGeom prst="wedgeRoundRectCallout">
            <a:avLst>
              <a:gd name="adj1" fmla="val 48027"/>
              <a:gd name="adj2" fmla="val 6433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43200"/>
            <a:ext cx="6553198" cy="2169825"/>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11% diện tích đất tự nhiên.</a:t>
            </a:r>
          </a:p>
          <a:p>
            <a:pPr algn="just">
              <a:spcBef>
                <a:spcPts val="600"/>
              </a:spcBef>
              <a:spcAft>
                <a:spcPts val="0"/>
              </a:spcAft>
            </a:pPr>
            <a:r>
              <a:rPr lang="vi-VN" sz="2000" b="1" dirty="0">
                <a:latin typeface="Cambria" pitchFamily="18" charset="0"/>
                <a:ea typeface="Cambria" pitchFamily="18" charset="0"/>
              </a:rPr>
              <a:t>- Phân bố</a:t>
            </a:r>
            <a:r>
              <a:rPr lang="en-US" sz="2000" b="1" dirty="0">
                <a:latin typeface="Cambria" pitchFamily="18" charset="0"/>
                <a:ea typeface="Cambria" pitchFamily="18" charset="0"/>
              </a:rPr>
              <a:t>:</a:t>
            </a:r>
            <a:r>
              <a:rPr lang="vi-VN" sz="2000" b="1" dirty="0">
                <a:latin typeface="Cambria" pitchFamily="18" charset="0"/>
                <a:ea typeface="Cambria" pitchFamily="18" charset="0"/>
              </a:rPr>
              <a:t> </a:t>
            </a:r>
            <a:r>
              <a:rPr lang="vi-VN" sz="2000" dirty="0">
                <a:latin typeface="Cambria" pitchFamily="18" charset="0"/>
                <a:ea typeface="Cambria" pitchFamily="18" charset="0"/>
              </a:rPr>
              <a:t>rải rác ở các khu vực núi có độ cao từ 1600 - 1700 m trở lên.</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đất giàu mùn, tầng đất mỏng.</a:t>
            </a:r>
          </a:p>
          <a:p>
            <a:pPr algn="just">
              <a:spcBef>
                <a:spcPts val="600"/>
              </a:spcBef>
              <a:spcAft>
                <a:spcPts val="0"/>
              </a:spcAft>
            </a:pPr>
            <a:r>
              <a:rPr lang="vi-VN" sz="2000" b="1" dirty="0">
                <a:latin typeface="Cambria" pitchFamily="18" charset="0"/>
                <a:ea typeface="Cambria" pitchFamily="18" charset="0"/>
              </a:rPr>
              <a:t>- Giá trị sử dụng: </a:t>
            </a:r>
            <a:r>
              <a:rPr lang="vi-VN" sz="2000" dirty="0">
                <a:latin typeface="Cambria" pitchFamily="18" charset="0"/>
                <a:ea typeface="Cambria" pitchFamily="18" charset="0"/>
              </a:rPr>
              <a:t>thích hợp trồng rừng phòng hộ đầu nguồn.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BA NHÓM ĐẤT CHÍNH</a:t>
            </a:r>
          </a:p>
        </p:txBody>
      </p:sp>
    </p:spTree>
    <p:extLst>
      <p:ext uri="{BB962C8B-B14F-4D97-AF65-F5344CB8AC3E}">
        <p14:creationId xmlns:p14="http://schemas.microsoft.com/office/powerpoint/2010/main" val="224109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THỔ NHƯỠNG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9</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CHỐNG THOÁI</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HÓA ĐẤT</a:t>
            </a:r>
            <a:endParaRPr lang="en-US" sz="2400" b="1" dirty="0">
              <a:solidFill>
                <a:srgbClr val="0D30DD"/>
              </a:solidFill>
              <a:latin typeface="Cambria" pitchFamily="18" charset="0"/>
            </a:endParaRPr>
          </a:p>
        </p:txBody>
      </p:sp>
      <p:sp>
        <p:nvSpPr>
          <p:cNvPr id="22" name="Rectangle 21"/>
          <p:cNvSpPr/>
          <p:nvPr/>
        </p:nvSpPr>
        <p:spPr>
          <a:xfrm>
            <a:off x="268865" y="1447800"/>
            <a:ext cx="3998335" cy="4478149"/>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10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NV1: </a:t>
            </a:r>
            <a:r>
              <a:rPr lang="en-US" sz="1900" i="1" dirty="0">
                <a:solidFill>
                  <a:srgbClr val="FF0000"/>
                </a:solidFill>
                <a:latin typeface="Cambria" panose="02040503050406030204" pitchFamily="18" charset="0"/>
                <a:ea typeface="Cambria" panose="02040503050406030204" pitchFamily="18" charset="0"/>
              </a:rPr>
              <a:t>Quan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video clip,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itchFamily="18" charset="0"/>
                <a:ea typeface="Cambria" pitchFamily="18" charset="0"/>
              </a:rPr>
              <a:t>Nêu thực trạng thoái hóa đất ở nước ta.</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Nguyên nhân nào gây nên tình trạng thoái hóa đất ở nước ta?</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NV2.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a:solidFill>
                  <a:srgbClr val="FF0000"/>
                </a:solidFill>
                <a:latin typeface="Cambria" panose="02040503050406030204" pitchFamily="18" charset="0"/>
                <a:ea typeface="Cambria" panose="02040503050406030204" pitchFamily="18" charset="0"/>
              </a:rPr>
              <a:t>video clip,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 và kênh chữ SGK, cho biết</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hậu quả của việc thoái hóa đất ở nước ta.</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các biện pháp chống thoái hóa đất ở nước ta hiện nay.</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060" y="1581150"/>
            <a:ext cx="660399" cy="704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2">
            <a:hlinkClick r:id="" action="ppaction://media"/>
            <a:extLst>
              <a:ext uri="{FF2B5EF4-FFF2-40B4-BE49-F238E27FC236}">
                <a16:creationId xmlns:a16="http://schemas.microsoft.com/office/drawing/2014/main" id="{1E81DC88-7ABF-7883-29E0-4258E6386C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99018"/>
            <a:ext cx="4419600" cy="5165539"/>
          </a:xfrm>
          <a:prstGeom prst="rect">
            <a:avLst/>
          </a:prstGeom>
        </p:spPr>
      </p:pic>
    </p:spTree>
    <p:extLst>
      <p:ext uri="{BB962C8B-B14F-4D97-AF65-F5344CB8AC3E}">
        <p14:creationId xmlns:p14="http://schemas.microsoft.com/office/powerpoint/2010/main" val="179161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8"/>
                </p:tgtEl>
              </p:cMediaNode>
            </p:video>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và</a:t>
            </a:r>
            <a:r>
              <a:rPr lang="en-US" dirty="0">
                <a:latin typeface="Cambria" pitchFamily="18" charset="0"/>
                <a:ea typeface="Cambria" pitchFamily="18" charset="0"/>
              </a:rPr>
              <a:t> </a:t>
            </a:r>
            <a:r>
              <a:rPr lang="en-US" dirty="0" err="1">
                <a:latin typeface="Cambria" pitchFamily="18" charset="0"/>
                <a:ea typeface="Cambria" pitchFamily="18" charset="0"/>
              </a:rPr>
              <a:t>bảo</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Sử</a:t>
            </a:r>
            <a:r>
              <a:rPr lang="en-US" dirty="0">
                <a:latin typeface="Cambria" pitchFamily="18" charset="0"/>
                <a:ea typeface="Cambria" pitchFamily="18" charset="0"/>
              </a:rPr>
              <a:t> </a:t>
            </a:r>
            <a:r>
              <a:rPr lang="en-US" dirty="0" err="1">
                <a:latin typeface="Cambria" pitchFamily="18" charset="0"/>
                <a:ea typeface="Cambria" pitchFamily="18" charset="0"/>
              </a:rPr>
              <a:t>dụng</a:t>
            </a:r>
            <a:r>
              <a:rPr lang="en-US" dirty="0">
                <a:latin typeface="Cambria" pitchFamily="18" charset="0"/>
                <a:ea typeface="Cambria" pitchFamily="18" charset="0"/>
              </a:rPr>
              <a:t> </a:t>
            </a:r>
            <a:r>
              <a:rPr lang="en-US" dirty="0" err="1">
                <a:latin typeface="Cambria" pitchFamily="18" charset="0"/>
                <a:ea typeface="Cambria" pitchFamily="18" charset="0"/>
              </a:rPr>
              <a:t>bón</a:t>
            </a:r>
            <a:r>
              <a:rPr lang="en-US" dirty="0">
                <a:latin typeface="Cambria" pitchFamily="18" charset="0"/>
                <a:ea typeface="Cambria" pitchFamily="18" charset="0"/>
              </a:rPr>
              <a:t> </a:t>
            </a:r>
            <a:r>
              <a:rPr lang="en-US" dirty="0" err="1">
                <a:latin typeface="Cambria" pitchFamily="18" charset="0"/>
                <a:ea typeface="Cambria" pitchFamily="18" charset="0"/>
              </a:rPr>
              <a:t>phân</a:t>
            </a:r>
            <a:r>
              <a:rPr lang="en-US" dirty="0">
                <a:latin typeface="Cambria" pitchFamily="18" charset="0"/>
                <a:ea typeface="Cambria" pitchFamily="18" charset="0"/>
              </a:rPr>
              <a:t> </a:t>
            </a:r>
            <a:r>
              <a:rPr lang="en-US" dirty="0" err="1">
                <a:latin typeface="Cambria" pitchFamily="18" charset="0"/>
                <a:ea typeface="Cambria" pitchFamily="18" charset="0"/>
              </a:rPr>
              <a:t>hữu</a:t>
            </a:r>
            <a:r>
              <a:rPr lang="en-US" dirty="0">
                <a:latin typeface="Cambria" pitchFamily="18" charset="0"/>
                <a:ea typeface="Cambria" pitchFamily="18" charset="0"/>
              </a:rPr>
              <a:t> </a:t>
            </a:r>
            <a:r>
              <a:rPr lang="en-US" dirty="0" err="1">
                <a:latin typeface="Cambria" pitchFamily="18" charset="0"/>
                <a:ea typeface="Cambria" pitchFamily="18" charset="0"/>
              </a:rPr>
              <a:t>cơ</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a:latin typeface="Cambria" pitchFamily="18" charset="0"/>
                <a:ea typeface="Cambria" pitchFamily="18" charset="0"/>
              </a:rPr>
              <a:t>Đốt</a:t>
            </a:r>
            <a:r>
              <a:rPr lang="en-US" dirty="0">
                <a:latin typeface="Cambria" pitchFamily="18" charset="0"/>
                <a:ea typeface="Cambria" pitchFamily="18" charset="0"/>
              </a:rPr>
              <a:t> </a:t>
            </a:r>
            <a:r>
              <a:rPr lang="en-US" dirty="0" err="1">
                <a:latin typeface="Cambria" pitchFamily="18" charset="0"/>
                <a:ea typeface="Cambria" pitchFamily="18" charset="0"/>
              </a:rPr>
              <a:t>rừng</a:t>
            </a:r>
            <a:r>
              <a:rPr lang="en-US" dirty="0">
                <a:latin typeface="Cambria" pitchFamily="18" charset="0"/>
                <a:ea typeface="Cambria" pitchFamily="18" charset="0"/>
              </a:rPr>
              <a:t> </a:t>
            </a:r>
            <a:r>
              <a:rPr lang="en-US" dirty="0" err="1">
                <a:latin typeface="Cambria" pitchFamily="18" charset="0"/>
                <a:ea typeface="Cambria" pitchFamily="18" charset="0"/>
              </a:rPr>
              <a:t>làm</a:t>
            </a:r>
            <a:r>
              <a:rPr lang="en-US" dirty="0">
                <a:latin typeface="Cambria" pitchFamily="18" charset="0"/>
                <a:ea typeface="Cambria" pitchFamily="18" charset="0"/>
              </a:rPr>
              <a:t> </a:t>
            </a:r>
            <a:r>
              <a:rPr lang="en-US" dirty="0" err="1">
                <a:latin typeface="Cambria" pitchFamily="18" charset="0"/>
                <a:ea typeface="Cambria" pitchFamily="18" charset="0"/>
              </a:rPr>
              <a:t>nương</a:t>
            </a:r>
            <a:r>
              <a:rPr lang="en-US" dirty="0">
                <a:latin typeface="Cambria" pitchFamily="18" charset="0"/>
                <a:ea typeface="Cambria" pitchFamily="18" charset="0"/>
              </a:rPr>
              <a:t> </a:t>
            </a:r>
            <a:r>
              <a:rPr lang="en-US" dirty="0" err="1">
                <a:latin typeface="Cambria" pitchFamily="18" charset="0"/>
                <a:ea typeface="Cambria" pitchFamily="18" charset="0"/>
              </a:rPr>
              <a:t>rẫy</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CHỐNG THOÁI</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HÓA ĐẤT</a:t>
            </a:r>
            <a:endParaRPr lang="en-US" sz="2400" b="1" dirty="0">
              <a:solidFill>
                <a:srgbClr val="0D30DD"/>
              </a:solidFill>
              <a:latin typeface="Cambria"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 y="1424818"/>
            <a:ext cx="3795268"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1424818"/>
            <a:ext cx="3810000"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1" y="4114466"/>
            <a:ext cx="3810000" cy="21119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344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706665737"/>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CHỐNG THOÁI</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077766"/>
          </a:xfrm>
          <a:prstGeom prst="rect">
            <a:avLst/>
          </a:prstGeom>
        </p:spPr>
        <p:txBody>
          <a:bodyPr wrap="square">
            <a:spAutoFit/>
          </a:bodyPr>
          <a:lstStyle/>
          <a:p>
            <a:pPr algn="just">
              <a:lnSpc>
                <a:spcPct val="115000"/>
              </a:lnSpc>
              <a:spcBef>
                <a:spcPts val="600"/>
              </a:spcBef>
              <a:spcAft>
                <a:spcPts val="0"/>
              </a:spcAft>
            </a:pPr>
            <a:r>
              <a:rPr lang="vi-VN" sz="2000" b="1" dirty="0">
                <a:latin typeface="Cambria" pitchFamily="18" charset="0"/>
                <a:ea typeface="Cambria" pitchFamily="18" charset="0"/>
                <a:cs typeface="Times New Roman"/>
              </a:rPr>
              <a:t>- Thực trạng: </a:t>
            </a:r>
          </a:p>
          <a:p>
            <a:pPr algn="just">
              <a:lnSpc>
                <a:spcPct val="115000"/>
              </a:lnSpc>
              <a:spcBef>
                <a:spcPts val="600"/>
              </a:spcBef>
              <a:spcAft>
                <a:spcPts val="0"/>
              </a:spcAft>
            </a:pPr>
            <a:r>
              <a:rPr lang="vi-VN" sz="2000" dirty="0">
                <a:latin typeface="Cambria" pitchFamily="18" charset="0"/>
                <a:ea typeface="Cambria" pitchFamily="18" charset="0"/>
                <a:cs typeface="Times New Roman"/>
              </a:rPr>
              <a:t>+ Nhiều diện tích đất ở trung du và miền núi bị rửa trôi, xói mòn, bạc màu, trở nên khô cằn, nghèo dinh dưỡng; nguy cơ hoang mạc hoá có thể xảy ra ở khu vực duyên hải Nam Trung Bộ.</a:t>
            </a:r>
          </a:p>
          <a:p>
            <a:pPr algn="just">
              <a:lnSpc>
                <a:spcPct val="115000"/>
              </a:lnSpc>
              <a:spcBef>
                <a:spcPts val="600"/>
              </a:spcBef>
              <a:spcAft>
                <a:spcPts val="0"/>
              </a:spcAft>
            </a:pPr>
            <a:r>
              <a:rPr lang="vi-VN" sz="2000" dirty="0">
                <a:latin typeface="Cambria" pitchFamily="18" charset="0"/>
                <a:ea typeface="Cambria" pitchFamily="18" charset="0"/>
                <a:cs typeface="Times New Roman"/>
              </a:rPr>
              <a:t>+ Đất ở nhiều vùng cửa sông, ven biển bị suy thoái do nhiễm mặn, nhiễm phèn, ngập úng và có xu hướng ngày càng tăng.</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CHỐNG THOÁI</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043109874"/>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CHỐNG THOÁI</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174818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86000"/>
            <a:ext cx="6553198" cy="2871555"/>
          </a:xfrm>
          <a:prstGeom prst="rect">
            <a:avLst/>
          </a:prstGeom>
        </p:spPr>
        <p:txBody>
          <a:bodyPr wrap="square">
            <a:spAutoFit/>
          </a:bodyPr>
          <a:lstStyle/>
          <a:p>
            <a:pPr algn="just">
              <a:lnSpc>
                <a:spcPct val="115000"/>
              </a:lnSpc>
              <a:spcBef>
                <a:spcPts val="600"/>
              </a:spcBef>
              <a:spcAft>
                <a:spcPts val="0"/>
              </a:spcAft>
            </a:pPr>
            <a:r>
              <a:rPr lang="vi-VN" sz="2400" b="1" dirty="0">
                <a:latin typeface="Cambria" pitchFamily="18" charset="0"/>
                <a:ea typeface="Cambria" pitchFamily="18" charset="0"/>
                <a:cs typeface="Times New Roman"/>
              </a:rPr>
              <a:t>- Biện pháp: </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Bảo vệ rừng và trồng rừng.</a:t>
            </a:r>
          </a:p>
          <a:p>
            <a:pPr algn="just">
              <a:lnSpc>
                <a:spcPct val="115000"/>
              </a:lnSpc>
              <a:spcBef>
                <a:spcPts val="600"/>
              </a:spcBef>
              <a:spcAft>
                <a:spcPts val="0"/>
              </a:spcAft>
            </a:pPr>
            <a:r>
              <a:rPr lang="vi-VN" sz="2400" dirty="0">
                <a:latin typeface="Cambria" pitchFamily="18" charset="0"/>
                <a:ea typeface="Cambria" pitchFamily="18" charset="0"/>
                <a:cs typeface="Times New Roman"/>
              </a:rPr>
              <a:t>+ Củng cố và hoàn thiện hệ thống đê biển, hệ thống công trình thủy lợi.</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Bổ sung các chất hữu cơ, các vi sinh vật cho đất và làm tăng độ phì nhiêu của đất.</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CHỐNG THOÁI</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08437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295400"/>
            <a:ext cx="6259110" cy="2554545"/>
          </a:xfrm>
          <a:prstGeom prst="rect">
            <a:avLst/>
          </a:prstGeom>
        </p:spPr>
        <p:txBody>
          <a:bodyPr wrap="square">
            <a:spAutoFit/>
          </a:bodyPr>
          <a:lstStyle/>
          <a:p>
            <a:pPr algn="just"/>
            <a:r>
              <a:rPr lang="vi-VN" sz="2000" dirty="0">
                <a:solidFill>
                  <a:srgbClr val="0D30DD"/>
                </a:solidFill>
                <a:latin typeface="Times New Roman"/>
                <a:ea typeface="Times New Roman"/>
              </a:rPr>
              <a:t>- Đá mẹ là nguồn gốc cung cấp vật chất vô cơ cho đất. Đá mẹ có ảnh hưởng đến màu sắc và tính chất của đất.</a:t>
            </a:r>
          </a:p>
          <a:p>
            <a:pPr algn="just"/>
            <a:r>
              <a:rPr lang="vi-VN" sz="2000" dirty="0">
                <a:solidFill>
                  <a:srgbClr val="0D30DD"/>
                </a:solidFill>
                <a:latin typeface="Times New Roman"/>
                <a:ea typeface="Times New Roman"/>
              </a:rPr>
              <a:t>- Khí hậu, đặc biệt là nhiệt độ và lượng mưa, quyết định mức độ rửa trôi, thúc đẩy quá trình hòa tan, tích tụ hữu cơ.</a:t>
            </a:r>
          </a:p>
          <a:p>
            <a:pPr algn="just"/>
            <a:r>
              <a:rPr lang="vi-VN" sz="2000" dirty="0">
                <a:solidFill>
                  <a:srgbClr val="0D30DD"/>
                </a:solidFill>
                <a:latin typeface="Times New Roman"/>
                <a:ea typeface="Times New Roman"/>
              </a:rPr>
              <a:t>- Sinh vật đóng vai trò quan trọng trong quá trình hình thành đất. Thực vât cung cấp vật chất hữu cơ, vi sinh vật phân giải xác súc vật tạo mùn, động vật làm đất tơi xốp hơn.</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09190"/>
            <a:ext cx="6096000" cy="25968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1000"/>
                                        <p:tgtEl>
                                          <p:spTgt spid="5122"/>
                                        </p:tgtEl>
                                      </p:cBhvr>
                                    </p:animEffect>
                                    <p:anim calcmode="lin" valueType="num">
                                      <p:cBhvr>
                                        <p:cTn id="27" dur="1000" fill="hold"/>
                                        <p:tgtEl>
                                          <p:spTgt spid="5122"/>
                                        </p:tgtEl>
                                        <p:attrNameLst>
                                          <p:attrName>ppt_x</p:attrName>
                                        </p:attrNameLst>
                                      </p:cBhvr>
                                      <p:tavLst>
                                        <p:tav tm="0">
                                          <p:val>
                                            <p:strVal val="#ppt_x"/>
                                          </p:val>
                                        </p:tav>
                                        <p:tav tm="100000">
                                          <p:val>
                                            <p:strVal val="#ppt_x"/>
                                          </p:val>
                                        </p:tav>
                                      </p:tavLst>
                                    </p:anim>
                                    <p:anim calcmode="lin" valueType="num">
                                      <p:cBhvr>
                                        <p:cTn id="2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226132" y="1905000"/>
            <a:ext cx="7456108"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 Hoàn thành bảng về giá trị sử dụng của đất feralit và đất phù sa vào vở.</a:t>
            </a: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1827304465"/>
              </p:ext>
            </p:extLst>
          </p:nvPr>
        </p:nvGraphicFramePr>
        <p:xfrm>
          <a:off x="1238324" y="3079496"/>
          <a:ext cx="7443916" cy="3271139"/>
        </p:xfrm>
        <a:graphic>
          <a:graphicData uri="http://schemas.openxmlformats.org/drawingml/2006/table">
            <a:tbl>
              <a:tblPr firstRow="1" bandRow="1">
                <a:tableStyleId>{5C22544A-7EE6-4342-B048-85BDC9FD1C3A}</a:tableStyleId>
              </a:tblPr>
              <a:tblGrid>
                <a:gridCol w="1116587">
                  <a:extLst>
                    <a:ext uri="{9D8B030D-6E8A-4147-A177-3AD203B41FA5}">
                      <a16:colId xmlns:a16="http://schemas.microsoft.com/office/drawing/2014/main" val="20000"/>
                    </a:ext>
                  </a:extLst>
                </a:gridCol>
                <a:gridCol w="6327329">
                  <a:extLst>
                    <a:ext uri="{9D8B030D-6E8A-4147-A177-3AD203B41FA5}">
                      <a16:colId xmlns:a16="http://schemas.microsoft.com/office/drawing/2014/main" val="20001"/>
                    </a:ext>
                  </a:extLst>
                </a:gridCol>
              </a:tblGrid>
              <a:tr h="370840">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Nhóm đất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Giá trị sử dụng</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83259">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feralit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a:effectLst/>
                          <a:latin typeface="Cambria" pitchFamily="18" charset="0"/>
                          <a:ea typeface="Cambria" pitchFamily="18" charset="0"/>
                          <a:cs typeface="Times New Roman"/>
                        </a:rPr>
                        <a:t>-</a:t>
                      </a:r>
                      <a:r>
                        <a:rPr lang="vi-VN" sz="2000" dirty="0">
                          <a:effectLst/>
                          <a:latin typeface="Cambria" pitchFamily="18" charset="0"/>
                          <a:ea typeface="Cambria" pitchFamily="18" charset="0"/>
                          <a:cs typeface="Times New Roman"/>
                        </a:rPr>
                        <a:t> Trong lâm nghiệp: thích hợp phát triển rừng sản xuất.</a:t>
                      </a:r>
                    </a:p>
                    <a:p>
                      <a:pPr algn="just">
                        <a:lnSpc>
                          <a:spcPct val="110000"/>
                        </a:lnSpc>
                        <a:spcBef>
                          <a:spcPts val="600"/>
                        </a:spcBef>
                        <a:spcAft>
                          <a:spcPts val="0"/>
                        </a:spcAft>
                      </a:pPr>
                      <a:r>
                        <a:rPr lang="en-US" sz="2000" dirty="0">
                          <a:effectLst/>
                          <a:latin typeface="Cambria" pitchFamily="18" charset="0"/>
                          <a:ea typeface="Cambria" pitchFamily="18" charset="0"/>
                          <a:cs typeface="Times New Roman"/>
                        </a:rPr>
                        <a:t>-</a:t>
                      </a:r>
                      <a:r>
                        <a:rPr lang="vi-VN" sz="2000" dirty="0">
                          <a:effectLst/>
                          <a:latin typeface="Cambria" pitchFamily="18" charset="0"/>
                          <a:ea typeface="Cambria" pitchFamily="18" charset="0"/>
                          <a:cs typeface="Times New Roman"/>
                        </a:rPr>
                        <a:t> Trong nông nghiệp: trồng các cây công nghiệp lâu năm, cây dược liệu và các loại cây ăn quả.</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a:t>
                      </a:r>
                      <a:endParaRPr lang="en-US" sz="2000" dirty="0">
                        <a:effectLst/>
                        <a:latin typeface="Cambria" pitchFamily="18" charset="0"/>
                        <a:ea typeface="Cambria" pitchFamily="18" charset="0"/>
                        <a:cs typeface="Times New Roman"/>
                      </a:endParaRPr>
                    </a:p>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phù sa</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a:effectLst/>
                          <a:latin typeface="Cambria" pitchFamily="18" charset="0"/>
                          <a:ea typeface="Cambria" pitchFamily="18" charset="0"/>
                          <a:cs typeface="Times New Roman"/>
                        </a:rPr>
                        <a:t>- </a:t>
                      </a:r>
                      <a:r>
                        <a:rPr lang="vi-VN" sz="2000" dirty="0">
                          <a:effectLst/>
                          <a:latin typeface="Cambria" pitchFamily="18" charset="0"/>
                          <a:ea typeface="Cambria" pitchFamily="18" charset="0"/>
                          <a:cs typeface="Times New Roman"/>
                        </a:rPr>
                        <a:t>Trong nông nghiệp: sản xuất lương thực, cây công nghiệp hàng năm và cây ăn quả.</a:t>
                      </a:r>
                    </a:p>
                    <a:p>
                      <a:pPr algn="just">
                        <a:lnSpc>
                          <a:spcPct val="110000"/>
                        </a:lnSpc>
                        <a:spcBef>
                          <a:spcPts val="600"/>
                        </a:spcBef>
                        <a:spcAft>
                          <a:spcPts val="0"/>
                        </a:spcAft>
                      </a:pPr>
                      <a:r>
                        <a:rPr lang="en-US" sz="2000" dirty="0">
                          <a:effectLst/>
                          <a:latin typeface="Cambria" pitchFamily="18" charset="0"/>
                          <a:ea typeface="Cambria" pitchFamily="18" charset="0"/>
                          <a:cs typeface="Times New Roman"/>
                        </a:rPr>
                        <a:t>-</a:t>
                      </a:r>
                      <a:r>
                        <a:rPr lang="vi-VN" sz="2000" dirty="0">
                          <a:effectLst/>
                          <a:latin typeface="Cambria" pitchFamily="18" charset="0"/>
                          <a:ea typeface="Cambria" pitchFamily="18" charset="0"/>
                          <a:cs typeface="Times New Roman"/>
                        </a:rPr>
                        <a:t> Trong thủy sản: thuận lợi cho việc đánh bắt và nuôi trồng thủy sản.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286422" y="1956137"/>
            <a:ext cx="7400378" cy="1015663"/>
          </a:xfrm>
          <a:prstGeom prst="rect">
            <a:avLst/>
          </a:prstGeom>
          <a:solidFill>
            <a:srgbClr val="BCFCD4"/>
          </a:solidFill>
          <a:ln w="12700">
            <a:solidFill>
              <a:srgbClr val="009900"/>
            </a:solidFill>
          </a:ln>
        </p:spPr>
        <p:txBody>
          <a:bodyPr wrap="square">
            <a:spAutoFit/>
          </a:bodyPr>
          <a:lstStyle/>
          <a:p>
            <a:pPr algn="just"/>
            <a:r>
              <a:rPr lang="en-US" sz="2000" i="1" dirty="0">
                <a:solidFill>
                  <a:srgbClr val="FF0000"/>
                </a:solidFill>
                <a:latin typeface="Cambria" panose="02040503050406030204" pitchFamily="18" charset="0"/>
                <a:ea typeface="Cambria" panose="02040503050406030204" pitchFamily="18" charset="0"/>
              </a:rPr>
              <a:t>T</a:t>
            </a:r>
            <a:r>
              <a:rPr lang="vi-VN" sz="2000" i="1" dirty="0">
                <a:solidFill>
                  <a:srgbClr val="FF0000"/>
                </a:solidFill>
                <a:latin typeface="Cambria" panose="02040503050406030204" pitchFamily="18" charset="0"/>
                <a:ea typeface="Cambria" panose="02040503050406030204" pitchFamily="18" charset="0"/>
              </a:rPr>
              <a:t>ìm hiểu về tài nguyên đất ở địa phương nơi em sinh sống và viết một báo cáo ngắn về </a:t>
            </a:r>
            <a:r>
              <a:rPr lang="en-US" sz="2000" i="1" dirty="0">
                <a:solidFill>
                  <a:srgbClr val="FF0000"/>
                </a:solidFill>
                <a:latin typeface="Cambria" panose="02040503050406030204" pitchFamily="18" charset="0"/>
                <a:ea typeface="Cambria" panose="02040503050406030204" pitchFamily="18" charset="0"/>
              </a:rPr>
              <a:t>n</a:t>
            </a:r>
            <a:r>
              <a:rPr lang="vi-VN" sz="2000" i="1" dirty="0">
                <a:solidFill>
                  <a:srgbClr val="FF0000"/>
                </a:solidFill>
                <a:latin typeface="Cambria" panose="02040503050406030204" pitchFamily="18" charset="0"/>
                <a:ea typeface="Cambria" panose="02040503050406030204" pitchFamily="18" charset="0"/>
              </a:rPr>
              <a:t>hóm đất chủ yếu ở địa phương và giá trị </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sử dụng</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0973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286422" y="3287640"/>
            <a:ext cx="7400378" cy="3113160"/>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b="1" dirty="0">
                <a:solidFill>
                  <a:srgbClr val="0D30DD"/>
                </a:solidFill>
                <a:latin typeface="Cambria" pitchFamily="18" charset="0"/>
                <a:ea typeface="Cambria" pitchFamily="18" charset="0"/>
                <a:cs typeface="Times New Roman"/>
              </a:rPr>
              <a:t>TÀI NGUYÊN ĐẤT Ở TPHCM</a:t>
            </a:r>
          </a:p>
          <a:p>
            <a:pPr algn="just">
              <a:lnSpc>
                <a:spcPct val="115000"/>
              </a:lnSpc>
              <a:spcBef>
                <a:spcPts val="600"/>
              </a:spcBef>
              <a:spcAft>
                <a:spcPts val="0"/>
              </a:spcAft>
            </a:pPr>
            <a:r>
              <a:rPr lang="vi-VN" b="1" dirty="0">
                <a:latin typeface="Cambria" pitchFamily="18" charset="0"/>
                <a:ea typeface="Cambria" pitchFamily="18" charset="0"/>
                <a:cs typeface="Times New Roman"/>
              </a:rPr>
              <a:t> - Đất xám phù sa cổ</a:t>
            </a:r>
            <a:r>
              <a:rPr lang="en-US" b="1" dirty="0">
                <a:latin typeface="Cambria" pitchFamily="18" charset="0"/>
                <a:ea typeface="Cambria" pitchFamily="18" charset="0"/>
                <a:cs typeface="Times New Roman"/>
              </a:rPr>
              <a:t>:</a:t>
            </a:r>
            <a:r>
              <a:rPr lang="vi-VN" b="1" dirty="0">
                <a:latin typeface="Cambria" pitchFamily="18" charset="0"/>
                <a:ea typeface="Cambria" pitchFamily="18" charset="0"/>
                <a:cs typeface="Times New Roman"/>
              </a:rPr>
              <a:t> </a:t>
            </a:r>
            <a:r>
              <a:rPr lang="vi-VN" dirty="0">
                <a:latin typeface="Cambria" pitchFamily="18" charset="0"/>
                <a:ea typeface="Cambria" pitchFamily="18" charset="0"/>
                <a:cs typeface="Times New Roman"/>
              </a:rPr>
              <a:t>tuy nghèo dinh dưỡng nhưng đất có tầng dày nên thích hợp cho việc trồng cây công nghiệp hàng năm, cây thực phẩm…, có khả năng cho năng suất và hiệu quả kinh tế cao, nếu áp dụng biện pháp luân canh, thâm canh tốt. Nền đất xám phù hợp đối với sử dụng bố trí các công trình xây dựng cơ bản.</a:t>
            </a:r>
          </a:p>
          <a:p>
            <a:pPr algn="just">
              <a:lnSpc>
                <a:spcPct val="115000"/>
              </a:lnSpc>
              <a:spcBef>
                <a:spcPts val="600"/>
              </a:spcBef>
              <a:spcAft>
                <a:spcPts val="0"/>
              </a:spcAft>
            </a:pPr>
            <a:r>
              <a:rPr lang="vi-VN" b="1" dirty="0">
                <a:latin typeface="Cambria" pitchFamily="18" charset="0"/>
                <a:ea typeface="Cambria" pitchFamily="18" charset="0"/>
                <a:cs typeface="Times New Roman"/>
              </a:rPr>
              <a:t>- Đất phù sa</a:t>
            </a:r>
            <a:r>
              <a:rPr lang="en-US" b="1" dirty="0">
                <a:latin typeface="Cambria" pitchFamily="18" charset="0"/>
                <a:ea typeface="Cambria" pitchFamily="18" charset="0"/>
                <a:cs typeface="Times New Roman"/>
              </a:rPr>
              <a:t>:</a:t>
            </a:r>
            <a:r>
              <a:rPr lang="vi-VN" b="1" dirty="0">
                <a:latin typeface="Cambria" pitchFamily="18" charset="0"/>
                <a:ea typeface="Cambria" pitchFamily="18" charset="0"/>
                <a:cs typeface="Times New Roman"/>
              </a:rPr>
              <a:t> </a:t>
            </a:r>
            <a:r>
              <a:rPr lang="vi-VN" dirty="0">
                <a:latin typeface="Cambria" pitchFamily="18" charset="0"/>
                <a:ea typeface="Cambria" pitchFamily="18" charset="0"/>
                <a:cs typeface="Times New Roman"/>
              </a:rPr>
              <a:t>được khai thác để trồng lúa</a:t>
            </a:r>
            <a:r>
              <a:rPr lang="en-US" dirty="0">
                <a:latin typeface="Cambria" pitchFamily="18" charset="0"/>
                <a:ea typeface="Cambria" pitchFamily="18" charset="0"/>
                <a:cs typeface="Times New Roman"/>
              </a:rPr>
              <a:t>, </a:t>
            </a:r>
            <a:r>
              <a:rPr lang="vi-VN" dirty="0">
                <a:latin typeface="Cambria" pitchFamily="18" charset="0"/>
                <a:ea typeface="Cambria" pitchFamily="18" charset="0"/>
                <a:cs typeface="Times New Roman"/>
              </a:rPr>
              <a:t>trồng mía, dứa (thơm) hay lạc (đậu phộng) phụ thuộc vào mức độ cải tạo đất. Đất phù sa thích hợp cho việc trồng lúa, đất mặn đang khai thác để trồng rừng, đặc biệt là đước.</a:t>
            </a:r>
            <a:endParaRPr lang="en-US"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3" dur="5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8" dur="500"/>
                                        <p:tgtEl>
                                          <p:spTgt spid="2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9. THỔ NHƯỠNG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TÍNH CHẤT NHIỆT ĐỚI GIÓ MÙA CỦA LỚP PHỦ THỔ NHƯỠNG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BA NHÓM ĐẤT CHÍNH</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TÍNH CẤP THIẾT CỦA VẤN ĐỀ CHỐNG THOÁI HÓA ĐẤT</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020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kiến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thức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đã</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học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t</a:t>
            </a:r>
            <a:r>
              <a:rPr lang="vi-VN" sz="2200" i="1" dirty="0">
                <a:solidFill>
                  <a:srgbClr val="FF0000"/>
                </a:solidFill>
                <a:latin typeface="Cambria" panose="02040503050406030204" pitchFamily="18" charset="0"/>
                <a:ea typeface="Cambria" panose="02040503050406030204" pitchFamily="18" charset="0"/>
              </a:rPr>
              <a:t>h</a:t>
            </a:r>
            <a:r>
              <a:rPr lang="en-US" sz="2200" i="1" dirty="0">
                <a:solidFill>
                  <a:srgbClr val="FF0000"/>
                </a:solidFill>
                <a:latin typeface="Cambria" panose="02040503050406030204" pitchFamily="18" charset="0"/>
                <a:ea typeface="Cambria" panose="02040503050406030204" pitchFamily="18" charset="0"/>
              </a:rPr>
              <a:t>ổ</a:t>
            </a:r>
            <a:r>
              <a:rPr lang="vi-VN" sz="2200" i="1" dirty="0">
                <a:solidFill>
                  <a:srgbClr val="FF0000"/>
                </a:solidFill>
                <a:latin typeface="Cambria" panose="02040503050406030204" pitchFamily="18" charset="0"/>
                <a:ea typeface="Cambria" panose="02040503050406030204" pitchFamily="18" charset="0"/>
              </a:rPr>
              <a:t> nhưỡng là gì? Những nhân tố nào đã tác động đất sự hình thành th</a:t>
            </a:r>
            <a:r>
              <a:rPr lang="en-US" sz="2200" i="1" dirty="0">
                <a:solidFill>
                  <a:srgbClr val="FF0000"/>
                </a:solidFill>
                <a:latin typeface="Cambria" panose="02040503050406030204" pitchFamily="18" charset="0"/>
                <a:ea typeface="Cambria" panose="02040503050406030204" pitchFamily="18" charset="0"/>
              </a:rPr>
              <a:t>ổ</a:t>
            </a:r>
            <a:r>
              <a:rPr lang="vi-VN" sz="2200" i="1" dirty="0">
                <a:solidFill>
                  <a:srgbClr val="FF0000"/>
                </a:solidFill>
                <a:latin typeface="Cambria" panose="02040503050406030204" pitchFamily="18" charset="0"/>
                <a:ea typeface="Cambria" panose="02040503050406030204" pitchFamily="18" charset="0"/>
              </a:rPr>
              <a:t> nhưỡng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230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vi-VN" sz="2200" dirty="0">
                <a:latin typeface="Cambria" pitchFamily="18" charset="0"/>
                <a:ea typeface="Cambria" pitchFamily="18" charset="0"/>
              </a:rPr>
              <a:t>Thổ nhưỡng là lớp vật chất mỏng, vụn bở, bao phủ trên bề mặt các lục địa và đảo, được đặc trưng bởi độ phì.</a:t>
            </a:r>
          </a:p>
          <a:p>
            <a:pPr algn="just">
              <a:spcBef>
                <a:spcPts val="600"/>
              </a:spcBef>
              <a:spcAft>
                <a:spcPts val="0"/>
              </a:spcAft>
            </a:pPr>
            <a:r>
              <a:rPr lang="en-US" sz="2200" dirty="0">
                <a:latin typeface="Cambria" pitchFamily="18" charset="0"/>
                <a:ea typeface="Cambria" pitchFamily="18" charset="0"/>
              </a:rPr>
              <a:t>- </a:t>
            </a:r>
            <a:r>
              <a:rPr lang="vi-VN" sz="2200" dirty="0">
                <a:latin typeface="Cambria" pitchFamily="18" charset="0"/>
                <a:ea typeface="Cambria" pitchFamily="18" charset="0"/>
              </a:rPr>
              <a:t>Các nhân tố hình thành đất ở nước ta: đá mẹ, khí hậu, sinh vật, địa hình, thời gian, con người.</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311232"/>
            <a:ext cx="3528125"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Cày</a:t>
            </a:r>
            <a:r>
              <a:rPr lang="en-US" dirty="0">
                <a:latin typeface="Cambria" pitchFamily="18" charset="0"/>
                <a:ea typeface="Cambria" pitchFamily="18" charset="0"/>
              </a:rPr>
              <a:t> </a:t>
            </a:r>
            <a:r>
              <a:rPr lang="en-US" dirty="0" err="1">
                <a:latin typeface="Cambria" pitchFamily="18" charset="0"/>
                <a:ea typeface="Cambria" pitchFamily="18" charset="0"/>
              </a:rPr>
              <a:t>cấy</a:t>
            </a:r>
            <a:r>
              <a:rPr lang="en-US" dirty="0">
                <a:latin typeface="Cambria" pitchFamily="18" charset="0"/>
                <a:ea typeface="Cambria" pitchFamily="18" charset="0"/>
              </a:rPr>
              <a:t> </a:t>
            </a:r>
            <a:r>
              <a:rPr lang="en-US" dirty="0" err="1">
                <a:latin typeface="Cambria" pitchFamily="18" charset="0"/>
                <a:ea typeface="Cambria" pitchFamily="18" charset="0"/>
              </a:rPr>
              <a:t>trong</a:t>
            </a:r>
            <a:r>
              <a:rPr lang="en-US" dirty="0">
                <a:latin typeface="Cambria" pitchFamily="18" charset="0"/>
                <a:ea typeface="Cambria" pitchFamily="18" charset="0"/>
              </a:rPr>
              <a:t> </a:t>
            </a:r>
            <a:r>
              <a:rPr lang="en-US" dirty="0" err="1">
                <a:latin typeface="Cambria" pitchFamily="18" charset="0"/>
                <a:ea typeface="Cambria" pitchFamily="18" charset="0"/>
              </a:rPr>
              <a:t>nông</a:t>
            </a:r>
            <a:r>
              <a:rPr lang="en-US" dirty="0">
                <a:latin typeface="Cambria" pitchFamily="18" charset="0"/>
                <a:ea typeface="Cambria" pitchFamily="18" charset="0"/>
              </a:rPr>
              <a:t> </a:t>
            </a:r>
            <a:r>
              <a:rPr lang="en-US" dirty="0" err="1">
                <a:latin typeface="Cambria" pitchFamily="18" charset="0"/>
                <a:ea typeface="Cambria" pitchFamily="18" charset="0"/>
              </a:rPr>
              <a:t>nghiệp</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Thổ</a:t>
            </a:r>
            <a:r>
              <a:rPr lang="en-US" dirty="0">
                <a:latin typeface="Cambria" pitchFamily="18" charset="0"/>
                <a:ea typeface="Cambria" pitchFamily="18" charset="0"/>
              </a:rPr>
              <a:t> </a:t>
            </a:r>
            <a:r>
              <a:rPr lang="en-US" dirty="0" err="1">
                <a:latin typeface="Cambria" pitchFamily="18" charset="0"/>
                <a:ea typeface="Cambria" pitchFamily="18" charset="0"/>
              </a:rPr>
              <a:t>nhưỡng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v</a:t>
            </a:r>
            <a:r>
              <a:rPr lang="vi-VN" sz="2200" i="1" dirty="0">
                <a:solidFill>
                  <a:srgbClr val="FF0000"/>
                </a:solidFill>
                <a:latin typeface="Cambria" panose="02040503050406030204" pitchFamily="18" charset="0"/>
                <a:ea typeface="Cambria" panose="02040503050406030204" pitchFamily="18" charset="0"/>
              </a:rPr>
              <a:t>ì sao thổ nhưỡng nước ta mang tính chất nhiệt đới </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76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9991"/>
            <a:ext cx="3657601" cy="329320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Ở khu vực nhiệt đới ẩm gió mùa, quá trình phong hoá diễn ra với cường độ mạnh.</a:t>
            </a:r>
          </a:p>
          <a:p>
            <a:pPr algn="just">
              <a:spcBef>
                <a:spcPts val="600"/>
              </a:spcBef>
              <a:spcAft>
                <a:spcPts val="0"/>
              </a:spcAft>
            </a:pPr>
            <a:r>
              <a:rPr lang="vi-VN" sz="2200" dirty="0">
                <a:latin typeface="Cambria" pitchFamily="18" charset="0"/>
                <a:ea typeface="Cambria" pitchFamily="18" charset="0"/>
              </a:rPr>
              <a:t>- Lượng mưa tập trung theo mùa rửa trôi các chất badơ dễ tan đồng thời tích tụ oxit sắt và oxit nhôm.</a:t>
            </a:r>
          </a:p>
          <a:p>
            <a:pPr algn="just">
              <a:spcBef>
                <a:spcPts val="600"/>
              </a:spcBef>
              <a:spcAft>
                <a:spcPts val="0"/>
              </a:spcAft>
            </a:pPr>
            <a:r>
              <a:rPr lang="vi-VN" sz="2200" dirty="0">
                <a:latin typeface="Cambria" pitchFamily="18" charset="0"/>
                <a:ea typeface="Cambria" pitchFamily="18" charset="0"/>
              </a:rPr>
              <a:t>- Một số nơi mất đi lớp phủ thực vật.</a:t>
            </a: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Đồi</a:t>
            </a:r>
            <a:r>
              <a:rPr lang="en-US" dirty="0">
                <a:latin typeface="Cambria" pitchFamily="18" charset="0"/>
                <a:ea typeface="Cambria" pitchFamily="18" charset="0"/>
              </a:rPr>
              <a:t> </a:t>
            </a:r>
            <a:r>
              <a:rPr lang="en-US" dirty="0" err="1">
                <a:latin typeface="Cambria" pitchFamily="18" charset="0"/>
                <a:ea typeface="Cambria" pitchFamily="18" charset="0"/>
              </a:rPr>
              <a:t>trọc</a:t>
            </a:r>
            <a:r>
              <a:rPr lang="en-US" dirty="0">
                <a:latin typeface="Cambria" pitchFamily="18" charset="0"/>
                <a:ea typeface="Cambria" pitchFamily="18" charset="0"/>
              </a:rPr>
              <a:t> </a:t>
            </a:r>
            <a:r>
              <a:rPr lang="en-US" dirty="0" err="1">
                <a:latin typeface="Cambria" pitchFamily="18" charset="0"/>
                <a:ea typeface="Cambria" pitchFamily="18" charset="0"/>
              </a:rPr>
              <a:t>mất</a:t>
            </a:r>
            <a:r>
              <a:rPr lang="en-US" dirty="0">
                <a:latin typeface="Cambria" pitchFamily="18" charset="0"/>
                <a:ea typeface="Cambria" pitchFamily="18" charset="0"/>
              </a:rPr>
              <a:t> </a:t>
            </a:r>
            <a:r>
              <a:rPr lang="en-US" dirty="0" err="1">
                <a:latin typeface="Cambria" pitchFamily="18" charset="0"/>
                <a:ea typeface="Cambria" pitchFamily="18" charset="0"/>
              </a:rPr>
              <a:t>lớp</a:t>
            </a:r>
            <a:r>
              <a:rPr lang="en-US" dirty="0">
                <a:latin typeface="Cambria" pitchFamily="18" charset="0"/>
                <a:ea typeface="Cambria" pitchFamily="18" charset="0"/>
              </a:rPr>
              <a:t> </a:t>
            </a:r>
            <a:r>
              <a:rPr lang="en-US" dirty="0" err="1">
                <a:latin typeface="Cambria" pitchFamily="18" charset="0"/>
                <a:ea typeface="Cambria" pitchFamily="18" charset="0"/>
              </a:rPr>
              <a:t>phủ</a:t>
            </a:r>
            <a:r>
              <a:rPr lang="en-US" dirty="0">
                <a:latin typeface="Cambria" pitchFamily="18" charset="0"/>
                <a:ea typeface="Cambria" pitchFamily="18" charset="0"/>
              </a:rPr>
              <a:t> </a:t>
            </a:r>
            <a:r>
              <a:rPr lang="en-US" dirty="0" err="1">
                <a:latin typeface="Cambria" pitchFamily="18" charset="0"/>
                <a:ea typeface="Cambria" pitchFamily="18" charset="0"/>
              </a:rPr>
              <a:t>thực</a:t>
            </a:r>
            <a:r>
              <a:rPr lang="en-US" dirty="0">
                <a:latin typeface="Cambria" pitchFamily="18" charset="0"/>
                <a:ea typeface="Cambria" pitchFamily="18" charset="0"/>
              </a:rPr>
              <a:t> </a:t>
            </a:r>
            <a:r>
              <a:rPr lang="en-US" dirty="0" err="1">
                <a:latin typeface="Cambria" pitchFamily="18" charset="0"/>
                <a:ea typeface="Cambria" pitchFamily="18" charset="0"/>
              </a:rPr>
              <a:t>vật</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mưa</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2660" y="1339096"/>
            <a:ext cx="3496539"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1803" y="4036730"/>
            <a:ext cx="3487395"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684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9.3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n</a:t>
            </a:r>
            <a:r>
              <a:rPr lang="vi-VN" sz="2100" i="1" dirty="0">
                <a:solidFill>
                  <a:srgbClr val="FF0000"/>
                </a:solidFill>
                <a:latin typeface="Cambria" panose="02040503050406030204" pitchFamily="18" charset="0"/>
                <a:ea typeface="Cambria" panose="02040503050406030204" pitchFamily="18" charset="0"/>
              </a:rPr>
              <a:t>êu biểu hiện của tính chất nhiệt đới gió mùa của lớp phủ thổ nhưỡng.</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Kể tên các nhóm đất chính ở nước ta</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7787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en-US" sz="2000" dirty="0" err="1">
                <a:latin typeface="Cambria" pitchFamily="18" charset="0"/>
                <a:ea typeface="Cambria" pitchFamily="18" charset="0"/>
              </a:rPr>
              <a:t>Biểu</a:t>
            </a:r>
            <a:r>
              <a:rPr lang="en-US" sz="2000" dirty="0">
                <a:latin typeface="Cambria" pitchFamily="18" charset="0"/>
                <a:ea typeface="Cambria" pitchFamily="18" charset="0"/>
              </a:rPr>
              <a:t> </a:t>
            </a:r>
            <a:r>
              <a:rPr lang="en-US" sz="2000" dirty="0" err="1">
                <a:latin typeface="Cambria" pitchFamily="18" charset="0"/>
                <a:ea typeface="Cambria" pitchFamily="18" charset="0"/>
              </a:rPr>
              <a:t>hiện</a:t>
            </a:r>
            <a:r>
              <a:rPr lang="en-US" sz="2000" dirty="0">
                <a:latin typeface="Cambria" pitchFamily="18" charset="0"/>
                <a:ea typeface="Cambria" pitchFamily="18" charset="0"/>
              </a:rPr>
              <a:t>:</a:t>
            </a:r>
          </a:p>
          <a:p>
            <a:pPr algn="just">
              <a:spcBef>
                <a:spcPts val="600"/>
              </a:spcBef>
              <a:spcAft>
                <a:spcPts val="0"/>
              </a:spcAft>
            </a:pPr>
            <a:r>
              <a:rPr lang="en-US" sz="2000" dirty="0">
                <a:latin typeface="Cambria" pitchFamily="18" charset="0"/>
                <a:ea typeface="Cambria" pitchFamily="18" charset="0"/>
              </a:rPr>
              <a:t>+</a:t>
            </a:r>
            <a:r>
              <a:rPr lang="vi-VN" sz="2000" dirty="0">
                <a:latin typeface="Cambria" pitchFamily="18" charset="0"/>
                <a:ea typeface="Cambria" pitchFamily="18" charset="0"/>
              </a:rPr>
              <a:t> Lớp thổ nhưỡng dày.</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Quá trình feralit là quá trình hình thành đất đặc trưng của nước ta.</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Đất feralit thường bị rửa trôi, xói mòn mạnh.</a:t>
            </a:r>
            <a:endParaRPr lang="en-US" sz="2000" dirty="0">
              <a:latin typeface="Cambria" pitchFamily="18" charset="0"/>
              <a:ea typeface="Cambria" pitchFamily="18" charset="0"/>
            </a:endParaRPr>
          </a:p>
          <a:p>
            <a:pPr algn="just">
              <a:spcBef>
                <a:spcPts val="600"/>
              </a:spcBef>
              <a:spcAft>
                <a:spcPts val="0"/>
              </a:spcAft>
            </a:pPr>
            <a:r>
              <a:rPr lang="en-US" sz="2000" dirty="0">
                <a:latin typeface="Cambria" pitchFamily="18" charset="0"/>
                <a:ea typeface="Cambria" pitchFamily="18" charset="0"/>
              </a:rPr>
              <a:t>- C</a:t>
            </a:r>
            <a:r>
              <a:rPr lang="vi-VN" sz="2000" dirty="0">
                <a:latin typeface="Cambria" pitchFamily="18" charset="0"/>
                <a:ea typeface="Cambria" pitchFamily="18" charset="0"/>
              </a:rPr>
              <a:t>ó 3 nhóm đất chính:</a:t>
            </a:r>
            <a:r>
              <a:rPr lang="en-US" sz="2000" dirty="0">
                <a:latin typeface="Cambria" pitchFamily="18" charset="0"/>
                <a:ea typeface="Cambria" pitchFamily="18" charset="0"/>
              </a:rPr>
              <a:t> </a:t>
            </a:r>
            <a:r>
              <a:rPr lang="vi-VN" sz="2000" dirty="0">
                <a:latin typeface="Cambria" pitchFamily="18" charset="0"/>
                <a:ea typeface="Cambria" pitchFamily="18" charset="0"/>
              </a:rPr>
              <a:t>đất feralit, đất phù sa và đất mùn núi cao.</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3642" y="1295399"/>
            <a:ext cx="3631757" cy="5306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06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8"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438400"/>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Lớp phủ thổ nhưỡng dày.</a:t>
            </a:r>
          </a:p>
          <a:p>
            <a:pPr algn="just">
              <a:spcBef>
                <a:spcPts val="600"/>
              </a:spcBef>
              <a:spcAft>
                <a:spcPts val="0"/>
              </a:spcAft>
            </a:pPr>
            <a:r>
              <a:rPr lang="vi-VN" sz="2400" dirty="0">
                <a:latin typeface="Cambria" pitchFamily="18" charset="0"/>
                <a:ea typeface="Cambria" pitchFamily="18" charset="0"/>
              </a:rPr>
              <a:t>- Quá trình feralit là quá trình hình thành đất đặc trưng của nước ta.</a:t>
            </a:r>
          </a:p>
          <a:p>
            <a:pPr algn="just">
              <a:spcBef>
                <a:spcPts val="600"/>
              </a:spcBef>
              <a:spcAft>
                <a:spcPts val="0"/>
              </a:spcAft>
            </a:pPr>
            <a:r>
              <a:rPr lang="vi-VN" sz="2400" dirty="0">
                <a:latin typeface="Cambria" pitchFamily="18" charset="0"/>
                <a:ea typeface="Cambria" pitchFamily="18" charset="0"/>
              </a:rPr>
              <a:t>- Đất feralit thường bị rửa trôi, xói mòn mạnh.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spTree>
    <p:extLst>
      <p:ext uri="{BB962C8B-B14F-4D97-AF65-F5344CB8AC3E}">
        <p14:creationId xmlns:p14="http://schemas.microsoft.com/office/powerpoint/2010/main" val="195318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BA NHÓM ĐẤT CHÍNH </a:t>
            </a:r>
          </a:p>
        </p:txBody>
      </p:sp>
      <p:sp>
        <p:nvSpPr>
          <p:cNvPr id="22" name="Rectangle 21"/>
          <p:cNvSpPr/>
          <p:nvPr/>
        </p:nvSpPr>
        <p:spPr>
          <a:xfrm>
            <a:off x="228600" y="1295400"/>
            <a:ext cx="8610600" cy="5216813"/>
          </a:xfrm>
          <a:prstGeom prst="rect">
            <a:avLst/>
          </a:prstGeom>
          <a:solidFill>
            <a:srgbClr val="BCFCD4"/>
          </a:solidFill>
          <a:ln>
            <a:solidFill>
              <a:srgbClr val="00B050"/>
            </a:solidFill>
          </a:ln>
        </p:spPr>
        <p:txBody>
          <a:bodyPr wrap="square">
            <a:spAutoFit/>
          </a:bodyPr>
          <a:lstStyle/>
          <a:p>
            <a:pPr algn="ctr"/>
            <a:r>
              <a:rPr lang="en-US" sz="1850" b="1" dirty="0">
                <a:solidFill>
                  <a:srgbClr val="00B050"/>
                </a:solidFill>
                <a:latin typeface="Cambria" panose="02040503050406030204" pitchFamily="18" charset="0"/>
                <a:ea typeface="Cambria" panose="02040503050406030204" pitchFamily="18" charset="0"/>
              </a:rPr>
              <a:t>HOẠT ĐỘNG NHÓM</a:t>
            </a:r>
          </a:p>
          <a:p>
            <a:pPr algn="ctr"/>
            <a:r>
              <a:rPr lang="en-US" sz="1850" b="1" dirty="0" err="1">
                <a:solidFill>
                  <a:srgbClr val="00B050"/>
                </a:solidFill>
                <a:latin typeface="Cambria" panose="02040503050406030204" pitchFamily="18" charset="0"/>
                <a:ea typeface="Cambria" panose="02040503050406030204" pitchFamily="18" charset="0"/>
              </a:rPr>
              <a:t>Thời</a:t>
            </a:r>
            <a:r>
              <a:rPr lang="en-US" sz="1850" b="1" dirty="0">
                <a:solidFill>
                  <a:srgbClr val="00B050"/>
                </a:solidFill>
                <a:latin typeface="Cambria" panose="02040503050406030204" pitchFamily="18" charset="0"/>
                <a:ea typeface="Cambria" panose="02040503050406030204" pitchFamily="18" charset="0"/>
              </a:rPr>
              <a:t> </a:t>
            </a:r>
            <a:r>
              <a:rPr lang="en-US" sz="1850" b="1" dirty="0" err="1">
                <a:solidFill>
                  <a:srgbClr val="00B050"/>
                </a:solidFill>
                <a:latin typeface="Cambria" panose="02040503050406030204" pitchFamily="18" charset="0"/>
                <a:ea typeface="Cambria" panose="02040503050406030204" pitchFamily="18" charset="0"/>
              </a:rPr>
              <a:t>gian</a:t>
            </a:r>
            <a:r>
              <a:rPr lang="en-US" sz="1850" b="1" dirty="0">
                <a:solidFill>
                  <a:srgbClr val="00B050"/>
                </a:solidFill>
                <a:latin typeface="Cambria" panose="02040503050406030204" pitchFamily="18" charset="0"/>
                <a:ea typeface="Cambria" panose="02040503050406030204" pitchFamily="18" charset="0"/>
              </a:rPr>
              <a:t>: 15 </a:t>
            </a:r>
            <a:r>
              <a:rPr lang="en-US" sz="1850" b="1" dirty="0" err="1">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a:solidFill>
                  <a:srgbClr val="FF0000"/>
                </a:solidFill>
                <a:latin typeface="Cambria" panose="02040503050406030204" pitchFamily="18" charset="0"/>
                <a:ea typeface="Cambria" panose="02040503050406030204" pitchFamily="18" charset="0"/>
              </a:rPr>
              <a:t>NHIỆM VỤ</a:t>
            </a:r>
          </a:p>
          <a:p>
            <a:pPr algn="just"/>
            <a:r>
              <a:rPr lang="en-US" sz="1850" b="1" dirty="0">
                <a:solidFill>
                  <a:srgbClr val="00B050"/>
                </a:solidFill>
                <a:latin typeface="Cambria" panose="02040503050406030204" pitchFamily="18" charset="0"/>
                <a:ea typeface="Cambria" panose="02040503050406030204" pitchFamily="18" charset="0"/>
              </a:rPr>
              <a:t>* NHÓM 1, 2: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đất feralit chiếm diện tích bao nhiêu? Xác định sự phân bố nhóm đất feralit 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feralit</a:t>
            </a:r>
            <a:r>
              <a:rPr lang="en-US" sz="1850" i="1" dirty="0">
                <a:solidFill>
                  <a:srgbClr val="FF0000"/>
                </a:solidFill>
                <a:latin typeface="Cambria" panose="02040503050406030204" pitchFamily="18" charset="0"/>
                <a:ea typeface="Cambria" panose="02040503050406030204" pitchFamily="18" charset="0"/>
              </a:rPr>
              <a:t>.</a:t>
            </a:r>
            <a:r>
              <a:rPr lang="vi-VN" sz="1850" i="1" dirty="0">
                <a:solidFill>
                  <a:srgbClr val="FF0000"/>
                </a:solidFill>
                <a:latin typeface="Cambria" panose="02040503050406030204" pitchFamily="18" charset="0"/>
                <a:ea typeface="Cambria" panose="02040503050406030204" pitchFamily="18" charset="0"/>
              </a:rPr>
              <a:t> </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Phân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tích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giá</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feralit</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trong sản xuất nông,</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lâm nghiệp.</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b="1" dirty="0">
                <a:solidFill>
                  <a:srgbClr val="00B050"/>
                </a:solidFill>
                <a:latin typeface="Cambria" panose="02040503050406030204" pitchFamily="18" charset="0"/>
                <a:ea typeface="Cambria" panose="02040503050406030204" pitchFamily="18" charset="0"/>
              </a:rPr>
              <a:t>* NHÓM 3, 4: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đất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phù</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sa</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chiếm diện tích bao nhiêu? Xác định sự phân bố nhóm đất </a:t>
            </a:r>
            <a:r>
              <a:rPr lang="en-US" sz="1850" i="1" dirty="0" err="1">
                <a:solidFill>
                  <a:srgbClr val="FF0000"/>
                </a:solidFill>
                <a:latin typeface="Cambria" panose="02040503050406030204" pitchFamily="18" charset="0"/>
                <a:ea typeface="Cambria" panose="02040503050406030204" pitchFamily="18" charset="0"/>
              </a:rPr>
              <a:t>phù</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sa</a:t>
            </a:r>
            <a:r>
              <a:rPr lang="vi-VN" sz="1850" i="1" dirty="0">
                <a:solidFill>
                  <a:srgbClr val="FF0000"/>
                </a:solidFill>
                <a:latin typeface="Cambria" panose="02040503050406030204" pitchFamily="18" charset="0"/>
                <a:ea typeface="Cambria" panose="02040503050406030204" pitchFamily="18" charset="0"/>
              </a:rPr>
              <a:t> 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a:solidFill>
                  <a:srgbClr val="FF0000"/>
                </a:solidFill>
                <a:latin typeface="Cambria" panose="02040503050406030204" pitchFamily="18" charset="0"/>
                <a:ea typeface="Cambria" panose="02040503050406030204" pitchFamily="18" charset="0"/>
              </a:rPr>
              <a:t>phù</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sa</a:t>
            </a:r>
            <a:r>
              <a:rPr lang="en-US" sz="1850" i="1" dirty="0">
                <a:solidFill>
                  <a:srgbClr val="FF0000"/>
                </a:solidFill>
                <a:latin typeface="Cambria" panose="02040503050406030204" pitchFamily="18" charset="0"/>
                <a:ea typeface="Cambria" panose="02040503050406030204" pitchFamily="18" charset="0"/>
              </a:rPr>
              <a:t>.</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Phân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tích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giá</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phù</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sa</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trong sản xuất nông</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nghiệp</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thủy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sản</a:t>
            </a:r>
            <a:r>
              <a:rPr lang="en-US" sz="1850" i="1" dirty="0">
                <a:solidFill>
                  <a:srgbClr val="FF0000"/>
                </a:solidFill>
                <a:latin typeface="Cambria" panose="02040503050406030204" pitchFamily="18" charset="0"/>
                <a:ea typeface="Cambria" panose="02040503050406030204" pitchFamily="18" charset="0"/>
              </a:rPr>
              <a:t>.</a:t>
            </a:r>
          </a:p>
          <a:p>
            <a:pPr algn="just"/>
            <a:r>
              <a:rPr lang="en-US" sz="1850" b="1" dirty="0">
                <a:solidFill>
                  <a:srgbClr val="00B050"/>
                </a:solidFill>
                <a:latin typeface="Cambria" panose="02040503050406030204" pitchFamily="18" charset="0"/>
                <a:ea typeface="Cambria" panose="02040503050406030204" pitchFamily="18" charset="0"/>
              </a:rPr>
              <a:t>* NHÓM 5, 6: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đất </a:t>
            </a:r>
            <a:r>
              <a:rPr lang="en-US" sz="1850" i="1" dirty="0" err="1">
                <a:solidFill>
                  <a:srgbClr val="FF0000"/>
                </a:solidFill>
                <a:latin typeface="Cambria" panose="02040503050406030204" pitchFamily="18" charset="0"/>
                <a:ea typeface="Cambria" panose="02040503050406030204" pitchFamily="18" charset="0"/>
              </a:rPr>
              <a:t>mùn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núi</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cao</a:t>
            </a:r>
            <a:r>
              <a:rPr lang="vi-VN" sz="1850" i="1" dirty="0">
                <a:solidFill>
                  <a:srgbClr val="FF0000"/>
                </a:solidFill>
                <a:latin typeface="Cambria" panose="02040503050406030204" pitchFamily="18" charset="0"/>
                <a:ea typeface="Cambria" panose="02040503050406030204" pitchFamily="18" charset="0"/>
              </a:rPr>
              <a:t> chiếm diện tích bao nhiêu? Xác định sự phân bố nhóm đất </a:t>
            </a:r>
            <a:r>
              <a:rPr lang="en-US" sz="1850" i="1" dirty="0" err="1">
                <a:solidFill>
                  <a:srgbClr val="FF0000"/>
                </a:solidFill>
                <a:latin typeface="Cambria" panose="02040503050406030204" pitchFamily="18" charset="0"/>
                <a:ea typeface="Cambria" panose="02040503050406030204" pitchFamily="18" charset="0"/>
              </a:rPr>
              <a:t>mùn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núi</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cao</a:t>
            </a:r>
            <a:r>
              <a:rPr lang="vi-VN" sz="1850" i="1" dirty="0">
                <a:solidFill>
                  <a:srgbClr val="FF0000"/>
                </a:solidFill>
                <a:latin typeface="Cambria" panose="02040503050406030204" pitchFamily="18" charset="0"/>
                <a:ea typeface="Cambria" panose="02040503050406030204" pitchFamily="18" charset="0"/>
              </a:rPr>
              <a:t> 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a:solidFill>
                  <a:srgbClr val="FF0000"/>
                </a:solidFill>
                <a:latin typeface="Cambria" panose="02040503050406030204" pitchFamily="18" charset="0"/>
                <a:ea typeface="Cambria" panose="02040503050406030204" pitchFamily="18" charset="0"/>
              </a:rPr>
              <a:t>mùn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núi</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cao</a:t>
            </a:r>
            <a:r>
              <a:rPr lang="en-US" sz="1850" i="1" dirty="0">
                <a:solidFill>
                  <a:srgbClr val="FF0000"/>
                </a:solidFill>
                <a:latin typeface="Cambria" panose="02040503050406030204" pitchFamily="18" charset="0"/>
                <a:ea typeface="Cambria" panose="02040503050406030204" pitchFamily="18" charset="0"/>
              </a:rPr>
              <a:t>.</a:t>
            </a:r>
          </a:p>
          <a:p>
            <a:pPr algn="just"/>
            <a:r>
              <a:rPr lang="en-US" sz="1850" i="1" dirty="0">
                <a:solidFill>
                  <a:srgbClr val="FF0000"/>
                </a:solidFill>
                <a:latin typeface="Cambria" panose="02040503050406030204" pitchFamily="18" charset="0"/>
                <a:ea typeface="Cambria" panose="02040503050406030204" pitchFamily="18" charset="0"/>
              </a:rPr>
              <a:t>-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giá</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mùn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núi</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cao</a:t>
            </a:r>
            <a:r>
              <a:rPr lang="en-US" sz="1850" i="1" dirty="0">
                <a:solidFill>
                  <a:srgbClr val="FF0000"/>
                </a:solidFill>
                <a:latin typeface="Cambria" panose="02040503050406030204" pitchFamily="18" charset="0"/>
                <a:ea typeface="Cambria" panose="02040503050406030204" pitchFamily="18" charset="0"/>
              </a:rPr>
              <a:t>.</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397386"/>
            <a:ext cx="762000" cy="713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22">
                                            <p:txEl>
                                              <p:pRg st="13" end="13"/>
                                            </p:txEl>
                                          </p:spTgt>
                                        </p:tgtEl>
                                        <p:attrNameLst>
                                          <p:attrName>style.visibility</p:attrName>
                                        </p:attrNameLst>
                                      </p:cBhvr>
                                      <p:to>
                                        <p:strVal val="visible"/>
                                      </p:to>
                                    </p:set>
                                    <p:animEffect transition="in" filter="randombar(horizontal)">
                                      <p:cBhvr>
                                        <p:cTn id="78" dur="500"/>
                                        <p:tgtEl>
                                          <p:spTgt spid="22">
                                            <p:txEl>
                                              <p:pRg st="13" end="1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22">
                                            <p:txEl>
                                              <p:pRg st="14" end="14"/>
                                            </p:txEl>
                                          </p:spTgt>
                                        </p:tgtEl>
                                        <p:attrNameLst>
                                          <p:attrName>style.visibility</p:attrName>
                                        </p:attrNameLst>
                                      </p:cBhvr>
                                      <p:to>
                                        <p:strVal val="visible"/>
                                      </p:to>
                                    </p:set>
                                    <p:animEffect transition="in" filter="randombar(horizontal)">
                                      <p:cBhvr>
                                        <p:cTn id="83" dur="500"/>
                                        <p:tgtEl>
                                          <p:spTgt spid="2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858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5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5700</TotalTime>
  <Words>2707</Words>
  <Application>Microsoft Office PowerPoint</Application>
  <PresentationFormat>On-screen Show (4:3)</PresentationFormat>
  <Paragraphs>240</Paragraphs>
  <Slides>28</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Cambria</vt:lpstr>
      <vt:lpstr>Times New Roman</vt:lpstr>
      <vt:lpstr>Office Theme</vt:lpstr>
      <vt:lpstr>KHỞI ĐỘNG</vt:lpstr>
      <vt:lpstr>THỔ NHƯỠNG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423</cp:revision>
  <dcterms:created xsi:type="dcterms:W3CDTF">2016-02-15T14:28:12Z</dcterms:created>
  <dcterms:modified xsi:type="dcterms:W3CDTF">2025-03-04T04:45:00Z</dcterms:modified>
</cp:coreProperties>
</file>