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media/audio7.wav" ContentType="audio/wav"/>
  <Override PartName="/ppt/media/audio8.wav" ContentType="audio/wav"/>
  <Override PartName="/ppt/media/audio9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3" r:id="rId2"/>
  </p:sldMasterIdLst>
  <p:notesMasterIdLst>
    <p:notesMasterId r:id="rId26"/>
  </p:notesMasterIdLst>
  <p:sldIdLst>
    <p:sldId id="372" r:id="rId3"/>
    <p:sldId id="383" r:id="rId4"/>
    <p:sldId id="382" r:id="rId5"/>
    <p:sldId id="375" r:id="rId6"/>
    <p:sldId id="376" r:id="rId7"/>
    <p:sldId id="377" r:id="rId8"/>
    <p:sldId id="378" r:id="rId9"/>
    <p:sldId id="379" r:id="rId10"/>
    <p:sldId id="380" r:id="rId11"/>
    <p:sldId id="256" r:id="rId12"/>
    <p:sldId id="259" r:id="rId13"/>
    <p:sldId id="344" r:id="rId14"/>
    <p:sldId id="349" r:id="rId15"/>
    <p:sldId id="351" r:id="rId16"/>
    <p:sldId id="352" r:id="rId17"/>
    <p:sldId id="354" r:id="rId18"/>
    <p:sldId id="339" r:id="rId19"/>
    <p:sldId id="311" r:id="rId20"/>
    <p:sldId id="357" r:id="rId21"/>
    <p:sldId id="400" r:id="rId22"/>
    <p:sldId id="362" r:id="rId23"/>
    <p:sldId id="363" r:id="rId24"/>
    <p:sldId id="283" r:id="rId25"/>
  </p:sldIdLst>
  <p:sldSz cx="9144000" cy="5143500" type="screen16x9"/>
  <p:notesSz cx="6858000" cy="9144000"/>
  <p:embeddedFontLst>
    <p:embeddedFont>
      <p:font typeface="Arvo" panose="020B0604020202020204" charset="0"/>
      <p:regular r:id="rId27"/>
      <p:bold r:id="rId28"/>
      <p:italic r:id="rId29"/>
      <p:boldItalic r:id="rId30"/>
    </p:embeddedFont>
    <p:embeddedFont>
      <p:font typeface="Bodoni" panose="020B0604020202020204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Oswald" pitchFamily="2" charset="0"/>
      <p:regular r:id="rId40"/>
      <p:bold r:id="rId41"/>
    </p:embeddedFont>
    <p:embeddedFont>
      <p:font typeface="Oswald Regular" pitchFamily="2" charset="0"/>
      <p:regular r:id="rId42"/>
      <p:bold r:id="rId43"/>
    </p:embeddedFont>
    <p:embeddedFont>
      <p:font typeface="Quicksand Light" panose="020B0604020202020204" charset="0"/>
      <p:regular r:id="rId44"/>
      <p:bold r:id="rId45"/>
    </p:embeddedFont>
    <p:embeddedFont>
      <p:font typeface="Symbol Tiger" panose="05050102010706020507" pitchFamily="18" charset="2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8" autoAdjust="0"/>
    <p:restoredTop sz="94598" autoAdjust="0"/>
  </p:normalViewPr>
  <p:slideViewPr>
    <p:cSldViewPr snapToGrid="0">
      <p:cViewPr varScale="1">
        <p:scale>
          <a:sx n="81" d="100"/>
          <a:sy n="81" d="100"/>
        </p:scale>
        <p:origin x="536" y="68"/>
      </p:cViewPr>
      <p:guideLst>
        <p:guide orient="horz" pos="1897"/>
        <p:guide pos="2880"/>
        <p:guide pos="326"/>
        <p:guide pos="3437"/>
        <p:guide orient="horz" pos="2241"/>
        <p:guide orient="horz" pos="907"/>
        <p:guide pos="3144"/>
        <p:guide orient="horz" pos="999"/>
        <p:guide orient="horz" pos="2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68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7482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6E53-9BD7-4FB4-A4AD-0549873E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357F3-6C3B-49C1-99AD-4990E84BC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0E721-F501-4D97-8E1F-915A3A10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4AB3-20B8-4C21-90D8-21B47796A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A60D7-97CA-4BE9-8849-AB636A79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33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A0C8-DD61-4407-8AA5-E6B1ED012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74D3B-B720-4220-A693-75CE1F118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17730-38F4-4BD2-998F-520C3EC3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32A4-B148-4D74-A738-8F211E83B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C79ED-51CD-430B-BDEE-A4E9E8D0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27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F48-3A3A-4310-B1D3-09C755DC79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AF35-BD88-4232-BC10-DA18EA5406D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82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F48-3A3A-4310-B1D3-09C755DC79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AF35-BD88-4232-BC10-DA18EA5406D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28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F48-3A3A-4310-B1D3-09C755DC79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AF35-BD88-4232-BC10-DA18EA5406D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40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F48-3A3A-4310-B1D3-09C755DC79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AF35-BD88-4232-BC10-DA18EA5406D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09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F48-3A3A-4310-B1D3-09C755DC79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AF35-BD88-4232-BC10-DA18EA5406D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923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F48-3A3A-4310-B1D3-09C755DC79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AF35-BD88-4232-BC10-DA18EA5406D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24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F48-3A3A-4310-B1D3-09C755DC79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AF35-BD88-4232-BC10-DA18EA5406D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2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F48-3A3A-4310-B1D3-09C755DC79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AF35-BD88-4232-BC10-DA18EA5406D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00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F48-3A3A-4310-B1D3-09C755DC79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AF35-BD88-4232-BC10-DA18EA5406D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20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F48-3A3A-4310-B1D3-09C755DC79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AF35-BD88-4232-BC10-DA18EA5406D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82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F48-3A3A-4310-B1D3-09C755DC79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AF35-BD88-4232-BC10-DA18EA5406D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51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5" r:id="rId3"/>
    <p:sldLayoutId id="2147483659" r:id="rId4"/>
    <p:sldLayoutId id="2147483661" r:id="rId5"/>
    <p:sldLayoutId id="2147483665" r:id="rId6"/>
    <p:sldLayoutId id="2147483666" r:id="rId7"/>
    <p:sldLayoutId id="2147483671" r:id="rId8"/>
    <p:sldLayoutId id="2147483673" r:id="rId9"/>
    <p:sldLayoutId id="2147483674" r:id="rId10"/>
    <p:sldLayoutId id="2147483675" r:id="rId11"/>
    <p:sldLayoutId id="2147483681" r:id="rId12"/>
    <p:sldLayoutId id="214748368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85F48-3A3A-4310-B1D3-09C755DC79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2AF35-BD88-4232-BC10-DA18EA5406D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2.svg"/><Relationship Id="rId7" Type="http://schemas.openxmlformats.org/officeDocument/2006/relationships/image" Target="../media/image25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0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1.wmf"/><Relationship Id="rId7" Type="http://schemas.openxmlformats.org/officeDocument/2006/relationships/image" Target="../media/image33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9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2.wmf"/><Relationship Id="rId10" Type="http://schemas.openxmlformats.org/officeDocument/2006/relationships/image" Target="../media/image35.wmf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36.wmf"/><Relationship Id="rId7" Type="http://schemas.openxmlformats.org/officeDocument/2006/relationships/image" Target="../media/image38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9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9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40.png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4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sv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42.png"/><Relationship Id="rId10" Type="http://schemas.openxmlformats.org/officeDocument/2006/relationships/image" Target="../media/image45.wmf"/><Relationship Id="rId4" Type="http://schemas.openxmlformats.org/officeDocument/2006/relationships/image" Target="../media/image41.svg"/><Relationship Id="rId9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21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oleObject" Target="../embeddings/oleObject21.bin"/><Relationship Id="rId3" Type="http://schemas.openxmlformats.org/officeDocument/2006/relationships/image" Target="../media/image53.png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59.w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svg"/><Relationship Id="rId11" Type="http://schemas.openxmlformats.org/officeDocument/2006/relationships/oleObject" Target="../embeddings/oleObject20.bin"/><Relationship Id="rId5" Type="http://schemas.openxmlformats.org/officeDocument/2006/relationships/image" Target="../media/image55.png"/><Relationship Id="rId10" Type="http://schemas.openxmlformats.org/officeDocument/2006/relationships/image" Target="../media/image58.wmf"/><Relationship Id="rId4" Type="http://schemas.openxmlformats.org/officeDocument/2006/relationships/image" Target="../media/image54.svg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6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54.svg"/><Relationship Id="rId7" Type="http://schemas.openxmlformats.org/officeDocument/2006/relationships/image" Target="../media/image62.w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64.wmf"/><Relationship Id="rId5" Type="http://schemas.openxmlformats.org/officeDocument/2006/relationships/image" Target="../media/image61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63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.png"/><Relationship Id="rId3" Type="http://schemas.openxmlformats.org/officeDocument/2006/relationships/audio" Target="../media/media1.WAV"/><Relationship Id="rId7" Type="http://schemas.openxmlformats.org/officeDocument/2006/relationships/slide" Target="slide11.xml"/><Relationship Id="rId12" Type="http://schemas.openxmlformats.org/officeDocument/2006/relationships/image" Target="../media/image8.gif"/><Relationship Id="rId2" Type="http://schemas.microsoft.com/office/2007/relationships/media" Target="../media/media1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7.gif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6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2.emf"/><Relationship Id="rId7" Type="http://schemas.openxmlformats.org/officeDocument/2006/relationships/image" Target="../media/image75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8.x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74.emf"/><Relationship Id="rId10" Type="http://schemas.openxmlformats.org/officeDocument/2006/relationships/image" Target="../media/image78.emf"/><Relationship Id="rId4" Type="http://schemas.openxmlformats.org/officeDocument/2006/relationships/image" Target="../media/image73.emf"/><Relationship Id="rId9" Type="http://schemas.openxmlformats.org/officeDocument/2006/relationships/image" Target="../media/image7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NULL"/><Relationship Id="rId3" Type="http://schemas.openxmlformats.org/officeDocument/2006/relationships/slideLayout" Target="../slideLayouts/slideLayout9.xml"/><Relationship Id="rId7" Type="http://schemas.openxmlformats.org/officeDocument/2006/relationships/audio" Target="../media/audio5.wav"/><Relationship Id="rId12" Type="http://schemas.openxmlformats.org/officeDocument/2006/relationships/audio" Target="NUL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4.wav"/><Relationship Id="rId11" Type="http://schemas.openxmlformats.org/officeDocument/2006/relationships/audio" Target="NULL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gif"/><Relationship Id="rId14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12" Type="http://schemas.openxmlformats.org/officeDocument/2006/relationships/image" Target="../media/image16.w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11" Type="http://schemas.openxmlformats.org/officeDocument/2006/relationships/oleObject" Target="../embeddings/oleObject1.bin"/><Relationship Id="rId5" Type="http://schemas.openxmlformats.org/officeDocument/2006/relationships/audio" Target="../media/audio8.wav"/><Relationship Id="rId10" Type="http://schemas.openxmlformats.org/officeDocument/2006/relationships/slide" Target="slide3.xml"/><Relationship Id="rId4" Type="http://schemas.openxmlformats.org/officeDocument/2006/relationships/audio" Target="../media/audio7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audio" Target="../media/audio8.wav"/><Relationship Id="rId10" Type="http://schemas.openxmlformats.org/officeDocument/2006/relationships/slide" Target="slide3.xml"/><Relationship Id="rId4" Type="http://schemas.openxmlformats.org/officeDocument/2006/relationships/audio" Target="../media/audio9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audio" Target="../media/audio8.wav"/><Relationship Id="rId10" Type="http://schemas.openxmlformats.org/officeDocument/2006/relationships/slide" Target="slide3.xml"/><Relationship Id="rId4" Type="http://schemas.openxmlformats.org/officeDocument/2006/relationships/audio" Target="../media/audio9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audio" Target="../media/audio8.wav"/><Relationship Id="rId10" Type="http://schemas.openxmlformats.org/officeDocument/2006/relationships/image" Target="../media/image17.png"/><Relationship Id="rId4" Type="http://schemas.openxmlformats.org/officeDocument/2006/relationships/audio" Target="../media/audio9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audio" Target="../media/audio8.wav"/><Relationship Id="rId10" Type="http://schemas.openxmlformats.org/officeDocument/2006/relationships/slide" Target="slide3.xml"/><Relationship Id="rId4" Type="http://schemas.openxmlformats.org/officeDocument/2006/relationships/audio" Target="../media/audio9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6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audio" Target="../media/audio8.wav"/><Relationship Id="rId15" Type="http://schemas.openxmlformats.org/officeDocument/2006/relationships/image" Target="../media/image17.png"/><Relationship Id="rId10" Type="http://schemas.openxmlformats.org/officeDocument/2006/relationships/slide" Target="slide3.xml"/><Relationship Id="rId4" Type="http://schemas.openxmlformats.org/officeDocument/2006/relationships/audio" Target="../media/audio9.wav"/><Relationship Id="rId9" Type="http://schemas.openxmlformats.org/officeDocument/2006/relationships/image" Target="../media/image13.png"/><Relationship Id="rId14" Type="http://schemas.openxmlformats.org/officeDocument/2006/relationships/image" Target="../media/image1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514350"/>
            <a:ext cx="8115300" cy="4114800"/>
            <a:chOff x="0" y="0"/>
            <a:chExt cx="12452786" cy="6314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2786" cy="6314089"/>
            </a:xfrm>
            <a:custGeom>
              <a:avLst/>
              <a:gdLst/>
              <a:ahLst/>
              <a:cxnLst/>
              <a:rect l="l" t="t" r="r" b="b"/>
              <a:pathLst>
                <a:path w="12452786" h="6314089">
                  <a:moveTo>
                    <a:pt x="121479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009289"/>
                  </a:lnTo>
                  <a:cubicBezTo>
                    <a:pt x="0" y="6178198"/>
                    <a:pt x="135890" y="6314089"/>
                    <a:pt x="304800" y="6314089"/>
                  </a:cubicBezTo>
                  <a:lnTo>
                    <a:pt x="12147986" y="6314089"/>
                  </a:lnTo>
                  <a:cubicBezTo>
                    <a:pt x="12316896" y="6314089"/>
                    <a:pt x="12452786" y="6178198"/>
                    <a:pt x="12452786" y="6009289"/>
                  </a:cubicBezTo>
                  <a:lnTo>
                    <a:pt x="12452786" y="304800"/>
                  </a:lnTo>
                  <a:cubicBezTo>
                    <a:pt x="12452786" y="135890"/>
                    <a:pt x="12316896" y="0"/>
                    <a:pt x="12147986" y="0"/>
                  </a:cubicBezTo>
                  <a:close/>
                </a:path>
              </a:pathLst>
            </a:custGeom>
            <a:solidFill>
              <a:srgbClr val="1B367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70458" y="1583174"/>
            <a:ext cx="8259192" cy="138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pc="1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QUÝ THẦY CÔ VÀ CÁC EM THAM DỰ TIẾT HỌC HÔM NAY!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840060">
            <a:off x="917570" y="3622256"/>
            <a:ext cx="1467761" cy="8833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3159">
            <a:off x="7199826" y="77577"/>
            <a:ext cx="943164" cy="153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4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667909" y="1473205"/>
            <a:ext cx="7927544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51- BÀI 19: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PHƯƠNG TRÌNH BẬC HAI MỘT ẨN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2">
            <a:extLst>
              <a:ext uri="{FF2B5EF4-FFF2-40B4-BE49-F238E27FC236}">
                <a16:creationId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2250004" y="-106386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655500" y="998778"/>
            <a:ext cx="8016786" cy="5805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1. </a:t>
            </a:r>
            <a:r>
              <a:rPr lang="en-US" sz="2400" dirty="0" err="1">
                <a:solidFill>
                  <a:schemeClr val="tx1"/>
                </a:solidFill>
              </a:rPr>
              <a:t>Định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nghĩa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phương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bậc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ẩn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44285" y="1943297"/>
            <a:ext cx="8128001" cy="6547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2. </a:t>
            </a:r>
            <a:r>
              <a:rPr lang="en-US" sz="2400" dirty="0" err="1">
                <a:solidFill>
                  <a:schemeClr val="tx1"/>
                </a:solidFill>
              </a:rPr>
              <a:t>Cách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giải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phương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bậc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ẩn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đặc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biệt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544284" y="3004968"/>
            <a:ext cx="8077201" cy="6065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3. </a:t>
            </a:r>
            <a:r>
              <a:rPr lang="en-US" sz="2400" dirty="0" err="1">
                <a:solidFill>
                  <a:schemeClr val="tx1"/>
                </a:solidFill>
              </a:rPr>
              <a:t>Công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thức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nghiệm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của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phương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bậc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400321" y="3956665"/>
            <a:ext cx="8527143" cy="6234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</a:rPr>
              <a:t>4. </a:t>
            </a:r>
            <a:r>
              <a:rPr lang="en-US" sz="2300" dirty="0" err="1">
                <a:solidFill>
                  <a:schemeClr val="tx1"/>
                </a:solidFill>
              </a:rPr>
              <a:t>Tìm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nghiệm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của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phương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trình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bậc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hai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bằng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máy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tính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cầm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tay</a:t>
            </a:r>
            <a:endParaRPr lang="en-US" sz="23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24500" y="3493"/>
            <a:ext cx="7290091" cy="71226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 sz="2000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6964710" y="368134"/>
              <a:ext cx="475714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pPr algn="ctr"/>
              <a:r>
                <a:rPr lang="nl-NL" sz="2000" b="1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CÔNG THỨC NGHIỆM CỦA</a:t>
              </a:r>
              <a:r>
                <a:rPr lang="nl-NL" sz="2000" b="1" kern="1200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PHƯƠNG TRÌNH BẬC HAI</a:t>
              </a:r>
              <a:endParaRPr sz="20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28456" y="4092775"/>
            <a:ext cx="586660" cy="522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0" y="-184989"/>
            <a:ext cx="1618629" cy="1615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382" y="132707"/>
            <a:ext cx="958948" cy="80825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1399" y="809324"/>
            <a:ext cx="8286426" cy="4321969"/>
            <a:chOff x="286516" y="879679"/>
            <a:chExt cx="8171360" cy="4263821"/>
          </a:xfrm>
        </p:grpSpPr>
        <p:grpSp>
          <p:nvGrpSpPr>
            <p:cNvPr id="5" name="Group 4"/>
            <p:cNvGrpSpPr/>
            <p:nvPr/>
          </p:nvGrpSpPr>
          <p:grpSpPr>
            <a:xfrm>
              <a:off x="286516" y="879679"/>
              <a:ext cx="8171360" cy="4263821"/>
              <a:chOff x="451892" y="3009900"/>
              <a:chExt cx="16342720" cy="8527641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8" name="Google Shape;259;p11"/>
              <p:cNvSpPr/>
              <p:nvPr/>
            </p:nvSpPr>
            <p:spPr>
              <a:xfrm>
                <a:off x="451892" y="3009900"/>
                <a:ext cx="16342720" cy="8527641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29803"/>
                  </a:srgbClr>
                </a:outerShdw>
              </a:effectLst>
            </p:spPr>
            <p:txBody>
              <a:bodyPr spcFirstLastPara="1" wrap="square" lIns="45713" tIns="22850" rIns="45713" bIns="22850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</a:pPr>
                <a:endParaRPr sz="2000" dirty="0">
                  <a:solidFill>
                    <a:schemeClr val="dk1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83244" y="3298108"/>
                <a:ext cx="16011368" cy="8084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150"/>
                  </a:spcBef>
                  <a:spcAft>
                    <a:spcPts val="150"/>
                  </a:spcAft>
                </a:pPr>
                <a:r>
                  <a:rPr lang="da-DK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phương trình bậc hai một ẩn: </a:t>
                </a:r>
                <a:r>
                  <a:rPr lang="da-DK" sz="2000" i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ax</a:t>
                </a:r>
                <a:r>
                  <a:rPr lang="da-DK" sz="2000" baseline="30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da-DK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</a:t>
                </a:r>
                <a:r>
                  <a:rPr lang="da-DK" sz="2000" i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bx </a:t>
                </a:r>
                <a:r>
                  <a:rPr lang="da-DK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</a:t>
                </a:r>
                <a:r>
                  <a:rPr lang="da-DK" sz="2000" i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da-DK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0 (a </a:t>
                </a:r>
                <a:r>
                  <a:rPr lang="da-DK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≠ 0)</a:t>
                </a:r>
                <a:r>
                  <a:rPr lang="da-DK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  <a:spcBef>
                    <a:spcPts val="150"/>
                  </a:spcBef>
                  <a:spcAft>
                    <a:spcPts val="150"/>
                  </a:spcAft>
                </a:pPr>
                <a:r>
                  <a:rPr lang="da-DK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+ Tính biệt thức </a:t>
                </a:r>
                <a:r>
                  <a:rPr lang="en-US" sz="2000" b="1" dirty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 = </a:t>
                </a:r>
                <a:r>
                  <a:rPr lang="en-US" sz="2000" b="1" i="1" dirty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b</a:t>
                </a:r>
                <a:r>
                  <a:rPr lang="en-US" sz="2000" b="1" baseline="30000" dirty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2</a:t>
                </a:r>
                <a:r>
                  <a:rPr lang="en-US" sz="2000" b="1" dirty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 – 4</a:t>
                </a:r>
                <a:r>
                  <a:rPr lang="en-US" sz="2000" b="1" i="1" dirty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ac</a:t>
                </a:r>
                <a:r>
                  <a:rPr lang="en-US" sz="2000" b="1" dirty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 </a:t>
                </a:r>
              </a:p>
              <a:p>
                <a:pPr marL="342900" indent="-342900" algn="just">
                  <a:lnSpc>
                    <a:spcPct val="200000"/>
                  </a:lnSpc>
                  <a:spcBef>
                    <a:spcPts val="150"/>
                  </a:spcBef>
                  <a:spcAft>
                    <a:spcPts val="15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Symbol Tiger" panose="05050102010706020507" pitchFamily="18" charset="2"/>
                  </a:rPr>
                  <a:t>Nếu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Symbol Tiger" panose="05050102010706020507" pitchFamily="18" charset="2"/>
                  </a:rPr>
                  <a:t> </a:t>
                </a:r>
                <a:r>
                  <a:rPr lang="en-US" sz="2000" b="1" dirty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 &gt; 0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thì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phương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trình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có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hai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nghiệm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phân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biệt</a:t>
                </a:r>
                <a:endParaRPr lang="en-US" sz="2000" dirty="0">
                  <a:solidFill>
                    <a:schemeClr val="tx1"/>
                  </a:solidFill>
                  <a:sym typeface="Symbol Tiger" panose="05050102010706020507" pitchFamily="18" charset="2"/>
                </a:endParaRPr>
              </a:p>
              <a:p>
                <a:pPr marL="342900" indent="-342900" algn="just">
                  <a:lnSpc>
                    <a:spcPct val="200000"/>
                  </a:lnSpc>
                  <a:spcBef>
                    <a:spcPts val="150"/>
                  </a:spcBef>
                  <a:spcAft>
                    <a:spcPts val="150"/>
                  </a:spcAft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Symbol Tiger" panose="05050102010706020507" pitchFamily="18" charset="2"/>
                </a:endParaRPr>
              </a:p>
              <a:p>
                <a:pPr marL="342900" indent="-342900" algn="just">
                  <a:lnSpc>
                    <a:spcPct val="200000"/>
                  </a:lnSpc>
                  <a:spcBef>
                    <a:spcPts val="150"/>
                  </a:spcBef>
                  <a:spcAft>
                    <a:spcPts val="15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Symbol Tiger" panose="05050102010706020507" pitchFamily="18" charset="2"/>
                  </a:rPr>
                  <a:t>Nếu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Symbol Tiger" panose="05050102010706020507" pitchFamily="18" charset="2"/>
                  </a:rPr>
                  <a:t> </a:t>
                </a:r>
                <a:r>
                  <a:rPr lang="en-US" sz="2000" b="1" dirty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 = 0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thì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phương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trình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có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nghiệm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kép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</a:p>
              <a:p>
                <a:pPr marL="342900" indent="-342900" algn="just">
                  <a:lnSpc>
                    <a:spcPct val="200000"/>
                  </a:lnSpc>
                  <a:spcBef>
                    <a:spcPts val="150"/>
                  </a:spcBef>
                  <a:spcAft>
                    <a:spcPts val="15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Symbol Tiger" panose="05050102010706020507" pitchFamily="18" charset="2"/>
                  </a:rPr>
                  <a:t>Nếu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Symbol Tiger" panose="05050102010706020507" pitchFamily="18" charset="2"/>
                  </a:rPr>
                  <a:t> </a:t>
                </a:r>
                <a:r>
                  <a:rPr lang="en-US" sz="2000" b="1" dirty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 &lt; 0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thì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phương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trình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vô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nghiệm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.</a:t>
                </a:r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7413936"/>
                </p:ext>
              </p:extLst>
            </p:nvPr>
          </p:nvGraphicFramePr>
          <p:xfrm>
            <a:off x="2554234" y="3044848"/>
            <a:ext cx="3177530" cy="7649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057400" imgH="495000" progId="Equation.DSMT4">
                    <p:embed/>
                  </p:oleObj>
                </mc:Choice>
                <mc:Fallback>
                  <p:oleObj name="Equation" r:id="rId6" imgW="2057400" imgH="495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554234" y="3044848"/>
                          <a:ext cx="3177530" cy="7649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4810044"/>
                </p:ext>
              </p:extLst>
            </p:nvPr>
          </p:nvGraphicFramePr>
          <p:xfrm>
            <a:off x="5844774" y="3747648"/>
            <a:ext cx="1533896" cy="690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015920" imgH="457200" progId="Equation.DSMT4">
                    <p:embed/>
                  </p:oleObj>
                </mc:Choice>
                <mc:Fallback>
                  <p:oleObj name="Equation" r:id="rId8" imgW="101592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844774" y="3747648"/>
                          <a:ext cx="1533896" cy="6902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495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0" y="485596"/>
            <a:ext cx="1416356" cy="6157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</a:rPr>
              <a:t>Chú</a:t>
            </a:r>
            <a:r>
              <a:rPr lang="en-US" sz="2200" b="1" dirty="0">
                <a:solidFill>
                  <a:schemeClr val="tx1"/>
                </a:solidFill>
              </a:rPr>
              <a:t> ý</a:t>
            </a:r>
          </a:p>
        </p:txBody>
      </p:sp>
      <p:pic>
        <p:nvPicPr>
          <p:cNvPr id="5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36260" y="75567"/>
            <a:ext cx="1004861" cy="8200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46219" y="615772"/>
            <a:ext cx="8005684" cy="4042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150"/>
              </a:spcBef>
              <a:spcAft>
                <a:spcPts val="150"/>
              </a:spcAft>
            </a:pPr>
            <a:r>
              <a:rPr lang="da-DK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 phương trình bậc hai: </a:t>
            </a:r>
            <a:r>
              <a:rPr lang="da-DK" sz="2000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ax</a:t>
            </a:r>
            <a:r>
              <a:rPr lang="da-DK" sz="2000" baseline="30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da-DK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</a:t>
            </a:r>
            <a:r>
              <a:rPr lang="da-DK" sz="2000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bx </a:t>
            </a:r>
            <a:r>
              <a:rPr lang="da-DK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da-DK" sz="2000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da-DK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0 (a </a:t>
            </a:r>
            <a:r>
              <a:rPr lang="da-DK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≠ 0)</a:t>
            </a:r>
            <a:r>
              <a:rPr lang="da-DK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algn="just">
              <a:lnSpc>
                <a:spcPct val="200000"/>
              </a:lnSpc>
              <a:spcBef>
                <a:spcPts val="150"/>
              </a:spcBef>
              <a:spcAft>
                <a:spcPts val="150"/>
              </a:spcAft>
            </a:pPr>
            <a:r>
              <a:rPr lang="da-DK" sz="2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  </a:t>
            </a:r>
            <a:r>
              <a:rPr lang="en-US" sz="2000" b="1" i="1" dirty="0">
                <a:solidFill>
                  <a:srgbClr val="FF0000"/>
                </a:solidFill>
                <a:sym typeface="Symbol Tiger" panose="05050102010706020507" pitchFamily="18" charset="2"/>
              </a:rPr>
              <a:t>b</a:t>
            </a:r>
            <a:r>
              <a:rPr lang="en-US" sz="2000" b="1" dirty="0">
                <a:solidFill>
                  <a:srgbClr val="FF0000"/>
                </a:solidFill>
                <a:sym typeface="Symbol Tiger" panose="05050102010706020507" pitchFamily="18" charset="2"/>
              </a:rPr>
              <a:t> = 2</a:t>
            </a:r>
            <a:r>
              <a:rPr lang="en-US" sz="2000" b="1" i="1" dirty="0">
                <a:solidFill>
                  <a:srgbClr val="FF0000"/>
                </a:solidFill>
                <a:sym typeface="Symbol Tiger" panose="05050102010706020507" pitchFamily="18" charset="2"/>
              </a:rPr>
              <a:t>b'</a:t>
            </a:r>
            <a:r>
              <a:rPr lang="da-DK" sz="2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2000" b="1" dirty="0">
                <a:solidFill>
                  <a:srgbClr val="FF0000"/>
                </a:solidFill>
                <a:sym typeface="Symbol Tiger" panose="05050102010706020507" pitchFamily="18" charset="2"/>
              </a:rPr>
              <a:t></a:t>
            </a:r>
            <a:r>
              <a:rPr lang="en-US" sz="2000" b="1" i="1" dirty="0">
                <a:solidFill>
                  <a:srgbClr val="FF0000"/>
                </a:solidFill>
                <a:sym typeface="Symbol Tiger" panose="05050102010706020507" pitchFamily="18" charset="2"/>
              </a:rPr>
              <a:t>' </a:t>
            </a:r>
            <a:r>
              <a:rPr lang="en-US" sz="2000" b="1" dirty="0">
                <a:solidFill>
                  <a:srgbClr val="FF0000"/>
                </a:solidFill>
                <a:sym typeface="Symbol Tiger" panose="05050102010706020507" pitchFamily="18" charset="2"/>
              </a:rPr>
              <a:t>= </a:t>
            </a:r>
            <a:r>
              <a:rPr lang="en-US" sz="2000" b="1" i="1" dirty="0">
                <a:solidFill>
                  <a:srgbClr val="FF0000"/>
                </a:solidFill>
                <a:sym typeface="Symbol Tiger" panose="05050102010706020507" pitchFamily="18" charset="2"/>
              </a:rPr>
              <a:t>b' </a:t>
            </a:r>
            <a:r>
              <a:rPr lang="en-US" sz="2000" b="1" baseline="30000" dirty="0">
                <a:solidFill>
                  <a:srgbClr val="FF0000"/>
                </a:solidFill>
                <a:sym typeface="Symbol Tiger" panose="05050102010706020507" pitchFamily="18" charset="2"/>
              </a:rPr>
              <a:t>2</a:t>
            </a:r>
            <a:r>
              <a:rPr lang="en-US" sz="2000" b="1" dirty="0">
                <a:solidFill>
                  <a:srgbClr val="FF0000"/>
                </a:solidFill>
                <a:sym typeface="Symbol Tiger" panose="05050102010706020507" pitchFamily="18" charset="2"/>
              </a:rPr>
              <a:t> – </a:t>
            </a:r>
            <a:r>
              <a:rPr lang="en-US" sz="2000" b="1" i="1" dirty="0">
                <a:solidFill>
                  <a:srgbClr val="FF0000"/>
                </a:solidFill>
                <a:sym typeface="Symbol Tiger" panose="05050102010706020507" pitchFamily="18" charset="2"/>
              </a:rPr>
              <a:t>ac</a:t>
            </a:r>
            <a:r>
              <a:rPr lang="en-US" sz="2000" b="1" dirty="0">
                <a:solidFill>
                  <a:srgbClr val="FF0000"/>
                </a:solidFill>
                <a:sym typeface="Symbol Tiger" panose="05050102010706020507" pitchFamily="18" charset="2"/>
              </a:rPr>
              <a:t> </a:t>
            </a:r>
          </a:p>
          <a:p>
            <a:pPr marL="342900" indent="-342900" algn="just">
              <a:lnSpc>
                <a:spcPct val="20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ymbol Tiger" panose="05050102010706020507" pitchFamily="18" charset="2"/>
              </a:rPr>
              <a:t>Nếu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ymbol Tiger" panose="05050102010706020507" pitchFamily="18" charset="2"/>
              </a:rPr>
              <a:t> </a:t>
            </a:r>
            <a:r>
              <a:rPr lang="en-US" sz="2000" b="1" dirty="0">
                <a:solidFill>
                  <a:srgbClr val="FF0000"/>
                </a:solidFill>
                <a:sym typeface="Symbol Tiger" panose="05050102010706020507" pitchFamily="18" charset="2"/>
              </a:rPr>
              <a:t></a:t>
            </a:r>
            <a:r>
              <a:rPr lang="en-US" sz="2000" b="1" i="1" dirty="0">
                <a:solidFill>
                  <a:srgbClr val="FF0000"/>
                </a:solidFill>
                <a:sym typeface="Symbol Tiger" panose="05050102010706020507" pitchFamily="18" charset="2"/>
              </a:rPr>
              <a:t>'</a:t>
            </a:r>
            <a:r>
              <a:rPr lang="en-US" sz="2000" b="1" dirty="0">
                <a:solidFill>
                  <a:srgbClr val="FF0000"/>
                </a:solidFill>
                <a:sym typeface="Symbol Tiger" panose="05050102010706020507" pitchFamily="18" charset="2"/>
              </a:rPr>
              <a:t> &gt; 0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thì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phương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trình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có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hai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nghiệm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phân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biệt</a:t>
            </a:r>
            <a:endParaRPr lang="en-US" sz="2000" dirty="0">
              <a:solidFill>
                <a:schemeClr val="tx1"/>
              </a:solidFill>
              <a:sym typeface="Symbol Tiger" panose="05050102010706020507" pitchFamily="18" charset="2"/>
            </a:endParaRPr>
          </a:p>
          <a:p>
            <a:pPr marL="342900" indent="-342900" algn="just">
              <a:lnSpc>
                <a:spcPct val="20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Symbol Tiger" panose="05050102010706020507" pitchFamily="18" charset="2"/>
            </a:endParaRPr>
          </a:p>
          <a:p>
            <a:pPr marL="342900" indent="-342900" algn="just">
              <a:lnSpc>
                <a:spcPct val="20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ymbol Tiger" panose="05050102010706020507" pitchFamily="18" charset="2"/>
              </a:rPr>
              <a:t>Nếu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ymbol Tiger" panose="05050102010706020507" pitchFamily="18" charset="2"/>
              </a:rPr>
              <a:t> </a:t>
            </a:r>
            <a:r>
              <a:rPr lang="en-US" sz="2000" b="1" dirty="0">
                <a:solidFill>
                  <a:srgbClr val="FF0000"/>
                </a:solidFill>
                <a:sym typeface="Symbol Tiger" panose="05050102010706020507" pitchFamily="18" charset="2"/>
              </a:rPr>
              <a:t></a:t>
            </a:r>
            <a:r>
              <a:rPr lang="en-US" sz="2000" b="1" i="1" dirty="0">
                <a:solidFill>
                  <a:srgbClr val="FF0000"/>
                </a:solidFill>
                <a:sym typeface="Symbol Tiger" panose="05050102010706020507" pitchFamily="18" charset="2"/>
              </a:rPr>
              <a:t>'</a:t>
            </a:r>
            <a:r>
              <a:rPr lang="en-US" sz="2000" b="1" dirty="0">
                <a:solidFill>
                  <a:srgbClr val="FF0000"/>
                </a:solidFill>
                <a:sym typeface="Symbol Tiger" panose="05050102010706020507" pitchFamily="18" charset="2"/>
              </a:rPr>
              <a:t> = 0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thì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phương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trình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có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nghiệm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kép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</a:p>
          <a:p>
            <a:pPr marL="342900" indent="-342900" algn="just">
              <a:lnSpc>
                <a:spcPct val="20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ymbol Tiger" panose="05050102010706020507" pitchFamily="18" charset="2"/>
              </a:rPr>
              <a:t>Nếu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ymbol Tiger" panose="05050102010706020507" pitchFamily="18" charset="2"/>
              </a:rPr>
              <a:t> </a:t>
            </a:r>
            <a:r>
              <a:rPr lang="en-US" sz="2000" b="1" dirty="0">
                <a:solidFill>
                  <a:srgbClr val="FF0000"/>
                </a:solidFill>
                <a:sym typeface="Symbol Tiger" panose="05050102010706020507" pitchFamily="18" charset="2"/>
              </a:rPr>
              <a:t></a:t>
            </a:r>
            <a:r>
              <a:rPr lang="en-US" sz="2000" b="1" i="1" dirty="0">
                <a:solidFill>
                  <a:srgbClr val="FF0000"/>
                </a:solidFill>
                <a:sym typeface="Symbol Tiger" panose="05050102010706020507" pitchFamily="18" charset="2"/>
              </a:rPr>
              <a:t>'</a:t>
            </a:r>
            <a:r>
              <a:rPr lang="en-US" sz="2000" b="1" dirty="0">
                <a:solidFill>
                  <a:srgbClr val="FF0000"/>
                </a:solidFill>
                <a:sym typeface="Symbol Tiger" panose="05050102010706020507" pitchFamily="18" charset="2"/>
              </a:rPr>
              <a:t> &lt; 0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thì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phương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trình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vô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nghiệm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418994"/>
              </p:ext>
            </p:extLst>
          </p:nvPr>
        </p:nvGraphicFramePr>
        <p:xfrm>
          <a:off x="2891999" y="2517776"/>
          <a:ext cx="3392488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97080" imgH="520560" progId="Equation.DSMT4">
                  <p:embed/>
                </p:oleObj>
              </mc:Choice>
              <mc:Fallback>
                <p:oleObj name="Equation" r:id="rId4" imgW="2197080" imgH="5205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91999" y="2517776"/>
                        <a:ext cx="3392488" cy="804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926253"/>
              </p:ext>
            </p:extLst>
          </p:nvPr>
        </p:nvGraphicFramePr>
        <p:xfrm>
          <a:off x="6744381" y="3264581"/>
          <a:ext cx="14382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52200" imgH="482400" progId="Equation.DSMT4">
                  <p:embed/>
                </p:oleObj>
              </mc:Choice>
              <mc:Fallback>
                <p:oleObj name="Equation" r:id="rId6" imgW="952200" imgH="4824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44381" y="3264581"/>
                        <a:ext cx="1438275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2088980" y="4594554"/>
            <a:ext cx="4998525" cy="4873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i="1" dirty="0" err="1">
                <a:solidFill>
                  <a:srgbClr val="FF0000"/>
                </a:solidFill>
              </a:rPr>
              <a:t>Công</a:t>
            </a:r>
            <a:r>
              <a:rPr lang="en-US" sz="1800" b="1" i="1" dirty="0">
                <a:solidFill>
                  <a:srgbClr val="FF0000"/>
                </a:solidFill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</a:rPr>
              <a:t>thức</a:t>
            </a:r>
            <a:r>
              <a:rPr lang="en-US" sz="1800" b="1" i="1" dirty="0">
                <a:solidFill>
                  <a:srgbClr val="FF0000"/>
                </a:solidFill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</a:rPr>
              <a:t>nghiệm</a:t>
            </a:r>
            <a:r>
              <a:rPr lang="en-US" sz="1800" b="1" i="1" dirty="0">
                <a:solidFill>
                  <a:srgbClr val="FF0000"/>
                </a:solidFill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</a:rPr>
              <a:t>thu</a:t>
            </a:r>
            <a:r>
              <a:rPr lang="en-US" sz="1800" b="1" i="1" dirty="0">
                <a:solidFill>
                  <a:srgbClr val="FF0000"/>
                </a:solidFill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</a:rPr>
              <a:t>gọn</a:t>
            </a:r>
            <a:endParaRPr lang="en-US" sz="1800" b="1" i="1" dirty="0">
              <a:solidFill>
                <a:srgbClr val="FF0000"/>
              </a:solidFill>
            </a:endParaRPr>
          </a:p>
        </p:txBody>
      </p:sp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98C328A2-FB2D-B156-753F-A78DDF65CDD1}"/>
              </a:ext>
            </a:extLst>
          </p:cNvPr>
          <p:cNvSpPr/>
          <p:nvPr/>
        </p:nvSpPr>
        <p:spPr>
          <a:xfrm>
            <a:off x="1416356" y="71456"/>
            <a:ext cx="6519904" cy="4873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i="1" dirty="0">
                <a:solidFill>
                  <a:srgbClr val="FF0000"/>
                </a:solidFill>
              </a:rPr>
              <a:t>3. CÔNG THỨC NGHIỆM CỦA PHƯƠNG TRÌNH BẬC HAI</a:t>
            </a:r>
          </a:p>
        </p:txBody>
      </p:sp>
    </p:spTree>
    <p:extLst>
      <p:ext uri="{BB962C8B-B14F-4D97-AF65-F5344CB8AC3E}">
        <p14:creationId xmlns:p14="http://schemas.microsoft.com/office/powerpoint/2010/main" val="16508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7</a:t>
            </a:r>
          </a:p>
        </p:txBody>
      </p:sp>
      <p:sp>
        <p:nvSpPr>
          <p:cNvPr id="3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Xác</a:t>
            </a:r>
            <a:r>
              <a:rPr lang="en-US" sz="1800" dirty="0"/>
              <a:t> </a:t>
            </a:r>
            <a:r>
              <a:rPr lang="en-US" sz="1800" dirty="0" err="1"/>
              <a:t>định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hệ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i="1" dirty="0"/>
              <a:t>a, b</a:t>
            </a:r>
            <a:r>
              <a:rPr lang="en-US" sz="1800" i="1" baseline="30000" dirty="0"/>
              <a:t>'</a:t>
            </a:r>
            <a:r>
              <a:rPr lang="en-US" sz="1800" i="1" dirty="0"/>
              <a:t>, c,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dung </a:t>
            </a:r>
            <a:r>
              <a:rPr lang="en-US" sz="1800" dirty="0" err="1"/>
              <a:t>công</a:t>
            </a:r>
            <a:r>
              <a:rPr lang="en-US" sz="1800" dirty="0"/>
              <a:t> </a:t>
            </a:r>
            <a:r>
              <a:rPr lang="en-US" sz="1800" dirty="0" err="1"/>
              <a:t>thức</a:t>
            </a:r>
            <a:r>
              <a:rPr lang="en-US" sz="1800" dirty="0"/>
              <a:t> </a:t>
            </a:r>
            <a:r>
              <a:rPr lang="en-US" sz="1800" dirty="0" err="1"/>
              <a:t>nghiệm</a:t>
            </a:r>
            <a:r>
              <a:rPr lang="en-US" sz="1800" dirty="0"/>
              <a:t> </a:t>
            </a:r>
            <a:r>
              <a:rPr lang="en-US" sz="1800" dirty="0" err="1"/>
              <a:t>thu</a:t>
            </a:r>
            <a:r>
              <a:rPr lang="en-US" sz="1800" dirty="0"/>
              <a:t> </a:t>
            </a:r>
            <a:r>
              <a:rPr lang="en-US" sz="1800" dirty="0" err="1"/>
              <a:t>gọn</a:t>
            </a:r>
            <a:r>
              <a:rPr lang="en-US" sz="1800" dirty="0"/>
              <a:t> </a:t>
            </a:r>
            <a:r>
              <a:rPr lang="en-US" sz="1800" dirty="0" err="1"/>
              <a:t>giải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phương</a:t>
            </a:r>
            <a:r>
              <a:rPr lang="en-US" sz="1800" dirty="0"/>
              <a:t> </a:t>
            </a:r>
            <a:r>
              <a:rPr lang="en-US" sz="1800" dirty="0" err="1"/>
              <a:t>trình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330375"/>
              </p:ext>
            </p:extLst>
          </p:nvPr>
        </p:nvGraphicFramePr>
        <p:xfrm>
          <a:off x="2413000" y="963613"/>
          <a:ext cx="507365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238200" imgH="279360" progId="Equation.DSMT4">
                  <p:embed/>
                </p:oleObj>
              </mc:Choice>
              <mc:Fallback>
                <p:oleObj name="Equation" r:id="rId2" imgW="3238200" imgH="2793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13000" y="963613"/>
                        <a:ext cx="5073650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46352" y="1512990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379983" y="2206671"/>
            <a:ext cx="6836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1800" dirty="0"/>
              <a:t>Ta </a:t>
            </a:r>
            <a:r>
              <a:rPr lang="en-US" sz="1800" dirty="0" err="1"/>
              <a:t>có</a:t>
            </a:r>
            <a:r>
              <a:rPr lang="en-US" sz="1800" dirty="0"/>
              <a:t>: </a:t>
            </a:r>
            <a:r>
              <a:rPr lang="en-US" sz="1800" i="1" dirty="0"/>
              <a:t>a </a:t>
            </a:r>
            <a:r>
              <a:rPr lang="en-US" sz="1800" dirty="0"/>
              <a:t>= 2</a:t>
            </a:r>
            <a:r>
              <a:rPr lang="en-US" sz="1800" i="1" dirty="0"/>
              <a:t>, b</a:t>
            </a:r>
            <a:r>
              <a:rPr lang="en-US" sz="1800" i="1" baseline="30000" dirty="0"/>
              <a:t>'</a:t>
            </a:r>
            <a:r>
              <a:rPr lang="en-US" sz="1800" i="1" dirty="0"/>
              <a:t> </a:t>
            </a:r>
            <a:r>
              <a:rPr lang="en-US" sz="1800" dirty="0"/>
              <a:t>= 3</a:t>
            </a:r>
            <a:r>
              <a:rPr lang="en-US" sz="1800" i="1" dirty="0"/>
              <a:t>, c </a:t>
            </a:r>
            <a:r>
              <a:rPr lang="en-US" sz="1800" dirty="0"/>
              <a:t>= 1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>
                <a:sym typeface="Symbol Tiger" panose="05050102010706020507" pitchFamily="18" charset="2"/>
              </a:rPr>
              <a:t></a:t>
            </a:r>
            <a:r>
              <a:rPr lang="en-US" sz="1800" baseline="30000" dirty="0">
                <a:sym typeface="Symbol Tiger" panose="05050102010706020507" pitchFamily="18" charset="2"/>
              </a:rPr>
              <a:t>'</a:t>
            </a:r>
            <a:r>
              <a:rPr lang="en-US" sz="1800" dirty="0">
                <a:sym typeface="Symbol Tiger" panose="05050102010706020507" pitchFamily="18" charset="2"/>
              </a:rPr>
              <a:t> = </a:t>
            </a:r>
            <a:r>
              <a:rPr lang="en-US" sz="1800" dirty="0">
                <a:solidFill>
                  <a:schemeClr val="tx1"/>
                </a:solidFill>
                <a:sym typeface="Symbol Tiger" panose="05050102010706020507" pitchFamily="18" charset="2"/>
              </a:rPr>
              <a:t>3</a:t>
            </a:r>
            <a:r>
              <a:rPr lang="en-US" sz="1800" baseline="30000" dirty="0">
                <a:solidFill>
                  <a:schemeClr val="tx1"/>
                </a:solidFill>
                <a:sym typeface="Symbol Tiger" panose="05050102010706020507" pitchFamily="18" charset="2"/>
              </a:rPr>
              <a:t>2 </a:t>
            </a:r>
            <a:r>
              <a:rPr lang="en-US" sz="1800" dirty="0"/>
              <a:t>– 2.1= 7 &gt; 0.</a:t>
            </a:r>
          </a:p>
          <a:p>
            <a:pPr algn="just">
              <a:lnSpc>
                <a:spcPct val="150000"/>
              </a:lnSpc>
            </a:pPr>
            <a:r>
              <a:rPr lang="en-US" sz="1800" dirty="0"/>
              <a:t>Do</a:t>
            </a:r>
            <a:r>
              <a:rPr lang="en-US" sz="1800" dirty="0">
                <a:sym typeface="Symbol Tiger" panose="05050102010706020507" pitchFamily="18" charset="2"/>
              </a:rPr>
              <a:t> </a:t>
            </a:r>
            <a:r>
              <a:rPr lang="en-US" sz="1800" dirty="0" err="1">
                <a:sym typeface="Symbol Tiger" panose="05050102010706020507" pitchFamily="18" charset="2"/>
              </a:rPr>
              <a:t>đó</a:t>
            </a:r>
            <a:r>
              <a:rPr lang="en-US" sz="1800" dirty="0">
                <a:sym typeface="Symbol Tiger" panose="05050102010706020507" pitchFamily="18" charset="2"/>
              </a:rPr>
              <a:t>, </a:t>
            </a:r>
            <a:r>
              <a:rPr lang="en-US" sz="1800" dirty="0" err="1"/>
              <a:t>phương</a:t>
            </a:r>
            <a:r>
              <a:rPr lang="en-US" sz="1800" dirty="0"/>
              <a:t> </a:t>
            </a:r>
            <a:r>
              <a:rPr lang="en-US" sz="1800" dirty="0" err="1"/>
              <a:t>trình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nghiệm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biệt</a:t>
            </a:r>
            <a:r>
              <a:rPr lang="en-US" sz="1800" dirty="0"/>
              <a:t>: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029254"/>
              </p:ext>
            </p:extLst>
          </p:nvPr>
        </p:nvGraphicFramePr>
        <p:xfrm>
          <a:off x="2809318" y="3118923"/>
          <a:ext cx="2775399" cy="670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93680" imgH="482400" progId="Equation.DSMT4">
                  <p:embed/>
                </p:oleObj>
              </mc:Choice>
              <mc:Fallback>
                <p:oleObj name="Equation" r:id="rId4" imgW="1993680" imgH="4824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9318" y="3118923"/>
                        <a:ext cx="2775399" cy="670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379982" y="3911817"/>
            <a:ext cx="6836229" cy="923330"/>
            <a:chOff x="357853" y="3520296"/>
            <a:chExt cx="6836229" cy="923330"/>
          </a:xfrm>
        </p:grpSpPr>
        <p:sp>
          <p:nvSpPr>
            <p:cNvPr id="8" name="Hộp Văn bản 14">
              <a:extLst>
                <a:ext uri="{FF2B5EF4-FFF2-40B4-BE49-F238E27FC236}">
                  <a16:creationId xmlns:a16="http://schemas.microsoft.com/office/drawing/2014/main" id="{6D5124AD-7518-9E56-7DE8-336562BC937D}"/>
                </a:ext>
              </a:extLst>
            </p:cNvPr>
            <p:cNvSpPr txBox="1"/>
            <p:nvPr/>
          </p:nvSpPr>
          <p:spPr>
            <a:xfrm>
              <a:off x="357853" y="3520296"/>
              <a:ext cx="68362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/>
                <a:t>b) Ta </a:t>
              </a:r>
              <a:r>
                <a:rPr lang="en-US" sz="1800" dirty="0" err="1"/>
                <a:t>có</a:t>
              </a:r>
              <a:r>
                <a:rPr lang="en-US" sz="1800" dirty="0"/>
                <a:t>: </a:t>
              </a:r>
              <a:r>
                <a:rPr lang="en-US" sz="1800" i="1" dirty="0"/>
                <a:t>a </a:t>
              </a:r>
              <a:r>
                <a:rPr lang="en-US" sz="1800" dirty="0"/>
                <a:t>= 1</a:t>
              </a:r>
              <a:r>
                <a:rPr lang="en-US" sz="1800" i="1" dirty="0"/>
                <a:t>, b</a:t>
              </a:r>
              <a:r>
                <a:rPr lang="en-US" sz="1800" i="1" baseline="30000" dirty="0"/>
                <a:t>'</a:t>
              </a:r>
              <a:r>
                <a:rPr lang="en-US" sz="1800" i="1" dirty="0"/>
                <a:t> </a:t>
              </a:r>
              <a:r>
                <a:rPr lang="en-US" sz="1800" dirty="0"/>
                <a:t>= -2      </a:t>
              </a:r>
              <a:r>
                <a:rPr lang="en-US" sz="1800" i="1" dirty="0"/>
                <a:t>, c </a:t>
              </a:r>
              <a:r>
                <a:rPr lang="en-US" sz="1800" dirty="0"/>
                <a:t>= 12 </a:t>
              </a:r>
              <a:r>
                <a:rPr lang="en-US" sz="1800" dirty="0" err="1"/>
                <a:t>và</a:t>
              </a:r>
              <a:r>
                <a:rPr lang="en-US" sz="1800" dirty="0"/>
                <a:t> </a:t>
              </a:r>
              <a:r>
                <a:rPr lang="en-US" sz="1800" dirty="0">
                  <a:sym typeface="Symbol Tiger" panose="05050102010706020507" pitchFamily="18" charset="2"/>
                </a:rPr>
                <a:t></a:t>
              </a:r>
              <a:r>
                <a:rPr lang="en-US" sz="1800" baseline="30000" dirty="0">
                  <a:sym typeface="Symbol Tiger" panose="05050102010706020507" pitchFamily="18" charset="2"/>
                </a:rPr>
                <a:t>'</a:t>
              </a:r>
              <a:r>
                <a:rPr lang="en-US" sz="1800" dirty="0">
                  <a:sym typeface="Symbol Tiger" panose="05050102010706020507" pitchFamily="18" charset="2"/>
                </a:rPr>
                <a:t> = </a:t>
              </a:r>
              <a:r>
                <a:rPr lang="en-US" sz="1800" dirty="0">
                  <a:solidFill>
                    <a:schemeClr val="tx1"/>
                  </a:solidFill>
                  <a:sym typeface="Symbol Tiger" panose="05050102010706020507" pitchFamily="18" charset="2"/>
                </a:rPr>
                <a:t>(-2     )</a:t>
              </a:r>
              <a:r>
                <a:rPr lang="en-US" sz="1800" baseline="30000" dirty="0">
                  <a:solidFill>
                    <a:schemeClr val="tx1"/>
                  </a:solidFill>
                  <a:sym typeface="Symbol Tiger" panose="05050102010706020507" pitchFamily="18" charset="2"/>
                </a:rPr>
                <a:t>2 </a:t>
              </a:r>
              <a:r>
                <a:rPr lang="en-US" sz="1800" dirty="0"/>
                <a:t>– 1.12 = 0.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800" dirty="0"/>
                <a:t>Do</a:t>
              </a:r>
              <a:r>
                <a:rPr lang="en-US" sz="1800" dirty="0">
                  <a:sym typeface="Symbol Tiger" panose="05050102010706020507" pitchFamily="18" charset="2"/>
                </a:rPr>
                <a:t> </a:t>
              </a:r>
              <a:r>
                <a:rPr lang="en-US" sz="1800" dirty="0" err="1">
                  <a:sym typeface="Symbol Tiger" panose="05050102010706020507" pitchFamily="18" charset="2"/>
                </a:rPr>
                <a:t>đó</a:t>
              </a:r>
              <a:r>
                <a:rPr lang="en-US" sz="1800" dirty="0">
                  <a:sym typeface="Symbol Tiger" panose="05050102010706020507" pitchFamily="18" charset="2"/>
                </a:rPr>
                <a:t>, </a:t>
              </a:r>
              <a:r>
                <a:rPr lang="en-US" sz="1800" dirty="0" err="1"/>
                <a:t>phương</a:t>
              </a:r>
              <a:r>
                <a:rPr lang="en-US" sz="1800" dirty="0"/>
                <a:t> </a:t>
              </a:r>
              <a:r>
                <a:rPr lang="en-US" sz="1800" dirty="0" err="1"/>
                <a:t>trình</a:t>
              </a:r>
              <a:r>
                <a:rPr lang="en-US" sz="1800" dirty="0"/>
                <a:t> </a:t>
              </a:r>
              <a:r>
                <a:rPr lang="en-US" sz="1800" dirty="0" err="1"/>
                <a:t>có</a:t>
              </a:r>
              <a:r>
                <a:rPr lang="en-US" sz="1800" dirty="0"/>
                <a:t> </a:t>
              </a:r>
              <a:r>
                <a:rPr lang="en-US" sz="1800" dirty="0" err="1"/>
                <a:t>nghiệm</a:t>
              </a:r>
              <a:r>
                <a:rPr lang="en-US" sz="1800" dirty="0"/>
                <a:t> </a:t>
              </a:r>
              <a:r>
                <a:rPr lang="en-US" sz="1800" dirty="0" err="1"/>
                <a:t>kép</a:t>
              </a:r>
              <a:r>
                <a:rPr lang="en-US" sz="1800" dirty="0"/>
                <a:t>:</a:t>
              </a: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7495437"/>
                </p:ext>
              </p:extLst>
            </p:nvPr>
          </p:nvGraphicFramePr>
          <p:xfrm>
            <a:off x="2649537" y="3584574"/>
            <a:ext cx="369560" cy="369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53800" imgH="253800" progId="Equation.DSMT4">
                    <p:embed/>
                  </p:oleObj>
                </mc:Choice>
                <mc:Fallback>
                  <p:oleObj name="Equation" r:id="rId6" imgW="2538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649537" y="3584574"/>
                          <a:ext cx="369560" cy="3695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9904588"/>
                </p:ext>
              </p:extLst>
            </p:nvPr>
          </p:nvGraphicFramePr>
          <p:xfrm>
            <a:off x="4952006" y="3616836"/>
            <a:ext cx="358775" cy="365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358105" imgH="365666" progId="Equation.DSMT4">
                    <p:embed/>
                  </p:oleObj>
                </mc:Choice>
                <mc:Fallback>
                  <p:oleObj name="Equation" r:id="rId6" imgW="358105" imgH="365666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952006" y="3616836"/>
                          <a:ext cx="358775" cy="365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346562"/>
              </p:ext>
            </p:extLst>
          </p:nvPr>
        </p:nvGraphicFramePr>
        <p:xfrm>
          <a:off x="5356140" y="4373482"/>
          <a:ext cx="1594764" cy="438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15920" imgH="279360" progId="Equation.DSMT4">
                  <p:embed/>
                </p:oleObj>
              </mc:Choice>
              <mc:Fallback>
                <p:oleObj name="Equation" r:id="rId9" imgW="10159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56140" y="4373482"/>
                        <a:ext cx="1594764" cy="438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859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0" y="194687"/>
            <a:ext cx="1977218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ysClr val="windowText" lastClr="000000"/>
                </a:solidFill>
              </a:rPr>
              <a:t>Luyện</a:t>
            </a:r>
            <a:r>
              <a:rPr lang="en-US" sz="2000" b="1" dirty="0">
                <a:solidFill>
                  <a:sysClr val="windowText" lastClr="000000"/>
                </a:solidFill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</a:rPr>
              <a:t>tập</a:t>
            </a:r>
            <a:r>
              <a:rPr lang="en-US" sz="2000" b="1" dirty="0">
                <a:solidFill>
                  <a:sysClr val="windowText" lastClr="000000"/>
                </a:solidFill>
              </a:rPr>
              <a:t> 6</a:t>
            </a:r>
          </a:p>
        </p:txBody>
      </p:sp>
      <p:sp>
        <p:nvSpPr>
          <p:cNvPr id="3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Xác</a:t>
            </a:r>
            <a:r>
              <a:rPr lang="en-US" sz="1800" dirty="0"/>
              <a:t> </a:t>
            </a:r>
            <a:r>
              <a:rPr lang="en-US" sz="1800" dirty="0" err="1"/>
              <a:t>định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hệ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i="1" dirty="0"/>
              <a:t>a, b</a:t>
            </a:r>
            <a:r>
              <a:rPr lang="en-US" sz="1800" i="1" baseline="30000" dirty="0"/>
              <a:t>'</a:t>
            </a:r>
            <a:r>
              <a:rPr lang="en-US" sz="1800" i="1" dirty="0"/>
              <a:t>, c,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</a:t>
            </a:r>
            <a:r>
              <a:rPr lang="en-US" sz="1800" dirty="0" err="1"/>
              <a:t>dùng</a:t>
            </a:r>
            <a:r>
              <a:rPr lang="en-US" sz="1800" dirty="0"/>
              <a:t> </a:t>
            </a:r>
            <a:r>
              <a:rPr lang="en-US" sz="1800" dirty="0" err="1"/>
              <a:t>công</a:t>
            </a:r>
            <a:r>
              <a:rPr lang="en-US" sz="1800" dirty="0"/>
              <a:t> </a:t>
            </a:r>
            <a:r>
              <a:rPr lang="en-US" sz="1800" dirty="0" err="1"/>
              <a:t>thức</a:t>
            </a:r>
            <a:r>
              <a:rPr lang="en-US" sz="1800" dirty="0"/>
              <a:t> </a:t>
            </a:r>
            <a:r>
              <a:rPr lang="en-US" sz="1800" dirty="0" err="1"/>
              <a:t>nghiệm</a:t>
            </a:r>
            <a:r>
              <a:rPr lang="en-US" sz="1800" dirty="0"/>
              <a:t> </a:t>
            </a:r>
            <a:r>
              <a:rPr lang="en-US" sz="1800" dirty="0" err="1"/>
              <a:t>thu</a:t>
            </a:r>
            <a:r>
              <a:rPr lang="en-US" sz="1800" dirty="0"/>
              <a:t> </a:t>
            </a:r>
            <a:r>
              <a:rPr lang="en-US" sz="1800" dirty="0" err="1"/>
              <a:t>gọn</a:t>
            </a:r>
            <a:r>
              <a:rPr lang="en-US" sz="1800" dirty="0"/>
              <a:t> </a:t>
            </a:r>
            <a:r>
              <a:rPr lang="en-US" sz="1800" dirty="0" err="1"/>
              <a:t>giải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phương</a:t>
            </a:r>
            <a:r>
              <a:rPr lang="en-US" sz="1800" dirty="0"/>
              <a:t> </a:t>
            </a:r>
            <a:r>
              <a:rPr lang="en-US" sz="1800" dirty="0" err="1"/>
              <a:t>trình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454986" y="968031"/>
          <a:ext cx="4973637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74840" imgH="279360" progId="Equation.DSMT4">
                  <p:embed/>
                </p:oleObj>
              </mc:Choice>
              <mc:Fallback>
                <p:oleObj name="Equation" r:id="rId2" imgW="3174840" imgH="2793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54986" y="968031"/>
                        <a:ext cx="4973637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46352" y="1512990"/>
            <a:ext cx="1199588" cy="42359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68515" y="2008083"/>
            <a:ext cx="8261123" cy="1538636"/>
            <a:chOff x="268515" y="2199927"/>
            <a:chExt cx="8261123" cy="1538636"/>
          </a:xfrm>
        </p:grpSpPr>
        <p:sp>
          <p:nvSpPr>
            <p:cNvPr id="6" name="Hộp Văn bản 14">
              <a:extLst>
                <a:ext uri="{FF2B5EF4-FFF2-40B4-BE49-F238E27FC236}">
                  <a16:creationId xmlns:a16="http://schemas.microsoft.com/office/drawing/2014/main" id="{6D5124AD-7518-9E56-7DE8-336562BC937D}"/>
                </a:ext>
              </a:extLst>
            </p:cNvPr>
            <p:cNvSpPr txBox="1"/>
            <p:nvPr/>
          </p:nvSpPr>
          <p:spPr>
            <a:xfrm>
              <a:off x="268515" y="2199927"/>
              <a:ext cx="8261123" cy="887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AutoNum type="alphaLcParenR"/>
              </a:pPr>
              <a:r>
                <a:rPr lang="en-US" sz="1800" dirty="0"/>
                <a:t>Ta </a:t>
              </a:r>
              <a:r>
                <a:rPr lang="en-US" sz="1800" dirty="0" err="1"/>
                <a:t>có</a:t>
              </a:r>
              <a:r>
                <a:rPr lang="en-US" sz="1800" dirty="0"/>
                <a:t>: </a:t>
              </a:r>
              <a:r>
                <a:rPr lang="en-US" sz="1800" i="1" dirty="0"/>
                <a:t>a </a:t>
              </a:r>
              <a:r>
                <a:rPr lang="en-US" sz="1800" dirty="0"/>
                <a:t>= 3</a:t>
              </a:r>
              <a:r>
                <a:rPr lang="en-US" sz="1800" i="1" dirty="0"/>
                <a:t>, b</a:t>
              </a:r>
              <a:r>
                <a:rPr lang="en-US" sz="1800" i="1" baseline="30000" dirty="0"/>
                <a:t>'</a:t>
              </a:r>
              <a:r>
                <a:rPr lang="en-US" sz="1800" i="1" dirty="0"/>
                <a:t> </a:t>
              </a:r>
              <a:r>
                <a:rPr lang="en-US" sz="1800" dirty="0"/>
                <a:t>= 4</a:t>
              </a:r>
              <a:r>
                <a:rPr lang="en-US" sz="1800" i="1" dirty="0"/>
                <a:t>, c </a:t>
              </a:r>
              <a:r>
                <a:rPr lang="en-US" sz="1800" dirty="0"/>
                <a:t>= -3, </a:t>
              </a:r>
              <a:r>
                <a:rPr lang="en-US" sz="1800" dirty="0">
                  <a:sym typeface="Symbol Tiger" panose="05050102010706020507" pitchFamily="18" charset="2"/>
                </a:rPr>
                <a:t></a:t>
              </a:r>
              <a:r>
                <a:rPr lang="en-US" sz="1800" baseline="30000" dirty="0">
                  <a:sym typeface="Symbol Tiger" panose="05050102010706020507" pitchFamily="18" charset="2"/>
                </a:rPr>
                <a:t>'</a:t>
              </a:r>
              <a:r>
                <a:rPr lang="en-US" sz="1800" dirty="0">
                  <a:sym typeface="Symbol Tiger" panose="05050102010706020507" pitchFamily="18" charset="2"/>
                </a:rPr>
                <a:t> = </a:t>
              </a:r>
              <a:r>
                <a:rPr lang="en-US" sz="1800" dirty="0">
                  <a:solidFill>
                    <a:schemeClr val="tx1"/>
                  </a:solidFill>
                  <a:sym typeface="Symbol Tiger" panose="05050102010706020507" pitchFamily="18" charset="2"/>
                </a:rPr>
                <a:t>4</a:t>
              </a:r>
              <a:r>
                <a:rPr lang="en-US" sz="1800" baseline="30000" dirty="0">
                  <a:solidFill>
                    <a:schemeClr val="tx1"/>
                  </a:solidFill>
                  <a:sym typeface="Symbol Tiger" panose="05050102010706020507" pitchFamily="18" charset="2"/>
                </a:rPr>
                <a:t>2 </a:t>
              </a:r>
              <a:r>
                <a:rPr lang="en-US" sz="1800" dirty="0"/>
                <a:t>– 3.(-3) = 25</a:t>
              </a:r>
            </a:p>
            <a:p>
              <a:pPr algn="just">
                <a:lnSpc>
                  <a:spcPct val="150000"/>
                </a:lnSpc>
              </a:pPr>
              <a:r>
                <a:rPr lang="en-US" sz="1800" dirty="0"/>
                <a:t>Do</a:t>
              </a:r>
              <a:r>
                <a:rPr lang="en-US" sz="1800" dirty="0">
                  <a:sym typeface="Symbol Tiger" panose="05050102010706020507" pitchFamily="18" charset="2"/>
                </a:rPr>
                <a:t> ' &gt; 0, </a:t>
              </a:r>
              <a:r>
                <a:rPr lang="en-US" sz="1800" dirty="0" err="1"/>
                <a:t>phương</a:t>
              </a:r>
              <a:r>
                <a:rPr lang="en-US" sz="1800" dirty="0"/>
                <a:t> </a:t>
              </a:r>
              <a:r>
                <a:rPr lang="en-US" sz="1800" dirty="0" err="1"/>
                <a:t>trình</a:t>
              </a:r>
              <a:r>
                <a:rPr lang="en-US" sz="1800" dirty="0"/>
                <a:t> </a:t>
              </a:r>
              <a:r>
                <a:rPr lang="en-US" sz="1800" dirty="0" err="1"/>
                <a:t>có</a:t>
              </a:r>
              <a:r>
                <a:rPr lang="en-US" sz="1800" dirty="0"/>
                <a:t> </a:t>
              </a:r>
              <a:r>
                <a:rPr lang="en-US" sz="1800" dirty="0" err="1"/>
                <a:t>hai</a:t>
              </a:r>
              <a:r>
                <a:rPr lang="en-US" sz="1800" dirty="0"/>
                <a:t> </a:t>
              </a:r>
              <a:r>
                <a:rPr lang="en-US" sz="1800" dirty="0" err="1"/>
                <a:t>nghiệm</a:t>
              </a:r>
              <a:r>
                <a:rPr lang="en-US" sz="1800" dirty="0"/>
                <a:t> </a:t>
              </a:r>
              <a:r>
                <a:rPr lang="en-US" sz="1800" dirty="0" err="1"/>
                <a:t>phân</a:t>
              </a:r>
              <a:r>
                <a:rPr lang="en-US" sz="1800" dirty="0"/>
                <a:t> </a:t>
              </a:r>
              <a:r>
                <a:rPr lang="en-US" sz="1800" dirty="0" err="1"/>
                <a:t>biệt</a:t>
              </a:r>
              <a:r>
                <a:rPr lang="en-US" sz="1800" dirty="0"/>
                <a:t>:</a:t>
              </a: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7330705"/>
                </p:ext>
              </p:extLst>
            </p:nvPr>
          </p:nvGraphicFramePr>
          <p:xfrm>
            <a:off x="1206500" y="2974975"/>
            <a:ext cx="4318000" cy="763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806560" imgH="495000" progId="Equation.DSMT4">
                    <p:embed/>
                  </p:oleObj>
                </mc:Choice>
                <mc:Fallback>
                  <p:oleObj name="Equation" r:id="rId4" imgW="2806560" imgH="495000" progId="Equation.DSMT4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206500" y="2974975"/>
                          <a:ext cx="4318000" cy="7635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/>
          <p:cNvGrpSpPr/>
          <p:nvPr/>
        </p:nvGrpSpPr>
        <p:grpSpPr>
          <a:xfrm>
            <a:off x="344488" y="3581062"/>
            <a:ext cx="8185150" cy="1527513"/>
            <a:chOff x="344488" y="3581062"/>
            <a:chExt cx="8185150" cy="1527513"/>
          </a:xfrm>
        </p:grpSpPr>
        <p:sp>
          <p:nvSpPr>
            <p:cNvPr id="8" name="Hộp Văn bản 14">
              <a:extLst>
                <a:ext uri="{FF2B5EF4-FFF2-40B4-BE49-F238E27FC236}">
                  <a16:creationId xmlns:a16="http://schemas.microsoft.com/office/drawing/2014/main" id="{6D5124AD-7518-9E56-7DE8-336562BC937D}"/>
                </a:ext>
              </a:extLst>
            </p:cNvPr>
            <p:cNvSpPr txBox="1"/>
            <p:nvPr/>
          </p:nvSpPr>
          <p:spPr>
            <a:xfrm>
              <a:off x="420915" y="3581062"/>
              <a:ext cx="8108723" cy="887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/>
                <a:t>b)    Ta </a:t>
              </a:r>
              <a:r>
                <a:rPr lang="en-US" sz="1800" dirty="0" err="1"/>
                <a:t>có</a:t>
              </a:r>
              <a:r>
                <a:rPr lang="en-US" sz="1800" dirty="0"/>
                <a:t>: </a:t>
              </a:r>
              <a:r>
                <a:rPr lang="en-US" sz="1800" i="1" dirty="0"/>
                <a:t>a </a:t>
              </a:r>
              <a:r>
                <a:rPr lang="en-US" sz="1800" dirty="0"/>
                <a:t>= 1</a:t>
              </a:r>
              <a:r>
                <a:rPr lang="en-US" sz="1800" i="1" dirty="0"/>
                <a:t>, b</a:t>
              </a:r>
              <a:r>
                <a:rPr lang="en-US" sz="1800" i="1" baseline="30000" dirty="0"/>
                <a:t>'</a:t>
              </a:r>
              <a:r>
                <a:rPr lang="en-US" sz="1800" i="1" dirty="0"/>
                <a:t> </a:t>
              </a:r>
              <a:r>
                <a:rPr lang="en-US" sz="1800" dirty="0"/>
                <a:t>=         </a:t>
              </a:r>
              <a:r>
                <a:rPr lang="en-US" sz="1800" i="1" dirty="0"/>
                <a:t>, c </a:t>
              </a:r>
              <a:r>
                <a:rPr lang="en-US" sz="1800" dirty="0"/>
                <a:t>= 2, </a:t>
              </a:r>
              <a:r>
                <a:rPr lang="en-US" sz="1800" dirty="0">
                  <a:sym typeface="Symbol Tiger" panose="05050102010706020507" pitchFamily="18" charset="2"/>
                </a:rPr>
                <a:t></a:t>
              </a:r>
              <a:r>
                <a:rPr lang="en-US" sz="1800" baseline="30000" dirty="0">
                  <a:sym typeface="Symbol Tiger" panose="05050102010706020507" pitchFamily="18" charset="2"/>
                </a:rPr>
                <a:t>'</a:t>
              </a:r>
              <a:r>
                <a:rPr lang="en-US" sz="1800" dirty="0">
                  <a:sym typeface="Symbol Tiger" panose="05050102010706020507" pitchFamily="18" charset="2"/>
                </a:rPr>
                <a:t> = </a:t>
              </a:r>
              <a:r>
                <a:rPr lang="en-US" sz="1800" dirty="0">
                  <a:solidFill>
                    <a:schemeClr val="tx1"/>
                  </a:solidFill>
                  <a:sym typeface="Symbol Tiger" panose="05050102010706020507" pitchFamily="18" charset="2"/>
                </a:rPr>
                <a:t>(       )</a:t>
              </a:r>
              <a:r>
                <a:rPr lang="en-US" sz="1800" baseline="30000" dirty="0">
                  <a:solidFill>
                    <a:schemeClr val="tx1"/>
                  </a:solidFill>
                  <a:sym typeface="Symbol Tiger" panose="05050102010706020507" pitchFamily="18" charset="2"/>
                </a:rPr>
                <a:t>2 </a:t>
              </a:r>
              <a:r>
                <a:rPr lang="en-US" sz="1800" dirty="0"/>
                <a:t>– 1.2 =16</a:t>
              </a:r>
            </a:p>
            <a:p>
              <a:pPr algn="just">
                <a:lnSpc>
                  <a:spcPct val="150000"/>
                </a:lnSpc>
              </a:pPr>
              <a:r>
                <a:rPr lang="en-US" sz="1800" dirty="0"/>
                <a:t>Do</a:t>
              </a:r>
              <a:r>
                <a:rPr lang="en-US" sz="1800" dirty="0">
                  <a:sym typeface="Symbol Tiger" panose="05050102010706020507" pitchFamily="18" charset="2"/>
                </a:rPr>
                <a:t> ' &gt; 0, </a:t>
              </a:r>
              <a:r>
                <a:rPr lang="en-US" sz="1800" dirty="0" err="1"/>
                <a:t>phương</a:t>
              </a:r>
              <a:r>
                <a:rPr lang="en-US" sz="1800" dirty="0"/>
                <a:t> </a:t>
              </a:r>
              <a:r>
                <a:rPr lang="en-US" sz="1800" dirty="0" err="1"/>
                <a:t>trình</a:t>
              </a:r>
              <a:r>
                <a:rPr lang="en-US" sz="1800" dirty="0"/>
                <a:t> </a:t>
              </a:r>
              <a:r>
                <a:rPr lang="en-US" sz="1800" dirty="0" err="1"/>
                <a:t>có</a:t>
              </a:r>
              <a:r>
                <a:rPr lang="en-US" sz="1800" dirty="0"/>
                <a:t> </a:t>
              </a:r>
              <a:r>
                <a:rPr lang="en-US" sz="1800" dirty="0" err="1"/>
                <a:t>hai</a:t>
              </a:r>
              <a:r>
                <a:rPr lang="en-US" sz="1800" dirty="0"/>
                <a:t> </a:t>
              </a:r>
              <a:r>
                <a:rPr lang="en-US" sz="1800" dirty="0" err="1"/>
                <a:t>nghiệm</a:t>
              </a:r>
              <a:r>
                <a:rPr lang="en-US" sz="1800" dirty="0"/>
                <a:t> </a:t>
              </a:r>
              <a:r>
                <a:rPr lang="en-US" sz="1800" dirty="0" err="1"/>
                <a:t>phân</a:t>
              </a:r>
              <a:r>
                <a:rPr lang="en-US" sz="1800" dirty="0"/>
                <a:t> </a:t>
              </a:r>
              <a:r>
                <a:rPr lang="en-US" sz="1800" dirty="0" err="1"/>
                <a:t>biệt</a:t>
              </a:r>
              <a:r>
                <a:rPr lang="en-US" sz="1800" dirty="0"/>
                <a:t>:</a:t>
              </a: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8289943"/>
                </p:ext>
              </p:extLst>
            </p:nvPr>
          </p:nvGraphicFramePr>
          <p:xfrm>
            <a:off x="344488" y="4365625"/>
            <a:ext cx="6350000" cy="742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127400" imgH="482400" progId="Equation.DSMT4">
                    <p:embed/>
                  </p:oleObj>
                </mc:Choice>
                <mc:Fallback>
                  <p:oleObj name="Equation" r:id="rId6" imgW="4127400" imgH="482400" progId="Equation.DSMT4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44488" y="4365625"/>
                          <a:ext cx="6350000" cy="742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7366852"/>
                </p:ext>
              </p:extLst>
            </p:nvPr>
          </p:nvGraphicFramePr>
          <p:xfrm>
            <a:off x="2693987" y="3660593"/>
            <a:ext cx="477838" cy="341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55320" imgH="253800" progId="Equation.DSMT4">
                    <p:embed/>
                  </p:oleObj>
                </mc:Choice>
                <mc:Fallback>
                  <p:oleObj name="Equation" r:id="rId8" imgW="35532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693987" y="3660593"/>
                          <a:ext cx="477838" cy="3413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3731174"/>
                </p:ext>
              </p:extLst>
            </p:nvPr>
          </p:nvGraphicFramePr>
          <p:xfrm>
            <a:off x="4579060" y="3671493"/>
            <a:ext cx="450140" cy="3215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55320" imgH="253800" progId="Equation.DSMT4">
                    <p:embed/>
                  </p:oleObj>
                </mc:Choice>
                <mc:Fallback>
                  <p:oleObj name="Equation" r:id="rId10" imgW="35532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579060" y="3671493"/>
                          <a:ext cx="450140" cy="3215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21995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16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2567363" y="554"/>
            <a:ext cx="6799007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Giải</a:t>
            </a:r>
            <a:r>
              <a:rPr lang="en-US" sz="2200" dirty="0"/>
              <a:t> </a:t>
            </a:r>
            <a:r>
              <a:rPr lang="en-US" sz="2200" dirty="0" err="1"/>
              <a:t>bài</a:t>
            </a:r>
            <a:r>
              <a:rPr lang="en-US" sz="2200" dirty="0"/>
              <a:t> </a:t>
            </a:r>
            <a:r>
              <a:rPr lang="en-US" sz="2200" dirty="0" err="1"/>
              <a:t>toán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i="1" dirty="0" err="1"/>
              <a:t>tình</a:t>
            </a:r>
            <a:r>
              <a:rPr lang="en-US" sz="2200" i="1" dirty="0"/>
              <a:t> </a:t>
            </a:r>
            <a:r>
              <a:rPr lang="en-US" sz="2200" i="1" dirty="0" err="1"/>
              <a:t>huống</a:t>
            </a:r>
            <a:r>
              <a:rPr lang="en-US" sz="2200" i="1" dirty="0"/>
              <a:t> </a:t>
            </a:r>
            <a:r>
              <a:rPr lang="en-US" sz="2200" i="1" dirty="0" err="1"/>
              <a:t>mở</a:t>
            </a:r>
            <a:r>
              <a:rPr lang="en-US" sz="2200" i="1" dirty="0"/>
              <a:t> </a:t>
            </a:r>
            <a:r>
              <a:rPr lang="en-US" sz="2200" i="1" dirty="0" err="1"/>
              <a:t>đầu</a:t>
            </a:r>
            <a:r>
              <a:rPr lang="en-US" sz="2200" dirty="0"/>
              <a:t>.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6197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75319" y="604827"/>
            <a:ext cx="4342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ea typeface="Times New Roman" panose="02020603050405020304" pitchFamily="18" charset="0"/>
              </a:rPr>
              <a:t>Gọi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i="1" dirty="0">
                <a:ea typeface="Times New Roman" panose="02020603050405020304" pitchFamily="18" charset="0"/>
              </a:rPr>
              <a:t>x</a:t>
            </a:r>
            <a:r>
              <a:rPr lang="en-US" sz="1600" dirty="0">
                <a:ea typeface="Times New Roman" panose="02020603050405020304" pitchFamily="18" charset="0"/>
              </a:rPr>
              <a:t> (m) </a:t>
            </a:r>
            <a:r>
              <a:rPr lang="en-US" sz="1600" dirty="0" err="1">
                <a:ea typeface="Times New Roman" panose="02020603050405020304" pitchFamily="18" charset="0"/>
              </a:rPr>
              <a:t>là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bề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rộng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của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mặt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đường</a:t>
            </a:r>
            <a:r>
              <a:rPr lang="en-US" sz="1600" dirty="0">
                <a:ea typeface="Times New Roman" panose="02020603050405020304" pitchFamily="18" charset="0"/>
              </a:rPr>
              <a:t> (0&lt;</a:t>
            </a:r>
            <a:r>
              <a:rPr lang="en-US" sz="1600" i="1" dirty="0">
                <a:ea typeface="Times New Roman" panose="02020603050405020304" pitchFamily="18" charset="0"/>
              </a:rPr>
              <a:t>x</a:t>
            </a:r>
            <a:r>
              <a:rPr lang="en-US" sz="1600" dirty="0">
                <a:ea typeface="Times New Roman" panose="02020603050405020304" pitchFamily="18" charset="0"/>
              </a:rPr>
              <a:t>&lt;8). 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2736758" y="899602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dirty="0" err="1">
                <a:ea typeface="Times New Roman" panose="02020603050405020304" pitchFamily="18" charset="0"/>
              </a:rPr>
              <a:t>Chiều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dài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của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bể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bơi</a:t>
            </a:r>
            <a:r>
              <a:rPr lang="en-US" sz="1600" dirty="0">
                <a:ea typeface="Times New Roman" panose="02020603050405020304" pitchFamily="18" charset="0"/>
              </a:rPr>
              <a:t>: 28 - 2</a:t>
            </a:r>
            <a:r>
              <a:rPr lang="en-US" sz="1600" i="1" dirty="0">
                <a:ea typeface="Times New Roman" panose="02020603050405020304" pitchFamily="18" charset="0"/>
              </a:rPr>
              <a:t>x </a:t>
            </a:r>
            <a:r>
              <a:rPr lang="en-US" sz="1600" dirty="0">
                <a:ea typeface="Times New Roman" panose="02020603050405020304" pitchFamily="18" charset="0"/>
              </a:rPr>
              <a:t>(m)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600" dirty="0" err="1">
                <a:ea typeface="Times New Roman" panose="02020603050405020304" pitchFamily="18" charset="0"/>
              </a:rPr>
              <a:t>Chiều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rộng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của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bể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bơi</a:t>
            </a:r>
            <a:r>
              <a:rPr lang="en-US" sz="1600" dirty="0">
                <a:ea typeface="Times New Roman" panose="02020603050405020304" pitchFamily="18" charset="0"/>
              </a:rPr>
              <a:t>: 16 - 2</a:t>
            </a:r>
            <a:r>
              <a:rPr lang="en-US" sz="1600" i="1" dirty="0">
                <a:ea typeface="Times New Roman" panose="02020603050405020304" pitchFamily="18" charset="0"/>
              </a:rPr>
              <a:t>x </a:t>
            </a:r>
            <a:r>
              <a:rPr lang="en-US" sz="1600" dirty="0">
                <a:ea typeface="Times New Roman" panose="02020603050405020304" pitchFamily="18" charset="0"/>
              </a:rPr>
              <a:t>(m)</a:t>
            </a:r>
          </a:p>
        </p:txBody>
      </p:sp>
      <p:sp>
        <p:nvSpPr>
          <p:cNvPr id="12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2579928" y="1572288"/>
            <a:ext cx="6708227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diện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tích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bể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bơi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288 m</a:t>
            </a:r>
            <a:r>
              <a:rPr lang="en-US" sz="1600" baseline="30000" dirty="0"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phương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endParaRPr lang="en-US" sz="1600" dirty="0"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25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+mn-lt"/>
                <a:ea typeface="Times New Roman" panose="02020603050405020304" pitchFamily="18" charset="0"/>
              </a:rPr>
              <a:t>Do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            (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loại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tmđk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)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          (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tmđk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).</a:t>
            </a:r>
          </a:p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Vậy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bề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rộng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đường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2 m.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941503"/>
              </p:ext>
            </p:extLst>
          </p:nvPr>
        </p:nvGraphicFramePr>
        <p:xfrm>
          <a:off x="2886041" y="2011543"/>
          <a:ext cx="3048000" cy="193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679480" imgH="1701720" progId="Equation.DSMT4">
                  <p:embed/>
                </p:oleObj>
              </mc:Choice>
              <mc:Fallback>
                <p:oleObj name="Equation" r:id="rId7" imgW="2679480" imgH="1701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86041" y="2011543"/>
                        <a:ext cx="3048000" cy="193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725955"/>
              </p:ext>
            </p:extLst>
          </p:nvPr>
        </p:nvGraphicFramePr>
        <p:xfrm>
          <a:off x="3258118" y="3946706"/>
          <a:ext cx="730011" cy="305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45760" imgH="228600" progId="Equation.DSMT4">
                  <p:embed/>
                </p:oleObj>
              </mc:Choice>
              <mc:Fallback>
                <p:oleObj name="Equation" r:id="rId9" imgW="545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58118" y="3946706"/>
                        <a:ext cx="730011" cy="305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6524469"/>
              </p:ext>
            </p:extLst>
          </p:nvPr>
        </p:nvGraphicFramePr>
        <p:xfrm>
          <a:off x="6258857" y="3956622"/>
          <a:ext cx="512432" cy="247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93480" imgH="190440" progId="Equation.DSMT4">
                  <p:embed/>
                </p:oleObj>
              </mc:Choice>
              <mc:Fallback>
                <p:oleObj name="Equation" r:id="rId11" imgW="393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258857" y="3956622"/>
                        <a:ext cx="512432" cy="247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36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15705" y="907144"/>
            <a:ext cx="6020409" cy="1971165"/>
            <a:chOff x="2706980" y="2917658"/>
            <a:chExt cx="13659978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699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 sz="700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 sz="700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706980" y="3359717"/>
              <a:ext cx="13162421" cy="1356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buClrTx/>
                <a:tabLst>
                  <a:tab pos="180023" algn="l"/>
                  <a:tab pos="360045" algn="l"/>
                </a:tabLst>
                <a:defRPr/>
              </a:pPr>
              <a:r>
                <a:rPr lang="nl-NL" sz="24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4. TÌM NGHIỆM CỦA </a:t>
              </a:r>
              <a:r>
                <a:rPr lang="nl-NL" sz="2400" b="1" kern="1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PHƯƠNG TRÌNH BẬC HAI BẰNG MÁY TÍNH CẦM TAY</a:t>
              </a:r>
              <a:endPara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119" y="3452061"/>
            <a:ext cx="3371662" cy="1692442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4300" y="3105150"/>
            <a:ext cx="586660" cy="522661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8244301" y="2713950"/>
            <a:ext cx="1091931" cy="279932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8216986" y="194680"/>
            <a:ext cx="592064" cy="87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84501"/>
      </p:ext>
    </p:extLst>
  </p:cSld>
  <p:clrMapOvr>
    <a:masterClrMapping/>
  </p:clrMapOvr>
  <p:transition spd="med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9387" y="877277"/>
            <a:ext cx="2430883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MTCT,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945" y="3837970"/>
            <a:ext cx="1358984" cy="125767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  <p:sp>
        <p:nvSpPr>
          <p:cNvPr id="7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259881" y="10175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8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866065"/>
              </p:ext>
            </p:extLst>
          </p:nvPr>
        </p:nvGraphicFramePr>
        <p:xfrm>
          <a:off x="20638" y="2478088"/>
          <a:ext cx="2284955" cy="1257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3880" imgH="838080" progId="Equation.DSMT4">
                  <p:embed/>
                </p:oleObj>
              </mc:Choice>
              <mc:Fallback>
                <p:oleObj name="Equation" r:id="rId7" imgW="15238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638" y="2478088"/>
                        <a:ext cx="2284955" cy="1257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448686" y="92829"/>
            <a:ext cx="1321494" cy="619132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9279103"/>
              </p:ext>
            </p:extLst>
          </p:nvPr>
        </p:nvGraphicFramePr>
        <p:xfrm>
          <a:off x="3432175" y="869950"/>
          <a:ext cx="2722563" cy="344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44520" imgH="1879560" progId="Equation.DSMT4">
                  <p:embed/>
                </p:oleObj>
              </mc:Choice>
              <mc:Fallback>
                <p:oleObj name="Equation" r:id="rId9" imgW="124452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32175" y="869950"/>
                        <a:ext cx="2722563" cy="3440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3105308" y="4305752"/>
            <a:ext cx="58810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Sử</a:t>
            </a:r>
            <a:r>
              <a:rPr lang="en-US" sz="1800" dirty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MTCT, </a:t>
            </a:r>
            <a:r>
              <a:rPr lang="en-US" sz="1800" dirty="0" err="1"/>
              <a:t>phương</a:t>
            </a:r>
            <a:r>
              <a:rPr lang="en-US" sz="1800" dirty="0"/>
              <a:t> </a:t>
            </a:r>
            <a:r>
              <a:rPr lang="en-US" sz="1800" dirty="0" err="1"/>
              <a:t>trình</a:t>
            </a:r>
            <a:r>
              <a:rPr lang="en-US" sz="1800" dirty="0"/>
              <a:t> </a:t>
            </a:r>
            <a:r>
              <a:rPr lang="en-US" sz="1800" dirty="0" err="1"/>
              <a:t>vô</a:t>
            </a:r>
            <a:r>
              <a:rPr lang="en-US" sz="1800" dirty="0"/>
              <a:t> </a:t>
            </a:r>
            <a:r>
              <a:rPr lang="en-US" sz="1800" dirty="0" err="1"/>
              <a:t>nghiệm</a:t>
            </a:r>
            <a:r>
              <a:rPr lang="en-US" sz="1800" dirty="0"/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55535" y="1214072"/>
            <a:ext cx="5881037" cy="1299157"/>
            <a:chOff x="2955535" y="1214072"/>
            <a:chExt cx="5881037" cy="1299157"/>
          </a:xfrm>
        </p:grpSpPr>
        <p:sp>
          <p:nvSpPr>
            <p:cNvPr id="13" name="Rectangle 12"/>
            <p:cNvSpPr/>
            <p:nvPr/>
          </p:nvSpPr>
          <p:spPr>
            <a:xfrm>
              <a:off x="2955535" y="1214072"/>
              <a:ext cx="588103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err="1"/>
                <a:t>Sử</a:t>
              </a:r>
              <a:r>
                <a:rPr lang="en-US" sz="1800" dirty="0"/>
                <a:t> </a:t>
              </a:r>
              <a:r>
                <a:rPr lang="en-US" sz="1800" dirty="0" err="1"/>
                <a:t>dụng</a:t>
              </a:r>
              <a:r>
                <a:rPr lang="en-US" sz="1800" dirty="0"/>
                <a:t> MTCT, </a:t>
              </a:r>
              <a:r>
                <a:rPr lang="en-US" sz="1800" dirty="0" err="1"/>
                <a:t>phương</a:t>
              </a:r>
              <a:r>
                <a:rPr lang="en-US" sz="1800" dirty="0"/>
                <a:t> </a:t>
              </a:r>
              <a:r>
                <a:rPr lang="en-US" sz="1800" dirty="0" err="1"/>
                <a:t>trình</a:t>
              </a:r>
              <a:r>
                <a:rPr lang="en-US" sz="1800" dirty="0"/>
                <a:t> </a:t>
              </a:r>
              <a:r>
                <a:rPr lang="en-US" sz="1800" dirty="0" err="1"/>
                <a:t>có</a:t>
              </a:r>
              <a:r>
                <a:rPr lang="en-US" sz="1800" dirty="0"/>
                <a:t> </a:t>
              </a:r>
              <a:r>
                <a:rPr lang="en-US" sz="1800" dirty="0" err="1"/>
                <a:t>hai</a:t>
              </a:r>
              <a:r>
                <a:rPr lang="en-US" sz="1800" dirty="0"/>
                <a:t> </a:t>
              </a:r>
              <a:r>
                <a:rPr lang="en-US" sz="1800" dirty="0" err="1"/>
                <a:t>nghiệm</a:t>
              </a:r>
              <a:r>
                <a:rPr lang="en-US" sz="1800" dirty="0"/>
                <a:t> </a:t>
              </a:r>
              <a:r>
                <a:rPr lang="en-US" sz="1800" dirty="0" err="1"/>
                <a:t>phân</a:t>
              </a:r>
              <a:r>
                <a:rPr lang="en-US" sz="1800" dirty="0"/>
                <a:t> </a:t>
              </a:r>
              <a:r>
                <a:rPr lang="en-US" sz="1800" dirty="0" err="1"/>
                <a:t>biệt</a:t>
              </a:r>
              <a:r>
                <a:rPr lang="en-US" sz="1800" dirty="0"/>
                <a:t>:</a:t>
              </a: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5200252"/>
                </p:ext>
              </p:extLst>
            </p:nvPr>
          </p:nvGraphicFramePr>
          <p:xfrm>
            <a:off x="3601193" y="1771091"/>
            <a:ext cx="3032621" cy="742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968480" imgH="482400" progId="Equation.DSMT4">
                    <p:embed/>
                  </p:oleObj>
                </mc:Choice>
                <mc:Fallback>
                  <p:oleObj name="Equation" r:id="rId11" imgW="196848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601193" y="1771091"/>
                          <a:ext cx="3032621" cy="742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/>
          <p:cNvGrpSpPr/>
          <p:nvPr/>
        </p:nvGrpSpPr>
        <p:grpSpPr>
          <a:xfrm>
            <a:off x="2955536" y="2843146"/>
            <a:ext cx="5881037" cy="1072845"/>
            <a:chOff x="2955536" y="2843146"/>
            <a:chExt cx="5881037" cy="1072845"/>
          </a:xfrm>
        </p:grpSpPr>
        <p:sp>
          <p:nvSpPr>
            <p:cNvPr id="12" name="Rectangle 11"/>
            <p:cNvSpPr/>
            <p:nvPr/>
          </p:nvSpPr>
          <p:spPr>
            <a:xfrm>
              <a:off x="2955536" y="2843146"/>
              <a:ext cx="588103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err="1"/>
                <a:t>Sử</a:t>
              </a:r>
              <a:r>
                <a:rPr lang="en-US" sz="1800" dirty="0"/>
                <a:t> </a:t>
              </a:r>
              <a:r>
                <a:rPr lang="en-US" sz="1800" dirty="0" err="1"/>
                <a:t>dụng</a:t>
              </a:r>
              <a:r>
                <a:rPr lang="en-US" sz="1800" dirty="0"/>
                <a:t> MTCT, </a:t>
              </a:r>
              <a:r>
                <a:rPr lang="en-US" sz="1800" dirty="0" err="1"/>
                <a:t>phương</a:t>
              </a:r>
              <a:r>
                <a:rPr lang="en-US" sz="1800" dirty="0"/>
                <a:t> </a:t>
              </a:r>
              <a:r>
                <a:rPr lang="en-US" sz="1800" dirty="0" err="1"/>
                <a:t>trình</a:t>
              </a:r>
              <a:r>
                <a:rPr lang="en-US" sz="1800" dirty="0"/>
                <a:t> </a:t>
              </a:r>
              <a:r>
                <a:rPr lang="en-US" sz="1800" dirty="0" err="1"/>
                <a:t>có</a:t>
              </a:r>
              <a:r>
                <a:rPr lang="en-US" sz="1800" dirty="0"/>
                <a:t> </a:t>
              </a:r>
              <a:r>
                <a:rPr lang="en-US" sz="1800" dirty="0" err="1"/>
                <a:t>nghiệm</a:t>
              </a:r>
              <a:r>
                <a:rPr lang="en-US" sz="1800" dirty="0"/>
                <a:t> </a:t>
              </a:r>
              <a:r>
                <a:rPr lang="en-US" sz="1800" dirty="0" err="1"/>
                <a:t>kép</a:t>
              </a:r>
              <a:r>
                <a:rPr lang="en-US" sz="1800" dirty="0"/>
                <a:t>:</a:t>
              </a: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4767605"/>
                </p:ext>
              </p:extLst>
            </p:nvPr>
          </p:nvGraphicFramePr>
          <p:xfrm>
            <a:off x="3819581" y="3195871"/>
            <a:ext cx="1320220" cy="720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838080" imgH="457200" progId="Equation.DSMT4">
                    <p:embed/>
                  </p:oleObj>
                </mc:Choice>
                <mc:Fallback>
                  <p:oleObj name="Equation" r:id="rId13" imgW="83808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819581" y="3195871"/>
                          <a:ext cx="1320220" cy="7201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9387" y="877277"/>
            <a:ext cx="2430883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MTCT,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945" y="3837970"/>
            <a:ext cx="1358984" cy="1257678"/>
          </a:xfrm>
          <a:prstGeom prst="rect">
            <a:avLst/>
          </a:prstGeom>
        </p:spPr>
      </p:pic>
      <p:sp>
        <p:nvSpPr>
          <p:cNvPr id="7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0" y="101758"/>
            <a:ext cx="2596737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ysClr val="windowText" lastClr="000000"/>
                </a:solidFill>
              </a:rPr>
              <a:t>Luyện</a:t>
            </a:r>
            <a:r>
              <a:rPr lang="en-US" sz="2000" b="1" dirty="0">
                <a:solidFill>
                  <a:sysClr val="windowText" lastClr="000000"/>
                </a:solidFill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</a:rPr>
              <a:t>tập</a:t>
            </a:r>
            <a:r>
              <a:rPr lang="en-US" sz="2000" b="1" dirty="0">
                <a:solidFill>
                  <a:sysClr val="windowText" lastClr="000000"/>
                </a:solidFill>
              </a:rPr>
              <a:t> 7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293173"/>
              </p:ext>
            </p:extLst>
          </p:nvPr>
        </p:nvGraphicFramePr>
        <p:xfrm>
          <a:off x="60785" y="2513229"/>
          <a:ext cx="2415675" cy="1254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63560" imgH="863280" progId="Equation.DSMT4">
                  <p:embed/>
                </p:oleObj>
              </mc:Choice>
              <mc:Fallback>
                <p:oleObj name="Equation" r:id="rId4" imgW="1663560" imgH="8632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785" y="2513229"/>
                        <a:ext cx="2415675" cy="1254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448686" y="92829"/>
            <a:ext cx="1321494" cy="619132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256195"/>
              </p:ext>
            </p:extLst>
          </p:nvPr>
        </p:nvGraphicFramePr>
        <p:xfrm>
          <a:off x="2878460" y="674388"/>
          <a:ext cx="3722688" cy="347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01720" imgH="1917360" progId="Equation.DSMT4">
                  <p:embed/>
                </p:oleObj>
              </mc:Choice>
              <mc:Fallback>
                <p:oleObj name="Equation" r:id="rId6" imgW="1701720" imgH="191736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78460" y="674388"/>
                        <a:ext cx="3722688" cy="347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2738448" y="3130589"/>
            <a:ext cx="58810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Sử</a:t>
            </a:r>
            <a:r>
              <a:rPr lang="en-US" sz="1800" dirty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MTCT, </a:t>
            </a:r>
            <a:r>
              <a:rPr lang="en-US" sz="1800" dirty="0" err="1"/>
              <a:t>phương</a:t>
            </a:r>
            <a:r>
              <a:rPr lang="en-US" sz="1800" dirty="0"/>
              <a:t> </a:t>
            </a:r>
            <a:r>
              <a:rPr lang="en-US" sz="1800" dirty="0" err="1"/>
              <a:t>trình</a:t>
            </a:r>
            <a:r>
              <a:rPr lang="en-US" sz="1800" dirty="0"/>
              <a:t> </a:t>
            </a:r>
            <a:r>
              <a:rPr lang="en-US" sz="1800" dirty="0" err="1"/>
              <a:t>vô</a:t>
            </a:r>
            <a:r>
              <a:rPr lang="en-US" sz="1800" dirty="0"/>
              <a:t> </a:t>
            </a:r>
            <a:r>
              <a:rPr lang="en-US" sz="1800" dirty="0" err="1"/>
              <a:t>nghiệm</a:t>
            </a:r>
            <a:r>
              <a:rPr lang="en-US" sz="1800" dirty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26480" y="1194674"/>
            <a:ext cx="58810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Sử</a:t>
            </a:r>
            <a:r>
              <a:rPr lang="en-US" sz="1800" dirty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MTCT, </a:t>
            </a:r>
            <a:r>
              <a:rPr lang="en-US" sz="1800" dirty="0" err="1"/>
              <a:t>phương</a:t>
            </a:r>
            <a:r>
              <a:rPr lang="en-US" sz="1800" dirty="0"/>
              <a:t> </a:t>
            </a:r>
            <a:r>
              <a:rPr lang="en-US" sz="1800" dirty="0" err="1"/>
              <a:t>trình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nghiệm</a:t>
            </a:r>
            <a:r>
              <a:rPr lang="en-US" sz="1800" dirty="0"/>
              <a:t> </a:t>
            </a:r>
            <a:r>
              <a:rPr lang="en-US" sz="1800" dirty="0" err="1"/>
              <a:t>kép</a:t>
            </a:r>
            <a:r>
              <a:rPr lang="en-US" sz="1800" dirty="0"/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460" y="3964454"/>
            <a:ext cx="58810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Sử</a:t>
            </a:r>
            <a:r>
              <a:rPr lang="en-US" sz="1800" dirty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MTCT, </a:t>
            </a:r>
            <a:r>
              <a:rPr lang="en-US" sz="1800" dirty="0" err="1"/>
              <a:t>phương</a:t>
            </a:r>
            <a:r>
              <a:rPr lang="en-US" sz="1800" dirty="0"/>
              <a:t> </a:t>
            </a:r>
            <a:r>
              <a:rPr lang="en-US" sz="1800" dirty="0" err="1"/>
              <a:t>trình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nghiệm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biệt</a:t>
            </a:r>
            <a:r>
              <a:rPr lang="en-US" sz="1800" dirty="0"/>
              <a:t>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375146"/>
              </p:ext>
            </p:extLst>
          </p:nvPr>
        </p:nvGraphicFramePr>
        <p:xfrm>
          <a:off x="3386995" y="4381500"/>
          <a:ext cx="34448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34880" imgH="495000" progId="Equation.DSMT4">
                  <p:embed/>
                </p:oleObj>
              </mc:Choice>
              <mc:Fallback>
                <p:oleObj name="Equation" r:id="rId8" imgW="2234880" imgH="4950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86995" y="4381500"/>
                        <a:ext cx="3444875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174323"/>
              </p:ext>
            </p:extLst>
          </p:nvPr>
        </p:nvGraphicFramePr>
        <p:xfrm>
          <a:off x="3529013" y="1711325"/>
          <a:ext cx="1839912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68200" imgH="495000" progId="Equation.DSMT4">
                  <p:embed/>
                </p:oleObj>
              </mc:Choice>
              <mc:Fallback>
                <p:oleObj name="Equation" r:id="rId10" imgW="1168200" imgH="49500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29013" y="1711325"/>
                        <a:ext cx="1839912" cy="78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959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ER1">
            <a:hlinkClick r:id="rId7" action="ppaction://hlinksldjump" tooltip="Nhấn Enter">
              <a:snd r:embed="rId8" name="push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632" y="4891088"/>
            <a:ext cx="635794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1371600" y="171451"/>
            <a:ext cx="6400800" cy="4791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 sz="1350" b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370411" y="228600"/>
            <a:ext cx="6375797" cy="1428750"/>
            <a:chOff x="191" y="192"/>
            <a:chExt cx="5355" cy="1200"/>
          </a:xfrm>
        </p:grpSpPr>
        <p:pic>
          <p:nvPicPr>
            <p:cNvPr id="2059" name="Picture 14" descr="an30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5" descr="33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6" descr="13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191" y="696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7" descr="13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818" y="681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2021681" y="2992753"/>
            <a:ext cx="531495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AI NHANH NHẤT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2021681" y="1968723"/>
            <a:ext cx="52006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Trò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chơi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139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2915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9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randomBar dir="vert"/>
      </p:transition>
    </mc:Choice>
    <mc:Fallback xmlns="">
      <p:transition spd="med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3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61020" y="149071"/>
            <a:ext cx="6284929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51: PHƯƠNG TRÌNH BẬC HAI MỘT ẨN</a:t>
            </a:r>
            <a:endParaRPr lang="vi-VN" sz="21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80"/>
          <p:cNvSpPr>
            <a:spLocks noChangeArrowheads="1"/>
          </p:cNvSpPr>
          <p:nvPr/>
        </p:nvSpPr>
        <p:spPr bwMode="auto">
          <a:xfrm>
            <a:off x="1" y="-13849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buClrTx/>
            </a:pPr>
            <a:endParaRPr lang="vi-VN" sz="13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A2512D-8505-470B-15B6-5DC1AB4605B1}"/>
              </a:ext>
            </a:extLst>
          </p:cNvPr>
          <p:cNvGrpSpPr/>
          <p:nvPr/>
        </p:nvGrpSpPr>
        <p:grpSpPr>
          <a:xfrm>
            <a:off x="73477" y="742951"/>
            <a:ext cx="4442220" cy="4100665"/>
            <a:chOff x="0" y="990600"/>
            <a:chExt cx="5922960" cy="5467553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990600"/>
              <a:ext cx="5922960" cy="5467553"/>
              <a:chOff x="562125" y="1314246"/>
              <a:chExt cx="4991100" cy="5086554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14" name="Rounded Rectangle 13"/>
              <p:cNvSpPr/>
              <p:nvPr/>
            </p:nvSpPr>
            <p:spPr>
              <a:xfrm>
                <a:off x="562125" y="1314246"/>
                <a:ext cx="4991100" cy="5086554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</a:pPr>
                <a:endParaRPr lang="vi-VN" sz="1950" b="1" kern="1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521766" y="1412005"/>
                <a:ext cx="1603313" cy="486760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defTabSz="685800">
                  <a:buClrTx/>
                </a:pPr>
                <a:r>
                  <a:rPr lang="en-US" sz="1950" b="1" kern="1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NHÓM 1, 3</a:t>
                </a:r>
                <a:endParaRPr lang="vi-VN" sz="1950" b="1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90547" y="1900647"/>
                <a:ext cx="4815859" cy="1889775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2250" b="1" kern="1200" dirty="0" err="1">
                    <a:solidFill>
                      <a:srgbClr val="0000FF"/>
                    </a:solidFill>
                    <a:latin typeface="Calibri" panose="020F0502020204030204"/>
                    <a:ea typeface="+mn-ea"/>
                    <a:cs typeface="+mn-cs"/>
                  </a:rPr>
                  <a:t>Câu</a:t>
                </a:r>
                <a:r>
                  <a:rPr lang="en-US" altLang="en-US" sz="2250" b="1" kern="1200" dirty="0">
                    <a:solidFill>
                      <a:srgbClr val="0000FF"/>
                    </a:solidFill>
                    <a:latin typeface="Calibri" panose="020F0502020204030204"/>
                    <a:ea typeface="+mn-ea"/>
                    <a:cs typeface="+mn-cs"/>
                  </a:rPr>
                  <a:t> 1: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Dùng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công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685800">
                  <a:buClrTx/>
                </a:pPr>
                <a:endParaRPr lang="vi-VN" sz="2100" b="1" i="1" kern="1200" dirty="0">
                  <a:solidFill>
                    <a:srgbClr val="0000FF"/>
                  </a:solidFill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7E69E87-9E2C-7A3F-0AAD-21870AEE186A}"/>
                </a:ext>
              </a:extLst>
            </p:cNvPr>
            <p:cNvSpPr/>
            <p:nvPr/>
          </p:nvSpPr>
          <p:spPr>
            <a:xfrm>
              <a:off x="252892" y="4398488"/>
              <a:ext cx="5544947" cy="58477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just" defTabSz="685800">
                <a:buClrTx/>
              </a:pPr>
              <a:r>
                <a:rPr lang="en-US" altLang="en-US" sz="2250" b="1" kern="1200" dirty="0" err="1">
                  <a:solidFill>
                    <a:srgbClr val="C00000"/>
                  </a:solidFill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lang="en-US" altLang="en-US" sz="2250" b="1" kern="1200" dirty="0">
                  <a:solidFill>
                    <a:srgbClr val="C00000"/>
                  </a:solidFill>
                  <a:latin typeface="Calibri" panose="020F0502020204030204"/>
                  <a:ea typeface="+mn-ea"/>
                  <a:cs typeface="+mn-cs"/>
                </a:rPr>
                <a:t> 2: </a:t>
              </a:r>
              <a:r>
                <a:rPr lang="en-US" altLang="en-US" sz="2250" b="1" kern="1200" dirty="0" err="1">
                  <a:solidFill>
                    <a:srgbClr val="C00000"/>
                  </a:solidFill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lang="en-US" altLang="en-US" sz="2250" b="1" kern="1200" dirty="0">
                  <a:solidFill>
                    <a:srgbClr val="C00000"/>
                  </a:solidFill>
                  <a:latin typeface="Calibri" panose="020F0502020204030204"/>
                  <a:ea typeface="+mn-ea"/>
                  <a:cs typeface="+mn-cs"/>
                </a:rPr>
                <a:t> 6.15 (SGK/17)</a:t>
              </a:r>
              <a:endParaRPr lang="vi-VN" sz="225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4980EE6-1A73-E510-1F95-FF8162333336}"/>
              </a:ext>
            </a:extLst>
          </p:cNvPr>
          <p:cNvGrpSpPr/>
          <p:nvPr/>
        </p:nvGrpSpPr>
        <p:grpSpPr>
          <a:xfrm>
            <a:off x="4680250" y="742951"/>
            <a:ext cx="4457700" cy="4114799"/>
            <a:chOff x="6240333" y="1078935"/>
            <a:chExt cx="5943600" cy="5398065"/>
          </a:xfrm>
        </p:grpSpPr>
        <p:grpSp>
          <p:nvGrpSpPr>
            <p:cNvPr id="6" name="Group 5"/>
            <p:cNvGrpSpPr/>
            <p:nvPr/>
          </p:nvGrpSpPr>
          <p:grpSpPr>
            <a:xfrm>
              <a:off x="6240333" y="1078935"/>
              <a:ext cx="5943600" cy="5398065"/>
              <a:chOff x="6761634" y="1319150"/>
              <a:chExt cx="5008492" cy="5017073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0" name="Rounded Rectangle 9"/>
              <p:cNvSpPr/>
              <p:nvPr/>
            </p:nvSpPr>
            <p:spPr>
              <a:xfrm>
                <a:off x="6761634" y="1319150"/>
                <a:ext cx="5008492" cy="5017073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</a:pPr>
                <a:endParaRPr lang="en-US" sz="1950" b="1" kern="1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685800">
                  <a:buClrTx/>
                </a:pPr>
                <a:endParaRPr lang="vi-VN" sz="1950" b="1" kern="1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8321054" y="1447799"/>
                <a:ext cx="1603313" cy="478462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defTabSz="685800">
                  <a:buClrTx/>
                </a:pPr>
                <a:r>
                  <a:rPr lang="en-US" sz="1950" b="1" kern="1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NHÓM 2, 4</a:t>
                </a:r>
                <a:endParaRPr lang="vi-VN" sz="1950" b="1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16DC6E-9077-8546-7CA1-214A684A505A}"/>
                </a:ext>
              </a:extLst>
            </p:cNvPr>
            <p:cNvSpPr/>
            <p:nvPr/>
          </p:nvSpPr>
          <p:spPr>
            <a:xfrm>
              <a:off x="6305646" y="1721079"/>
              <a:ext cx="5821043" cy="202890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just" defTabSz="685800">
                <a:buClrTx/>
              </a:pPr>
              <a:r>
                <a:rPr lang="en-US" altLang="en-US" sz="2250" b="1" kern="1200" dirty="0" err="1">
                  <a:solidFill>
                    <a:srgbClr val="0000FF"/>
                  </a:solidFill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lang="en-US" altLang="en-US" sz="2250" b="1" kern="1200" dirty="0">
                  <a:solidFill>
                    <a:srgbClr val="0000FF"/>
                  </a:solidFill>
                  <a:latin typeface="Calibri" panose="020F0502020204030204"/>
                  <a:ea typeface="+mn-ea"/>
                  <a:cs typeface="+mn-cs"/>
                </a:rPr>
                <a:t> 1: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nghiệm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bậc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685800">
                <a:buClrTx/>
              </a:pPr>
              <a:endParaRPr lang="en-US" altLang="en-US" sz="2250" b="1" i="1" kern="1200" dirty="0">
                <a:solidFill>
                  <a:srgbClr val="0000F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AE21659-0310-D8CE-D0CF-FBE8CAB8DD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46452"/>
              </p:ext>
            </p:extLst>
          </p:nvPr>
        </p:nvGraphicFramePr>
        <p:xfrm>
          <a:off x="1091208" y="2388629"/>
          <a:ext cx="2281165" cy="487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07880" imgH="279360" progId="Equation.DSMT4">
                  <p:embed/>
                </p:oleObj>
              </mc:Choice>
              <mc:Fallback>
                <p:oleObj name="Equation" r:id="rId3" imgW="13078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1208" y="2388629"/>
                        <a:ext cx="2281165" cy="487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57BD335-DA5C-CB84-0C01-6A7205A8C2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863888"/>
              </p:ext>
            </p:extLst>
          </p:nvPr>
        </p:nvGraphicFramePr>
        <p:xfrm>
          <a:off x="5666014" y="2388629"/>
          <a:ext cx="2506438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71600" imgH="266400" progId="Equation.DSMT4">
                  <p:embed/>
                </p:oleObj>
              </mc:Choice>
              <mc:Fallback>
                <p:oleObj name="Equation" r:id="rId5" imgW="13716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66014" y="2388629"/>
                        <a:ext cx="2506438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DE3C6CC7-15BA-91DB-168C-BF4E5F20D199}"/>
              </a:ext>
            </a:extLst>
          </p:cNvPr>
          <p:cNvSpPr/>
          <p:nvPr/>
        </p:nvSpPr>
        <p:spPr>
          <a:xfrm>
            <a:off x="4729235" y="3268506"/>
            <a:ext cx="4158710" cy="4385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en-US" altLang="en-US" sz="2250" b="1" kern="1200" dirty="0" err="1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Câu</a:t>
            </a:r>
            <a:r>
              <a:rPr lang="en-US" altLang="en-US" sz="225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 2: </a:t>
            </a:r>
            <a:r>
              <a:rPr lang="en-US" altLang="en-US" sz="2250" b="1" kern="1200" dirty="0" err="1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Bài</a:t>
            </a:r>
            <a:r>
              <a:rPr lang="en-US" altLang="en-US" sz="225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 6.15 (SGK/17)</a:t>
            </a:r>
            <a:endParaRPr lang="vi-VN" sz="2250" b="1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45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1140486" y="148254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36093" y="98957"/>
            <a:ext cx="76322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6.11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SGK/Tr17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ù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001261"/>
              </p:ext>
            </p:extLst>
          </p:nvPr>
        </p:nvGraphicFramePr>
        <p:xfrm>
          <a:off x="4346575" y="806450"/>
          <a:ext cx="22352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36480" imgH="571320" progId="Equation.DSMT4">
                  <p:embed/>
                </p:oleObj>
              </mc:Choice>
              <mc:Fallback>
                <p:oleObj name="Equation" r:id="rId2" imgW="1536480" imgH="57132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6575" y="806450"/>
                        <a:ext cx="2235200" cy="828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72" y="2161041"/>
            <a:ext cx="8019823" cy="10457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74" y="3501615"/>
            <a:ext cx="8026821" cy="105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2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146387" y="1138057"/>
            <a:ext cx="1255177" cy="410187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7254" y="0"/>
            <a:ext cx="7494668" cy="12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6.15 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SGK/Tr17</a:t>
            </a:r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m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280 m</a:t>
            </a:r>
            <a:r>
              <a:rPr lang="en-US" sz="23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456" y="1542057"/>
            <a:ext cx="8867010" cy="5733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459" y="2037669"/>
            <a:ext cx="8867007" cy="5209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456" y="2399679"/>
            <a:ext cx="8867010" cy="5733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456" y="2767614"/>
            <a:ext cx="8867010" cy="573318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368129"/>
              </p:ext>
            </p:extLst>
          </p:nvPr>
        </p:nvGraphicFramePr>
        <p:xfrm>
          <a:off x="2138243" y="3142025"/>
          <a:ext cx="3918932" cy="39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26626" imgH="266543" progId="Equation.DSMT4">
                  <p:embed/>
                </p:oleObj>
              </mc:Choice>
              <mc:Fallback>
                <p:oleObj name="Equation" r:id="rId6" imgW="2626626" imgH="26654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38243" y="3142025"/>
                        <a:ext cx="3918932" cy="397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329" y="3549885"/>
            <a:ext cx="8867011" cy="9942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328" y="4416206"/>
            <a:ext cx="8534753" cy="5014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6857" y="4765487"/>
            <a:ext cx="8534753" cy="50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6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2187689" y="843957"/>
            <a:ext cx="642590" cy="17317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6314678" y="2575740"/>
            <a:ext cx="634623" cy="1741328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91252" y="891233"/>
            <a:ext cx="3342510" cy="3409784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</a:t>
            </a:r>
          </a:p>
          <a:p>
            <a:pPr algn="ctr">
              <a:lnSpc>
                <a:spcPct val="150000"/>
              </a:lnSpc>
            </a:pP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2188242" y="2575738"/>
            <a:ext cx="642037" cy="1737992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6314678" y="843586"/>
            <a:ext cx="634623" cy="1732151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830279" y="1664239"/>
            <a:ext cx="110615" cy="1822997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6207716" y="1664239"/>
            <a:ext cx="106963" cy="1822997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89803" y="2429382"/>
            <a:ext cx="286472" cy="28647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65197" y="2428592"/>
            <a:ext cx="286472" cy="28647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2181896" y="500505"/>
            <a:ext cx="4767406" cy="9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2181896" y="4301017"/>
            <a:ext cx="4767406" cy="9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2064508" y="4207768"/>
            <a:ext cx="286472" cy="28647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89202" y="4207768"/>
            <a:ext cx="286472" cy="28647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35932" y="473034"/>
            <a:ext cx="286472" cy="28647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60642" y="573049"/>
            <a:ext cx="286472" cy="28647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166900" y="3990847"/>
            <a:ext cx="257175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4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30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30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5" grpId="0" animBg="1"/>
          <p:bldP spid="8" grpId="0" animBg="1"/>
          <p:bldP spid="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2657" y="2343151"/>
            <a:ext cx="2758260" cy="5458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71700" y="3086100"/>
            <a:ext cx="2749217" cy="562874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22294" y="3809467"/>
            <a:ext cx="2698622" cy="564125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71700" y="4514850"/>
            <a:ext cx="2749217" cy="55748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28850" y="3099040"/>
            <a:ext cx="269206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4x – 10 = 0</a:t>
            </a: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653450" y="-416214"/>
            <a:ext cx="9678837" cy="26860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06990" y="550812"/>
            <a:ext cx="653002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1: T</a:t>
            </a:r>
            <a:r>
              <a:rPr lang="en-US" sz="2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rong </a:t>
            </a:r>
            <a:r>
              <a:rPr lang="en-US" sz="25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bậc</a:t>
            </a:r>
            <a:r>
              <a:rPr lang="en-US" sz="2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25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r>
              <a:rPr lang="en-US" sz="2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  <a:endParaRPr lang="en-US" sz="25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72050" y="2343150"/>
            <a:ext cx="542925" cy="542925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2050" y="3086100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2050" y="4514850"/>
            <a:ext cx="400050" cy="400050"/>
          </a:xfrm>
          <a:prstGeom prst="rect">
            <a:avLst/>
          </a:prstGeom>
        </p:spPr>
      </p:pic>
      <p:sp>
        <p:nvSpPr>
          <p:cNvPr id="39" name="5-Point Star 38">
            <a:hlinkClick r:id="rId10" action="ppaction://hlinksldjump"/>
          </p:cNvPr>
          <p:cNvSpPr/>
          <p:nvPr/>
        </p:nvSpPr>
        <p:spPr>
          <a:xfrm>
            <a:off x="7429500" y="46291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TextBox 31"/>
          <p:cNvSpPr txBox="1"/>
          <p:nvPr/>
        </p:nvSpPr>
        <p:spPr>
          <a:xfrm>
            <a:off x="2254416" y="2444300"/>
            <a:ext cx="269206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3x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- 5x+ 2 = 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22293" y="3815157"/>
            <a:ext cx="269206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- 5x = x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+ 1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06119" y="4481966"/>
            <a:ext cx="269206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endParaRPr lang="en-US" sz="1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>
              <a:buClr>
                <a:schemeClr val="bg1"/>
              </a:buClr>
              <a:defRPr/>
            </a:pPr>
            <a:endParaRPr lang="en-US" sz="1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049307"/>
              </p:ext>
            </p:extLst>
          </p:nvPr>
        </p:nvGraphicFramePr>
        <p:xfrm>
          <a:off x="2357354" y="4481966"/>
          <a:ext cx="1400341" cy="683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49160" imgH="482400" progId="Equation.DSMT4">
                  <p:embed/>
                </p:oleObj>
              </mc:Choice>
              <mc:Fallback>
                <p:oleObj name="Equation" r:id="rId11" imgW="7491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357354" y="4481966"/>
                        <a:ext cx="1400341" cy="6830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ĐỒNG HỒ ĐẾM NGƯỢC 15s - MP4 (Phan Linh)">
            <a:hlinkClick r:id="" action="ppaction://media"/>
            <a:extLst>
              <a:ext uri="{FF2B5EF4-FFF2-40B4-BE49-F238E27FC236}">
                <a16:creationId xmlns:a16="http://schemas.microsoft.com/office/drawing/2014/main" id="{9E372743-51E6-7451-F139-A55917143A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12096" y="2914650"/>
            <a:ext cx="2650288" cy="14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1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600200" y="23431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24003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43150" y="251460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43150" y="31432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-29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43150" y="45148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- 11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14900" y="4400550"/>
            <a:ext cx="542925" cy="542925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72050" y="2457450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72050" y="3086100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200565" y="-328613"/>
            <a:ext cx="9070676" cy="25146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335881" y="494906"/>
            <a:ext cx="6665119" cy="9694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2: </a:t>
            </a:r>
            <a:r>
              <a:rPr lang="en-US" sz="2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700" b="1" baseline="30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- 3x + 5 = 0, </a:t>
            </a:r>
          </a:p>
          <a:p>
            <a:pPr algn="ctr"/>
            <a:r>
              <a:rPr lang="en-US" sz="2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 Tiger" panose="05050102010706020507" pitchFamily="18" charset="2"/>
              </a:rPr>
              <a:t> </a:t>
            </a:r>
            <a:r>
              <a:rPr lang="en-US" sz="2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0" name="5-Point Star 39">
            <a:hlinkClick r:id="rId10" action="ppaction://hlinksldjump"/>
          </p:cNvPr>
          <p:cNvSpPr/>
          <p:nvPr/>
        </p:nvSpPr>
        <p:spPr>
          <a:xfrm>
            <a:off x="7429500" y="46291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ĐỒNG HỒ ĐẾM NGƯỢC 15s - MP4 (Phan Linh)">
            <a:hlinkClick r:id="" action="ppaction://media"/>
            <a:extLst>
              <a:ext uri="{FF2B5EF4-FFF2-40B4-BE49-F238E27FC236}">
                <a16:creationId xmlns:a16="http://schemas.microsoft.com/office/drawing/2014/main" id="{1A055B14-27AB-821B-24CB-49C0260FD2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2096" y="2914650"/>
            <a:ext cx="2650288" cy="14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8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9" grpId="0" animBg="1"/>
      <p:bldP spid="3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84107" y="-171450"/>
            <a:ext cx="9277709" cy="2457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626240"/>
            <a:ext cx="595573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72050" y="2971800"/>
            <a:ext cx="542925" cy="542925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2050" y="2457450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2050" y="4457700"/>
            <a:ext cx="400050" cy="400050"/>
          </a:xfrm>
          <a:prstGeom prst="rect">
            <a:avLst/>
          </a:prstGeom>
        </p:spPr>
      </p:pic>
      <p:sp>
        <p:nvSpPr>
          <p:cNvPr id="32" name="5-Point Star 31">
            <a:hlinkClick r:id="rId10" action="ppaction://hlinksldjump"/>
          </p:cNvPr>
          <p:cNvSpPr/>
          <p:nvPr/>
        </p:nvSpPr>
        <p:spPr>
          <a:xfrm>
            <a:off x="7429500" y="46291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3" name="TextBox 42"/>
          <p:cNvSpPr txBox="1"/>
          <p:nvPr/>
        </p:nvSpPr>
        <p:spPr>
          <a:xfrm>
            <a:off x="2503591" y="2445740"/>
            <a:ext cx="222885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2x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– 5x = 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501973" y="3082600"/>
            <a:ext cx="222885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-x</a:t>
            </a:r>
            <a:r>
              <a:rPr lang="en-US" sz="2400" baseline="3000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+ 5x - 12 = 0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14600" y="3825549"/>
            <a:ext cx="222885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4x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- 4x + 1 = 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489033" y="4514850"/>
            <a:ext cx="222885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– x - 2 = 0</a:t>
            </a:r>
          </a:p>
        </p:txBody>
      </p:sp>
      <p:pic>
        <p:nvPicPr>
          <p:cNvPr id="2" name="ĐỒNG HỒ ĐẾM NGƯỢC 15s - MP4 (Phan Linh)">
            <a:hlinkClick r:id="" action="ppaction://media"/>
            <a:extLst>
              <a:ext uri="{FF2B5EF4-FFF2-40B4-BE49-F238E27FC236}">
                <a16:creationId xmlns:a16="http://schemas.microsoft.com/office/drawing/2014/main" id="{E12A7B0E-35FF-C3E0-CD67-4CE95A03EC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2096" y="2914650"/>
            <a:ext cx="2650288" cy="14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0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38290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657350" y="38862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42950" y="0"/>
            <a:ext cx="9786938" cy="2400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5253" y="748963"/>
            <a:ext cx="646553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</a:t>
            </a:r>
            <a:r>
              <a:rPr lang="en-US" sz="2800" b="1" baseline="30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- 4x + 5 = 0, </a:t>
            </a:r>
          </a:p>
        </p:txBody>
      </p:sp>
      <p:pic>
        <p:nvPicPr>
          <p:cNvPr id="32" name="Picture 31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86362" y="3717705"/>
            <a:ext cx="542925" cy="542925"/>
          </a:xfrm>
          <a:prstGeom prst="rect">
            <a:avLst/>
          </a:prstGeom>
        </p:spPr>
      </p:pic>
      <p:pic>
        <p:nvPicPr>
          <p:cNvPr id="33" name="Picture 32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43512" y="2499799"/>
            <a:ext cx="400050" cy="40005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14938" y="3136218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14938" y="4514850"/>
            <a:ext cx="400050" cy="392415"/>
          </a:xfrm>
          <a:prstGeom prst="rect">
            <a:avLst/>
          </a:prstGeom>
        </p:spPr>
      </p:pic>
      <p:sp>
        <p:nvSpPr>
          <p:cNvPr id="37" name="5-Point Star 36"/>
          <p:cNvSpPr/>
          <p:nvPr/>
        </p:nvSpPr>
        <p:spPr>
          <a:xfrm>
            <a:off x="7429500" y="46291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TextBox 35"/>
          <p:cNvSpPr txBox="1"/>
          <p:nvPr/>
        </p:nvSpPr>
        <p:spPr>
          <a:xfrm>
            <a:off x="2228850" y="2438184"/>
            <a:ext cx="287178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 =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 = 5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28850" y="3097530"/>
            <a:ext cx="287178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 =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 = 5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86000" y="4499807"/>
            <a:ext cx="281463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-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 =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 = 5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28850" y="3834846"/>
            <a:ext cx="287178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-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 = - 4, c = 5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ĐỒNG HỒ ĐẾM NGƯỢC 15s - MP4 (Phan Linh)">
            <a:hlinkClick r:id="" action="ppaction://media"/>
            <a:extLst>
              <a:ext uri="{FF2B5EF4-FFF2-40B4-BE49-F238E27FC236}">
                <a16:creationId xmlns:a16="http://schemas.microsoft.com/office/drawing/2014/main" id="{A662ED54-1FEE-EBD9-F6FF-A988939423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04356" y="2872948"/>
            <a:ext cx="2650288" cy="14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6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5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600200" y="23431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24003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48542" y="2450449"/>
            <a:ext cx="245745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1,2 + 0,8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8542" y="3074041"/>
            <a:ext cx="290426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 = -3; x = 4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53383" y="3829020"/>
            <a:ext cx="290965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 = -1; x = - 4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150" y="4527789"/>
            <a:ext cx="291989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 = -1; x = 4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84673" y="-605973"/>
            <a:ext cx="9180662" cy="3060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8448" y="415258"/>
            <a:ext cx="6169914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5: </a:t>
            </a:r>
            <a:r>
              <a:rPr lang="en-US" sz="3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baseline="30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- 3x - 4 = 0, </a:t>
            </a:r>
            <a:r>
              <a:rPr lang="en-US" sz="3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77340" y="4364340"/>
            <a:ext cx="542925" cy="542925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44037" y="2514600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67107" y="3086100"/>
            <a:ext cx="400050" cy="434745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67107" y="3821415"/>
            <a:ext cx="400050" cy="400050"/>
          </a:xfrm>
          <a:prstGeom prst="rect">
            <a:avLst/>
          </a:prstGeom>
        </p:spPr>
      </p:pic>
      <p:sp>
        <p:nvSpPr>
          <p:cNvPr id="37" name="5-Point Star 36">
            <a:hlinkClick r:id="rId10" action="ppaction://hlinksldjump"/>
          </p:cNvPr>
          <p:cNvSpPr/>
          <p:nvPr/>
        </p:nvSpPr>
        <p:spPr>
          <a:xfrm>
            <a:off x="7429500" y="46291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2" name="TextBox 41"/>
          <p:cNvSpPr txBox="1"/>
          <p:nvPr/>
        </p:nvSpPr>
        <p:spPr>
          <a:xfrm>
            <a:off x="2343151" y="2445740"/>
            <a:ext cx="290965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 = 1; x = 4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15s - MP4 (Phan Linh)">
            <a:hlinkClick r:id="" action="ppaction://media"/>
            <a:extLst>
              <a:ext uri="{FF2B5EF4-FFF2-40B4-BE49-F238E27FC236}">
                <a16:creationId xmlns:a16="http://schemas.microsoft.com/office/drawing/2014/main" id="{70EF8A2E-6B00-4538-66BF-BD2F6BE573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6373" y="2907405"/>
            <a:ext cx="2650288" cy="14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5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327385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5735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5735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5735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657350" y="23431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714500" y="4514850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14500" y="24003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1450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1450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300" y="2269104"/>
            <a:ext cx="24003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 Tiger" panose="05050102010706020507" pitchFamily="18" charset="2"/>
              </a:rPr>
              <a:t> &gt; 0</a:t>
            </a:r>
            <a:endParaRPr lang="en-US" sz="2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14900" y="4400550"/>
            <a:ext cx="542925" cy="542925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72050" y="2457450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72050" y="3086100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200025" y="-228600"/>
            <a:ext cx="8886825" cy="25146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414463" y="581322"/>
            <a:ext cx="601503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Câu 6: </a:t>
            </a:r>
            <a:r>
              <a:rPr lang="en-US" sz="2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ax</a:t>
            </a:r>
            <a:r>
              <a:rPr lang="en-US" sz="2700" b="1" baseline="30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bx + c = 0 (a </a:t>
            </a:r>
            <a:r>
              <a:rPr lang="en-US" sz="2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0) </a:t>
            </a:r>
            <a:r>
              <a:rPr lang="en-US" sz="2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5-Point Star 31">
            <a:hlinkClick r:id="rId10" action="ppaction://hlinksldjump"/>
          </p:cNvPr>
          <p:cNvSpPr/>
          <p:nvPr/>
        </p:nvSpPr>
        <p:spPr>
          <a:xfrm>
            <a:off x="7429500" y="46291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0" name="TextBox 39"/>
          <p:cNvSpPr txBox="1"/>
          <p:nvPr/>
        </p:nvSpPr>
        <p:spPr>
          <a:xfrm>
            <a:off x="2400301" y="3096717"/>
            <a:ext cx="245205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 Tiger" panose="05050102010706020507" pitchFamily="18" charset="2"/>
              </a:rPr>
              <a:t> = 0</a:t>
            </a:r>
            <a:endParaRPr lang="en-US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345846" y="3833229"/>
                <a:ext cx="2452058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 Tiger" panose="05050102010706020507" pitchFamily="18" charset="2"/>
                  </a:rPr>
                  <a:t>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endParaRPr lang="en-US" sz="1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3833229"/>
                <a:ext cx="2452058" cy="461665"/>
              </a:xfrm>
              <a:prstGeom prst="rect">
                <a:avLst/>
              </a:prstGeom>
              <a:blipFill>
                <a:blip r:embed="rId13"/>
                <a:stretch>
                  <a:fillRect l="-3980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377429" y="4509467"/>
                <a:ext cx="2452058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 Tiger" panose="05050102010706020507" pitchFamily="18" charset="2"/>
                  </a:rPr>
                  <a:t>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 Tiger" panose="05050102010706020507" pitchFamily="18" charset="2"/>
                      </a:rPr>
                      <m:t>≥</m:t>
                    </m:r>
                    <m:r>
                      <a:rPr lang="en-US" sz="24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 Tiger" panose="05050102010706020507" pitchFamily="18" charset="2"/>
                      </a:rPr>
                      <m:t>0</m:t>
                    </m:r>
                  </m:oMath>
                </a14:m>
                <a:endParaRPr lang="en-US" sz="1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429" y="4509467"/>
                <a:ext cx="2452058" cy="461665"/>
              </a:xfrm>
              <a:prstGeom prst="rect">
                <a:avLst/>
              </a:prstGeom>
              <a:blipFill>
                <a:blip r:embed="rId14"/>
                <a:stretch>
                  <a:fillRect l="-3980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ĐỒNG HỒ ĐẾM NGƯỢC 15s - MP4 (Phan Linh)">
            <a:hlinkClick r:id="" action="ppaction://media"/>
            <a:extLst>
              <a:ext uri="{FF2B5EF4-FFF2-40B4-BE49-F238E27FC236}">
                <a16:creationId xmlns:a16="http://schemas.microsoft.com/office/drawing/2014/main" id="{41153A35-0E02-836C-34EB-5B28E3F4DB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36512" y="2815798"/>
            <a:ext cx="2650288" cy="14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3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9" grpId="0" animBg="1"/>
      <p:bldP spid="3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12156</TotalTime>
  <Words>1146</Words>
  <Application>Microsoft Office PowerPoint</Application>
  <PresentationFormat>On-screen Show (16:9)</PresentationFormat>
  <Paragraphs>141</Paragraphs>
  <Slides>23</Slides>
  <Notes>5</Notes>
  <HiddenSlides>0</HiddenSlides>
  <MMClips>10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Oswald Regular</vt:lpstr>
      <vt:lpstr>Symbol Tiger</vt:lpstr>
      <vt:lpstr>Calibri Light</vt:lpstr>
      <vt:lpstr>Times New Roman</vt:lpstr>
      <vt:lpstr>Cambria Math</vt:lpstr>
      <vt:lpstr>Oswald</vt:lpstr>
      <vt:lpstr>Arvo</vt:lpstr>
      <vt:lpstr>Arial</vt:lpstr>
      <vt:lpstr>Open Sans</vt:lpstr>
      <vt:lpstr>Quicksand Light</vt:lpstr>
      <vt:lpstr>Bodoni</vt:lpstr>
      <vt:lpstr>Calibri</vt:lpstr>
      <vt:lpstr>Colour Creative</vt:lpstr>
      <vt:lpstr>5_Office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Vo Chau Thanh</cp:lastModifiedBy>
  <cp:revision>103</cp:revision>
  <dcterms:modified xsi:type="dcterms:W3CDTF">2025-05-17T04:11:36Z</dcterms:modified>
</cp:coreProperties>
</file>