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fa72319780904051" Type="http://schemas.microsoft.com/office/2007/relationships/ui/extensibility" Target="customUI/customUI14.xml"/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365" r:id="rId2"/>
    <p:sldId id="368" r:id="rId3"/>
    <p:sldId id="393" r:id="rId4"/>
    <p:sldId id="378" r:id="rId5"/>
    <p:sldId id="373" r:id="rId6"/>
    <p:sldId id="379" r:id="rId7"/>
    <p:sldId id="394" r:id="rId8"/>
    <p:sldId id="381" r:id="rId9"/>
    <p:sldId id="395" r:id="rId10"/>
    <p:sldId id="372" r:id="rId11"/>
    <p:sldId id="390" r:id="rId12"/>
    <p:sldId id="37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n Hong" initials="TH" lastIdx="1" clrIdx="0">
    <p:extLst>
      <p:ext uri="{19B8F6BF-5375-455C-9EA6-DF929625EA0E}">
        <p15:presenceInfo xmlns:p15="http://schemas.microsoft.com/office/powerpoint/2012/main" userId="fa519c79159e40b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4E23"/>
    <a:srgbClr val="FF0000"/>
    <a:srgbClr val="8A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>
      <p:cViewPr varScale="1">
        <p:scale>
          <a:sx n="65" d="100"/>
          <a:sy n="65" d="100"/>
        </p:scale>
        <p:origin x="720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emf"/><Relationship Id="rId6" Type="http://schemas.openxmlformats.org/officeDocument/2006/relationships/image" Target="../media/image25.e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C029F-C9FE-4E4D-A29A-12B3968F70C2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2D862-C2CF-4112-A498-8E310701B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7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86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99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76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32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43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94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44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98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0538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89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3811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58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768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9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41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12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02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39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37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4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4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8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24.wmf"/><Relationship Id="rId3" Type="http://schemas.openxmlformats.org/officeDocument/2006/relationships/image" Target="../media/image8.jpg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3.wmf"/><Relationship Id="rId5" Type="http://schemas.openxmlformats.org/officeDocument/2006/relationships/image" Target="../media/image20.emf"/><Relationship Id="rId15" Type="http://schemas.openxmlformats.org/officeDocument/2006/relationships/image" Target="../media/image25.e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s://www.wisc-online.com/assetrepository/viewasset?id=150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1.png"/><Relationship Id="rId4" Type="http://schemas.openxmlformats.org/officeDocument/2006/relationships/hyperlink" Target="https://www.wisc-online.com/assetrepository/viewasset?id=1508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4.wmf"/><Relationship Id="rId5" Type="http://schemas.openxmlformats.org/officeDocument/2006/relationships/image" Target="../media/image15.jpeg"/><Relationship Id="rId10" Type="http://schemas.openxmlformats.org/officeDocument/2006/relationships/oleObject" Target="../embeddings/oleObject4.bin"/><Relationship Id="rId4" Type="http://schemas.openxmlformats.org/officeDocument/2006/relationships/image" Target="../media/image8.jpg"/><Relationship Id="rId9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2" descr="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97812" y="5233086"/>
            <a:ext cx="6208184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1" descr="blumen-pflanzen04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679" y="4932730"/>
            <a:ext cx="3376494" cy="17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524000" y="3581400"/>
            <a:ext cx="975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91000" y="165222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ĐẠI SỐ 8</a:t>
            </a:r>
          </a:p>
        </p:txBody>
      </p:sp>
    </p:spTree>
    <p:extLst>
      <p:ext uri="{BB962C8B-B14F-4D97-AF65-F5344CB8AC3E}">
        <p14:creationId xmlns:p14="http://schemas.microsoft.com/office/powerpoint/2010/main" val="346974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3048000" y="1371600"/>
            <a:ext cx="5787136" cy="1226917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109183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>
            <a:extLst>
              <a:ext uri="{FF2B5EF4-FFF2-40B4-BE49-F238E27FC236}">
                <a16:creationId xmlns:a16="http://schemas.microsoft.com/office/drawing/2014/main" id="{B3DF3E49-EB04-A076-7D9E-83D447F3F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429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101900" y="750248"/>
            <a:ext cx="6096001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alt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7.24 Trang </a:t>
            </a:r>
            <a:r>
              <a:rPr lang="nl-NL" altLang="vi-VN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vi-VN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196939"/>
              </p:ext>
            </p:extLst>
          </p:nvPr>
        </p:nvGraphicFramePr>
        <p:xfrm>
          <a:off x="1600200" y="1434954"/>
          <a:ext cx="2820277" cy="47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2" name="Equation" r:id="rId4" imgW="1647658" imgH="276117" progId="Equation.DSMT4">
                  <p:embed/>
                </p:oleObj>
              </mc:Choice>
              <mc:Fallback>
                <p:oleObj name="Equation" r:id="rId4" imgW="1647658" imgH="27611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0200" y="1434954"/>
                        <a:ext cx="2820277" cy="472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4420477" y="1388056"/>
            <a:ext cx="57775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à hàm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bậc nhất có:  a = -3 và b = 1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753927"/>
              </p:ext>
            </p:extLst>
          </p:nvPr>
        </p:nvGraphicFramePr>
        <p:xfrm>
          <a:off x="1575619" y="1990353"/>
          <a:ext cx="1860675" cy="432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3" name="Equation" r:id="rId6" imgW="876240" imgH="203040" progId="Equation.DSMT4">
                  <p:embed/>
                </p:oleObj>
              </mc:Choice>
              <mc:Fallback>
                <p:oleObj name="Equation" r:id="rId6" imgW="876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75619" y="1990353"/>
                        <a:ext cx="1860675" cy="4325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>
          <a:xfrm>
            <a:off x="3276600" y="1905000"/>
            <a:ext cx="57374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à hàm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bậc nhất có a = 0,6 và b = 0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766632"/>
              </p:ext>
            </p:extLst>
          </p:nvPr>
        </p:nvGraphicFramePr>
        <p:xfrm>
          <a:off x="1575620" y="2407312"/>
          <a:ext cx="2691580" cy="645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4" name="Equation" r:id="rId8" imgW="1269720" imgH="304560" progId="Equation.DSMT4">
                  <p:embed/>
                </p:oleObj>
              </mc:Choice>
              <mc:Fallback>
                <p:oleObj name="Equation" r:id="rId8" imgW="12697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75620" y="2407312"/>
                        <a:ext cx="2691580" cy="645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21066"/>
              </p:ext>
            </p:extLst>
          </p:nvPr>
        </p:nvGraphicFramePr>
        <p:xfrm>
          <a:off x="4267200" y="2362200"/>
          <a:ext cx="2165555" cy="548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5" name="Equation" r:id="rId10" imgW="952200" imgH="241200" progId="Equation.DSMT4">
                  <p:embed/>
                </p:oleObj>
              </mc:Choice>
              <mc:Fallback>
                <p:oleObj name="Equation" r:id="rId10" imgW="952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267200" y="2362200"/>
                        <a:ext cx="2165555" cy="5486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46"/>
          <p:cNvSpPr/>
          <p:nvPr/>
        </p:nvSpPr>
        <p:spPr>
          <a:xfrm>
            <a:off x="2078801" y="3058180"/>
            <a:ext cx="3379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à hàm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bậc nhất có: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869841"/>
              </p:ext>
            </p:extLst>
          </p:nvPr>
        </p:nvGraphicFramePr>
        <p:xfrm>
          <a:off x="5472999" y="2959704"/>
          <a:ext cx="2604201" cy="600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6" name="Equation" r:id="rId12" imgW="1155600" imgH="266400" progId="Equation.DSMT4">
                  <p:embed/>
                </p:oleObj>
              </mc:Choice>
              <mc:Fallback>
                <p:oleObj name="Equation" r:id="rId12" imgW="11556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472999" y="2959704"/>
                        <a:ext cx="2604201" cy="600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Rectangle 55"/>
          <p:cNvSpPr/>
          <p:nvPr/>
        </p:nvSpPr>
        <p:spPr>
          <a:xfrm>
            <a:off x="1994777" y="3657600"/>
            <a:ext cx="28830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Bài 7.25 Trang 50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826997" y="3679158"/>
            <a:ext cx="53415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Cho hàm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bậc nhất y = ax + 3  (1)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578016" y="4148199"/>
            <a:ext cx="5712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Thay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= 1 và y = 5 vào (1) ta được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258907" y="4147736"/>
            <a:ext cx="14654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+ 3 = 5</a:t>
            </a:r>
            <a:endParaRPr lang="vi-VN" sz="2800" dirty="0"/>
          </a:p>
        </p:txBody>
      </p:sp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108668"/>
              </p:ext>
            </p:extLst>
          </p:nvPr>
        </p:nvGraphicFramePr>
        <p:xfrm>
          <a:off x="8712079" y="4270133"/>
          <a:ext cx="446609" cy="310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7" name="Equation" r:id="rId14" imgW="219379" imgH="152224" progId="Equation.DSMT4">
                  <p:embed/>
                </p:oleObj>
              </mc:Choice>
              <mc:Fallback>
                <p:oleObj name="Equation" r:id="rId14" imgW="219379" imgH="15222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712079" y="4270133"/>
                        <a:ext cx="446609" cy="3106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Rectangle 68"/>
          <p:cNvSpPr/>
          <p:nvPr/>
        </p:nvSpPr>
        <p:spPr>
          <a:xfrm>
            <a:off x="9077785" y="4114800"/>
            <a:ext cx="9044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= 2</a:t>
            </a:r>
            <a:endParaRPr lang="vi-VN" sz="2800" dirty="0"/>
          </a:p>
        </p:txBody>
      </p:sp>
      <p:sp>
        <p:nvSpPr>
          <p:cNvPr id="71" name="Rectangle 70"/>
          <p:cNvSpPr/>
          <p:nvPr/>
        </p:nvSpPr>
        <p:spPr>
          <a:xfrm>
            <a:off x="2078801" y="4648200"/>
            <a:ext cx="4238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Vậy x = 1 và y = 5 thì a = 2 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21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/>
      <p:bldP spid="47" grpId="0"/>
      <p:bldP spid="56" grpId="0"/>
      <p:bldP spid="58" grpId="0"/>
      <p:bldP spid="64" grpId="0"/>
      <p:bldP spid="66" grpId="0"/>
      <p:bldP spid="69" grpId="0"/>
      <p:bldP spid="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-20515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812959" y="457200"/>
            <a:ext cx="8458200" cy="1295400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  <p:pic>
        <p:nvPicPr>
          <p:cNvPr id="7" name="图片 37">
            <a:extLst>
              <a:ext uri="{FF2B5EF4-FFF2-40B4-BE49-F238E27FC236}">
                <a16:creationId xmlns:a16="http://schemas.microsoft.com/office/drawing/2014/main" id="{4EA8C493-7C53-4F3D-8A23-00B445A1D2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4" t="15742" r="21012" b="6334"/>
          <a:stretch/>
        </p:blipFill>
        <p:spPr>
          <a:xfrm>
            <a:off x="9474517" y="152666"/>
            <a:ext cx="2120858" cy="228573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9600" y="1905000"/>
            <a:ext cx="105156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Đọc lại toàn bộ nội dung bài đã học.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Ghi nhớ khái niệm hàm số bậc nhất, nhận biết hàm số và xác định chính xác hệ số a, b của hàm số đó : Tính chính xác giá trị của hàm số theo bảng giá trị.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Làm lại bài tập 7.24; 7.25; SGK trang 50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Đọc tìm hiểu mục 2 về đồ thị của hàm số bậc nhất.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Hoàn thiện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HĐ4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HĐ5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trang 48 và 49. Tìm hiểu cách vẽ đồ thị hàm bậc nhất Trang 49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Hoàn thiện phiếu học tập câu. hỏi 1, 2 và 3 (gửi phiếu về nhà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zalô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nhóm)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15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2628900" y="1744883"/>
            <a:ext cx="6934200" cy="1684117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MỞ ĐẦU</a:t>
            </a:r>
          </a:p>
        </p:txBody>
      </p:sp>
    </p:spTree>
    <p:extLst>
      <p:ext uri="{BB962C8B-B14F-4D97-AF65-F5344CB8AC3E}">
        <p14:creationId xmlns:p14="http://schemas.microsoft.com/office/powerpoint/2010/main" val="165838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15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5394F-12CE-2C50-1627-6D935B390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685800"/>
            <a:ext cx="10058400" cy="627797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 cá nhân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2A004-40E3-2F35-8963-CF851F222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981200"/>
            <a:ext cx="9677400" cy="32775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 ô tô đi từ bến xe Giáp Bát ( Hà Nội) đến thành phố Vinh (Nghệ An) với vận tốc 60 km/h. Hỏi sau t giờ ô tô đó cách trung tâm Hà Nội bao nhiêu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kilômét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Biết rằng bến xe Giáp Bát cách trung tâm Hà Nội 7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km và coi rằng trung tâm Hà Nội, bến xe giáp Bát và thành phố Vinh nằm trên cùng một đường thẳng 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FE9F697D-F7A2-E593-EF42-5A7E2AD5E7C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rcRect l="36012" r="14448" b="2"/>
          <a:stretch/>
        </p:blipFill>
        <p:spPr>
          <a:xfrm>
            <a:off x="10378696" y="60688"/>
            <a:ext cx="1569464" cy="1788432"/>
          </a:xfrm>
          <a:custGeom>
            <a:avLst/>
            <a:gdLst/>
            <a:ahLst/>
            <a:cxnLst/>
            <a:rect l="l" t="t" r="r" b="b"/>
            <a:pathLst>
              <a:path w="2577829" h="2926956">
                <a:moveTo>
                  <a:pt x="1114351" y="0"/>
                </a:moveTo>
                <a:cubicBezTo>
                  <a:pt x="1922608" y="0"/>
                  <a:pt x="2577829" y="655221"/>
                  <a:pt x="2577829" y="1463478"/>
                </a:cubicBezTo>
                <a:cubicBezTo>
                  <a:pt x="2577829" y="2271735"/>
                  <a:pt x="1922608" y="2926956"/>
                  <a:pt x="1114351" y="2926956"/>
                </a:cubicBezTo>
                <a:cubicBezTo>
                  <a:pt x="710223" y="2926956"/>
                  <a:pt x="344353" y="2763151"/>
                  <a:pt x="79516" y="2498313"/>
                </a:cubicBezTo>
                <a:lnTo>
                  <a:pt x="0" y="2410824"/>
                </a:lnTo>
                <a:lnTo>
                  <a:pt x="69413" y="2266732"/>
                </a:lnTo>
                <a:cubicBezTo>
                  <a:pt x="193516" y="1973319"/>
                  <a:pt x="262142" y="1650728"/>
                  <a:pt x="262142" y="1312109"/>
                </a:cubicBezTo>
                <a:cubicBezTo>
                  <a:pt x="262142" y="1058145"/>
                  <a:pt x="223540" y="813196"/>
                  <a:pt x="151883" y="582811"/>
                </a:cubicBezTo>
                <a:lnTo>
                  <a:pt x="91478" y="417771"/>
                </a:lnTo>
                <a:lnTo>
                  <a:pt x="183443" y="334187"/>
                </a:lnTo>
                <a:cubicBezTo>
                  <a:pt x="436418" y="125413"/>
                  <a:pt x="760739" y="0"/>
                  <a:pt x="1114351" y="0"/>
                </a:cubicBezTo>
                <a:close/>
              </a:path>
            </a:pathLst>
          </a:cu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6D1893-9CCA-ABA3-6E92-3327E48185F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10339827" y="206157"/>
            <a:ext cx="1487789" cy="148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59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871008"/>
            <a:ext cx="1021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28: HÀM SỐ BẬC NHẤT VÀ ĐỒ THỊ       HÀM SỐ BẬC NHẤT 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</a:p>
        </p:txBody>
      </p:sp>
    </p:spTree>
    <p:extLst>
      <p:ext uri="{BB962C8B-B14F-4D97-AF65-F5344CB8AC3E}">
        <p14:creationId xmlns:p14="http://schemas.microsoft.com/office/powerpoint/2010/main" val="410862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1786636" y="1219200"/>
            <a:ext cx="8610600" cy="2209800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</a:t>
            </a:r>
            <a:r>
              <a:rPr lang="en-US" sz="7200" b="1">
                <a:latin typeface="Times New Roman" panose="02020603050405020304" pitchFamily="18" charset="0"/>
                <a:cs typeface="Times New Roman" panose="02020603050405020304" pitchFamily="18" charset="0"/>
              </a:rPr>
              <a:t>THÀNH </a:t>
            </a:r>
            <a:endParaRPr lang="vi-VN" sz="7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7200" b="1">
                <a:latin typeface="Times New Roman" panose="02020603050405020304" pitchFamily="18" charset="0"/>
                <a:cs typeface="Times New Roman" panose="02020603050405020304" pitchFamily="18" charset="0"/>
              </a:rPr>
              <a:t>KIẾN 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</a:p>
        </p:txBody>
      </p:sp>
    </p:spTree>
    <p:extLst>
      <p:ext uri="{BB962C8B-B14F-4D97-AF65-F5344CB8AC3E}">
        <p14:creationId xmlns:p14="http://schemas.microsoft.com/office/powerpoint/2010/main" val="310833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9989" y="658435"/>
            <a:ext cx="4746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fr-F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Khái niệm hàm số bậc nhất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CE467B-8FC6-5BAB-92DF-C434B660CC61}"/>
              </a:ext>
            </a:extLst>
          </p:cNvPr>
          <p:cNvSpPr/>
          <p:nvPr/>
        </p:nvSpPr>
        <p:spPr>
          <a:xfrm>
            <a:off x="1711066" y="1207706"/>
            <a:ext cx="4918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1.1. </a:t>
            </a:r>
            <a:r>
              <a:rPr lang="fr-F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Nhận biết hàm số bậc nhất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11D3CC2F-A3C3-A044-BBB8-B16E0DB6D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1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id="{CD2A7130-3FC4-40A6-C371-8C0FC466A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9679" y="182924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ADC06D9A-D312-8B35-6E88-BDB2388A8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D01F5668-7A96-8F6F-12D2-650DCB7BF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1397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33550" y="1701334"/>
            <a:ext cx="101345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HĐ1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Công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thức tính quãng đường S (km) đi được của ô tô sau t (h) với vận tốc 60 km/h là: 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95550" y="2620030"/>
            <a:ext cx="78406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nl-NL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Quãng đường S là một hàm số của thời gian </a:t>
            </a:r>
            <a:r>
              <a:rPr lang="nl-NL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không?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53150" y="2129298"/>
            <a:ext cx="13388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nl-NL" sz="2800" b="1" dirty="0">
                <a:solidFill>
                  <a:srgbClr val="8A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 = 60t</a:t>
            </a:r>
            <a:r>
              <a:rPr lang="nl-NL" sz="2800" b="1" dirty="0">
                <a:solidFill>
                  <a:srgbClr val="8A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vi-VN" sz="2800" b="1" dirty="0">
              <a:solidFill>
                <a:srgbClr val="8A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495550" y="2628900"/>
            <a:ext cx="67842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Quãng đường S là một hàm số của thời gian </a:t>
            </a:r>
            <a:r>
              <a:rPr lang="nl-NL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vi-VN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90700" y="3124200"/>
            <a:ext cx="97618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HĐ2.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Công thức tính khoảng cách d từ vị trí của ô tô đến trung tâm Hà Nội sau t giờ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vi-VN" sz="2800" dirty="0"/>
          </a:p>
        </p:txBody>
      </p:sp>
      <p:sp>
        <p:nvSpPr>
          <p:cNvPr id="19" name="Rectangle 18"/>
          <p:cNvSpPr/>
          <p:nvPr/>
        </p:nvSpPr>
        <p:spPr>
          <a:xfrm>
            <a:off x="4674839" y="3601253"/>
            <a:ext cx="1960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  = 60t + 7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870773" y="4069437"/>
            <a:ext cx="75457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HĐ</a:t>
            </a:r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3.Từ kết quả của HĐ 2,  hoàn thành bảng sau: </a:t>
            </a:r>
            <a:endParaRPr lang="vi-VN" sz="2800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947304"/>
              </p:ext>
            </p:extLst>
          </p:nvPr>
        </p:nvGraphicFramePr>
        <p:xfrm>
          <a:off x="1956157" y="4661798"/>
          <a:ext cx="9596442" cy="1302885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599407">
                  <a:extLst>
                    <a:ext uri="{9D8B030D-6E8A-4147-A177-3AD203B41FA5}">
                      <a16:colId xmlns:a16="http://schemas.microsoft.com/office/drawing/2014/main" val="2803908742"/>
                    </a:ext>
                  </a:extLst>
                </a:gridCol>
                <a:gridCol w="1599407">
                  <a:extLst>
                    <a:ext uri="{9D8B030D-6E8A-4147-A177-3AD203B41FA5}">
                      <a16:colId xmlns:a16="http://schemas.microsoft.com/office/drawing/2014/main" val="2890410420"/>
                    </a:ext>
                  </a:extLst>
                </a:gridCol>
                <a:gridCol w="1599407">
                  <a:extLst>
                    <a:ext uri="{9D8B030D-6E8A-4147-A177-3AD203B41FA5}">
                      <a16:colId xmlns:a16="http://schemas.microsoft.com/office/drawing/2014/main" val="2437070665"/>
                    </a:ext>
                  </a:extLst>
                </a:gridCol>
                <a:gridCol w="1599407">
                  <a:extLst>
                    <a:ext uri="{9D8B030D-6E8A-4147-A177-3AD203B41FA5}">
                      <a16:colId xmlns:a16="http://schemas.microsoft.com/office/drawing/2014/main" val="3477758747"/>
                    </a:ext>
                  </a:extLst>
                </a:gridCol>
                <a:gridCol w="1599407">
                  <a:extLst>
                    <a:ext uri="{9D8B030D-6E8A-4147-A177-3AD203B41FA5}">
                      <a16:colId xmlns:a16="http://schemas.microsoft.com/office/drawing/2014/main" val="4204341601"/>
                    </a:ext>
                  </a:extLst>
                </a:gridCol>
                <a:gridCol w="1599407">
                  <a:extLst>
                    <a:ext uri="{9D8B030D-6E8A-4147-A177-3AD203B41FA5}">
                      <a16:colId xmlns:a16="http://schemas.microsoft.com/office/drawing/2014/main" val="1985789783"/>
                    </a:ext>
                  </a:extLst>
                </a:gridCol>
              </a:tblGrid>
              <a:tr h="784725">
                <a:tc>
                  <a:txBody>
                    <a:bodyPr/>
                    <a:lstStyle/>
                    <a:p>
                      <a:r>
                        <a:rPr lang="vi-VN" sz="28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vi-VN" sz="2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(giờ)</a:t>
                      </a:r>
                      <a:r>
                        <a:rPr lang="vi-VN" sz="28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vi-VN" sz="28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2748064"/>
                  </a:ext>
                </a:extLst>
              </a:tr>
              <a:tr h="517922">
                <a:tc>
                  <a:txBody>
                    <a:bodyPr/>
                    <a:lstStyle/>
                    <a:p>
                      <a:r>
                        <a:rPr lang="vi-VN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</a:t>
                      </a:r>
                      <a:r>
                        <a:rPr lang="vi-V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(km)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013654"/>
                  </a:ext>
                </a:extLst>
              </a:tr>
            </a:tbl>
          </a:graphicData>
        </a:graphic>
      </p:graphicFrame>
      <p:sp>
        <p:nvSpPr>
          <p:cNvPr id="37" name="Rectangle 36"/>
          <p:cNvSpPr/>
          <p:nvPr/>
        </p:nvSpPr>
        <p:spPr>
          <a:xfrm>
            <a:off x="4176736" y="5468392"/>
            <a:ext cx="6704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633927" y="5458212"/>
            <a:ext cx="737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127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176978" y="5441463"/>
            <a:ext cx="737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187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720028" y="5437117"/>
            <a:ext cx="737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247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0263078" y="5394484"/>
            <a:ext cx="737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307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286000" y="6057900"/>
            <a:ext cx="89236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Khoảng cách d có phải </a:t>
            </a:r>
            <a:r>
              <a:rPr lang="nl-NL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là </a:t>
            </a:r>
            <a:r>
              <a:rPr lang="nl-NL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một hàm số của thời gian </a:t>
            </a:r>
            <a:r>
              <a:rPr lang="nl-NL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không?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285373" y="6045675"/>
            <a:ext cx="78117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Khoảng cách d có phải </a:t>
            </a:r>
            <a:r>
              <a:rPr lang="nl-NL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 một hàm số của thời gian t</a:t>
            </a:r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vi-VN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22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8" grpId="0"/>
      <p:bldP spid="8" grpId="1"/>
      <p:bldP spid="11" grpId="0"/>
      <p:bldP spid="27" grpId="0"/>
      <p:bldP spid="17" grpId="0"/>
      <p:bldP spid="19" grpId="0"/>
      <p:bldP spid="29" grpId="0"/>
      <p:bldP spid="37" grpId="0"/>
      <p:bldP spid="38" grpId="0"/>
      <p:bldP spid="42" grpId="0"/>
      <p:bldP spid="42" grpId="1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6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746D5E59-B503-4812-B9CD-9C94E6AB41D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rcRect l="36012" r="14448" b="2"/>
          <a:stretch/>
        </p:blipFill>
        <p:spPr>
          <a:xfrm>
            <a:off x="10134600" y="304800"/>
            <a:ext cx="1447800" cy="1649794"/>
          </a:xfrm>
          <a:custGeom>
            <a:avLst/>
            <a:gdLst/>
            <a:ahLst/>
            <a:cxnLst/>
            <a:rect l="l" t="t" r="r" b="b"/>
            <a:pathLst>
              <a:path w="2577829" h="2926956">
                <a:moveTo>
                  <a:pt x="1114351" y="0"/>
                </a:moveTo>
                <a:cubicBezTo>
                  <a:pt x="1922608" y="0"/>
                  <a:pt x="2577829" y="655221"/>
                  <a:pt x="2577829" y="1463478"/>
                </a:cubicBezTo>
                <a:cubicBezTo>
                  <a:pt x="2577829" y="2271735"/>
                  <a:pt x="1922608" y="2926956"/>
                  <a:pt x="1114351" y="2926956"/>
                </a:cubicBezTo>
                <a:cubicBezTo>
                  <a:pt x="710223" y="2926956"/>
                  <a:pt x="344353" y="2763151"/>
                  <a:pt x="79516" y="2498313"/>
                </a:cubicBezTo>
                <a:lnTo>
                  <a:pt x="0" y="2410824"/>
                </a:lnTo>
                <a:lnTo>
                  <a:pt x="69413" y="2266732"/>
                </a:lnTo>
                <a:cubicBezTo>
                  <a:pt x="193516" y="1973319"/>
                  <a:pt x="262142" y="1650728"/>
                  <a:pt x="262142" y="1312109"/>
                </a:cubicBezTo>
                <a:cubicBezTo>
                  <a:pt x="262142" y="1058145"/>
                  <a:pt x="223540" y="813196"/>
                  <a:pt x="151883" y="582811"/>
                </a:cubicBezTo>
                <a:lnTo>
                  <a:pt x="91478" y="417771"/>
                </a:lnTo>
                <a:lnTo>
                  <a:pt x="183443" y="334187"/>
                </a:lnTo>
                <a:cubicBezTo>
                  <a:pt x="436418" y="125413"/>
                  <a:pt x="760739" y="0"/>
                  <a:pt x="1114351" y="0"/>
                </a:cubicBezTo>
                <a:close/>
              </a:path>
            </a:pathLst>
          </a:cu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4150B7D-C508-4950-A99A-EE8229F92DC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10095731" y="450269"/>
            <a:ext cx="1372457" cy="1372457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30392AE6-643F-DAF2-6636-D77CBB8FB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662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508C72D8-4822-671C-24EF-2D451AF3B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700" y="2667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F160EFA5-3DCE-C4D7-6DB0-028982FF6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64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CE756B5-3C1F-0CF6-4689-BB148F46A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8445" y="380563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759989" y="658435"/>
            <a:ext cx="4746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fr-F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Khái niệm hàm số bậc nhất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CE467B-8FC6-5BAB-92DF-C434B660CC61}"/>
              </a:ext>
            </a:extLst>
          </p:cNvPr>
          <p:cNvSpPr/>
          <p:nvPr/>
        </p:nvSpPr>
        <p:spPr>
          <a:xfrm>
            <a:off x="1711066" y="1207706"/>
            <a:ext cx="4918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1.1. </a:t>
            </a:r>
            <a:r>
              <a:rPr lang="fr-F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Nhận biết hàm số bậc nhất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1711066" y="1604153"/>
            <a:ext cx="854753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vi-VN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Hàm số bậc nhất</a:t>
            </a:r>
            <a:r>
              <a:rPr kumimoji="0" lang="nl-NL" altLang="vi-VN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là hàm số cho bởi công thức y = ax + b,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vi-VN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trong đó a, b là các số cho trước và b    0</a:t>
            </a:r>
            <a:endParaRPr kumimoji="0" lang="nl-NL" altLang="vi-VN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335258"/>
              </p:ext>
            </p:extLst>
          </p:nvPr>
        </p:nvGraphicFramePr>
        <p:xfrm>
          <a:off x="7104698" y="2056448"/>
          <a:ext cx="440055" cy="440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Equation" r:id="rId6" imgW="139680" imgH="139680" progId="Equation.DSMT4">
                  <p:embed/>
                </p:oleObj>
              </mc:Choice>
              <mc:Fallback>
                <p:oleObj name="Equation" r:id="rId6" imgW="13968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104698" y="2056448"/>
                        <a:ext cx="440055" cy="440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1761634" y="3204105"/>
            <a:ext cx="94903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 Nếu y tỉ lệ thuận với x, tức là y = kx thì y là một hàm số bậc nhất của x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k, b = 0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11066" y="4287287"/>
            <a:ext cx="70455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 Hàm số y = - 2x + 3 là một hàm số bậc nhất </a:t>
            </a:r>
            <a:endParaRPr lang="vi-VN" sz="2800" dirty="0"/>
          </a:p>
        </p:txBody>
      </p:sp>
      <p:sp>
        <p:nvSpPr>
          <p:cNvPr id="25" name="Rectangle 24"/>
          <p:cNvSpPr/>
          <p:nvPr/>
        </p:nvSpPr>
        <p:spPr>
          <a:xfrm>
            <a:off x="1739150" y="2710934"/>
            <a:ext cx="14830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Ví dụ 1. </a:t>
            </a:r>
            <a:endParaRPr lang="vi-V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258599" y="4275085"/>
            <a:ext cx="10150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= 3</a:t>
            </a:r>
            <a:endParaRPr lang="vi-VN" sz="2800" dirty="0"/>
          </a:p>
        </p:txBody>
      </p:sp>
      <p:sp>
        <p:nvSpPr>
          <p:cNvPr id="27" name="Rectangle 26"/>
          <p:cNvSpPr/>
          <p:nvPr/>
        </p:nvSpPr>
        <p:spPr>
          <a:xfrm>
            <a:off x="8591550" y="4281186"/>
            <a:ext cx="17716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với a = - 2;</a:t>
            </a:r>
            <a:endParaRPr lang="vi-VN" sz="2800" dirty="0"/>
          </a:p>
        </p:txBody>
      </p:sp>
      <p:sp>
        <p:nvSpPr>
          <p:cNvPr id="28" name="Curved Up Arrow 27"/>
          <p:cNvSpPr/>
          <p:nvPr/>
        </p:nvSpPr>
        <p:spPr>
          <a:xfrm>
            <a:off x="4170233" y="4798305"/>
            <a:ext cx="5307136" cy="4594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24300" y="4305300"/>
            <a:ext cx="1119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</a:t>
            </a:r>
            <a:endParaRPr lang="vi-VN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Curved Up Arrow 29"/>
          <p:cNvSpPr/>
          <p:nvPr/>
        </p:nvSpPr>
        <p:spPr>
          <a:xfrm>
            <a:off x="4989382" y="4893555"/>
            <a:ext cx="5831017" cy="4594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58684" y="4286250"/>
            <a:ext cx="856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13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2" grpId="0"/>
      <p:bldP spid="25" grpId="0"/>
      <p:bldP spid="26" grpId="0"/>
      <p:bldP spid="27" grpId="0"/>
      <p:bldP spid="28" grpId="0" animBg="1"/>
      <p:bldP spid="28" grpId="1" animBg="1"/>
      <p:bldP spid="29" grpId="0" build="allAtOnce"/>
      <p:bldP spid="30" grpId="0" animBg="1"/>
      <p:bldP spid="30" grpId="1" animBg="1"/>
      <p:bldP spid="31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25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751980"/>
            <a:ext cx="375013" cy="52584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8624" y="797117"/>
            <a:ext cx="8649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các hàm số sau, những  hàm số nào là hàm bậc nhất?  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 descr="Background pattern&#10;&#10;Description automatically generated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49" r="20345" b="-4"/>
          <a:stretch/>
        </p:blipFill>
        <p:spPr>
          <a:xfrm>
            <a:off x="10642581" y="0"/>
            <a:ext cx="1320819" cy="1532534"/>
          </a:xfrm>
          <a:custGeom>
            <a:avLst/>
            <a:gdLst/>
            <a:ahLst/>
            <a:cxnLst/>
            <a:rect l="l" t="t" r="r" b="b"/>
            <a:pathLst>
              <a:path w="2590737" h="2926956">
                <a:moveTo>
                  <a:pt x="1463478" y="0"/>
                </a:moveTo>
                <a:cubicBezTo>
                  <a:pt x="1867606" y="0"/>
                  <a:pt x="2233476" y="163805"/>
                  <a:pt x="2498313" y="428643"/>
                </a:cubicBezTo>
                <a:lnTo>
                  <a:pt x="2501029" y="431631"/>
                </a:lnTo>
                <a:lnTo>
                  <a:pt x="2445696" y="582811"/>
                </a:lnTo>
                <a:cubicBezTo>
                  <a:pt x="2374039" y="813196"/>
                  <a:pt x="2335437" y="1058145"/>
                  <a:pt x="2335437" y="1312109"/>
                </a:cubicBezTo>
                <a:cubicBezTo>
                  <a:pt x="2335437" y="1650728"/>
                  <a:pt x="2404063" y="1973319"/>
                  <a:pt x="2528166" y="2266732"/>
                </a:cubicBezTo>
                <a:lnTo>
                  <a:pt x="2590737" y="2396622"/>
                </a:lnTo>
                <a:lnTo>
                  <a:pt x="2498313" y="2498313"/>
                </a:lnTo>
                <a:cubicBezTo>
                  <a:pt x="2233476" y="2763151"/>
                  <a:pt x="1867606" y="2926956"/>
                  <a:pt x="1463478" y="2926956"/>
                </a:cubicBezTo>
                <a:cubicBezTo>
                  <a:pt x="655221" y="2926956"/>
                  <a:pt x="0" y="2271735"/>
                  <a:pt x="0" y="1463478"/>
                </a:cubicBezTo>
                <a:cubicBezTo>
                  <a:pt x="0" y="655221"/>
                  <a:pt x="655221" y="0"/>
                  <a:pt x="1463478" y="0"/>
                </a:cubicBezTo>
                <a:close/>
              </a:path>
            </a:pathLst>
          </a:custGeom>
        </p:spPr>
      </p:pic>
      <p:sp>
        <p:nvSpPr>
          <p:cNvPr id="13" name="Rectangle 4">
            <a:extLst>
              <a:ext uri="{FF2B5EF4-FFF2-40B4-BE49-F238E27FC236}">
                <a16:creationId xmlns:a16="http://schemas.microsoft.com/office/drawing/2014/main" id="{51618902-0169-0B15-44C4-F9EA06792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5516" y="39882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18EEFDD9-E570-42CB-AFB5-29DDE9BBA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8" y="47031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A9D907C2-DEC9-856C-18B9-ECE04240D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8587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682283"/>
              </p:ext>
            </p:extLst>
          </p:nvPr>
        </p:nvGraphicFramePr>
        <p:xfrm>
          <a:off x="1094138" y="1379070"/>
          <a:ext cx="1039018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2" name="Equation" r:id="rId6" imgW="4419360" imgH="241200" progId="Equation.DSMT4">
                  <p:embed/>
                </p:oleObj>
              </mc:Choice>
              <mc:Fallback>
                <p:oleObj name="Equation" r:id="rId6" imgW="4419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94138" y="1379070"/>
                        <a:ext cx="10390188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914400" y="1364065"/>
            <a:ext cx="533400" cy="567800"/>
          </a:xfrm>
          <a:prstGeom prst="ellipse">
            <a:avLst/>
          </a:prstGeom>
          <a:noFill/>
          <a:ln w="9525" cap="flat" cmpd="sng" algn="ctr">
            <a:solidFill>
              <a:srgbClr val="EB4E2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3124200" y="1407793"/>
            <a:ext cx="533400" cy="567800"/>
          </a:xfrm>
          <a:prstGeom prst="ellipse">
            <a:avLst/>
          </a:prstGeom>
          <a:noFill/>
          <a:ln w="9525" cap="flat" cmpd="sng" algn="ctr">
            <a:solidFill>
              <a:srgbClr val="EB4E2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7162800" y="1393871"/>
            <a:ext cx="533400" cy="567800"/>
          </a:xfrm>
          <a:prstGeom prst="ellipse">
            <a:avLst/>
          </a:prstGeom>
          <a:noFill/>
          <a:ln w="9525" cap="flat" cmpd="sng" algn="ctr">
            <a:solidFill>
              <a:srgbClr val="EB4E2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98295" y="2065078"/>
            <a:ext cx="1752601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81100" y="2646735"/>
            <a:ext cx="1055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Công thức chuyển đổi x (km) sang y (dặm). Công thức y theo x là:   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296049"/>
              </p:ext>
            </p:extLst>
          </p:nvPr>
        </p:nvGraphicFramePr>
        <p:xfrm>
          <a:off x="3015456" y="3117851"/>
          <a:ext cx="1284288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3" name="Equation" r:id="rId8" imgW="634680" imgH="419040" progId="Equation.DSMT4">
                  <p:embed/>
                </p:oleObj>
              </mc:Choice>
              <mc:Fallback>
                <p:oleObj name="Equation" r:id="rId8" imgW="634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15456" y="3117851"/>
                        <a:ext cx="1284288" cy="847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9089073"/>
              </p:ext>
            </p:extLst>
          </p:nvPr>
        </p:nvGraphicFramePr>
        <p:xfrm>
          <a:off x="4307118" y="3085896"/>
          <a:ext cx="1244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Equation" r:id="rId10" imgW="622080" imgH="419040" progId="Equation.DSMT4">
                  <p:embed/>
                </p:oleObj>
              </mc:Choice>
              <mc:Fallback>
                <p:oleObj name="Equation" r:id="rId10" imgW="6220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307118" y="3085896"/>
                        <a:ext cx="12446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1181100" y="4183151"/>
            <a:ext cx="51609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b) 55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(dặm/giờ)  = 88,495 (km/h)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333500" y="4783918"/>
            <a:ext cx="104013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Vì quy định vận tốc tối đa là 80km/h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trên quãng đường ấy, do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đó ô tô chạy với vận tốc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88,495 km/h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là vi phạm luật giao thông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18086" y="3242240"/>
            <a:ext cx="5769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 y là hàm số bậc nhất của x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53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1" grpId="0" animBg="1"/>
      <p:bldP spid="22" grpId="0" animBg="1"/>
      <p:bldP spid="29" grpId="0" animBg="1"/>
      <p:bldP spid="30" grpId="0"/>
      <p:bldP spid="35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6400" y="762000"/>
            <a:ext cx="2592705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 luận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15240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 vuông trả lời đúng vì: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94282"/>
              </p:ext>
            </p:extLst>
          </p:nvPr>
        </p:nvGraphicFramePr>
        <p:xfrm>
          <a:off x="2582862" y="2078037"/>
          <a:ext cx="1393096" cy="989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Equation" r:id="rId3" imgW="571320" imgH="406080" progId="Equation.DSMT4">
                  <p:embed/>
                </p:oleObj>
              </mc:Choice>
              <mc:Fallback>
                <p:oleObj name="Equation" r:id="rId3" imgW="57132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82862" y="2078037"/>
                        <a:ext cx="1393096" cy="9897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4707900"/>
              </p:ext>
            </p:extLst>
          </p:nvPr>
        </p:nvGraphicFramePr>
        <p:xfrm>
          <a:off x="3896031" y="2078038"/>
          <a:ext cx="1237226" cy="989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Equation" r:id="rId5" imgW="507960" imgH="406080" progId="Equation.DSMT4">
                  <p:embed/>
                </p:oleObj>
              </mc:Choice>
              <mc:Fallback>
                <p:oleObj name="Equation" r:id="rId5" imgW="50796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96031" y="2078038"/>
                        <a:ext cx="1237226" cy="9897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262263"/>
              </p:ext>
            </p:extLst>
          </p:nvPr>
        </p:nvGraphicFramePr>
        <p:xfrm>
          <a:off x="5133257" y="2125890"/>
          <a:ext cx="1313169" cy="894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Equation" r:id="rId7" imgW="596880" imgH="406080" progId="Equation.DSMT4">
                  <p:embed/>
                </p:oleObj>
              </mc:Choice>
              <mc:Fallback>
                <p:oleObj name="Equation" r:id="rId7" imgW="5968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33257" y="2125890"/>
                        <a:ext cx="1313169" cy="8940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11605" y="3352800"/>
            <a:ext cx="571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có y là hàm bậc nhất theo x với: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382808"/>
              </p:ext>
            </p:extLst>
          </p:nvPr>
        </p:nvGraphicFramePr>
        <p:xfrm>
          <a:off x="6629400" y="3100541"/>
          <a:ext cx="1509490" cy="102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Equation" r:id="rId9" imgW="596880" imgH="406080" progId="Equation.DSMT4">
                  <p:embed/>
                </p:oleObj>
              </mc:Choice>
              <mc:Fallback>
                <p:oleObj name="Equation" r:id="rId9" imgW="5968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629400" y="3100541"/>
                        <a:ext cx="1509490" cy="1027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812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customUI14.xml>ID132022KNTTSTT 66
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2346</TotalTime>
  <Words>730</Words>
  <PresentationFormat>Widescreen</PresentationFormat>
  <Paragraphs>77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Century Gothic</vt:lpstr>
      <vt:lpstr>Tahoma</vt:lpstr>
      <vt:lpstr>Times New Roman</vt:lpstr>
      <vt:lpstr>Wingdings 3</vt:lpstr>
      <vt:lpstr>Wisp</vt:lpstr>
      <vt:lpstr>Equation</vt:lpstr>
      <vt:lpstr>PowerPoint Presentation</vt:lpstr>
      <vt:lpstr>PowerPoint Presentation</vt:lpstr>
      <vt:lpstr>Hoạt động cá nhân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terms:modified xsi:type="dcterms:W3CDTF">2025-03-26T00:10:27Z</dcterms:modified>
</cp:coreProperties>
</file>