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320" r:id="rId2"/>
    <p:sldId id="362" r:id="rId3"/>
    <p:sldId id="325" r:id="rId4"/>
    <p:sldId id="326" r:id="rId5"/>
    <p:sldId id="327" r:id="rId6"/>
    <p:sldId id="329" r:id="rId7"/>
    <p:sldId id="330" r:id="rId8"/>
    <p:sldId id="333" r:id="rId9"/>
    <p:sldId id="334" r:id="rId10"/>
    <p:sldId id="328" r:id="rId11"/>
    <p:sldId id="331" r:id="rId12"/>
    <p:sldId id="332" r:id="rId13"/>
    <p:sldId id="299" r:id="rId14"/>
    <p:sldId id="257" r:id="rId15"/>
    <p:sldId id="261" r:id="rId16"/>
    <p:sldId id="262" r:id="rId17"/>
    <p:sldId id="346" r:id="rId18"/>
    <p:sldId id="344" r:id="rId19"/>
    <p:sldId id="345" r:id="rId20"/>
    <p:sldId id="264" r:id="rId21"/>
    <p:sldId id="265" r:id="rId22"/>
    <p:sldId id="347" r:id="rId23"/>
    <p:sldId id="335" r:id="rId24"/>
    <p:sldId id="350" r:id="rId25"/>
    <p:sldId id="351" r:id="rId26"/>
    <p:sldId id="349" r:id="rId27"/>
  </p:sldIdLst>
  <p:sldSz cx="12192000" cy="6858000"/>
  <p:notesSz cx="6858000" cy="9144000"/>
  <p:embeddedFontLst>
    <p:embeddedFont>
      <p:font typeface="Calibri Light" panose="020F0302020204030204" pitchFamily="34" charset="0"/>
      <p:regular r:id="rId29"/>
      <p:italic r:id="rId30"/>
    </p:embeddedFont>
    <p:embeddedFont>
      <p:font typeface="Tahoma" panose="020B0604030504040204" pitchFamily="34" charset="0"/>
      <p:regular r:id="rId31"/>
      <p:bold r:id="rId32"/>
    </p:embeddedFont>
    <p:embeddedFont>
      <p:font typeface="Calibri" panose="020F0502020204030204" pitchFamily="34" charset="0"/>
      <p:regular r:id="rId33"/>
      <p:bold r:id="rId34"/>
      <p:italic r:id="rId35"/>
      <p:boldItalic r:id="rId36"/>
    </p:embeddedFont>
    <p:embeddedFont>
      <p:font typeface=".VnAvant" panose="020B7200000000000000"/>
      <p:regular r:id="rId37"/>
      <p:bold r:id="rId38"/>
      <p:italic r:id="rId39"/>
      <p:boldItalic r:id="rId40"/>
    </p:embeddedFont>
    <p:embeddedFont>
      <p:font typeface="Wingdings 2" panose="05020102010507070707" pitchFamily="18" charset="2"/>
      <p:regular r:id="rId41"/>
    </p:embeddedFont>
    <p:embeddedFont>
      <p:font typeface="VNI-Times" panose="020B0604020202020204"/>
      <p:regular r:id="rId42"/>
      <p:bold r:id="rId43"/>
      <p:italic r:id="rId44"/>
      <p:boldItalic r:id="rId45"/>
    </p:embeddedFont>
    <p:embeddedFont>
      <p:font typeface="VNI-Cooper" panose="020B0604020202020204"/>
      <p:bold r:id="rId46"/>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FF"/>
    <a:srgbClr val="CC0099"/>
    <a:srgbClr val="ECEA82"/>
    <a:srgbClr val="E4E462"/>
    <a:srgbClr val="FF00FF"/>
    <a:srgbClr val="FFCC00"/>
    <a:srgbClr val="FF0066"/>
    <a:srgbClr val="00B050"/>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12" autoAdjust="0"/>
    <p:restoredTop sz="94364" autoAdjust="0"/>
  </p:normalViewPr>
  <p:slideViewPr>
    <p:cSldViewPr snapToGrid="0">
      <p:cViewPr varScale="1">
        <p:scale>
          <a:sx n="91" d="100"/>
          <a:sy n="91" d="100"/>
        </p:scale>
        <p:origin x="44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162DB-9480-4B90-ADAF-4EA661B32CBA}" type="datetimeFigureOut">
              <a:rPr lang="en-US" smtClean="0"/>
              <a:t>5/17/2025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6449FC-8A7D-40DD-9D84-4D63839E28FC}" type="slidenum">
              <a:rPr lang="en-US" smtClean="0"/>
              <a:t>‹#›</a:t>
            </a:fld>
            <a:endParaRPr lang="en-US"/>
          </a:p>
        </p:txBody>
      </p:sp>
    </p:spTree>
    <p:extLst>
      <p:ext uri="{BB962C8B-B14F-4D97-AF65-F5344CB8AC3E}">
        <p14:creationId xmlns:p14="http://schemas.microsoft.com/office/powerpoint/2010/main" val="379431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a:ln/>
        </p:spPr>
      </p:sp>
      <p:sp>
        <p:nvSpPr>
          <p:cNvPr id="8195" name="备注占位符 2"/>
          <p:cNvSpPr>
            <a:spLocks noGrp="1"/>
          </p:cNvSpPr>
          <p:nvPr>
            <p:ph type="body" idx="1"/>
          </p:nvPr>
        </p:nvSpPr>
        <p:spPr>
          <a:noFill/>
        </p:spPr>
        <p:txBody>
          <a:bodyPr/>
          <a:lstStyle/>
          <a:p>
            <a:pPr eaLnBrk="1" hangingPunct="1"/>
            <a:endParaRPr lang="zh-CN" altLang="en-US">
              <a:cs typeface="等线"/>
            </a:endParaRPr>
          </a:p>
        </p:txBody>
      </p:sp>
      <p:sp>
        <p:nvSpPr>
          <p:cNvPr id="8196" name="灯片编号占位符 3"/>
          <p:cNvSpPr>
            <a:spLocks noGrp="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97931EF0-8078-45CA-A2C6-8C3C937B71E6}" type="slidenum">
              <a:rPr lang="zh-CN" altLang="en-US" smtClean="0">
                <a:latin typeface="Arial" panose="020B0604020202020204" pitchFamily="34" charset="0"/>
                <a:cs typeface="等线"/>
              </a:rPr>
              <a:pPr/>
              <a:t>2</a:t>
            </a:fld>
            <a:endParaRPr lang="zh-CN" altLang="en-US">
              <a:latin typeface="Arial" panose="020B0604020202020204" pitchFamily="34" charset="0"/>
              <a:cs typeface="等线"/>
            </a:endParaRPr>
          </a:p>
        </p:txBody>
      </p:sp>
    </p:spTree>
    <p:extLst>
      <p:ext uri="{BB962C8B-B14F-4D97-AF65-F5344CB8AC3E}">
        <p14:creationId xmlns:p14="http://schemas.microsoft.com/office/powerpoint/2010/main" val="4238229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17/05/2025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3497880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17/05/2025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812363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17/05/2025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1827764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a:prstGeom prst="rect">
            <a:avLst/>
          </a:prstGeom>
        </p:spPr>
        <p:txBody>
          <a:bodyPr/>
          <a:lstStyle/>
          <a:p>
            <a:pPr lvl="0"/>
            <a:endParaRPr lang="en-US" noProof="0"/>
          </a:p>
        </p:txBody>
      </p:sp>
      <p:sp>
        <p:nvSpPr>
          <p:cNvPr id="4" name="Rectangle 11"/>
          <p:cNvSpPr>
            <a:spLocks noGrp="1" noChangeArrowheads="1"/>
          </p:cNvSpPr>
          <p:nvPr>
            <p:ph type="dt" sz="half" idx="10"/>
          </p:nvPr>
        </p:nvSpPr>
        <p:spPr/>
        <p:txBody>
          <a:bodyPr/>
          <a:lstStyle>
            <a:lvl1pPr>
              <a:defRPr/>
            </a:lvl1pPr>
          </a:lstStyle>
          <a:p>
            <a:pPr>
              <a:defRPr/>
            </a:pPr>
            <a:r>
              <a:rPr lang="en-US"/>
              <a:t>22/3/2012</a:t>
            </a:r>
          </a:p>
        </p:txBody>
      </p:sp>
      <p:sp>
        <p:nvSpPr>
          <p:cNvPr id="5" name="Rectangle 12"/>
          <p:cNvSpPr>
            <a:spLocks noGrp="1" noChangeArrowheads="1"/>
          </p:cNvSpPr>
          <p:nvPr>
            <p:ph type="ftr" sz="quarter" idx="11"/>
          </p:nvPr>
        </p:nvSpPr>
        <p:spPr/>
        <p:txBody>
          <a:bodyPr/>
          <a:lstStyle>
            <a:lvl1pPr>
              <a:defRPr/>
            </a:lvl1pPr>
          </a:lstStyle>
          <a:p>
            <a:pPr>
              <a:defRPr/>
            </a:pPr>
            <a:r>
              <a:rPr lang="en-US"/>
              <a:t>GV thực hiện : Khưu Quang Hiền</a:t>
            </a:r>
          </a:p>
        </p:txBody>
      </p:sp>
      <p:sp>
        <p:nvSpPr>
          <p:cNvPr id="6" name="Rectangle 13"/>
          <p:cNvSpPr>
            <a:spLocks noGrp="1" noChangeArrowheads="1"/>
          </p:cNvSpPr>
          <p:nvPr>
            <p:ph type="sldNum" sz="quarter" idx="12"/>
          </p:nvPr>
        </p:nvSpPr>
        <p:spPr/>
        <p:txBody>
          <a:bodyPr/>
          <a:lstStyle>
            <a:lvl1pPr>
              <a:defRPr/>
            </a:lvl1pPr>
          </a:lstStyle>
          <a:p>
            <a:pPr>
              <a:defRPr/>
            </a:pPr>
            <a:r>
              <a:rPr lang="en-US"/>
              <a:t>1</a:t>
            </a:r>
          </a:p>
        </p:txBody>
      </p:sp>
    </p:spTree>
    <p:extLst>
      <p:ext uri="{BB962C8B-B14F-4D97-AF65-F5344CB8AC3E}">
        <p14:creationId xmlns:p14="http://schemas.microsoft.com/office/powerpoint/2010/main" val="340338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17/05/2025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78933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BA32C21-FD13-4697-ADCD-F9E33DDFF06F}" type="datetimeFigureOut">
              <a:rPr lang="vi-VN" smtClean="0"/>
              <a:t>17/05/2025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772729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DBA32C21-FD13-4697-ADCD-F9E33DDFF06F}" type="datetimeFigureOut">
              <a:rPr lang="vi-VN" smtClean="0"/>
              <a:t>17/05/2025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713951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DBA32C21-FD13-4697-ADCD-F9E33DDFF06F}" type="datetimeFigureOut">
              <a:rPr lang="vi-VN" smtClean="0"/>
              <a:t>17/05/2025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1071951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DBA32C21-FD13-4697-ADCD-F9E33DDFF06F}" type="datetimeFigureOut">
              <a:rPr lang="vi-VN" smtClean="0"/>
              <a:t>17/05/2025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645997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A32C21-FD13-4697-ADCD-F9E33DDFF06F}" type="datetimeFigureOut">
              <a:rPr lang="vi-VN" smtClean="0"/>
              <a:t>17/05/2025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312842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t>17/05/2025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1457913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t>17/05/2025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4191363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A32C21-FD13-4697-ADCD-F9E33DDFF06F}" type="datetimeFigureOut">
              <a:rPr lang="vi-VN" smtClean="0"/>
              <a:t>17/05/2025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5D699-091F-4322-9983-565B97A178FD}" type="slidenum">
              <a:rPr lang="vi-VN" smtClean="0"/>
              <a:t>‹#›</a:t>
            </a:fld>
            <a:endParaRPr lang="vi-VN"/>
          </a:p>
        </p:txBody>
      </p:sp>
    </p:spTree>
    <p:extLst>
      <p:ext uri="{BB962C8B-B14F-4D97-AF65-F5344CB8AC3E}">
        <p14:creationId xmlns:p14="http://schemas.microsoft.com/office/powerpoint/2010/main" val="7921486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5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10.gif"/><Relationship Id="rId3" Type="http://schemas.openxmlformats.org/officeDocument/2006/relationships/slideLayout" Target="../slideLayouts/slideLayout2.xml"/><Relationship Id="rId7" Type="http://schemas.openxmlformats.org/officeDocument/2006/relationships/slide" Target="slide15.xml"/><Relationship Id="rId12" Type="http://schemas.openxmlformats.org/officeDocument/2006/relationships/image" Target="../media/image9.gif"/><Relationship Id="rId2" Type="http://schemas.openxmlformats.org/officeDocument/2006/relationships/audio" Target="../media/media2.wav"/><Relationship Id="rId16" Type="http://schemas.openxmlformats.org/officeDocument/2006/relationships/image" Target="../media/image13.jpeg"/><Relationship Id="rId1" Type="http://schemas.microsoft.com/office/2007/relationships/media" Target="../media/media2.wav"/><Relationship Id="rId6" Type="http://schemas.openxmlformats.org/officeDocument/2006/relationships/slide" Target="slide12.xml"/><Relationship Id="rId11" Type="http://schemas.openxmlformats.org/officeDocument/2006/relationships/slide" Target="slide21.xml"/><Relationship Id="rId5" Type="http://schemas.openxmlformats.org/officeDocument/2006/relationships/image" Target="../media/image8.png"/><Relationship Id="rId15" Type="http://schemas.openxmlformats.org/officeDocument/2006/relationships/image" Target="../media/image12.png"/><Relationship Id="rId10" Type="http://schemas.openxmlformats.org/officeDocument/2006/relationships/slide" Target="slide20.xml"/><Relationship Id="rId4" Type="http://schemas.openxmlformats.org/officeDocument/2006/relationships/image" Target="../media/image7.png"/><Relationship Id="rId9" Type="http://schemas.openxmlformats.org/officeDocument/2006/relationships/slide" Target="slide13.xml"/><Relationship Id="rId14" Type="http://schemas.openxmlformats.org/officeDocument/2006/relationships/image" Target="../media/image11.gif"/></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slide" Target="slide14.xml"/><Relationship Id="rId4" Type="http://schemas.openxmlformats.org/officeDocument/2006/relationships/image" Target="../media/image14.gif"/></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slide" Target="slide14.xml"/><Relationship Id="rId4" Type="http://schemas.openxmlformats.org/officeDocument/2006/relationships/image" Target="../media/image14.gif"/></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slide" Target="slide14.xml"/><Relationship Id="rId4" Type="http://schemas.openxmlformats.org/officeDocument/2006/relationships/image" Target="../media/image14.gif"/></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14.xml"/></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slide" Target="slide14.xml"/><Relationship Id="rId4" Type="http://schemas.openxmlformats.org/officeDocument/2006/relationships/image" Target="../media/image14.gi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slide" Target="slide14.xml"/><Relationship Id="rId4" Type="http://schemas.openxmlformats.org/officeDocument/2006/relationships/image" Target="../media/image14.gif"/></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slide" Target="slide14.xml"/><Relationship Id="rId4" Type="http://schemas.openxmlformats.org/officeDocument/2006/relationships/image" Target="../media/image14.gif"/></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slide" Target="slide14.xml"/><Relationship Id="rId4" Type="http://schemas.openxmlformats.org/officeDocument/2006/relationships/image" Target="../media/image14.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338" name="Text Box 3"/>
          <p:cNvSpPr txBox="1">
            <a:spLocks noChangeArrowheads="1"/>
          </p:cNvSpPr>
          <p:nvPr/>
        </p:nvSpPr>
        <p:spPr bwMode="auto">
          <a:xfrm>
            <a:off x="1524000" y="0"/>
            <a:ext cx="9144000" cy="528638"/>
          </a:xfrm>
          <a:prstGeom prst="rect">
            <a:avLst/>
          </a:prstGeom>
          <a:solidFill>
            <a:schemeClr val="accent1"/>
          </a:solidFill>
          <a:ln w="9525"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a:solidFill>
                  <a:srgbClr val="FF0066"/>
                </a:solidFill>
                <a:latin typeface="Times New Roman" panose="02020603050405020304" pitchFamily="18" charset="0"/>
                <a:cs typeface="Arial" panose="020B0604020202020204" pitchFamily="34" charset="0"/>
              </a:rPr>
              <a:t>Tiết 30 – Bài 25: TÍNH CHẤT CỦA PHI KIM</a:t>
            </a:r>
          </a:p>
        </p:txBody>
      </p:sp>
      <p:sp>
        <p:nvSpPr>
          <p:cNvPr id="14339" name="Text Box 4"/>
          <p:cNvSpPr txBox="1">
            <a:spLocks noChangeArrowheads="1"/>
          </p:cNvSpPr>
          <p:nvPr/>
        </p:nvSpPr>
        <p:spPr bwMode="auto">
          <a:xfrm>
            <a:off x="1524000" y="14288"/>
            <a:ext cx="9144000" cy="457200"/>
          </a:xfrm>
          <a:prstGeom prst="rect">
            <a:avLst/>
          </a:prstGeom>
          <a:solidFill>
            <a:srgbClr val="CC00C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chemeClr val="bg1"/>
                </a:solidFill>
                <a:latin typeface="Times New Roman" panose="02020603050405020304" pitchFamily="18" charset="0"/>
                <a:cs typeface="Times New Roman" panose="02020603050405020304" pitchFamily="18" charset="0"/>
              </a:rPr>
              <a:t>Tiết 31 - Bài 26.</a:t>
            </a:r>
            <a:r>
              <a:rPr lang="en-US" altLang="en-US" sz="2400" b="1">
                <a:solidFill>
                  <a:srgbClr val="FF0000"/>
                </a:solidFill>
                <a:latin typeface="Times New Roman" panose="02020603050405020304" pitchFamily="18" charset="0"/>
                <a:cs typeface="Times New Roman" panose="02020603050405020304" pitchFamily="18" charset="0"/>
              </a:rPr>
              <a:t>    CLO</a:t>
            </a:r>
            <a:endParaRPr lang="en-US" altLang="en-US" sz="2400" b="1">
              <a:solidFill>
                <a:srgbClr val="FFFF00"/>
              </a:solidFill>
              <a:latin typeface="Times New Roman" panose="02020603050405020304" pitchFamily="18" charset="0"/>
              <a:cs typeface="Times New Roman" panose="02020603050405020304" pitchFamily="18" charset="0"/>
            </a:endParaRPr>
          </a:p>
        </p:txBody>
      </p:sp>
      <p:sp>
        <p:nvSpPr>
          <p:cNvPr id="14340" name="Text Box 5"/>
          <p:cNvSpPr txBox="1">
            <a:spLocks noChangeArrowheads="1"/>
          </p:cNvSpPr>
          <p:nvPr/>
        </p:nvSpPr>
        <p:spPr bwMode="auto">
          <a:xfrm>
            <a:off x="0" y="1"/>
            <a:ext cx="12192000" cy="701675"/>
          </a:xfrm>
          <a:prstGeom prst="rect">
            <a:avLst/>
          </a:prstGeom>
          <a:solidFill>
            <a:srgbClr val="CC00C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a:solidFill>
                  <a:schemeClr val="bg1"/>
                </a:solidFill>
                <a:latin typeface="Times New Roman" panose="02020603050405020304" pitchFamily="18" charset="0"/>
                <a:cs typeface="Times New Roman" panose="02020603050405020304" pitchFamily="18" charset="0"/>
              </a:rPr>
              <a:t>       B</a:t>
            </a:r>
            <a:r>
              <a:rPr lang="vi-VN" altLang="en-US" sz="4000" b="1" dirty="0">
                <a:solidFill>
                  <a:schemeClr val="bg1"/>
                </a:solidFill>
                <a:latin typeface="Times New Roman" panose="02020603050405020304" pitchFamily="18" charset="0"/>
                <a:cs typeface="Times New Roman" panose="02020603050405020304" pitchFamily="18" charset="0"/>
              </a:rPr>
              <a:t>ÀI</a:t>
            </a:r>
            <a:r>
              <a:rPr lang="en-US" altLang="en-US" sz="4000" b="1" dirty="0">
                <a:solidFill>
                  <a:schemeClr val="bg1"/>
                </a:solidFill>
                <a:latin typeface="Times New Roman" panose="02020603050405020304" pitchFamily="18" charset="0"/>
                <a:cs typeface="Times New Roman" panose="02020603050405020304" pitchFamily="18" charset="0"/>
              </a:rPr>
              <a:t> </a:t>
            </a:r>
            <a:r>
              <a:rPr lang="vi-VN" altLang="en-US" sz="4000" b="1" dirty="0">
                <a:solidFill>
                  <a:schemeClr val="bg1"/>
                </a:solidFill>
                <a:latin typeface="Times New Roman" panose="02020603050405020304" pitchFamily="18" charset="0"/>
                <a:cs typeface="Times New Roman" panose="02020603050405020304" pitchFamily="18" charset="0"/>
              </a:rPr>
              <a:t>27</a:t>
            </a:r>
            <a:r>
              <a:rPr lang="en-US" altLang="en-US" sz="4000" b="1" dirty="0">
                <a:solidFill>
                  <a:schemeClr val="bg1"/>
                </a:solidFill>
                <a:latin typeface="Times New Roman" panose="02020603050405020304" pitchFamily="18" charset="0"/>
                <a:cs typeface="Times New Roman" panose="02020603050405020304" pitchFamily="18" charset="0"/>
              </a:rPr>
              <a:t>:</a:t>
            </a:r>
            <a:r>
              <a:rPr lang="vi-VN" altLang="en-US" sz="4000" b="1" dirty="0">
                <a:solidFill>
                  <a:schemeClr val="bg1"/>
                </a:solidFill>
                <a:latin typeface="Times New Roman" panose="02020603050405020304" pitchFamily="18" charset="0"/>
                <a:cs typeface="Times New Roman" panose="02020603050405020304" pitchFamily="18" charset="0"/>
              </a:rPr>
              <a:t> ACETIC ACID</a:t>
            </a:r>
            <a:endParaRPr lang="en-US" altLang="en-US" sz="4000" b="1" dirty="0">
              <a:solidFill>
                <a:srgbClr val="FFFF00"/>
              </a:solidFill>
              <a:latin typeface="Times New Roman" panose="02020603050405020304" pitchFamily="18" charset="0"/>
              <a:cs typeface="Times New Roman" panose="02020603050405020304" pitchFamily="18" charset="0"/>
            </a:endParaRPr>
          </a:p>
        </p:txBody>
      </p:sp>
      <p:sp>
        <p:nvSpPr>
          <p:cNvPr id="227334" name="Text Box 6"/>
          <p:cNvSpPr txBox="1">
            <a:spLocks noChangeArrowheads="1"/>
          </p:cNvSpPr>
          <p:nvPr/>
        </p:nvSpPr>
        <p:spPr bwMode="auto">
          <a:xfrm>
            <a:off x="8813800" y="57151"/>
            <a:ext cx="1752600" cy="79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50000"/>
              </a:lnSpc>
              <a:spcBef>
                <a:spcPct val="50000"/>
              </a:spcBef>
              <a:buFontTx/>
              <a:buNone/>
            </a:pPr>
            <a:r>
              <a:rPr lang="en-US" altLang="en-US" sz="2000">
                <a:solidFill>
                  <a:srgbClr val="FFFFFF"/>
                </a:solidFill>
                <a:latin typeface="Times New Roman" panose="02020603050405020304" pitchFamily="18" charset="0"/>
              </a:rPr>
              <a:t> </a:t>
            </a:r>
            <a:r>
              <a:rPr lang="en-US" altLang="en-US" sz="1800">
                <a:solidFill>
                  <a:srgbClr val="FFFFFF"/>
                </a:solidFill>
                <a:latin typeface="Times New Roman" panose="02020603050405020304" pitchFamily="18" charset="0"/>
              </a:rPr>
              <a:t>CTPT: C</a:t>
            </a:r>
            <a:r>
              <a:rPr lang="en-US" altLang="en-US" sz="1800" baseline="-25000">
                <a:solidFill>
                  <a:srgbClr val="FFFFFF"/>
                </a:solidFill>
                <a:latin typeface="Times New Roman" panose="02020603050405020304" pitchFamily="18" charset="0"/>
              </a:rPr>
              <a:t>2</a:t>
            </a:r>
            <a:r>
              <a:rPr lang="en-US" altLang="en-US" sz="1800">
                <a:solidFill>
                  <a:srgbClr val="FFFFFF"/>
                </a:solidFill>
                <a:latin typeface="Times New Roman" panose="02020603050405020304" pitchFamily="18" charset="0"/>
              </a:rPr>
              <a:t>H</a:t>
            </a:r>
            <a:r>
              <a:rPr lang="en-US" altLang="en-US" sz="1800" baseline="-25000">
                <a:solidFill>
                  <a:srgbClr val="FFFFFF"/>
                </a:solidFill>
                <a:latin typeface="Times New Roman" panose="02020603050405020304" pitchFamily="18" charset="0"/>
              </a:rPr>
              <a:t>4</a:t>
            </a:r>
            <a:r>
              <a:rPr lang="en-US" altLang="en-US" sz="1800">
                <a:solidFill>
                  <a:srgbClr val="FFFFFF"/>
                </a:solidFill>
                <a:latin typeface="Times New Roman" panose="02020603050405020304" pitchFamily="18" charset="0"/>
              </a:rPr>
              <a:t>O</a:t>
            </a:r>
            <a:r>
              <a:rPr lang="en-US" altLang="en-US" sz="1800" baseline="-25000">
                <a:solidFill>
                  <a:srgbClr val="FFFFFF"/>
                </a:solidFill>
                <a:latin typeface="Times New Roman" panose="02020603050405020304" pitchFamily="18" charset="0"/>
              </a:rPr>
              <a:t>2</a:t>
            </a:r>
            <a:endParaRPr lang="en-US" altLang="en-US" sz="1800">
              <a:solidFill>
                <a:srgbClr val="FFFFFF"/>
              </a:solidFill>
              <a:latin typeface="Times New Roman" panose="02020603050405020304" pitchFamily="18" charset="0"/>
            </a:endParaRPr>
          </a:p>
          <a:p>
            <a:pPr eaLnBrk="1" hangingPunct="1">
              <a:lnSpc>
                <a:spcPct val="50000"/>
              </a:lnSpc>
              <a:spcBef>
                <a:spcPct val="50000"/>
              </a:spcBef>
              <a:buFontTx/>
              <a:buNone/>
            </a:pPr>
            <a:r>
              <a:rPr lang="en-US" altLang="en-US" sz="1800">
                <a:solidFill>
                  <a:srgbClr val="FFFFFF"/>
                </a:solidFill>
                <a:latin typeface="Times New Roman" panose="02020603050405020304" pitchFamily="18" charset="0"/>
              </a:rPr>
              <a:t> PTK: 60</a:t>
            </a:r>
          </a:p>
          <a:p>
            <a:pPr eaLnBrk="1" hangingPunct="1">
              <a:lnSpc>
                <a:spcPct val="50000"/>
              </a:lnSpc>
              <a:spcBef>
                <a:spcPct val="50000"/>
              </a:spcBef>
              <a:buFontTx/>
              <a:buNone/>
            </a:pPr>
            <a:endParaRPr lang="en-US" altLang="en-US" sz="1800">
              <a:solidFill>
                <a:srgbClr val="FFFFFF"/>
              </a:solidFill>
              <a:latin typeface="Times New Roman" panose="02020603050405020304" pitchFamily="18" charset="0"/>
            </a:endParaRPr>
          </a:p>
        </p:txBody>
      </p:sp>
      <p:sp>
        <p:nvSpPr>
          <p:cNvPr id="227335" name="AutoShape 7"/>
          <p:cNvSpPr>
            <a:spLocks/>
          </p:cNvSpPr>
          <p:nvPr/>
        </p:nvSpPr>
        <p:spPr bwMode="auto">
          <a:xfrm>
            <a:off x="8610600" y="0"/>
            <a:ext cx="228600" cy="609600"/>
          </a:xfrm>
          <a:prstGeom prst="leftBrace">
            <a:avLst>
              <a:gd name="adj1" fmla="val 22222"/>
              <a:gd name="adj2" fmla="val 50000"/>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b="1">
              <a:latin typeface="Times New Roman" panose="02020603050405020304" pitchFamily="18" charset="0"/>
            </a:endParaRPr>
          </a:p>
        </p:txBody>
      </p:sp>
    </p:spTree>
    <p:extLst>
      <p:ext uri="{BB962C8B-B14F-4D97-AF65-F5344CB8AC3E}">
        <p14:creationId xmlns:p14="http://schemas.microsoft.com/office/powerpoint/2010/main" val="3701945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27335"/>
                                        </p:tgtEl>
                                        <p:attrNameLst>
                                          <p:attrName>style.visibility</p:attrName>
                                        </p:attrNameLst>
                                      </p:cBhvr>
                                      <p:to>
                                        <p:strVal val="visible"/>
                                      </p:to>
                                    </p:set>
                                    <p:animEffect transition="in" filter="box(in)">
                                      <p:cBhvr>
                                        <p:cTn id="7" dur="500"/>
                                        <p:tgtEl>
                                          <p:spTgt spid="2273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27334"/>
                                        </p:tgtEl>
                                        <p:attrNameLst>
                                          <p:attrName>style.visibility</p:attrName>
                                        </p:attrNameLst>
                                      </p:cBhvr>
                                      <p:to>
                                        <p:strVal val="visible"/>
                                      </p:to>
                                    </p:set>
                                    <p:animEffect transition="in" filter="box(in)">
                                      <p:cBhvr>
                                        <p:cTn id="12" dur="500"/>
                                        <p:tgtEl>
                                          <p:spTgt spid="227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4" grpId="0"/>
      <p:bldP spid="22733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2530" name="Rectangle 9"/>
          <p:cNvSpPr>
            <a:spLocks noChangeArrowheads="1"/>
          </p:cNvSpPr>
          <p:nvPr/>
        </p:nvSpPr>
        <p:spPr bwMode="auto">
          <a:xfrm>
            <a:off x="1828800" y="228600"/>
            <a:ext cx="4826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2800" b="1" dirty="0" err="1">
                <a:solidFill>
                  <a:srgbClr val="FF0000"/>
                </a:solidFill>
                <a:latin typeface="Times New Roman" panose="02020603050405020304" pitchFamily="18" charset="0"/>
                <a:cs typeface="Times New Roman" panose="02020603050405020304" pitchFamily="18" charset="0"/>
              </a:rPr>
              <a:t>Câu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hỏi</a:t>
            </a:r>
            <a:r>
              <a:rPr lang="en-US" altLang="en-US" sz="2800" b="1" dirty="0">
                <a:solidFill>
                  <a:srgbClr val="FF0000"/>
                </a:solidFill>
                <a:latin typeface="Times New Roman" panose="02020603050405020304" pitchFamily="18" charset="0"/>
                <a:cs typeface="Times New Roman" panose="02020603050405020304" pitchFamily="18" charset="0"/>
              </a:rPr>
              <a:t> SGK/125</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22531" name="Rectangle 9"/>
          <p:cNvSpPr>
            <a:spLocks noChangeArrowheads="1"/>
          </p:cNvSpPr>
          <p:nvPr/>
        </p:nvSpPr>
        <p:spPr bwMode="auto">
          <a:xfrm>
            <a:off x="683491" y="785814"/>
            <a:ext cx="10760364" cy="14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2800" dirty="0">
                <a:latin typeface="Times New Roman" panose="02020603050405020304" pitchFamily="18" charset="0"/>
                <a:cs typeface="Times New Roman" panose="02020603050405020304" pitchFamily="18" charset="0"/>
              </a:rPr>
              <a:t>1. </a:t>
            </a:r>
            <a:r>
              <a:rPr lang="vi-VN" altLang="en-US" sz="2800" dirty="0">
                <a:latin typeface="Times New Roman" panose="02020603050405020304" pitchFamily="18" charset="0"/>
                <a:cs typeface="Times New Roman" panose="02020603050405020304" pitchFamily="18" charset="0"/>
              </a:rPr>
              <a:t>Ấm đun nước sử dụng một tgời gian có thể có lớp cặn (chứa CaCO</a:t>
            </a:r>
            <a:r>
              <a:rPr lang="en-US" altLang="en-US" sz="2800" baseline="-25000" dirty="0">
                <a:latin typeface="Times New Roman" panose="02020603050405020304" pitchFamily="18" charset="0"/>
                <a:cs typeface="Times New Roman" panose="02020603050405020304" pitchFamily="18" charset="0"/>
              </a:rPr>
              <a:t>3</a:t>
            </a:r>
            <a:r>
              <a:rPr lang="vi-VN" altLang="en-US" sz="2800" dirty="0">
                <a:latin typeface="Times New Roman" panose="02020603050405020304" pitchFamily="18" charset="0"/>
                <a:cs typeface="Times New Roman" panose="02020603050405020304" pitchFamily="18" charset="0"/>
              </a:rPr>
              <a:t>) bám vào đáy và thành ấm. Có thể loại bỏ lớp cặn này bằng giấm ăn. Hãy giải thích</a:t>
            </a:r>
            <a:endParaRPr lang="en-US" altLang="en-US" sz="2800" dirty="0">
              <a:latin typeface="Times New Roman" panose="02020603050405020304" pitchFamily="18" charset="0"/>
              <a:cs typeface="Times New Roman" panose="02020603050405020304" pitchFamily="18" charset="0"/>
            </a:endParaRPr>
          </a:p>
        </p:txBody>
      </p:sp>
      <p:sp>
        <p:nvSpPr>
          <p:cNvPr id="22532" name="Rectangle 9"/>
          <p:cNvSpPr>
            <a:spLocks noChangeArrowheads="1"/>
          </p:cNvSpPr>
          <p:nvPr/>
        </p:nvSpPr>
        <p:spPr bwMode="auto">
          <a:xfrm>
            <a:off x="942109" y="1981200"/>
            <a:ext cx="103632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nl-NL" altLang="en-US" sz="2800" dirty="0">
                <a:latin typeface="Times New Roman" panose="02020603050405020304" pitchFamily="18" charset="0"/>
                <a:cs typeface="Times New Roman" panose="02020603050405020304" pitchFamily="18" charset="0"/>
              </a:rPr>
              <a:t>......................................................................................................................................................................................................................................................................................................................................................</a:t>
            </a:r>
          </a:p>
        </p:txBody>
      </p:sp>
      <p:sp>
        <p:nvSpPr>
          <p:cNvPr id="22533" name="Rectangle 9"/>
          <p:cNvSpPr>
            <a:spLocks noChangeArrowheads="1"/>
          </p:cNvSpPr>
          <p:nvPr/>
        </p:nvSpPr>
        <p:spPr bwMode="auto">
          <a:xfrm>
            <a:off x="683490" y="3352799"/>
            <a:ext cx="10621819" cy="141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2800" dirty="0">
                <a:latin typeface="Times New Roman" panose="02020603050405020304" pitchFamily="18" charset="0"/>
                <a:cs typeface="Times New Roman" panose="02020603050405020304" pitchFamily="18" charset="0"/>
              </a:rPr>
              <a:t>2. </a:t>
            </a:r>
            <a:r>
              <a:rPr lang="vi-VN" altLang="en-US" sz="2800" dirty="0">
                <a:latin typeface="Times New Roman" panose="02020603050405020304" pitchFamily="18" charset="0"/>
                <a:cs typeface="Times New Roman" panose="02020603050405020304" pitchFamily="18" charset="0"/>
              </a:rPr>
              <a:t>Acetic acid có thể tác dụng được với những chất nào trong các chất sau đây: Zn, KOH, ZnO, NaCl, MgCO</a:t>
            </a:r>
            <a:r>
              <a:rPr lang="vi-VN" altLang="en-US" sz="2800" baseline="-25000" dirty="0">
                <a:latin typeface="Times New Roman" panose="02020603050405020304" pitchFamily="18" charset="0"/>
                <a:cs typeface="Times New Roman" panose="02020603050405020304" pitchFamily="18" charset="0"/>
              </a:rPr>
              <a:t>3</a:t>
            </a:r>
            <a:r>
              <a:rPr lang="vi-VN" altLang="en-US" sz="2800" dirty="0">
                <a:latin typeface="Times New Roman" panose="02020603050405020304" pitchFamily="18" charset="0"/>
                <a:cs typeface="Times New Roman" panose="02020603050405020304" pitchFamily="18" charset="0"/>
              </a:rPr>
              <a:t>, Cu? Viết các phương trình hóa học (nếu có)</a:t>
            </a:r>
            <a:endParaRPr lang="en-US" altLang="en-US" sz="2800" dirty="0">
              <a:latin typeface="Times New Roman" panose="02020603050405020304" pitchFamily="18" charset="0"/>
              <a:cs typeface="Times New Roman" panose="02020603050405020304" pitchFamily="18" charset="0"/>
            </a:endParaRPr>
          </a:p>
        </p:txBody>
      </p:sp>
      <p:sp>
        <p:nvSpPr>
          <p:cNvPr id="22534" name="Rectangle 9"/>
          <p:cNvSpPr>
            <a:spLocks noChangeArrowheads="1"/>
          </p:cNvSpPr>
          <p:nvPr/>
        </p:nvSpPr>
        <p:spPr bwMode="auto">
          <a:xfrm>
            <a:off x="683490" y="4730750"/>
            <a:ext cx="1039091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nl-NL" alt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493552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5602" name="Rectangle 9"/>
          <p:cNvSpPr>
            <a:spLocks noChangeArrowheads="1"/>
          </p:cNvSpPr>
          <p:nvPr/>
        </p:nvSpPr>
        <p:spPr bwMode="auto">
          <a:xfrm>
            <a:off x="2209800" y="441325"/>
            <a:ext cx="4826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2800" b="1">
                <a:solidFill>
                  <a:srgbClr val="FF0000"/>
                </a:solidFill>
                <a:latin typeface="Times New Roman" panose="02020603050405020304" pitchFamily="18" charset="0"/>
                <a:cs typeface="Times New Roman" panose="02020603050405020304" pitchFamily="18" charset="0"/>
              </a:rPr>
              <a:t>Câu hỏi SGK/125</a:t>
            </a:r>
            <a:endParaRPr lang="en-US" altLang="en-US" sz="2800">
              <a:solidFill>
                <a:srgbClr val="FF0000"/>
              </a:solidFill>
              <a:latin typeface="Times New Roman" panose="02020603050405020304" pitchFamily="18" charset="0"/>
              <a:cs typeface="Times New Roman" panose="02020603050405020304" pitchFamily="18" charset="0"/>
            </a:endParaRPr>
          </a:p>
        </p:txBody>
      </p:sp>
      <p:sp>
        <p:nvSpPr>
          <p:cNvPr id="25603" name="Rectangle 9"/>
          <p:cNvSpPr>
            <a:spLocks noChangeArrowheads="1"/>
          </p:cNvSpPr>
          <p:nvPr/>
        </p:nvSpPr>
        <p:spPr bwMode="auto">
          <a:xfrm>
            <a:off x="517236" y="963614"/>
            <a:ext cx="11314546" cy="142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2800" dirty="0">
                <a:latin typeface="Times New Roman" panose="02020603050405020304" pitchFamily="18" charset="0"/>
                <a:cs typeface="Times New Roman" panose="02020603050405020304" pitchFamily="18" charset="0"/>
              </a:rPr>
              <a:t>1. </a:t>
            </a:r>
            <a:r>
              <a:rPr lang="vi-VN" altLang="en-US" sz="2800" dirty="0">
                <a:latin typeface="Times New Roman" panose="02020603050405020304" pitchFamily="18" charset="0"/>
                <a:cs typeface="Times New Roman" panose="02020603050405020304" pitchFamily="18" charset="0"/>
              </a:rPr>
              <a:t>Ấm đun nước sử dụng một tgời gian có thể có lớp cặn (chứa CaCO</a:t>
            </a:r>
            <a:r>
              <a:rPr lang="en-US" altLang="en-US" sz="2800" baseline="-25000" dirty="0">
                <a:latin typeface="Times New Roman" panose="02020603050405020304" pitchFamily="18" charset="0"/>
                <a:cs typeface="Times New Roman" panose="02020603050405020304" pitchFamily="18" charset="0"/>
              </a:rPr>
              <a:t>3</a:t>
            </a:r>
            <a:r>
              <a:rPr lang="vi-VN" altLang="en-US" sz="2800" dirty="0">
                <a:latin typeface="Times New Roman" panose="02020603050405020304" pitchFamily="18" charset="0"/>
                <a:cs typeface="Times New Roman" panose="02020603050405020304" pitchFamily="18" charset="0"/>
              </a:rPr>
              <a:t>) bám vào đáy và thành ấm. Có thể loại bỏ lớp cặn này bằng giấm ăn. Hãy giải thích</a:t>
            </a:r>
            <a:endParaRPr lang="en-US" altLang="en-US" sz="2800" dirty="0">
              <a:latin typeface="Times New Roman" panose="02020603050405020304" pitchFamily="18" charset="0"/>
              <a:cs typeface="Times New Roman" panose="02020603050405020304" pitchFamily="18" charset="0"/>
            </a:endParaRPr>
          </a:p>
        </p:txBody>
      </p:sp>
      <p:sp>
        <p:nvSpPr>
          <p:cNvPr id="25604" name="Rectangle 9"/>
          <p:cNvSpPr>
            <a:spLocks noChangeArrowheads="1"/>
          </p:cNvSpPr>
          <p:nvPr/>
        </p:nvSpPr>
        <p:spPr bwMode="auto">
          <a:xfrm>
            <a:off x="517236" y="2389189"/>
            <a:ext cx="11314546"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pPr>
            <a:r>
              <a:rPr lang="en-US" altLang="en-US" sz="2800" u="sng" dirty="0" err="1">
                <a:latin typeface="Times New Roman" panose="02020603050405020304" pitchFamily="18" charset="0"/>
                <a:cs typeface="Times New Roman" panose="02020603050405020304" pitchFamily="18" charset="0"/>
              </a:rPr>
              <a:t>Trả</a:t>
            </a:r>
            <a:r>
              <a:rPr lang="en-US" altLang="en-US" sz="2800" u="sng" dirty="0">
                <a:latin typeface="Times New Roman" panose="02020603050405020304" pitchFamily="18" charset="0"/>
                <a:cs typeface="Times New Roman" panose="02020603050405020304" pitchFamily="18" charset="0"/>
              </a:rPr>
              <a:t> </a:t>
            </a:r>
            <a:r>
              <a:rPr lang="en-US" altLang="en-US" sz="2800" u="sng" dirty="0" err="1">
                <a:latin typeface="Times New Roman" panose="02020603050405020304" pitchFamily="18" charset="0"/>
                <a:cs typeface="Times New Roman" panose="02020603050405020304" pitchFamily="18" charset="0"/>
              </a:rPr>
              <a:t>lời</a:t>
            </a:r>
            <a:endParaRPr lang="en-US" altLang="en-US" sz="2800" u="sng" dirty="0">
              <a:latin typeface="Times New Roman" panose="02020603050405020304" pitchFamily="18" charset="0"/>
              <a:cs typeface="Times New Roman" panose="02020603050405020304" pitchFamily="18" charset="0"/>
            </a:endParaRPr>
          </a:p>
          <a:p>
            <a:pPr>
              <a:buFontTx/>
              <a:buNone/>
            </a:pPr>
            <a:r>
              <a:rPr lang="vi-VN" altLang="en-US" sz="2800" dirty="0">
                <a:latin typeface="Times New Roman" panose="02020603050405020304" pitchFamily="18" charset="0"/>
                <a:cs typeface="Times New Roman" panose="02020603050405020304" pitchFamily="18" charset="0"/>
              </a:rPr>
              <a:t>Ấm đun nước sau khi sử dụng lâu ngày có lớp cặn bám ở đáy ấm là CaCO</a:t>
            </a:r>
            <a:r>
              <a:rPr lang="vi-VN" altLang="en-US" sz="2800" baseline="-25000" dirty="0">
                <a:latin typeface="Times New Roman" panose="02020603050405020304" pitchFamily="18" charset="0"/>
                <a:cs typeface="Times New Roman" panose="02020603050405020304" pitchFamily="18" charset="0"/>
              </a:rPr>
              <a:t>3</a:t>
            </a:r>
            <a:r>
              <a:rPr lang="vi-VN" altLang="en-US" sz="2800" dirty="0">
                <a:latin typeface="Times New Roman" panose="02020603050405020304" pitchFamily="18" charset="0"/>
                <a:cs typeface="Times New Roman" panose="02020603050405020304" pitchFamily="18" charset="0"/>
              </a:rPr>
              <a:t>. Khi cho giấm ăn vào ấm, giấm ăn sẽ phản ứng với CaCO</a:t>
            </a:r>
            <a:r>
              <a:rPr lang="vi-VN" altLang="en-US" sz="2800" baseline="-25000" dirty="0">
                <a:latin typeface="Times New Roman" panose="02020603050405020304" pitchFamily="18" charset="0"/>
                <a:cs typeface="Times New Roman" panose="02020603050405020304" pitchFamily="18" charset="0"/>
              </a:rPr>
              <a:t>3</a:t>
            </a:r>
            <a:r>
              <a:rPr lang="vi-VN" altLang="en-US" sz="2800" dirty="0">
                <a:latin typeface="Times New Roman" panose="02020603050405020304" pitchFamily="18" charset="0"/>
                <a:cs typeface="Times New Roman" panose="02020603050405020304" pitchFamily="18" charset="0"/>
              </a:rPr>
              <a:t> làm lớp cặn bị hoà tan.</a:t>
            </a:r>
            <a:endParaRPr lang="en-US"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5637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6626" name="Rectangle 9"/>
          <p:cNvSpPr>
            <a:spLocks noChangeArrowheads="1"/>
          </p:cNvSpPr>
          <p:nvPr/>
        </p:nvSpPr>
        <p:spPr bwMode="auto">
          <a:xfrm>
            <a:off x="1828800" y="228600"/>
            <a:ext cx="4826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2800" b="1">
                <a:solidFill>
                  <a:srgbClr val="FF0000"/>
                </a:solidFill>
                <a:latin typeface="Times New Roman" panose="02020603050405020304" pitchFamily="18" charset="0"/>
                <a:cs typeface="Times New Roman" panose="02020603050405020304" pitchFamily="18" charset="0"/>
              </a:rPr>
              <a:t>Câu hỏi SGK/125</a:t>
            </a:r>
            <a:endParaRPr lang="en-US" altLang="en-US" sz="2800">
              <a:solidFill>
                <a:srgbClr val="FF0000"/>
              </a:solidFill>
              <a:latin typeface="Times New Roman" panose="02020603050405020304" pitchFamily="18" charset="0"/>
              <a:cs typeface="Times New Roman" panose="02020603050405020304" pitchFamily="18" charset="0"/>
            </a:endParaRPr>
          </a:p>
        </p:txBody>
      </p:sp>
      <p:sp>
        <p:nvSpPr>
          <p:cNvPr id="26627" name="Rectangle 9"/>
          <p:cNvSpPr>
            <a:spLocks noChangeArrowheads="1"/>
          </p:cNvSpPr>
          <p:nvPr/>
        </p:nvSpPr>
        <p:spPr bwMode="auto">
          <a:xfrm>
            <a:off x="581891" y="762000"/>
            <a:ext cx="10926618" cy="142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2800" dirty="0">
                <a:latin typeface="Times New Roman" panose="02020603050405020304" pitchFamily="18" charset="0"/>
                <a:cs typeface="Times New Roman" panose="02020603050405020304" pitchFamily="18" charset="0"/>
              </a:rPr>
              <a:t>2. </a:t>
            </a:r>
            <a:r>
              <a:rPr lang="vi-VN" altLang="en-US" sz="2800" dirty="0">
                <a:latin typeface="Times New Roman" panose="02020603050405020304" pitchFamily="18" charset="0"/>
                <a:cs typeface="Times New Roman" panose="02020603050405020304" pitchFamily="18" charset="0"/>
              </a:rPr>
              <a:t>Acetic acid có thể tác dụng được với những chất nào trong các chất sau đây: Zn, KOH, ZnO, NaCl, MgCO</a:t>
            </a:r>
            <a:r>
              <a:rPr lang="vi-VN" altLang="en-US" sz="2800" baseline="-25000" dirty="0">
                <a:latin typeface="Times New Roman" panose="02020603050405020304" pitchFamily="18" charset="0"/>
                <a:cs typeface="Times New Roman" panose="02020603050405020304" pitchFamily="18" charset="0"/>
              </a:rPr>
              <a:t>3</a:t>
            </a:r>
            <a:r>
              <a:rPr lang="vi-VN" altLang="en-US" sz="2800" dirty="0">
                <a:latin typeface="Times New Roman" panose="02020603050405020304" pitchFamily="18" charset="0"/>
                <a:cs typeface="Times New Roman" panose="02020603050405020304" pitchFamily="18" charset="0"/>
              </a:rPr>
              <a:t>, Cu? Viết các phương trình hóa học (nếu có)</a:t>
            </a:r>
            <a:endParaRPr lang="en-US" altLang="en-US" sz="2800" dirty="0">
              <a:latin typeface="Times New Roman" panose="02020603050405020304" pitchFamily="18" charset="0"/>
              <a:cs typeface="Times New Roman" panose="02020603050405020304" pitchFamily="18" charset="0"/>
            </a:endParaRPr>
          </a:p>
        </p:txBody>
      </p:sp>
      <p:sp>
        <p:nvSpPr>
          <p:cNvPr id="8" name="Rectangle 9"/>
          <p:cNvSpPr>
            <a:spLocks noChangeArrowheads="1"/>
          </p:cNvSpPr>
          <p:nvPr/>
        </p:nvSpPr>
        <p:spPr bwMode="auto">
          <a:xfrm>
            <a:off x="1855788" y="2719389"/>
            <a:ext cx="8839200" cy="61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vi-VN" altLang="en-US" sz="2800" dirty="0">
                <a:latin typeface="Times New Roman" panose="02020603050405020304" pitchFamily="18" charset="0"/>
                <a:cs typeface="Times New Roman" panose="02020603050405020304" pitchFamily="18" charset="0"/>
              </a:rPr>
              <a:t>Acetic acid phản ứng được với Zn, ZnO, KOH, MgCO</a:t>
            </a:r>
            <a:r>
              <a:rPr lang="vi-VN" altLang="en-US" sz="2800" baseline="-25000" dirty="0">
                <a:latin typeface="Times New Roman" panose="02020603050405020304" pitchFamily="18" charset="0"/>
                <a:cs typeface="Times New Roman" panose="02020603050405020304" pitchFamily="18" charset="0"/>
              </a:rPr>
              <a:t>3</a:t>
            </a:r>
            <a:r>
              <a:rPr lang="vi-VN" altLang="en-US" sz="2800" dirty="0">
                <a:latin typeface="Times New Roman" panose="02020603050405020304" pitchFamily="18" charset="0"/>
                <a:cs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p:txBody>
      </p:sp>
      <p:sp>
        <p:nvSpPr>
          <p:cNvPr id="26629" name="Rectangle 9"/>
          <p:cNvSpPr>
            <a:spLocks noChangeArrowheads="1"/>
          </p:cNvSpPr>
          <p:nvPr/>
        </p:nvSpPr>
        <p:spPr bwMode="auto">
          <a:xfrm>
            <a:off x="5605463" y="2117725"/>
            <a:ext cx="1219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2800" u="sng">
                <a:solidFill>
                  <a:srgbClr val="0000CC"/>
                </a:solidFill>
                <a:latin typeface="Times New Roman" panose="02020603050405020304" pitchFamily="18" charset="0"/>
                <a:cs typeface="Times New Roman" panose="02020603050405020304" pitchFamily="18" charset="0"/>
              </a:rPr>
              <a:t>Trả lời</a:t>
            </a:r>
          </a:p>
        </p:txBody>
      </p:sp>
      <p:sp>
        <p:nvSpPr>
          <p:cNvPr id="10" name="Rectangle 9"/>
          <p:cNvSpPr>
            <a:spLocks noChangeArrowheads="1"/>
          </p:cNvSpPr>
          <p:nvPr/>
        </p:nvSpPr>
        <p:spPr bwMode="auto">
          <a:xfrm>
            <a:off x="2032000" y="3286125"/>
            <a:ext cx="3666836"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vi-VN" altLang="en-US" sz="2800" dirty="0">
                <a:latin typeface="Times New Roman" panose="02020603050405020304" pitchFamily="18" charset="0"/>
                <a:cs typeface="Times New Roman" panose="02020603050405020304" pitchFamily="18" charset="0"/>
              </a:rPr>
              <a:t>Phương trình hóa học:</a:t>
            </a:r>
            <a:endParaRPr lang="en-US" altLang="en-US" sz="2800" dirty="0">
              <a:latin typeface="Times New Roman" panose="02020603050405020304" pitchFamily="18" charset="0"/>
              <a:cs typeface="Times New Roman" panose="02020603050405020304" pitchFamily="18" charset="0"/>
            </a:endParaRPr>
          </a:p>
        </p:txBody>
      </p:sp>
      <p:sp>
        <p:nvSpPr>
          <p:cNvPr id="11" name="Text Box 61"/>
          <p:cNvSpPr txBox="1">
            <a:spLocks noChangeArrowheads="1"/>
          </p:cNvSpPr>
          <p:nvPr/>
        </p:nvSpPr>
        <p:spPr bwMode="auto">
          <a:xfrm>
            <a:off x="1447800" y="3932239"/>
            <a:ext cx="7848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dirty="0">
                <a:latin typeface="Times New Roman" panose="02020603050405020304" pitchFamily="18" charset="0"/>
              </a:rPr>
              <a:t>2CH</a:t>
            </a:r>
            <a:r>
              <a:rPr lang="en-US" altLang="en-US" sz="2800" baseline="-25000" dirty="0">
                <a:latin typeface="Times New Roman" panose="02020603050405020304" pitchFamily="18" charset="0"/>
              </a:rPr>
              <a:t>3</a:t>
            </a:r>
            <a:r>
              <a:rPr lang="en-US" altLang="en-US" sz="2800" dirty="0">
                <a:latin typeface="Times New Roman" panose="02020603050405020304" pitchFamily="18" charset="0"/>
              </a:rPr>
              <a:t>COOH + Zn → (CH</a:t>
            </a:r>
            <a:r>
              <a:rPr lang="en-US" altLang="en-US" sz="2800" baseline="-25000" dirty="0">
                <a:latin typeface="Times New Roman" panose="02020603050405020304" pitchFamily="18" charset="0"/>
              </a:rPr>
              <a:t>3</a:t>
            </a:r>
            <a:r>
              <a:rPr lang="en-US" altLang="en-US" sz="2800" dirty="0">
                <a:latin typeface="Times New Roman" panose="02020603050405020304" pitchFamily="18" charset="0"/>
              </a:rPr>
              <a:t>COO)</a:t>
            </a:r>
            <a:r>
              <a:rPr lang="en-US" altLang="en-US" sz="2800" baseline="-25000" dirty="0">
                <a:latin typeface="Times New Roman" panose="02020603050405020304" pitchFamily="18" charset="0"/>
              </a:rPr>
              <a:t>2</a:t>
            </a:r>
            <a:r>
              <a:rPr lang="en-US" altLang="en-US" sz="2800" dirty="0">
                <a:latin typeface="Times New Roman" panose="02020603050405020304" pitchFamily="18" charset="0"/>
              </a:rPr>
              <a:t>Zn + H</a:t>
            </a:r>
            <a:r>
              <a:rPr lang="en-US" altLang="en-US" sz="2800" baseline="-25000" dirty="0">
                <a:latin typeface="Times New Roman" panose="02020603050405020304" pitchFamily="18" charset="0"/>
              </a:rPr>
              <a:t>2</a:t>
            </a:r>
            <a:endParaRPr lang="en-US" altLang="en-US" sz="2800" dirty="0">
              <a:latin typeface="Times New Roman" panose="02020603050405020304" pitchFamily="18" charset="0"/>
            </a:endParaRPr>
          </a:p>
        </p:txBody>
      </p:sp>
      <p:sp>
        <p:nvSpPr>
          <p:cNvPr id="12" name="Text Box 61"/>
          <p:cNvSpPr txBox="1">
            <a:spLocks noChangeArrowheads="1"/>
          </p:cNvSpPr>
          <p:nvPr/>
        </p:nvSpPr>
        <p:spPr bwMode="auto">
          <a:xfrm>
            <a:off x="1712913" y="4646614"/>
            <a:ext cx="7848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dirty="0">
                <a:latin typeface="Times New Roman" panose="02020603050405020304" pitchFamily="18" charset="0"/>
              </a:rPr>
              <a:t>2CH</a:t>
            </a:r>
            <a:r>
              <a:rPr lang="en-US" altLang="en-US" sz="2800" baseline="-25000" dirty="0">
                <a:latin typeface="Times New Roman" panose="02020603050405020304" pitchFamily="18" charset="0"/>
              </a:rPr>
              <a:t>3</a:t>
            </a:r>
            <a:r>
              <a:rPr lang="en-US" altLang="en-US" sz="2800" dirty="0">
                <a:latin typeface="Times New Roman" panose="02020603050405020304" pitchFamily="18" charset="0"/>
              </a:rPr>
              <a:t>COOH + </a:t>
            </a:r>
            <a:r>
              <a:rPr lang="en-US" altLang="en-US" sz="2800" dirty="0" err="1">
                <a:latin typeface="Times New Roman" panose="02020603050405020304" pitchFamily="18" charset="0"/>
              </a:rPr>
              <a:t>ZnO</a:t>
            </a:r>
            <a:r>
              <a:rPr lang="en-US" altLang="en-US" sz="2800" dirty="0">
                <a:latin typeface="Times New Roman" panose="02020603050405020304" pitchFamily="18" charset="0"/>
              </a:rPr>
              <a:t> → (CH</a:t>
            </a:r>
            <a:r>
              <a:rPr lang="en-US" altLang="en-US" sz="2800" baseline="-25000" dirty="0">
                <a:latin typeface="Times New Roman" panose="02020603050405020304" pitchFamily="18" charset="0"/>
              </a:rPr>
              <a:t>3</a:t>
            </a:r>
            <a:r>
              <a:rPr lang="en-US" altLang="en-US" sz="2800" dirty="0">
                <a:latin typeface="Times New Roman" panose="02020603050405020304" pitchFamily="18" charset="0"/>
              </a:rPr>
              <a:t>COO)</a:t>
            </a:r>
            <a:r>
              <a:rPr lang="en-US" altLang="en-US" sz="2800" baseline="-25000" dirty="0">
                <a:latin typeface="Times New Roman" panose="02020603050405020304" pitchFamily="18" charset="0"/>
              </a:rPr>
              <a:t>2</a:t>
            </a:r>
            <a:r>
              <a:rPr lang="en-US" altLang="en-US" sz="2800" dirty="0">
                <a:latin typeface="Times New Roman" panose="02020603050405020304" pitchFamily="18" charset="0"/>
              </a:rPr>
              <a:t>Zn + H</a:t>
            </a:r>
            <a:r>
              <a:rPr lang="en-US" altLang="en-US" sz="2800" baseline="-25000" dirty="0">
                <a:latin typeface="Times New Roman" panose="02020603050405020304" pitchFamily="18" charset="0"/>
              </a:rPr>
              <a:t>2</a:t>
            </a:r>
            <a:r>
              <a:rPr lang="en-US" altLang="en-US" sz="2800" dirty="0">
                <a:latin typeface="Times New Roman" panose="02020603050405020304" pitchFamily="18" charset="0"/>
              </a:rPr>
              <a:t>O</a:t>
            </a:r>
          </a:p>
        </p:txBody>
      </p:sp>
      <p:sp>
        <p:nvSpPr>
          <p:cNvPr id="13" name="Text Box 61"/>
          <p:cNvSpPr txBox="1">
            <a:spLocks noChangeArrowheads="1"/>
          </p:cNvSpPr>
          <p:nvPr/>
        </p:nvSpPr>
        <p:spPr bwMode="auto">
          <a:xfrm>
            <a:off x="1676400" y="5360989"/>
            <a:ext cx="78486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dirty="0">
                <a:latin typeface="Times New Roman" panose="02020603050405020304" pitchFamily="18" charset="0"/>
              </a:rPr>
              <a:t>CH</a:t>
            </a:r>
            <a:r>
              <a:rPr lang="en-US" altLang="en-US" sz="2800" baseline="-25000" dirty="0">
                <a:latin typeface="Times New Roman" panose="02020603050405020304" pitchFamily="18" charset="0"/>
              </a:rPr>
              <a:t>3</a:t>
            </a:r>
            <a:r>
              <a:rPr lang="en-US" altLang="en-US" sz="2800" dirty="0">
                <a:latin typeface="Times New Roman" panose="02020603050405020304" pitchFamily="18" charset="0"/>
              </a:rPr>
              <a:t>COOH + KOH → CH</a:t>
            </a:r>
            <a:r>
              <a:rPr lang="en-US" altLang="en-US" sz="2800" baseline="-25000" dirty="0">
                <a:latin typeface="Times New Roman" panose="02020603050405020304" pitchFamily="18" charset="0"/>
              </a:rPr>
              <a:t>3</a:t>
            </a:r>
            <a:r>
              <a:rPr lang="en-US" altLang="en-US" sz="2800" dirty="0">
                <a:latin typeface="Times New Roman" panose="02020603050405020304" pitchFamily="18" charset="0"/>
              </a:rPr>
              <a:t>COOK + H</a:t>
            </a:r>
            <a:r>
              <a:rPr lang="en-US" altLang="en-US" sz="2800" baseline="-25000" dirty="0">
                <a:latin typeface="Times New Roman" panose="02020603050405020304" pitchFamily="18" charset="0"/>
              </a:rPr>
              <a:t>2</a:t>
            </a:r>
            <a:r>
              <a:rPr lang="en-US" altLang="en-US" sz="2800" dirty="0">
                <a:latin typeface="Times New Roman" panose="02020603050405020304" pitchFamily="18" charset="0"/>
              </a:rPr>
              <a:t>O</a:t>
            </a:r>
          </a:p>
        </p:txBody>
      </p:sp>
      <p:sp>
        <p:nvSpPr>
          <p:cNvPr id="14" name="Text Box 61"/>
          <p:cNvSpPr txBox="1">
            <a:spLocks noChangeArrowheads="1"/>
          </p:cNvSpPr>
          <p:nvPr/>
        </p:nvSpPr>
        <p:spPr bwMode="auto">
          <a:xfrm>
            <a:off x="1881189" y="5940425"/>
            <a:ext cx="8415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dirty="0">
                <a:latin typeface="Times New Roman" panose="02020603050405020304" pitchFamily="18" charset="0"/>
              </a:rPr>
              <a:t>2CH</a:t>
            </a:r>
            <a:r>
              <a:rPr lang="en-US" altLang="en-US" sz="2800" baseline="-25000" dirty="0">
                <a:latin typeface="Times New Roman" panose="02020603050405020304" pitchFamily="18" charset="0"/>
              </a:rPr>
              <a:t>3</a:t>
            </a:r>
            <a:r>
              <a:rPr lang="en-US" altLang="en-US" sz="2800" dirty="0">
                <a:latin typeface="Times New Roman" panose="02020603050405020304" pitchFamily="18" charset="0"/>
              </a:rPr>
              <a:t>COOH + MgCO</a:t>
            </a:r>
            <a:r>
              <a:rPr lang="en-US" altLang="en-US" sz="2800" baseline="-25000" dirty="0">
                <a:latin typeface="Times New Roman" panose="02020603050405020304" pitchFamily="18" charset="0"/>
              </a:rPr>
              <a:t>3</a:t>
            </a:r>
            <a:r>
              <a:rPr lang="en-US" altLang="en-US" sz="2800" dirty="0">
                <a:latin typeface="Times New Roman" panose="02020603050405020304" pitchFamily="18" charset="0"/>
              </a:rPr>
              <a:t> → (CH</a:t>
            </a:r>
            <a:r>
              <a:rPr lang="en-US" altLang="en-US" sz="2800" baseline="-25000" dirty="0">
                <a:latin typeface="Times New Roman" panose="02020603050405020304" pitchFamily="18" charset="0"/>
              </a:rPr>
              <a:t>3</a:t>
            </a:r>
            <a:r>
              <a:rPr lang="en-US" altLang="en-US" sz="2800" dirty="0">
                <a:latin typeface="Times New Roman" panose="02020603050405020304" pitchFamily="18" charset="0"/>
              </a:rPr>
              <a:t>COO)</a:t>
            </a:r>
            <a:r>
              <a:rPr lang="en-US" altLang="en-US" sz="2800" baseline="-25000" dirty="0">
                <a:latin typeface="Times New Roman" panose="02020603050405020304" pitchFamily="18" charset="0"/>
              </a:rPr>
              <a:t>2</a:t>
            </a:r>
            <a:r>
              <a:rPr lang="en-US" altLang="en-US" sz="2800" dirty="0">
                <a:latin typeface="Times New Roman" panose="02020603050405020304" pitchFamily="18" charset="0"/>
              </a:rPr>
              <a:t>Mg + CO</a:t>
            </a:r>
            <a:r>
              <a:rPr lang="en-US" altLang="en-US" sz="2800" baseline="-25000" dirty="0">
                <a:latin typeface="Times New Roman" panose="02020603050405020304" pitchFamily="18" charset="0"/>
              </a:rPr>
              <a:t>2</a:t>
            </a:r>
            <a:r>
              <a:rPr lang="en-US" altLang="en-US" sz="2800" dirty="0">
                <a:latin typeface="Times New Roman" panose="02020603050405020304" pitchFamily="18" charset="0"/>
              </a:rPr>
              <a:t> + H</a:t>
            </a:r>
            <a:r>
              <a:rPr lang="en-US" altLang="en-US" sz="2800" baseline="-25000" dirty="0">
                <a:latin typeface="Times New Roman" panose="02020603050405020304" pitchFamily="18" charset="0"/>
              </a:rPr>
              <a:t>2</a:t>
            </a:r>
            <a:r>
              <a:rPr lang="en-US" altLang="en-US" sz="2800" dirty="0">
                <a:latin typeface="Times New Roman" panose="02020603050405020304" pitchFamily="18" charset="0"/>
              </a:rPr>
              <a:t>O</a:t>
            </a:r>
          </a:p>
        </p:txBody>
      </p:sp>
    </p:spTree>
    <p:extLst>
      <p:ext uri="{BB962C8B-B14F-4D97-AF65-F5344CB8AC3E}">
        <p14:creationId xmlns:p14="http://schemas.microsoft.com/office/powerpoint/2010/main" val="25158448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y2mate.com - Axit axetic tac dung ruou etylic_1080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32050" y="274638"/>
            <a:ext cx="7802563" cy="5851525"/>
          </a:xfrm>
        </p:spPr>
      </p:pic>
    </p:spTree>
    <p:extLst>
      <p:ext uri="{BB962C8B-B14F-4D97-AF65-F5344CB8AC3E}">
        <p14:creationId xmlns:p14="http://schemas.microsoft.com/office/powerpoint/2010/main" val="3467161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799858" y="462610"/>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algn="ctr"/>
              <a:r>
                <a:rPr lang="en-GB" sz="3200" b="1">
                  <a:latin typeface="Tahoma" panose="020B0604030504040204" pitchFamily="34" charset="0"/>
                  <a:ea typeface="Tahoma" panose="020B0604030504040204" pitchFamily="34" charset="0"/>
                  <a:cs typeface="Tahoma" panose="020B0604030504040204" pitchFamily="34" charset="0"/>
                </a:rPr>
                <a:t>8</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1971190"/>
              <a:ext cx="2025648" cy="1104023"/>
            </a:xfrm>
            <a:prstGeom prst="rect">
              <a:avLst/>
            </a:prstGeom>
            <a:noFill/>
          </p:spPr>
          <p:txBody>
            <a:bodyPr wrap="square" rtlCol="0">
              <a:spAutoFit/>
            </a:bodyPr>
            <a:lstStyle/>
            <a:p>
              <a:pPr algn="ctr"/>
              <a:r>
                <a:rPr lang="en-GB"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Tràng</a:t>
              </a:r>
              <a:r>
                <a:rPr lang="en-GB"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GB"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pháo</a:t>
              </a:r>
              <a:r>
                <a:rPr lang="en-GB"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GB"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tay</a:t>
              </a:r>
              <a:endParaRPr lang="vi-VN"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9</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10</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10</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9</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8</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342493"/>
              <a:ext cx="2025648" cy="1104023"/>
            </a:xfrm>
            <a:prstGeom prst="rect">
              <a:avLst/>
            </a:prstGeom>
            <a:noFill/>
          </p:spPr>
          <p:txBody>
            <a:bodyPr wrap="square" rtlCol="0">
              <a:spAutoFit/>
            </a:bodyPr>
            <a:lstStyle/>
            <a:p>
              <a:pPr algn="ctr"/>
              <a:r>
                <a:rPr lang="en-GB"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Tràng</a:t>
              </a:r>
              <a:r>
                <a:rPr lang="en-GB"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GB"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pháo</a:t>
              </a:r>
              <a:r>
                <a:rPr lang="en-GB"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GB"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tay</a:t>
              </a:r>
              <a:endParaRPr lang="vi-VN"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Tahoma" panose="020B0604030504040204" pitchFamily="34" charset="0"/>
                <a:ea typeface="Tahoma" panose="020B0604030504040204" pitchFamily="34" charset="0"/>
                <a:cs typeface="Tahoma" panose="020B0604030504040204" pitchFamily="34" charset="0"/>
              </a:rPr>
              <a:t>QUAY</a:t>
            </a:r>
            <a:endParaRPr lang="vi-VN" sz="2400" b="1" dirty="0">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183713" y="242187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rPr>
              <a:t>1</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1732636" y="242187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rPr>
              <a:t>2</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222479" y="245885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rPr>
              <a:t>3</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4662906" y="251182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rPr>
              <a:t>4</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179877" y="396380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rPr>
              <a:t>5</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1694817" y="396380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rPr>
              <a:t>6</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algn="ctr"/>
            <a:r>
              <a:rPr lang="en-US" sz="6000" b="1" dirty="0">
                <a:ln w="6600">
                  <a:solidFill>
                    <a:schemeClr val="accent2"/>
                  </a:solidFill>
                  <a:prstDash val="solid"/>
                </a:ln>
                <a:solidFill>
                  <a:srgbClr val="FFFFFF"/>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VÒNG QUAY </a:t>
            </a:r>
          </a:p>
          <a:p>
            <a:pPr algn="ctr"/>
            <a:r>
              <a:rPr lang="en-US" sz="6000" b="1" dirty="0">
                <a:ln w="6600">
                  <a:solidFill>
                    <a:schemeClr val="accent2"/>
                  </a:solidFill>
                  <a:prstDash val="solid"/>
                </a:ln>
                <a:solidFill>
                  <a:srgbClr val="FFFFFF"/>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eart 23">
            <a:hlinkClick r:id="rId9" action="ppaction://hlinksldjump"/>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26" name="Picture 2" descr="50 Hình Ảnh Những Bông Hoa Đẹp Nhất Thế Giới Có Kích Thước Lớn - Những câu  nói hay về tình yêu và cuộc sống">
            <a:hlinkClick r:id="rId8"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01236" y="5878286"/>
            <a:ext cx="847142" cy="550643"/>
          </a:xfrm>
          <a:prstGeom prst="rect">
            <a:avLst/>
          </a:prstGeom>
          <a:noFill/>
          <a:extLst>
            <a:ext uri="{909E8E84-426E-40DD-AFC4-6F175D3DCCD1}">
              <a14:hiddenFill xmlns:a14="http://schemas.microsoft.com/office/drawing/2010/main">
                <a:solidFill>
                  <a:srgbClr val="FFFFFF"/>
                </a:solidFill>
              </a14:hiddenFill>
            </a:ext>
          </a:extLst>
        </p:spPr>
      </p:pic>
      <p:sp>
        <p:nvSpPr>
          <p:cNvPr id="62" name="Rounded Rectangle 61">
            <a:hlinkClick r:id="rId11" action="ppaction://hlinksldjump"/>
          </p:cNvPr>
          <p:cNvSpPr/>
          <p:nvPr/>
        </p:nvSpPr>
        <p:spPr>
          <a:xfrm>
            <a:off x="3204918" y="396380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rPr>
              <a:t>7</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63" name="Rounded Rectangle 62">
            <a:hlinkClick r:id="rId11" action="ppaction://hlinksldjump"/>
          </p:cNvPr>
          <p:cNvSpPr/>
          <p:nvPr/>
        </p:nvSpPr>
        <p:spPr>
          <a:xfrm>
            <a:off x="4671845" y="3950770"/>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rPr>
              <a:t>8</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5167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seq concurrent="1" nextAc="seek">
              <p:cTn id="201" restart="whenNotActive" fill="hold" evtFilter="cancelBubble" nodeType="interactiveSeq">
                <p:stCondLst>
                  <p:cond evt="onClick" delay="0">
                    <p:tgtEl>
                      <p:spTgt spid="62"/>
                    </p:tgtEl>
                  </p:cond>
                </p:stCondLst>
                <p:endSync evt="end" delay="0">
                  <p:rtn val="all"/>
                </p:endSync>
                <p:childTnLst>
                  <p:par>
                    <p:cTn id="202" fill="hold">
                      <p:stCondLst>
                        <p:cond delay="0"/>
                      </p:stCondLst>
                      <p:childTnLst>
                        <p:par>
                          <p:cTn id="203" fill="hold">
                            <p:stCondLst>
                              <p:cond delay="0"/>
                            </p:stCondLst>
                            <p:childTnLst>
                              <p:par>
                                <p:cTn id="204" presetID="1" presetClass="emph" presetSubtype="2" fill="hold" nodeType="clickEffect">
                                  <p:stCondLst>
                                    <p:cond delay="0"/>
                                  </p:stCondLst>
                                  <p:childTnLst>
                                    <p:animClr clrSpc="rgb" dir="cw">
                                      <p:cBhvr>
                                        <p:cTn id="205" dur="500" fill="hold"/>
                                        <p:tgtEl>
                                          <p:spTgt spid="62"/>
                                        </p:tgtEl>
                                        <p:attrNameLst>
                                          <p:attrName>fillcolor</p:attrName>
                                        </p:attrNameLst>
                                      </p:cBhvr>
                                      <p:to>
                                        <a:srgbClr val="000000"/>
                                      </p:to>
                                    </p:animClr>
                                    <p:set>
                                      <p:cBhvr>
                                        <p:cTn id="206" dur="500" fill="hold"/>
                                        <p:tgtEl>
                                          <p:spTgt spid="62"/>
                                        </p:tgtEl>
                                        <p:attrNameLst>
                                          <p:attrName>fill.type</p:attrName>
                                        </p:attrNameLst>
                                      </p:cBhvr>
                                      <p:to>
                                        <p:strVal val="solid"/>
                                      </p:to>
                                    </p:set>
                                    <p:set>
                                      <p:cBhvr>
                                        <p:cTn id="207" dur="500" fill="hold"/>
                                        <p:tgtEl>
                                          <p:spTgt spid="62"/>
                                        </p:tgtEl>
                                        <p:attrNameLst>
                                          <p:attrName>fill.on</p:attrName>
                                        </p:attrNameLst>
                                      </p:cBhvr>
                                      <p:to>
                                        <p:strVal val="true"/>
                                      </p:to>
                                    </p:set>
                                  </p:childTnLst>
                                </p:cTn>
                              </p:par>
                            </p:childTnLst>
                          </p:cTn>
                        </p:par>
                      </p:childTnLst>
                    </p:cTn>
                  </p:par>
                </p:childTnLst>
              </p:cTn>
              <p:nextCondLst>
                <p:cond evt="onClick" delay="0">
                  <p:tgtEl>
                    <p:spTgt spid="62"/>
                  </p:tgtEl>
                </p:cond>
              </p:nextCondLst>
            </p:seq>
            <p:seq concurrent="1" nextAc="seek">
              <p:cTn id="208" restart="whenNotActive" fill="hold" evtFilter="cancelBubble" nodeType="interactiveSeq">
                <p:stCondLst>
                  <p:cond evt="onClick" delay="0">
                    <p:tgtEl>
                      <p:spTgt spid="63"/>
                    </p:tgtEl>
                  </p:cond>
                </p:stCondLst>
                <p:endSync evt="end" delay="0">
                  <p:rtn val="all"/>
                </p:endSync>
                <p:childTnLst>
                  <p:par>
                    <p:cTn id="209" fill="hold">
                      <p:stCondLst>
                        <p:cond delay="0"/>
                      </p:stCondLst>
                      <p:childTnLst>
                        <p:par>
                          <p:cTn id="210" fill="hold">
                            <p:stCondLst>
                              <p:cond delay="0"/>
                            </p:stCondLst>
                            <p:childTnLst>
                              <p:par>
                                <p:cTn id="211" presetID="1" presetClass="emph" presetSubtype="2" fill="hold" nodeType="clickEffect">
                                  <p:stCondLst>
                                    <p:cond delay="0"/>
                                  </p:stCondLst>
                                  <p:childTnLst>
                                    <p:animClr clrSpc="rgb" dir="cw">
                                      <p:cBhvr>
                                        <p:cTn id="212" dur="500" fill="hold"/>
                                        <p:tgtEl>
                                          <p:spTgt spid="63"/>
                                        </p:tgtEl>
                                        <p:attrNameLst>
                                          <p:attrName>fillcolor</p:attrName>
                                        </p:attrNameLst>
                                      </p:cBhvr>
                                      <p:to>
                                        <a:srgbClr val="000000"/>
                                      </p:to>
                                    </p:animClr>
                                    <p:set>
                                      <p:cBhvr>
                                        <p:cTn id="213" dur="500" fill="hold"/>
                                        <p:tgtEl>
                                          <p:spTgt spid="63"/>
                                        </p:tgtEl>
                                        <p:attrNameLst>
                                          <p:attrName>fill.type</p:attrName>
                                        </p:attrNameLst>
                                      </p:cBhvr>
                                      <p:to>
                                        <p:strVal val="solid"/>
                                      </p:to>
                                    </p:set>
                                    <p:set>
                                      <p:cBhvr>
                                        <p:cTn id="214" dur="500" fill="hold"/>
                                        <p:tgtEl>
                                          <p:spTgt spid="63"/>
                                        </p:tgtEl>
                                        <p:attrNameLst>
                                          <p:attrName>fill.on</p:attrName>
                                        </p:attrNameLst>
                                      </p:cBhvr>
                                      <p:to>
                                        <p:strVal val="true"/>
                                      </p:to>
                                    </p:set>
                                  </p:childTnLst>
                                </p:cTn>
                              </p:par>
                            </p:childTnLst>
                          </p:cTn>
                        </p:par>
                      </p:childTnLst>
                    </p:cTn>
                  </p:par>
                </p:childTnLst>
              </p:cTn>
              <p:nextCondLst>
                <p:cond evt="onClick" delay="0">
                  <p:tgtEl>
                    <p:spTgt spid="63"/>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295400" y="518687"/>
            <a:ext cx="10846130" cy="2232298"/>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1:</a:t>
            </a:r>
            <a:r>
              <a:rPr lang="en-US" sz="2800" dirty="0">
                <a:solidFill>
                  <a:srgbClr val="FF0000"/>
                </a:solidFill>
                <a:latin typeface="Times New Roman" panose="02020603050405020304" pitchFamily="18" charset="0"/>
                <a:cs typeface="Times New Roman" panose="02020603050405020304" pitchFamily="18" charset="0"/>
              </a:rPr>
              <a:t> </a:t>
            </a:r>
            <a:r>
              <a:rPr lang="vi-VN" sz="2800" b="1" i="1" dirty="0">
                <a:solidFill>
                  <a:schemeClr val="tx1"/>
                </a:solidFill>
                <a:latin typeface="Times New Roman" panose="02020603050405020304" pitchFamily="18" charset="0"/>
                <a:cs typeface="Times New Roman" panose="02020603050405020304" pitchFamily="18" charset="0"/>
              </a:rPr>
              <a:t>Ứng dụng nào sau đây không phải của acetic acid?</a:t>
            </a:r>
            <a:endParaRPr lang="en-US" sz="2800" dirty="0">
              <a:solidFill>
                <a:schemeClr val="tx1"/>
              </a:solidFill>
              <a:latin typeface="Times New Roman" panose="02020603050405020304" pitchFamily="18" charset="0"/>
              <a:cs typeface="Times New Roman" panose="02020603050405020304" pitchFamily="18" charset="0"/>
            </a:endParaRPr>
          </a:p>
          <a:p>
            <a:r>
              <a:rPr lang="vi-VN" sz="2800" dirty="0">
                <a:solidFill>
                  <a:schemeClr val="tx1"/>
                </a:solidFill>
                <a:latin typeface="Times New Roman" panose="02020603050405020304" pitchFamily="18" charset="0"/>
                <a:cs typeface="Times New Roman" panose="02020603050405020304" pitchFamily="18" charset="0"/>
              </a:rPr>
              <a:t>A. Pha giấm ăn.</a:t>
            </a:r>
            <a:endParaRPr lang="en-US" sz="2800" dirty="0">
              <a:solidFill>
                <a:schemeClr val="tx1"/>
              </a:solidFill>
              <a:latin typeface="Times New Roman" panose="02020603050405020304" pitchFamily="18" charset="0"/>
              <a:cs typeface="Times New Roman" panose="02020603050405020304" pitchFamily="18" charset="0"/>
            </a:endParaRPr>
          </a:p>
          <a:p>
            <a:r>
              <a:rPr lang="vi-VN" sz="2800" dirty="0">
                <a:solidFill>
                  <a:schemeClr val="tx1"/>
                </a:solidFill>
                <a:latin typeface="Times New Roman" panose="02020603050405020304" pitchFamily="18" charset="0"/>
                <a:cs typeface="Times New Roman" panose="02020603050405020304" pitchFamily="18" charset="0"/>
              </a:rPr>
              <a:t>B. Sản xuất dược phẩm, phẩm nhuộm, thuốc diệt côn trùng.</a:t>
            </a:r>
            <a:endParaRPr lang="en-US" sz="2800" dirty="0">
              <a:solidFill>
                <a:schemeClr val="tx1"/>
              </a:solidFill>
              <a:latin typeface="Times New Roman" panose="02020603050405020304" pitchFamily="18" charset="0"/>
              <a:cs typeface="Times New Roman" panose="02020603050405020304" pitchFamily="18" charset="0"/>
            </a:endParaRPr>
          </a:p>
          <a:p>
            <a:r>
              <a:rPr lang="vi-VN" sz="2800" dirty="0">
                <a:solidFill>
                  <a:schemeClr val="tx1"/>
                </a:solidFill>
                <a:latin typeface="Times New Roman" panose="02020603050405020304" pitchFamily="18" charset="0"/>
                <a:cs typeface="Times New Roman" panose="02020603050405020304" pitchFamily="18" charset="0"/>
              </a:rPr>
              <a:t>C.</a:t>
            </a:r>
            <a:r>
              <a:rPr lang="vi-VN" sz="2800" b="1"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Sản xuất cồn </a:t>
            </a:r>
            <a:endParaRPr lang="en-US" sz="2800" dirty="0">
              <a:solidFill>
                <a:schemeClr val="tx1"/>
              </a:solidFill>
              <a:latin typeface="Times New Roman" panose="02020603050405020304" pitchFamily="18" charset="0"/>
              <a:cs typeface="Times New Roman" panose="02020603050405020304" pitchFamily="18" charset="0"/>
            </a:endParaRPr>
          </a:p>
          <a:p>
            <a:r>
              <a:rPr lang="vi-VN" sz="2800" dirty="0">
                <a:solidFill>
                  <a:schemeClr val="tx1"/>
                </a:solidFill>
                <a:latin typeface="Times New Roman" panose="02020603050405020304" pitchFamily="18" charset="0"/>
                <a:cs typeface="Times New Roman" panose="02020603050405020304" pitchFamily="18" charset="0"/>
              </a:rPr>
              <a:t>D. Sản xuất chất dẻo, tơ nhân tạo,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dung </a:t>
            </a:r>
            <a:r>
              <a:rPr lang="en-US" sz="2800" dirty="0" err="1">
                <a:solidFill>
                  <a:schemeClr val="tx1"/>
                </a:solidFill>
                <a:latin typeface="Times New Roman" panose="02020603050405020304" pitchFamily="18" charset="0"/>
                <a:cs typeface="Times New Roman" panose="02020603050405020304" pitchFamily="18" charset="0"/>
              </a:rPr>
              <a:t>môi</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5" name="Snip Diagonal Corner Rectangle 4"/>
          <p:cNvSpPr/>
          <p:nvPr/>
        </p:nvSpPr>
        <p:spPr>
          <a:xfrm>
            <a:off x="5066510" y="3504475"/>
            <a:ext cx="1705429" cy="1349827"/>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a:t>
            </a:r>
            <a:endParaRPr lang="vi-VN" sz="4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90228"/>
            <a:ext cx="1200454" cy="1469087"/>
          </a:xfrm>
          <a:prstGeom prst="rect">
            <a:avLst/>
          </a:prstGeom>
        </p:spPr>
      </p:pic>
      <p:sp>
        <p:nvSpPr>
          <p:cNvPr id="8" name="Pentagon 7">
            <a:hlinkClick r:id="rId5"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Oval 19"/>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0</a:t>
            </a:r>
          </a:p>
        </p:txBody>
      </p:sp>
      <p:sp>
        <p:nvSpPr>
          <p:cNvPr id="9" name="Oval 20"/>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1</a:t>
            </a:r>
          </a:p>
        </p:txBody>
      </p:sp>
      <p:sp>
        <p:nvSpPr>
          <p:cNvPr id="10" name="Oval 21"/>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2</a:t>
            </a:r>
          </a:p>
        </p:txBody>
      </p:sp>
      <p:sp>
        <p:nvSpPr>
          <p:cNvPr id="11" name="Oval 22"/>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3</a:t>
            </a:r>
          </a:p>
        </p:txBody>
      </p:sp>
      <p:sp>
        <p:nvSpPr>
          <p:cNvPr id="12" name="Oval 23"/>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4</a:t>
            </a:r>
          </a:p>
        </p:txBody>
      </p:sp>
      <p:sp>
        <p:nvSpPr>
          <p:cNvPr id="13" name="Oval 24"/>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5</a:t>
            </a:r>
          </a:p>
        </p:txBody>
      </p:sp>
      <p:sp>
        <p:nvSpPr>
          <p:cNvPr id="14" name="Oval 25"/>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6</a:t>
            </a:r>
          </a:p>
        </p:txBody>
      </p:sp>
      <p:sp>
        <p:nvSpPr>
          <p:cNvPr id="15" name="Oval 26"/>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7</a:t>
            </a:r>
          </a:p>
        </p:txBody>
      </p:sp>
      <p:sp>
        <p:nvSpPr>
          <p:cNvPr id="16" name="Oval 27"/>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8</a:t>
            </a:r>
          </a:p>
        </p:txBody>
      </p:sp>
      <p:sp>
        <p:nvSpPr>
          <p:cNvPr id="17" name="Oval 28"/>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9</a:t>
            </a:r>
          </a:p>
        </p:txBody>
      </p:sp>
      <p:sp>
        <p:nvSpPr>
          <p:cNvPr id="18" name="Oval 29"/>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10</a:t>
            </a:r>
          </a:p>
        </p:txBody>
      </p:sp>
      <p:sp>
        <p:nvSpPr>
          <p:cNvPr id="19" name="Oval 30"/>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0</a:t>
            </a:r>
          </a:p>
        </p:txBody>
      </p:sp>
    </p:spTree>
    <p:extLst>
      <p:ext uri="{BB962C8B-B14F-4D97-AF65-F5344CB8AC3E}">
        <p14:creationId xmlns:p14="http://schemas.microsoft.com/office/powerpoint/2010/main" val="414552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0"/>
                            </p:stCondLst>
                            <p:childTnLst>
                              <p:par>
                                <p:cTn id="20" presetID="1" presetClass="exit" presetSubtype="0" fill="hold" grpId="1" nodeType="afterEffect">
                                  <p:stCondLst>
                                    <p:cond delay="1000"/>
                                  </p:stCondLst>
                                  <p:childTnLst>
                                    <p:set>
                                      <p:cBhvr>
                                        <p:cTn id="21" dur="1" fill="hold">
                                          <p:stCondLst>
                                            <p:cond delay="0"/>
                                          </p:stCondLst>
                                        </p:cTn>
                                        <p:tgtEl>
                                          <p:spTgt spid="18"/>
                                        </p:tgtEl>
                                        <p:attrNameLst>
                                          <p:attrName>style.visibility</p:attrName>
                                        </p:attrNameLst>
                                      </p:cBhvr>
                                      <p:to>
                                        <p:strVal val="hidden"/>
                                      </p:to>
                                    </p:set>
                                  </p:childTnLst>
                                  <p:subTnLst>
                                    <p:audio>
                                      <p:cMediaNode vol="100000">
                                        <p:cTn display="0" masterRel="sameClick">
                                          <p:stCondLst>
                                            <p:cond evt="begin" delay="0">
                                              <p:tn val="20"/>
                                            </p:cond>
                                          </p:stCondLst>
                                          <p:endCondLst>
                                            <p:cond evt="onStopAudio" delay="0">
                                              <p:tgtEl>
                                                <p:sldTgt/>
                                              </p:tgtEl>
                                            </p:cond>
                                          </p:endCondLst>
                                        </p:cTn>
                                        <p:tgtEl>
                                          <p:sndTgt r:embed="rId3" name="hammer.wav"/>
                                        </p:tgtEl>
                                      </p:cMediaNode>
                                    </p:audio>
                                  </p:sub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1000"/>
                            </p:stCondLst>
                            <p:childTnLst>
                              <p:par>
                                <p:cTn id="26" presetID="1" presetClass="exit" presetSubtype="0" fill="hold" grpId="1" nodeType="afterEffect">
                                  <p:stCondLst>
                                    <p:cond delay="1000"/>
                                  </p:stCondLst>
                                  <p:childTnLst>
                                    <p:set>
                                      <p:cBhvr>
                                        <p:cTn id="27" dur="1" fill="hold">
                                          <p:stCondLst>
                                            <p:cond delay="0"/>
                                          </p:stCondLst>
                                        </p:cTn>
                                        <p:tgtEl>
                                          <p:spTgt spid="17"/>
                                        </p:tgtEl>
                                        <p:attrNameLst>
                                          <p:attrName>style.visibility</p:attrName>
                                        </p:attrNameLst>
                                      </p:cBhvr>
                                      <p:to>
                                        <p:strVal val="hidden"/>
                                      </p:to>
                                    </p:set>
                                  </p:childTnLst>
                                  <p:subTnLst>
                                    <p:audio>
                                      <p:cMediaNode vol="100000">
                                        <p:cTn display="0" masterRel="sameClick">
                                          <p:stCondLst>
                                            <p:cond evt="begin" delay="0">
                                              <p:tn val="26"/>
                                            </p:cond>
                                          </p:stCondLst>
                                          <p:endCondLst>
                                            <p:cond evt="onStopAudio" delay="0">
                                              <p:tgtEl>
                                                <p:sldTgt/>
                                              </p:tgtEl>
                                            </p:cond>
                                          </p:endCondLst>
                                        </p:cTn>
                                        <p:tgtEl>
                                          <p:sndTgt r:embed="rId3" name="hammer.wav"/>
                                        </p:tgtEl>
                                      </p:cMediaNode>
                                    </p:audio>
                                  </p:sub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par>
                          <p:cTn id="31" fill="hold">
                            <p:stCondLst>
                              <p:cond delay="2000"/>
                            </p:stCondLst>
                            <p:childTnLst>
                              <p:par>
                                <p:cTn id="32" presetID="1" presetClass="exit" presetSubtype="0" fill="hold" grpId="1" nodeType="afterEffect">
                                  <p:stCondLst>
                                    <p:cond delay="1000"/>
                                  </p:stCondLst>
                                  <p:childTnLst>
                                    <p:set>
                                      <p:cBhvr>
                                        <p:cTn id="33" dur="1" fill="hold">
                                          <p:stCondLst>
                                            <p:cond delay="0"/>
                                          </p:stCondLst>
                                        </p:cTn>
                                        <p:tgtEl>
                                          <p:spTgt spid="16"/>
                                        </p:tgtEl>
                                        <p:attrNameLst>
                                          <p:attrName>style.visibility</p:attrName>
                                        </p:attrNameLst>
                                      </p:cBhvr>
                                      <p:to>
                                        <p:strVal val="hidden"/>
                                      </p:to>
                                    </p:set>
                                  </p:childTnLst>
                                  <p:subTnLst>
                                    <p:audio>
                                      <p:cMediaNode vol="100000">
                                        <p:cTn display="0" masterRel="sameClick">
                                          <p:stCondLst>
                                            <p:cond evt="begin" delay="0">
                                              <p:tn val="32"/>
                                            </p:cond>
                                          </p:stCondLst>
                                          <p:endCondLst>
                                            <p:cond evt="onStopAudio" delay="0">
                                              <p:tgtEl>
                                                <p:sldTgt/>
                                              </p:tgtEl>
                                            </p:cond>
                                          </p:endCondLst>
                                        </p:cTn>
                                        <p:tgtEl>
                                          <p:sndTgt r:embed="rId3" name="hammer.wav"/>
                                        </p:tgtEl>
                                      </p:cMediaNode>
                                    </p:audio>
                                  </p:subTnLst>
                                </p:cTn>
                              </p:par>
                            </p:childTnLst>
                          </p:cTn>
                        </p:par>
                        <p:par>
                          <p:cTn id="34" fill="hold">
                            <p:stCondLst>
                              <p:cond delay="3000"/>
                            </p:stCondLst>
                            <p:childTnLst>
                              <p:par>
                                <p:cTn id="35" presetID="1"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par>
                          <p:cTn id="37" fill="hold">
                            <p:stCondLst>
                              <p:cond delay="3000"/>
                            </p:stCondLst>
                            <p:childTnLst>
                              <p:par>
                                <p:cTn id="38" presetID="1" presetClass="exit" presetSubtype="0" fill="hold" grpId="1" nodeType="afterEffect">
                                  <p:stCondLst>
                                    <p:cond delay="1000"/>
                                  </p:stCondLst>
                                  <p:childTnLst>
                                    <p:set>
                                      <p:cBhvr>
                                        <p:cTn id="39" dur="1" fill="hold">
                                          <p:stCondLst>
                                            <p:cond delay="0"/>
                                          </p:stCondLst>
                                        </p:cTn>
                                        <p:tgtEl>
                                          <p:spTgt spid="15"/>
                                        </p:tgtEl>
                                        <p:attrNameLst>
                                          <p:attrName>style.visibility</p:attrName>
                                        </p:attrNameLst>
                                      </p:cBhvr>
                                      <p:to>
                                        <p:strVal val="hidden"/>
                                      </p:to>
                                    </p:set>
                                  </p:childTnLst>
                                  <p:subTnLst>
                                    <p:audio>
                                      <p:cMediaNode vol="100000">
                                        <p:cTn display="0" masterRel="sameClick">
                                          <p:stCondLst>
                                            <p:cond evt="begin" delay="0">
                                              <p:tn val="38"/>
                                            </p:cond>
                                          </p:stCondLst>
                                          <p:endCondLst>
                                            <p:cond evt="onStopAudio" delay="0">
                                              <p:tgtEl>
                                                <p:sldTgt/>
                                              </p:tgtEl>
                                            </p:cond>
                                          </p:endCondLst>
                                        </p:cTn>
                                        <p:tgtEl>
                                          <p:sndTgt r:embed="rId3" name="hammer.wav"/>
                                        </p:tgtEl>
                                      </p:cMediaNode>
                                    </p:audio>
                                  </p:subTnLst>
                                </p:cTn>
                              </p:par>
                            </p:childTnLst>
                          </p:cTn>
                        </p:par>
                        <p:par>
                          <p:cTn id="40" fill="hold">
                            <p:stCondLst>
                              <p:cond delay="4000"/>
                            </p:stCondLst>
                            <p:childTnLst>
                              <p:par>
                                <p:cTn id="41" presetID="1"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par>
                          <p:cTn id="43" fill="hold">
                            <p:stCondLst>
                              <p:cond delay="4000"/>
                            </p:stCondLst>
                            <p:childTnLst>
                              <p:par>
                                <p:cTn id="44" presetID="1" presetClass="exit" presetSubtype="0" fill="hold" grpId="1" nodeType="afterEffect">
                                  <p:stCondLst>
                                    <p:cond delay="1000"/>
                                  </p:stCondLst>
                                  <p:childTnLst>
                                    <p:set>
                                      <p:cBhvr>
                                        <p:cTn id="45" dur="1" fill="hold">
                                          <p:stCondLst>
                                            <p:cond delay="0"/>
                                          </p:stCondLst>
                                        </p:cTn>
                                        <p:tgtEl>
                                          <p:spTgt spid="14"/>
                                        </p:tgtEl>
                                        <p:attrNameLst>
                                          <p:attrName>style.visibility</p:attrName>
                                        </p:attrNameLst>
                                      </p:cBhvr>
                                      <p:to>
                                        <p:strVal val="hidden"/>
                                      </p:to>
                                    </p:set>
                                  </p:childTnLst>
                                  <p:subTnLst>
                                    <p:audio>
                                      <p:cMediaNode vol="100000">
                                        <p:cTn display="0" masterRel="sameClick">
                                          <p:stCondLst>
                                            <p:cond evt="begin" delay="0">
                                              <p:tn val="44"/>
                                            </p:cond>
                                          </p:stCondLst>
                                          <p:endCondLst>
                                            <p:cond evt="onStopAudio" delay="0">
                                              <p:tgtEl>
                                                <p:sldTgt/>
                                              </p:tgtEl>
                                            </p:cond>
                                          </p:endCondLst>
                                        </p:cTn>
                                        <p:tgtEl>
                                          <p:sndTgt r:embed="rId3" name="hammer.wav"/>
                                        </p:tgtEl>
                                      </p:cMediaNode>
                                    </p:audio>
                                  </p:subTnLst>
                                </p:cTn>
                              </p:par>
                            </p:childTnLst>
                          </p:cTn>
                        </p:par>
                        <p:par>
                          <p:cTn id="46" fill="hold">
                            <p:stCondLst>
                              <p:cond delay="5000"/>
                            </p:stCondLst>
                            <p:childTnLst>
                              <p:par>
                                <p:cTn id="47" presetID="1"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par>
                          <p:cTn id="49" fill="hold">
                            <p:stCondLst>
                              <p:cond delay="5000"/>
                            </p:stCondLst>
                            <p:childTnLst>
                              <p:par>
                                <p:cTn id="50" presetID="1" presetClass="exit" presetSubtype="0" fill="hold" grpId="1" nodeType="afterEffect">
                                  <p:stCondLst>
                                    <p:cond delay="1000"/>
                                  </p:stCondLst>
                                  <p:childTnLst>
                                    <p:set>
                                      <p:cBhvr>
                                        <p:cTn id="51" dur="1" fill="hold">
                                          <p:stCondLst>
                                            <p:cond delay="0"/>
                                          </p:stCondLst>
                                        </p:cTn>
                                        <p:tgtEl>
                                          <p:spTgt spid="13"/>
                                        </p:tgtEl>
                                        <p:attrNameLst>
                                          <p:attrName>style.visibility</p:attrName>
                                        </p:attrNameLst>
                                      </p:cBhvr>
                                      <p:to>
                                        <p:strVal val="hidden"/>
                                      </p:to>
                                    </p:set>
                                  </p:childTnLst>
                                  <p:subTnLst>
                                    <p:audio>
                                      <p:cMediaNode vol="100000">
                                        <p:cTn display="0" masterRel="sameClick">
                                          <p:stCondLst>
                                            <p:cond evt="begin" delay="0">
                                              <p:tn val="50"/>
                                            </p:cond>
                                          </p:stCondLst>
                                          <p:endCondLst>
                                            <p:cond evt="onStopAudio" delay="0">
                                              <p:tgtEl>
                                                <p:sldTgt/>
                                              </p:tgtEl>
                                            </p:cond>
                                          </p:endCondLst>
                                        </p:cTn>
                                        <p:tgtEl>
                                          <p:sndTgt r:embed="rId3" name="hammer.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par>
                          <p:cTn id="55" fill="hold">
                            <p:stCondLst>
                              <p:cond delay="6000"/>
                            </p:stCondLst>
                            <p:childTnLst>
                              <p:par>
                                <p:cTn id="56" presetID="1" presetClass="exit" presetSubtype="0" fill="hold" grpId="1" nodeType="afterEffect">
                                  <p:stCondLst>
                                    <p:cond delay="1000"/>
                                  </p:stCondLst>
                                  <p:childTnLst>
                                    <p:set>
                                      <p:cBhvr>
                                        <p:cTn id="57" dur="1" fill="hold">
                                          <p:stCondLst>
                                            <p:cond delay="0"/>
                                          </p:stCondLst>
                                        </p:cTn>
                                        <p:tgtEl>
                                          <p:spTgt spid="12"/>
                                        </p:tgtEl>
                                        <p:attrNameLst>
                                          <p:attrName>style.visibility</p:attrName>
                                        </p:attrNameLst>
                                      </p:cBhvr>
                                      <p:to>
                                        <p:strVal val="hidden"/>
                                      </p:to>
                                    </p:set>
                                  </p:childTnLst>
                                  <p:subTnLst>
                                    <p:audio>
                                      <p:cMediaNode vol="100000">
                                        <p:cTn display="0" masterRel="sameClick">
                                          <p:stCondLst>
                                            <p:cond evt="begin" delay="0">
                                              <p:tn val="56"/>
                                            </p:cond>
                                          </p:stCondLst>
                                          <p:endCondLst>
                                            <p:cond evt="onStopAudio" delay="0">
                                              <p:tgtEl>
                                                <p:sldTgt/>
                                              </p:tgtEl>
                                            </p:cond>
                                          </p:endCondLst>
                                        </p:cTn>
                                        <p:tgtEl>
                                          <p:sndTgt r:embed="rId3" name="hammer.wav"/>
                                        </p:tgtEl>
                                      </p:cMediaNode>
                                    </p:audio>
                                  </p:subTnLst>
                                </p:cTn>
                              </p:par>
                            </p:childTnLst>
                          </p:cTn>
                        </p:par>
                        <p:par>
                          <p:cTn id="58" fill="hold">
                            <p:stCondLst>
                              <p:cond delay="7000"/>
                            </p:stCondLst>
                            <p:childTnLst>
                              <p:par>
                                <p:cTn id="59" presetID="1" presetClass="entr" presetSubtype="0"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childTnLst>
                          </p:cTn>
                        </p:par>
                        <p:par>
                          <p:cTn id="61" fill="hold">
                            <p:stCondLst>
                              <p:cond delay="7000"/>
                            </p:stCondLst>
                            <p:childTnLst>
                              <p:par>
                                <p:cTn id="62" presetID="1" presetClass="exit" presetSubtype="0" fill="hold" grpId="1" nodeType="afterEffect">
                                  <p:stCondLst>
                                    <p:cond delay="1000"/>
                                  </p:stCondLst>
                                  <p:childTnLst>
                                    <p:set>
                                      <p:cBhvr>
                                        <p:cTn id="63" dur="1" fill="hold">
                                          <p:stCondLst>
                                            <p:cond delay="0"/>
                                          </p:stCondLst>
                                        </p:cTn>
                                        <p:tgtEl>
                                          <p:spTgt spid="11"/>
                                        </p:tgtEl>
                                        <p:attrNameLst>
                                          <p:attrName>style.visibility</p:attrName>
                                        </p:attrNameLst>
                                      </p:cBhvr>
                                      <p:to>
                                        <p:strVal val="hidden"/>
                                      </p:to>
                                    </p:set>
                                  </p:childTnLst>
                                  <p:subTnLst>
                                    <p:audio>
                                      <p:cMediaNode vol="100000">
                                        <p:cTn display="0" masterRel="sameClick">
                                          <p:stCondLst>
                                            <p:cond evt="begin" delay="0">
                                              <p:tn val="62"/>
                                            </p:cond>
                                          </p:stCondLst>
                                          <p:endCondLst>
                                            <p:cond evt="onStopAudio" delay="0">
                                              <p:tgtEl>
                                                <p:sldTgt/>
                                              </p:tgtEl>
                                            </p:cond>
                                          </p:endCondLst>
                                        </p:cTn>
                                        <p:tgtEl>
                                          <p:sndTgt r:embed="rId3" name="hammer.wav"/>
                                        </p:tgtEl>
                                      </p:cMediaNode>
                                    </p:audio>
                                  </p:subTnLst>
                                </p:cTn>
                              </p:par>
                            </p:childTnLst>
                          </p:cTn>
                        </p:par>
                        <p:par>
                          <p:cTn id="64" fill="hold">
                            <p:stCondLst>
                              <p:cond delay="8000"/>
                            </p:stCondLst>
                            <p:childTnLst>
                              <p:par>
                                <p:cTn id="65" presetID="1" presetClass="entr" presetSubtype="0" fill="hold" grpId="0" nodeType="after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childTnLst>
                          </p:cTn>
                        </p:par>
                        <p:par>
                          <p:cTn id="67" fill="hold">
                            <p:stCondLst>
                              <p:cond delay="8000"/>
                            </p:stCondLst>
                            <p:childTnLst>
                              <p:par>
                                <p:cTn id="68" presetID="1" presetClass="exit" presetSubtype="0" fill="hold" grpId="1" nodeType="afterEffect">
                                  <p:stCondLst>
                                    <p:cond delay="1000"/>
                                  </p:stCondLst>
                                  <p:childTnLst>
                                    <p:set>
                                      <p:cBhvr>
                                        <p:cTn id="69" dur="1" fill="hold">
                                          <p:stCondLst>
                                            <p:cond delay="0"/>
                                          </p:stCondLst>
                                        </p:cTn>
                                        <p:tgtEl>
                                          <p:spTgt spid="10"/>
                                        </p:tgtEl>
                                        <p:attrNameLst>
                                          <p:attrName>style.visibility</p:attrName>
                                        </p:attrNameLst>
                                      </p:cBhvr>
                                      <p:to>
                                        <p:strVal val="hidden"/>
                                      </p:to>
                                    </p:set>
                                  </p:childTnLst>
                                  <p:subTnLst>
                                    <p:audio>
                                      <p:cMediaNode vol="100000">
                                        <p:cTn display="0" masterRel="sameClick">
                                          <p:stCondLst>
                                            <p:cond evt="begin" delay="0">
                                              <p:tn val="68"/>
                                            </p:cond>
                                          </p:stCondLst>
                                          <p:endCondLst>
                                            <p:cond evt="onStopAudio" delay="0">
                                              <p:tgtEl>
                                                <p:sldTgt/>
                                              </p:tgtEl>
                                            </p:cond>
                                          </p:endCondLst>
                                        </p:cTn>
                                        <p:tgtEl>
                                          <p:sndTgt r:embed="rId3" name="hammer.wav"/>
                                        </p:tgtEl>
                                      </p:cMediaNode>
                                    </p:audio>
                                  </p:subTnLst>
                                </p:cTn>
                              </p:par>
                            </p:childTnLst>
                          </p:cTn>
                        </p:par>
                        <p:par>
                          <p:cTn id="70" fill="hold">
                            <p:stCondLst>
                              <p:cond delay="9000"/>
                            </p:stCondLst>
                            <p:childTnLst>
                              <p:par>
                                <p:cTn id="71" presetID="1" presetClass="entr" presetSubtype="0" fill="hold" grpId="0" nodeType="afterEffect">
                                  <p:stCondLst>
                                    <p:cond delay="0"/>
                                  </p:stCondLst>
                                  <p:childTnLst>
                                    <p:set>
                                      <p:cBhvr>
                                        <p:cTn id="72" dur="1" fill="hold">
                                          <p:stCondLst>
                                            <p:cond delay="0"/>
                                          </p:stCondLst>
                                        </p:cTn>
                                        <p:tgtEl>
                                          <p:spTgt spid="9"/>
                                        </p:tgtEl>
                                        <p:attrNameLst>
                                          <p:attrName>style.visibility</p:attrName>
                                        </p:attrNameLst>
                                      </p:cBhvr>
                                      <p:to>
                                        <p:strVal val="visible"/>
                                      </p:to>
                                    </p:set>
                                  </p:childTnLst>
                                </p:cTn>
                              </p:par>
                            </p:childTnLst>
                          </p:cTn>
                        </p:par>
                        <p:par>
                          <p:cTn id="73" fill="hold">
                            <p:stCondLst>
                              <p:cond delay="9000"/>
                            </p:stCondLst>
                            <p:childTnLst>
                              <p:par>
                                <p:cTn id="74" presetID="1" presetClass="exit" presetSubtype="0" fill="hold" grpId="1" nodeType="afterEffect">
                                  <p:stCondLst>
                                    <p:cond delay="1000"/>
                                  </p:stCondLst>
                                  <p:childTnLst>
                                    <p:set>
                                      <p:cBhvr>
                                        <p:cTn id="75" dur="1" fill="hold">
                                          <p:stCondLst>
                                            <p:cond delay="0"/>
                                          </p:stCondLst>
                                        </p:cTn>
                                        <p:tgtEl>
                                          <p:spTgt spid="9"/>
                                        </p:tgtEl>
                                        <p:attrNameLst>
                                          <p:attrName>style.visibility</p:attrName>
                                        </p:attrNameLst>
                                      </p:cBhvr>
                                      <p:to>
                                        <p:strVal val="hidden"/>
                                      </p:to>
                                    </p:set>
                                  </p:childTnLst>
                                  <p:subTnLst>
                                    <p:audio>
                                      <p:cMediaNode vol="100000">
                                        <p:cTn display="0" masterRel="sameClick">
                                          <p:stCondLst>
                                            <p:cond evt="begin" delay="0">
                                              <p:tn val="74"/>
                                            </p:cond>
                                          </p:stCondLst>
                                          <p:endCondLst>
                                            <p:cond evt="onStopAudio" delay="0">
                                              <p:tgtEl>
                                                <p:sldTgt/>
                                              </p:tgtEl>
                                            </p:cond>
                                          </p:endCondLst>
                                        </p:cTn>
                                        <p:tgtEl>
                                          <p:sndTgt r:embed="rId3" name="hammer.wav"/>
                                        </p:tgtEl>
                                      </p:cMediaNode>
                                    </p:audio>
                                  </p:subTnLst>
                                </p:cTn>
                              </p:par>
                            </p:childTnLst>
                          </p:cTn>
                        </p:par>
                        <p:par>
                          <p:cTn id="76" fill="hold">
                            <p:stCondLst>
                              <p:cond delay="10000"/>
                            </p:stCondLst>
                            <p:childTnLst>
                              <p:par>
                                <p:cTn id="77" presetID="1" presetClass="entr" presetSubtype="0"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childTnLst>
                          </p:cTn>
                        </p:par>
                        <p:par>
                          <p:cTn id="79" fill="hold">
                            <p:stCondLst>
                              <p:cond delay="10000"/>
                            </p:stCondLst>
                            <p:childTnLst>
                              <p:par>
                                <p:cTn id="80" presetID="1" presetClass="exit" presetSubtype="0" fill="hold" grpId="1" nodeType="afterEffect">
                                  <p:stCondLst>
                                    <p:cond delay="1000"/>
                                  </p:stCondLst>
                                  <p:childTnLst>
                                    <p:set>
                                      <p:cBhvr>
                                        <p:cTn id="81" dur="1" fill="hold">
                                          <p:stCondLst>
                                            <p:cond delay="0"/>
                                          </p:stCondLst>
                                        </p:cTn>
                                        <p:tgtEl>
                                          <p:spTgt spid="19"/>
                                        </p:tgtEl>
                                        <p:attrNameLst>
                                          <p:attrName>style.visibility</p:attrName>
                                        </p:attrNameLst>
                                      </p:cBhvr>
                                      <p:to>
                                        <p:strVal val="hidden"/>
                                      </p:to>
                                    </p:set>
                                  </p:childTnLst>
                                  <p:subTnLst>
                                    <p:audio>
                                      <p:cMediaNode vol="100000">
                                        <p:cTn display="0" masterRel="sameClick">
                                          <p:stCondLst>
                                            <p:cond evt="begin" delay="0">
                                              <p:tn val="80"/>
                                            </p:cond>
                                          </p:stCondLst>
                                          <p:endCondLst>
                                            <p:cond evt="onStopAudio" delay="0">
                                              <p:tgtEl>
                                                <p:sldTgt/>
                                              </p:tgtEl>
                                            </p:cond>
                                          </p:endCondLst>
                                        </p:cTn>
                                        <p:tgtEl>
                                          <p:sndTgt r:embed="rId2" name="chimes.wav"/>
                                        </p:tgtEl>
                                      </p:cMediaNode>
                                    </p:audio>
                                  </p:sub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5"/>
                                        </p:tgtEl>
                                        <p:attrNameLst>
                                          <p:attrName>style.visibility</p:attrName>
                                        </p:attrNameLst>
                                      </p:cBhvr>
                                      <p:to>
                                        <p:strVal val="visible"/>
                                      </p:to>
                                    </p:set>
                                    <p:animEffect transition="in" filter="fade">
                                      <p:cBhvr>
                                        <p:cTn id="8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1" y="304594"/>
            <a:ext cx="10714447" cy="2588103"/>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pt-BR" sz="2400" b="1" dirty="0">
                <a:solidFill>
                  <a:srgbClr val="FF0000"/>
                </a:solidFill>
                <a:latin typeface="Times New Roman" panose="02020603050405020304" pitchFamily="18" charset="0"/>
                <a:cs typeface="Times New Roman" panose="02020603050405020304" pitchFamily="18" charset="0"/>
              </a:rPr>
              <a:t>       </a:t>
            </a:r>
            <a:r>
              <a:rPr lang="pt-BR" sz="2800" b="1" dirty="0">
                <a:solidFill>
                  <a:srgbClr val="FF0000"/>
                </a:solidFill>
                <a:latin typeface="Times New Roman" panose="02020603050405020304" pitchFamily="18" charset="0"/>
                <a:cs typeface="Times New Roman" panose="02020603050405020304" pitchFamily="18" charset="0"/>
              </a:rPr>
              <a:t>Câu 2: </a:t>
            </a:r>
            <a:r>
              <a:rPr lang="vi-VN" sz="2800" b="1" i="1" dirty="0">
                <a:solidFill>
                  <a:schemeClr val="tx1"/>
                </a:solidFill>
                <a:latin typeface="+mj-lt"/>
              </a:rPr>
              <a:t>Để phân biệt C</a:t>
            </a:r>
            <a:r>
              <a:rPr lang="vi-VN" sz="2800" b="1" i="1" baseline="-25000" dirty="0">
                <a:solidFill>
                  <a:schemeClr val="tx1"/>
                </a:solidFill>
                <a:latin typeface="+mj-lt"/>
              </a:rPr>
              <a:t>2</a:t>
            </a:r>
            <a:r>
              <a:rPr lang="vi-VN" sz="2800" b="1" i="1" dirty="0">
                <a:solidFill>
                  <a:schemeClr val="tx1"/>
                </a:solidFill>
                <a:latin typeface="+mj-lt"/>
              </a:rPr>
              <a:t>H</a:t>
            </a:r>
            <a:r>
              <a:rPr lang="vi-VN" sz="2800" b="1" i="1" baseline="-25000" dirty="0">
                <a:solidFill>
                  <a:schemeClr val="tx1"/>
                </a:solidFill>
                <a:latin typeface="+mj-lt"/>
              </a:rPr>
              <a:t>5</a:t>
            </a:r>
            <a:r>
              <a:rPr lang="vi-VN" sz="2800" b="1" i="1" dirty="0">
                <a:solidFill>
                  <a:schemeClr val="tx1"/>
                </a:solidFill>
                <a:latin typeface="+mj-lt"/>
              </a:rPr>
              <a:t>OH và CH</a:t>
            </a:r>
            <a:r>
              <a:rPr lang="vi-VN" sz="2800" b="1" i="1" baseline="-25000" dirty="0">
                <a:solidFill>
                  <a:schemeClr val="tx1"/>
                </a:solidFill>
                <a:latin typeface="+mj-lt"/>
              </a:rPr>
              <a:t>3</a:t>
            </a:r>
            <a:r>
              <a:rPr lang="vi-VN" sz="2800" b="1" i="1" dirty="0">
                <a:solidFill>
                  <a:schemeClr val="tx1"/>
                </a:solidFill>
                <a:latin typeface="+mj-lt"/>
              </a:rPr>
              <a:t>COOH, ta dùng hóa chất nào sau đây là đúng?</a:t>
            </a:r>
            <a:endParaRPr lang="en-US" sz="2800" dirty="0">
              <a:solidFill>
                <a:schemeClr val="tx1"/>
              </a:solidFill>
              <a:latin typeface="+mj-lt"/>
              <a:cs typeface="Times New Roman" panose="02020603050405020304" pitchFamily="18" charset="0"/>
            </a:endParaRPr>
          </a:p>
          <a:p>
            <a:pPr>
              <a:lnSpc>
                <a:spcPct val="150000"/>
              </a:lnSpc>
            </a:pPr>
            <a:r>
              <a:rPr lang="fr-FR" sz="2800" dirty="0">
                <a:solidFill>
                  <a:schemeClr val="tx1"/>
                </a:solidFill>
                <a:latin typeface="Times New Roman" panose="02020603050405020304" pitchFamily="18" charset="0"/>
                <a:cs typeface="Times New Roman" panose="02020603050405020304" pitchFamily="18" charset="0"/>
              </a:rPr>
              <a:t>	 A. Na                	           B. Dung </a:t>
            </a:r>
            <a:r>
              <a:rPr lang="fr-FR" sz="2800" dirty="0" err="1">
                <a:solidFill>
                  <a:schemeClr val="tx1"/>
                </a:solidFill>
                <a:latin typeface="Times New Roman" panose="02020603050405020304" pitchFamily="18" charset="0"/>
                <a:cs typeface="Times New Roman" panose="02020603050405020304" pitchFamily="18" charset="0"/>
              </a:rPr>
              <a:t>dịch</a:t>
            </a:r>
            <a:r>
              <a:rPr lang="fr-FR" sz="2800" dirty="0">
                <a:solidFill>
                  <a:schemeClr val="tx1"/>
                </a:solidFill>
                <a:latin typeface="Times New Roman" panose="02020603050405020304" pitchFamily="18" charset="0"/>
                <a:cs typeface="Times New Roman" panose="02020603050405020304" pitchFamily="18" charset="0"/>
              </a:rPr>
              <a:t> AgNO</a:t>
            </a:r>
            <a:r>
              <a:rPr lang="fr-FR" sz="2800" baseline="-25000" dirty="0">
                <a:solidFill>
                  <a:schemeClr val="tx1"/>
                </a:solidFill>
                <a:latin typeface="Times New Roman" panose="02020603050405020304" pitchFamily="18" charset="0"/>
                <a:cs typeface="Times New Roman" panose="02020603050405020304" pitchFamily="18" charset="0"/>
              </a:rPr>
              <a:t>3</a:t>
            </a:r>
            <a:r>
              <a:rPr lang="fr-FR" sz="2800" dirty="0">
                <a:solidFill>
                  <a:schemeClr val="tx1"/>
                </a:solidFill>
                <a:latin typeface="Times New Roman" panose="02020603050405020304" pitchFamily="18" charset="0"/>
                <a:cs typeface="Times New Roman" panose="02020603050405020304" pitchFamily="18" charset="0"/>
              </a:rPr>
              <a:t>	</a:t>
            </a:r>
          </a:p>
          <a:p>
            <a:pPr>
              <a:lnSpc>
                <a:spcPct val="150000"/>
              </a:lnSpc>
            </a:pPr>
            <a:r>
              <a:rPr lang="fr-FR" sz="2800" dirty="0">
                <a:solidFill>
                  <a:schemeClr val="tx1"/>
                </a:solidFill>
                <a:latin typeface="Times New Roman" panose="02020603050405020304" pitchFamily="18" charset="0"/>
                <a:cs typeface="Times New Roman" panose="02020603050405020304" pitchFamily="18" charset="0"/>
              </a:rPr>
              <a:t>           C. CaCO</a:t>
            </a:r>
            <a:r>
              <a:rPr lang="fr-FR" sz="2800" baseline="-25000" dirty="0">
                <a:solidFill>
                  <a:schemeClr val="tx1"/>
                </a:solidFill>
                <a:latin typeface="Times New Roman" panose="02020603050405020304" pitchFamily="18" charset="0"/>
                <a:cs typeface="Times New Roman" panose="02020603050405020304" pitchFamily="18" charset="0"/>
              </a:rPr>
              <a:t>3</a:t>
            </a:r>
            <a:r>
              <a:rPr lang="en-US" sz="2800" dirty="0">
                <a:solidFill>
                  <a:schemeClr val="tx1"/>
                </a:solidFill>
                <a:latin typeface="Times New Roman" panose="02020603050405020304" pitchFamily="18" charset="0"/>
                <a:cs typeface="Times New Roman" panose="02020603050405020304" pitchFamily="18" charset="0"/>
              </a:rPr>
              <a:t>			 </a:t>
            </a:r>
            <a:r>
              <a:rPr lang="fr-FR" sz="2800" dirty="0">
                <a:solidFill>
                  <a:schemeClr val="tx1"/>
                </a:solidFill>
                <a:latin typeface="Times New Roman" panose="02020603050405020304" pitchFamily="18" charset="0"/>
                <a:cs typeface="Times New Roman" panose="02020603050405020304" pitchFamily="18" charset="0"/>
              </a:rPr>
              <a:t>D. Dung </a:t>
            </a:r>
            <a:r>
              <a:rPr lang="fr-FR" sz="2800" dirty="0" err="1">
                <a:solidFill>
                  <a:schemeClr val="tx1"/>
                </a:solidFill>
                <a:latin typeface="Times New Roman" panose="02020603050405020304" pitchFamily="18" charset="0"/>
                <a:cs typeface="Times New Roman" panose="02020603050405020304" pitchFamily="18" charset="0"/>
              </a:rPr>
              <a:t>dịch</a:t>
            </a:r>
            <a:r>
              <a:rPr lang="fr-FR" sz="2800" dirty="0">
                <a:solidFill>
                  <a:schemeClr val="tx1"/>
                </a:solidFill>
                <a:latin typeface="Times New Roman" panose="02020603050405020304" pitchFamily="18" charset="0"/>
                <a:cs typeface="Times New Roman" panose="02020603050405020304" pitchFamily="18" charset="0"/>
              </a:rPr>
              <a:t> </a:t>
            </a:r>
            <a:r>
              <a:rPr lang="fr-FR" sz="2800" dirty="0" err="1">
                <a:solidFill>
                  <a:schemeClr val="tx1"/>
                </a:solidFill>
                <a:latin typeface="Times New Roman" panose="02020603050405020304" pitchFamily="18" charset="0"/>
                <a:cs typeface="Times New Roman" panose="02020603050405020304" pitchFamily="18" charset="0"/>
              </a:rPr>
              <a:t>NaCl</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Snip Diagonal Corner Rectangle 4"/>
          <p:cNvSpPr/>
          <p:nvPr/>
        </p:nvSpPr>
        <p:spPr>
          <a:xfrm>
            <a:off x="5164908" y="3641464"/>
            <a:ext cx="1862183" cy="1493872"/>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a:t>
            </a:r>
            <a:endParaRPr kumimoji="0" lang="vi-VN" sz="4800" b="1"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56880"/>
            <a:ext cx="1254982" cy="1535817"/>
          </a:xfrm>
          <a:prstGeom prst="rect">
            <a:avLst/>
          </a:prstGeom>
        </p:spPr>
      </p:pic>
      <p:sp>
        <p:nvSpPr>
          <p:cNvPr id="8" name="Pentagon 7">
            <a:hlinkClick r:id="rId5"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0</a:t>
            </a:r>
          </a:p>
        </p:txBody>
      </p:sp>
      <p:sp>
        <p:nvSpPr>
          <p:cNvPr id="21" name="Oval 20"/>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1</a:t>
            </a:r>
          </a:p>
        </p:txBody>
      </p:sp>
      <p:sp>
        <p:nvSpPr>
          <p:cNvPr id="22" name="Oval 21"/>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2</a:t>
            </a:r>
          </a:p>
        </p:txBody>
      </p:sp>
      <p:sp>
        <p:nvSpPr>
          <p:cNvPr id="23" name="Oval 22"/>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3</a:t>
            </a:r>
          </a:p>
        </p:txBody>
      </p:sp>
      <p:sp>
        <p:nvSpPr>
          <p:cNvPr id="24" name="Oval 23"/>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4</a:t>
            </a:r>
          </a:p>
        </p:txBody>
      </p:sp>
      <p:sp>
        <p:nvSpPr>
          <p:cNvPr id="25" name="Oval 24"/>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5</a:t>
            </a:r>
          </a:p>
        </p:txBody>
      </p:sp>
      <p:sp>
        <p:nvSpPr>
          <p:cNvPr id="26" name="Oval 25"/>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6</a:t>
            </a:r>
          </a:p>
        </p:txBody>
      </p:sp>
      <p:sp>
        <p:nvSpPr>
          <p:cNvPr id="27" name="Oval 26"/>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7</a:t>
            </a:r>
          </a:p>
        </p:txBody>
      </p:sp>
      <p:sp>
        <p:nvSpPr>
          <p:cNvPr id="28" name="Oval 27"/>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8</a:t>
            </a:r>
          </a:p>
        </p:txBody>
      </p:sp>
      <p:sp>
        <p:nvSpPr>
          <p:cNvPr id="29" name="Oval 28"/>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9</a:t>
            </a:r>
          </a:p>
        </p:txBody>
      </p:sp>
      <p:sp>
        <p:nvSpPr>
          <p:cNvPr id="30" name="Oval 29"/>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10</a:t>
            </a:r>
          </a:p>
        </p:txBody>
      </p:sp>
      <p:sp>
        <p:nvSpPr>
          <p:cNvPr id="31" name="Oval 30"/>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0</a:t>
            </a:r>
          </a:p>
        </p:txBody>
      </p:sp>
    </p:spTree>
    <p:extLst>
      <p:ext uri="{BB962C8B-B14F-4D97-AF65-F5344CB8AC3E}">
        <p14:creationId xmlns:p14="http://schemas.microsoft.com/office/powerpoint/2010/main" val="394860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par>
                          <p:cTn id="19" fill="hold">
                            <p:stCondLst>
                              <p:cond delay="0"/>
                            </p:stCondLst>
                            <p:childTnLst>
                              <p:par>
                                <p:cTn id="20" presetID="1" presetClass="exit" presetSubtype="0" fill="hold" grpId="1" nodeType="afterEffect">
                                  <p:stCondLst>
                                    <p:cond delay="1000"/>
                                  </p:stCondLst>
                                  <p:childTnLst>
                                    <p:set>
                                      <p:cBhvr>
                                        <p:cTn id="21" dur="1" fill="hold">
                                          <p:stCondLst>
                                            <p:cond delay="0"/>
                                          </p:stCondLst>
                                        </p:cTn>
                                        <p:tgtEl>
                                          <p:spTgt spid="30"/>
                                        </p:tgtEl>
                                        <p:attrNameLst>
                                          <p:attrName>style.visibility</p:attrName>
                                        </p:attrNameLst>
                                      </p:cBhvr>
                                      <p:to>
                                        <p:strVal val="hidden"/>
                                      </p:to>
                                    </p:set>
                                  </p:childTnLst>
                                  <p:subTnLst>
                                    <p:audio>
                                      <p:cMediaNode vol="100000">
                                        <p:cTn display="0" masterRel="sameClick">
                                          <p:stCondLst>
                                            <p:cond evt="begin" delay="0">
                                              <p:tn val="20"/>
                                            </p:cond>
                                          </p:stCondLst>
                                          <p:endCondLst>
                                            <p:cond evt="onStopAudio" delay="0">
                                              <p:tgtEl>
                                                <p:sldTgt/>
                                              </p:tgtEl>
                                            </p:cond>
                                          </p:endCondLst>
                                        </p:cTn>
                                        <p:tgtEl>
                                          <p:sndTgt r:embed="rId3" name="hammer.wav"/>
                                        </p:tgtEl>
                                      </p:cMediaNode>
                                    </p:audio>
                                  </p:sub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par>
                          <p:cTn id="25" fill="hold">
                            <p:stCondLst>
                              <p:cond delay="1000"/>
                            </p:stCondLst>
                            <p:childTnLst>
                              <p:par>
                                <p:cTn id="26" presetID="1" presetClass="exit" presetSubtype="0" fill="hold" grpId="1" nodeType="afterEffect">
                                  <p:stCondLst>
                                    <p:cond delay="1000"/>
                                  </p:stCondLst>
                                  <p:childTnLst>
                                    <p:set>
                                      <p:cBhvr>
                                        <p:cTn id="27" dur="1" fill="hold">
                                          <p:stCondLst>
                                            <p:cond delay="0"/>
                                          </p:stCondLst>
                                        </p:cTn>
                                        <p:tgtEl>
                                          <p:spTgt spid="29"/>
                                        </p:tgtEl>
                                        <p:attrNameLst>
                                          <p:attrName>style.visibility</p:attrName>
                                        </p:attrNameLst>
                                      </p:cBhvr>
                                      <p:to>
                                        <p:strVal val="hidden"/>
                                      </p:to>
                                    </p:set>
                                  </p:childTnLst>
                                  <p:subTnLst>
                                    <p:audio>
                                      <p:cMediaNode vol="100000">
                                        <p:cTn display="0" masterRel="sameClick">
                                          <p:stCondLst>
                                            <p:cond evt="begin" delay="0">
                                              <p:tn val="26"/>
                                            </p:cond>
                                          </p:stCondLst>
                                          <p:endCondLst>
                                            <p:cond evt="onStopAudio" delay="0">
                                              <p:tgtEl>
                                                <p:sldTgt/>
                                              </p:tgtEl>
                                            </p:cond>
                                          </p:endCondLst>
                                        </p:cTn>
                                        <p:tgtEl>
                                          <p:sndTgt r:embed="rId3" name="hammer.wav"/>
                                        </p:tgtEl>
                                      </p:cMediaNode>
                                    </p:audio>
                                  </p:sub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2000"/>
                            </p:stCondLst>
                            <p:childTnLst>
                              <p:par>
                                <p:cTn id="32" presetID="1" presetClass="exit" presetSubtype="0" fill="hold" grpId="1" nodeType="afterEffect">
                                  <p:stCondLst>
                                    <p:cond delay="1000"/>
                                  </p:stCondLst>
                                  <p:childTnLst>
                                    <p:set>
                                      <p:cBhvr>
                                        <p:cTn id="33" dur="1" fill="hold">
                                          <p:stCondLst>
                                            <p:cond delay="0"/>
                                          </p:stCondLst>
                                        </p:cTn>
                                        <p:tgtEl>
                                          <p:spTgt spid="28"/>
                                        </p:tgtEl>
                                        <p:attrNameLst>
                                          <p:attrName>style.visibility</p:attrName>
                                        </p:attrNameLst>
                                      </p:cBhvr>
                                      <p:to>
                                        <p:strVal val="hidden"/>
                                      </p:to>
                                    </p:set>
                                  </p:childTnLst>
                                  <p:subTnLst>
                                    <p:audio>
                                      <p:cMediaNode vol="100000">
                                        <p:cTn display="0" masterRel="sameClick">
                                          <p:stCondLst>
                                            <p:cond evt="begin" delay="0">
                                              <p:tn val="32"/>
                                            </p:cond>
                                          </p:stCondLst>
                                          <p:endCondLst>
                                            <p:cond evt="onStopAudio" delay="0">
                                              <p:tgtEl>
                                                <p:sldTgt/>
                                              </p:tgtEl>
                                            </p:cond>
                                          </p:endCondLst>
                                        </p:cTn>
                                        <p:tgtEl>
                                          <p:sndTgt r:embed="rId3" name="hammer.wav"/>
                                        </p:tgtEl>
                                      </p:cMediaNode>
                                    </p:audio>
                                  </p:subTnLst>
                                </p:cTn>
                              </p:par>
                            </p:childTnLst>
                          </p:cTn>
                        </p:par>
                        <p:par>
                          <p:cTn id="34" fill="hold">
                            <p:stCondLst>
                              <p:cond delay="3000"/>
                            </p:stCondLst>
                            <p:childTnLst>
                              <p:par>
                                <p:cTn id="35" presetID="1" presetClass="entr" presetSubtype="0"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par>
                          <p:cTn id="37" fill="hold">
                            <p:stCondLst>
                              <p:cond delay="3000"/>
                            </p:stCondLst>
                            <p:childTnLst>
                              <p:par>
                                <p:cTn id="38" presetID="1" presetClass="exit" presetSubtype="0" fill="hold" grpId="1" nodeType="afterEffect">
                                  <p:stCondLst>
                                    <p:cond delay="1000"/>
                                  </p:stCondLst>
                                  <p:childTnLst>
                                    <p:set>
                                      <p:cBhvr>
                                        <p:cTn id="39" dur="1" fill="hold">
                                          <p:stCondLst>
                                            <p:cond delay="0"/>
                                          </p:stCondLst>
                                        </p:cTn>
                                        <p:tgtEl>
                                          <p:spTgt spid="27"/>
                                        </p:tgtEl>
                                        <p:attrNameLst>
                                          <p:attrName>style.visibility</p:attrName>
                                        </p:attrNameLst>
                                      </p:cBhvr>
                                      <p:to>
                                        <p:strVal val="hidden"/>
                                      </p:to>
                                    </p:set>
                                  </p:childTnLst>
                                  <p:subTnLst>
                                    <p:audio>
                                      <p:cMediaNode vol="100000">
                                        <p:cTn display="0" masterRel="sameClick">
                                          <p:stCondLst>
                                            <p:cond evt="begin" delay="0">
                                              <p:tn val="38"/>
                                            </p:cond>
                                          </p:stCondLst>
                                          <p:endCondLst>
                                            <p:cond evt="onStopAudio" delay="0">
                                              <p:tgtEl>
                                                <p:sldTgt/>
                                              </p:tgtEl>
                                            </p:cond>
                                          </p:endCondLst>
                                        </p:cTn>
                                        <p:tgtEl>
                                          <p:sndTgt r:embed="rId3" name="hammer.wav"/>
                                        </p:tgtEl>
                                      </p:cMediaNode>
                                    </p:audio>
                                  </p:subTnLst>
                                </p:cTn>
                              </p:par>
                            </p:childTnLst>
                          </p:cTn>
                        </p:par>
                        <p:par>
                          <p:cTn id="40" fill="hold">
                            <p:stCondLst>
                              <p:cond delay="4000"/>
                            </p:stCondLst>
                            <p:childTnLst>
                              <p:par>
                                <p:cTn id="41" presetID="1" presetClass="entr" presetSubtype="0"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par>
                          <p:cTn id="43" fill="hold">
                            <p:stCondLst>
                              <p:cond delay="4000"/>
                            </p:stCondLst>
                            <p:childTnLst>
                              <p:par>
                                <p:cTn id="44" presetID="1" presetClass="exit" presetSubtype="0" fill="hold" grpId="1" nodeType="afterEffect">
                                  <p:stCondLst>
                                    <p:cond delay="1000"/>
                                  </p:stCondLst>
                                  <p:childTnLst>
                                    <p:set>
                                      <p:cBhvr>
                                        <p:cTn id="45" dur="1" fill="hold">
                                          <p:stCondLst>
                                            <p:cond delay="0"/>
                                          </p:stCondLst>
                                        </p:cTn>
                                        <p:tgtEl>
                                          <p:spTgt spid="26"/>
                                        </p:tgtEl>
                                        <p:attrNameLst>
                                          <p:attrName>style.visibility</p:attrName>
                                        </p:attrNameLst>
                                      </p:cBhvr>
                                      <p:to>
                                        <p:strVal val="hidden"/>
                                      </p:to>
                                    </p:set>
                                  </p:childTnLst>
                                  <p:subTnLst>
                                    <p:audio>
                                      <p:cMediaNode vol="100000">
                                        <p:cTn display="0" masterRel="sameClick">
                                          <p:stCondLst>
                                            <p:cond evt="begin" delay="0">
                                              <p:tn val="44"/>
                                            </p:cond>
                                          </p:stCondLst>
                                          <p:endCondLst>
                                            <p:cond evt="onStopAudio" delay="0">
                                              <p:tgtEl>
                                                <p:sldTgt/>
                                              </p:tgtEl>
                                            </p:cond>
                                          </p:endCondLst>
                                        </p:cTn>
                                        <p:tgtEl>
                                          <p:sndTgt r:embed="rId3" name="hammer.wav"/>
                                        </p:tgtEl>
                                      </p:cMediaNode>
                                    </p:audio>
                                  </p:subTnLst>
                                </p:cTn>
                              </p:par>
                            </p:childTnLst>
                          </p:cTn>
                        </p:par>
                        <p:par>
                          <p:cTn id="46" fill="hold">
                            <p:stCondLst>
                              <p:cond delay="5000"/>
                            </p:stCondLst>
                            <p:childTnLst>
                              <p:par>
                                <p:cTn id="47" presetID="1" presetClass="entr" presetSubtype="0"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par>
                          <p:cTn id="49" fill="hold">
                            <p:stCondLst>
                              <p:cond delay="5000"/>
                            </p:stCondLst>
                            <p:childTnLst>
                              <p:par>
                                <p:cTn id="50" presetID="1" presetClass="exit" presetSubtype="0" fill="hold" grpId="1" nodeType="afterEffect">
                                  <p:stCondLst>
                                    <p:cond delay="1000"/>
                                  </p:stCondLst>
                                  <p:childTnLst>
                                    <p:set>
                                      <p:cBhvr>
                                        <p:cTn id="51" dur="1" fill="hold">
                                          <p:stCondLst>
                                            <p:cond delay="0"/>
                                          </p:stCondLst>
                                        </p:cTn>
                                        <p:tgtEl>
                                          <p:spTgt spid="25"/>
                                        </p:tgtEl>
                                        <p:attrNameLst>
                                          <p:attrName>style.visibility</p:attrName>
                                        </p:attrNameLst>
                                      </p:cBhvr>
                                      <p:to>
                                        <p:strVal val="hidden"/>
                                      </p:to>
                                    </p:set>
                                  </p:childTnLst>
                                  <p:subTnLst>
                                    <p:audio>
                                      <p:cMediaNode vol="100000">
                                        <p:cTn display="0" masterRel="sameClick">
                                          <p:stCondLst>
                                            <p:cond evt="begin" delay="0">
                                              <p:tn val="50"/>
                                            </p:cond>
                                          </p:stCondLst>
                                          <p:endCondLst>
                                            <p:cond evt="onStopAudio" delay="0">
                                              <p:tgtEl>
                                                <p:sldTgt/>
                                              </p:tgtEl>
                                            </p:cond>
                                          </p:endCondLst>
                                        </p:cTn>
                                        <p:tgtEl>
                                          <p:sndTgt r:embed="rId3" name="hammer.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par>
                          <p:cTn id="55" fill="hold">
                            <p:stCondLst>
                              <p:cond delay="6000"/>
                            </p:stCondLst>
                            <p:childTnLst>
                              <p:par>
                                <p:cTn id="56" presetID="1" presetClass="exit" presetSubtype="0" fill="hold" grpId="1" nodeType="afterEffect">
                                  <p:stCondLst>
                                    <p:cond delay="1000"/>
                                  </p:stCondLst>
                                  <p:childTnLst>
                                    <p:set>
                                      <p:cBhvr>
                                        <p:cTn id="57" dur="1" fill="hold">
                                          <p:stCondLst>
                                            <p:cond delay="0"/>
                                          </p:stCondLst>
                                        </p:cTn>
                                        <p:tgtEl>
                                          <p:spTgt spid="24"/>
                                        </p:tgtEl>
                                        <p:attrNameLst>
                                          <p:attrName>style.visibility</p:attrName>
                                        </p:attrNameLst>
                                      </p:cBhvr>
                                      <p:to>
                                        <p:strVal val="hidden"/>
                                      </p:to>
                                    </p:set>
                                  </p:childTnLst>
                                  <p:subTnLst>
                                    <p:audio>
                                      <p:cMediaNode vol="100000">
                                        <p:cTn display="0" masterRel="sameClick">
                                          <p:stCondLst>
                                            <p:cond evt="begin" delay="0">
                                              <p:tn val="56"/>
                                            </p:cond>
                                          </p:stCondLst>
                                          <p:endCondLst>
                                            <p:cond evt="onStopAudio" delay="0">
                                              <p:tgtEl>
                                                <p:sldTgt/>
                                              </p:tgtEl>
                                            </p:cond>
                                          </p:endCondLst>
                                        </p:cTn>
                                        <p:tgtEl>
                                          <p:sndTgt r:embed="rId3" name="hammer.wav"/>
                                        </p:tgtEl>
                                      </p:cMediaNode>
                                    </p:audio>
                                  </p:subTnLst>
                                </p:cTn>
                              </p:par>
                            </p:childTnLst>
                          </p:cTn>
                        </p:par>
                        <p:par>
                          <p:cTn id="58" fill="hold">
                            <p:stCondLst>
                              <p:cond delay="7000"/>
                            </p:stCondLst>
                            <p:childTnLst>
                              <p:par>
                                <p:cTn id="59" presetID="1" presetClass="entr" presetSubtype="0" fill="hold" grpId="0" nodeType="after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childTnLst>
                          </p:cTn>
                        </p:par>
                        <p:par>
                          <p:cTn id="61" fill="hold">
                            <p:stCondLst>
                              <p:cond delay="7000"/>
                            </p:stCondLst>
                            <p:childTnLst>
                              <p:par>
                                <p:cTn id="62" presetID="1" presetClass="exit" presetSubtype="0" fill="hold" grpId="1" nodeType="afterEffect">
                                  <p:stCondLst>
                                    <p:cond delay="1000"/>
                                  </p:stCondLst>
                                  <p:childTnLst>
                                    <p:set>
                                      <p:cBhvr>
                                        <p:cTn id="63" dur="1" fill="hold">
                                          <p:stCondLst>
                                            <p:cond delay="0"/>
                                          </p:stCondLst>
                                        </p:cTn>
                                        <p:tgtEl>
                                          <p:spTgt spid="23"/>
                                        </p:tgtEl>
                                        <p:attrNameLst>
                                          <p:attrName>style.visibility</p:attrName>
                                        </p:attrNameLst>
                                      </p:cBhvr>
                                      <p:to>
                                        <p:strVal val="hidden"/>
                                      </p:to>
                                    </p:set>
                                  </p:childTnLst>
                                  <p:subTnLst>
                                    <p:audio>
                                      <p:cMediaNode vol="100000">
                                        <p:cTn display="0" masterRel="sameClick">
                                          <p:stCondLst>
                                            <p:cond evt="begin" delay="0">
                                              <p:tn val="62"/>
                                            </p:cond>
                                          </p:stCondLst>
                                          <p:endCondLst>
                                            <p:cond evt="onStopAudio" delay="0">
                                              <p:tgtEl>
                                                <p:sldTgt/>
                                              </p:tgtEl>
                                            </p:cond>
                                          </p:endCondLst>
                                        </p:cTn>
                                        <p:tgtEl>
                                          <p:sndTgt r:embed="rId3" name="hammer.wav"/>
                                        </p:tgtEl>
                                      </p:cMediaNode>
                                    </p:audio>
                                  </p:subTnLst>
                                </p:cTn>
                              </p:par>
                            </p:childTnLst>
                          </p:cTn>
                        </p:par>
                        <p:par>
                          <p:cTn id="64" fill="hold">
                            <p:stCondLst>
                              <p:cond delay="8000"/>
                            </p:stCondLst>
                            <p:childTnLst>
                              <p:par>
                                <p:cTn id="65" presetID="1" presetClass="entr" presetSubtype="0"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par>
                          <p:cTn id="67" fill="hold">
                            <p:stCondLst>
                              <p:cond delay="8000"/>
                            </p:stCondLst>
                            <p:childTnLst>
                              <p:par>
                                <p:cTn id="68" presetID="1" presetClass="exit" presetSubtype="0" fill="hold" grpId="1" nodeType="afterEffect">
                                  <p:stCondLst>
                                    <p:cond delay="1000"/>
                                  </p:stCondLst>
                                  <p:childTnLst>
                                    <p:set>
                                      <p:cBhvr>
                                        <p:cTn id="69" dur="1" fill="hold">
                                          <p:stCondLst>
                                            <p:cond delay="0"/>
                                          </p:stCondLst>
                                        </p:cTn>
                                        <p:tgtEl>
                                          <p:spTgt spid="22"/>
                                        </p:tgtEl>
                                        <p:attrNameLst>
                                          <p:attrName>style.visibility</p:attrName>
                                        </p:attrNameLst>
                                      </p:cBhvr>
                                      <p:to>
                                        <p:strVal val="hidden"/>
                                      </p:to>
                                    </p:set>
                                  </p:childTnLst>
                                  <p:subTnLst>
                                    <p:audio>
                                      <p:cMediaNode vol="100000">
                                        <p:cTn display="0" masterRel="sameClick">
                                          <p:stCondLst>
                                            <p:cond evt="begin" delay="0">
                                              <p:tn val="68"/>
                                            </p:cond>
                                          </p:stCondLst>
                                          <p:endCondLst>
                                            <p:cond evt="onStopAudio" delay="0">
                                              <p:tgtEl>
                                                <p:sldTgt/>
                                              </p:tgtEl>
                                            </p:cond>
                                          </p:endCondLst>
                                        </p:cTn>
                                        <p:tgtEl>
                                          <p:sndTgt r:embed="rId3" name="hammer.wav"/>
                                        </p:tgtEl>
                                      </p:cMediaNode>
                                    </p:audio>
                                  </p:subTnLst>
                                </p:cTn>
                              </p:par>
                            </p:childTnLst>
                          </p:cTn>
                        </p:par>
                        <p:par>
                          <p:cTn id="70" fill="hold">
                            <p:stCondLst>
                              <p:cond delay="9000"/>
                            </p:stCondLst>
                            <p:childTnLst>
                              <p:par>
                                <p:cTn id="71" presetID="1" presetClass="entr" presetSubtype="0" fill="hold" grpId="0" nodeType="afterEffect">
                                  <p:stCondLst>
                                    <p:cond delay="0"/>
                                  </p:stCondLst>
                                  <p:childTnLst>
                                    <p:set>
                                      <p:cBhvr>
                                        <p:cTn id="72" dur="1" fill="hold">
                                          <p:stCondLst>
                                            <p:cond delay="0"/>
                                          </p:stCondLst>
                                        </p:cTn>
                                        <p:tgtEl>
                                          <p:spTgt spid="21"/>
                                        </p:tgtEl>
                                        <p:attrNameLst>
                                          <p:attrName>style.visibility</p:attrName>
                                        </p:attrNameLst>
                                      </p:cBhvr>
                                      <p:to>
                                        <p:strVal val="visible"/>
                                      </p:to>
                                    </p:set>
                                  </p:childTnLst>
                                </p:cTn>
                              </p:par>
                            </p:childTnLst>
                          </p:cTn>
                        </p:par>
                        <p:par>
                          <p:cTn id="73" fill="hold">
                            <p:stCondLst>
                              <p:cond delay="9000"/>
                            </p:stCondLst>
                            <p:childTnLst>
                              <p:par>
                                <p:cTn id="74" presetID="1" presetClass="exit" presetSubtype="0" fill="hold" grpId="1" nodeType="afterEffect">
                                  <p:stCondLst>
                                    <p:cond delay="1000"/>
                                  </p:stCondLst>
                                  <p:childTnLst>
                                    <p:set>
                                      <p:cBhvr>
                                        <p:cTn id="75" dur="1" fill="hold">
                                          <p:stCondLst>
                                            <p:cond delay="0"/>
                                          </p:stCondLst>
                                        </p:cTn>
                                        <p:tgtEl>
                                          <p:spTgt spid="21"/>
                                        </p:tgtEl>
                                        <p:attrNameLst>
                                          <p:attrName>style.visibility</p:attrName>
                                        </p:attrNameLst>
                                      </p:cBhvr>
                                      <p:to>
                                        <p:strVal val="hidden"/>
                                      </p:to>
                                    </p:set>
                                  </p:childTnLst>
                                  <p:subTnLst>
                                    <p:audio>
                                      <p:cMediaNode vol="100000">
                                        <p:cTn display="0" masterRel="sameClick">
                                          <p:stCondLst>
                                            <p:cond evt="begin" delay="0">
                                              <p:tn val="74"/>
                                            </p:cond>
                                          </p:stCondLst>
                                          <p:endCondLst>
                                            <p:cond evt="onStopAudio" delay="0">
                                              <p:tgtEl>
                                                <p:sldTgt/>
                                              </p:tgtEl>
                                            </p:cond>
                                          </p:endCondLst>
                                        </p:cTn>
                                        <p:tgtEl>
                                          <p:sndTgt r:embed="rId3" name="hammer.wav"/>
                                        </p:tgtEl>
                                      </p:cMediaNode>
                                    </p:audio>
                                  </p:subTnLst>
                                </p:cTn>
                              </p:par>
                            </p:childTnLst>
                          </p:cTn>
                        </p:par>
                        <p:par>
                          <p:cTn id="76" fill="hold">
                            <p:stCondLst>
                              <p:cond delay="10000"/>
                            </p:stCondLst>
                            <p:childTnLst>
                              <p:par>
                                <p:cTn id="77" presetID="1" presetClass="entr" presetSubtype="0" fill="hold" grpId="0" nodeType="after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par>
                          <p:cTn id="79" fill="hold">
                            <p:stCondLst>
                              <p:cond delay="10000"/>
                            </p:stCondLst>
                            <p:childTnLst>
                              <p:par>
                                <p:cTn id="80" presetID="1" presetClass="exit" presetSubtype="0" fill="hold" grpId="1" nodeType="afterEffect">
                                  <p:stCondLst>
                                    <p:cond delay="1000"/>
                                  </p:stCondLst>
                                  <p:childTnLst>
                                    <p:set>
                                      <p:cBhvr>
                                        <p:cTn id="81" dur="1" fill="hold">
                                          <p:stCondLst>
                                            <p:cond delay="0"/>
                                          </p:stCondLst>
                                        </p:cTn>
                                        <p:tgtEl>
                                          <p:spTgt spid="31"/>
                                        </p:tgtEl>
                                        <p:attrNameLst>
                                          <p:attrName>style.visibility</p:attrName>
                                        </p:attrNameLst>
                                      </p:cBhvr>
                                      <p:to>
                                        <p:strVal val="hidden"/>
                                      </p:to>
                                    </p:set>
                                  </p:childTnLst>
                                  <p:subTnLst>
                                    <p:audio>
                                      <p:cMediaNode vol="100000">
                                        <p:cTn display="0" masterRel="sameClick">
                                          <p:stCondLst>
                                            <p:cond evt="begin" delay="0">
                                              <p:tn val="80"/>
                                            </p:cond>
                                          </p:stCondLst>
                                          <p:endCondLst>
                                            <p:cond evt="onStopAudio" delay="0">
                                              <p:tgtEl>
                                                <p:sldTgt/>
                                              </p:tgtEl>
                                            </p:cond>
                                          </p:endCondLst>
                                        </p:cTn>
                                        <p:tgtEl>
                                          <p:sndTgt r:embed="rId2" name="chimes.wav"/>
                                        </p:tgtEl>
                                      </p:cMediaNode>
                                    </p:audio>
                                  </p:sub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5"/>
                                        </p:tgtEl>
                                        <p:attrNameLst>
                                          <p:attrName>style.visibility</p:attrName>
                                        </p:attrNameLst>
                                      </p:cBhvr>
                                      <p:to>
                                        <p:strVal val="visible"/>
                                      </p:to>
                                    </p:set>
                                    <p:animEffect transition="in" filter="fade">
                                      <p:cBhvr>
                                        <p:cTn id="8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295400" y="518686"/>
            <a:ext cx="10846130" cy="2824877"/>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3:</a:t>
            </a:r>
            <a:r>
              <a:rPr lang="en-US" sz="2800" dirty="0">
                <a:solidFill>
                  <a:srgbClr val="FF0000"/>
                </a:solidFill>
                <a:latin typeface="Times New Roman" panose="02020603050405020304" pitchFamily="18" charset="0"/>
                <a:cs typeface="Times New Roman" panose="02020603050405020304" pitchFamily="18" charset="0"/>
              </a:rPr>
              <a:t> </a:t>
            </a:r>
            <a:r>
              <a:rPr lang="vi-VN" sz="2800" b="1" i="1" dirty="0">
                <a:solidFill>
                  <a:schemeClr val="tx1"/>
                </a:solidFill>
                <a:latin typeface="+mj-lt"/>
              </a:rPr>
              <a:t>Vì sao nhiệt độ sôi của acid thường cao hơn ancol tương ứng?</a:t>
            </a:r>
            <a:endParaRPr lang="en-US" sz="2800" dirty="0">
              <a:solidFill>
                <a:schemeClr val="tx1"/>
              </a:solidFill>
              <a:latin typeface="+mj-lt"/>
            </a:endParaRPr>
          </a:p>
          <a:p>
            <a:r>
              <a:rPr lang="vi-VN" sz="2800" dirty="0">
                <a:solidFill>
                  <a:schemeClr val="tx1"/>
                </a:solidFill>
                <a:latin typeface="+mj-lt"/>
              </a:rPr>
              <a:t>A. Vì ancol không có liên kết hydrogen, acid có liên kết hydrogen.</a:t>
            </a:r>
            <a:endParaRPr lang="en-US" sz="2800" dirty="0">
              <a:solidFill>
                <a:schemeClr val="tx1"/>
              </a:solidFill>
              <a:latin typeface="+mj-lt"/>
            </a:endParaRPr>
          </a:p>
          <a:p>
            <a:r>
              <a:rPr lang="vi-VN" sz="2800" dirty="0">
                <a:solidFill>
                  <a:schemeClr val="tx1"/>
                </a:solidFill>
                <a:latin typeface="+mj-lt"/>
              </a:rPr>
              <a:t>B. Vì liên kết hydrogen của acid bền hơn của ancol.</a:t>
            </a:r>
            <a:endParaRPr lang="en-US" sz="2800" dirty="0">
              <a:solidFill>
                <a:schemeClr val="tx1"/>
              </a:solidFill>
              <a:latin typeface="+mj-lt"/>
            </a:endParaRPr>
          </a:p>
          <a:p>
            <a:r>
              <a:rPr lang="vi-VN" sz="2800" dirty="0">
                <a:solidFill>
                  <a:schemeClr val="tx1"/>
                </a:solidFill>
                <a:latin typeface="+mj-lt"/>
              </a:rPr>
              <a:t>C. Vì khối lượng phân tử của acid lớn hơn.</a:t>
            </a:r>
            <a:endParaRPr lang="en-US" sz="2800" dirty="0">
              <a:solidFill>
                <a:schemeClr val="tx1"/>
              </a:solidFill>
              <a:latin typeface="+mj-lt"/>
            </a:endParaRPr>
          </a:p>
          <a:p>
            <a:r>
              <a:rPr lang="vi-VN" sz="2800" dirty="0">
                <a:solidFill>
                  <a:schemeClr val="tx1"/>
                </a:solidFill>
                <a:latin typeface="+mj-lt"/>
              </a:rPr>
              <a:t>D. Vì acid có 2 nguyên tử oxygen.</a:t>
            </a:r>
            <a:endParaRPr lang="en-US" sz="2800" dirty="0">
              <a:solidFill>
                <a:schemeClr val="tx1"/>
              </a:solidFill>
              <a:latin typeface="+mj-lt"/>
            </a:endParaRPr>
          </a:p>
        </p:txBody>
      </p:sp>
      <p:sp>
        <p:nvSpPr>
          <p:cNvPr id="5" name="Snip Diagonal Corner Rectangle 4"/>
          <p:cNvSpPr/>
          <p:nvPr/>
        </p:nvSpPr>
        <p:spPr>
          <a:xfrm>
            <a:off x="4558510" y="3966293"/>
            <a:ext cx="1705429" cy="1349827"/>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a:t>
            </a:r>
            <a:endParaRPr lang="vi-VN" sz="4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90228"/>
            <a:ext cx="1200454" cy="1469087"/>
          </a:xfrm>
          <a:prstGeom prst="rect">
            <a:avLst/>
          </a:prstGeom>
        </p:spPr>
      </p:pic>
      <p:sp>
        <p:nvSpPr>
          <p:cNvPr id="8" name="Pentagon 7">
            <a:hlinkClick r:id="rId5"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Oval 19"/>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0</a:t>
            </a:r>
          </a:p>
        </p:txBody>
      </p:sp>
      <p:sp>
        <p:nvSpPr>
          <p:cNvPr id="9" name="Oval 20"/>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1</a:t>
            </a:r>
          </a:p>
        </p:txBody>
      </p:sp>
      <p:sp>
        <p:nvSpPr>
          <p:cNvPr id="10" name="Oval 21"/>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2</a:t>
            </a:r>
          </a:p>
        </p:txBody>
      </p:sp>
      <p:sp>
        <p:nvSpPr>
          <p:cNvPr id="11" name="Oval 22"/>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3</a:t>
            </a:r>
          </a:p>
        </p:txBody>
      </p:sp>
      <p:sp>
        <p:nvSpPr>
          <p:cNvPr id="12" name="Oval 23"/>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4</a:t>
            </a:r>
          </a:p>
        </p:txBody>
      </p:sp>
      <p:sp>
        <p:nvSpPr>
          <p:cNvPr id="13" name="Oval 24"/>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5</a:t>
            </a:r>
          </a:p>
        </p:txBody>
      </p:sp>
      <p:sp>
        <p:nvSpPr>
          <p:cNvPr id="14" name="Oval 25"/>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6</a:t>
            </a:r>
          </a:p>
        </p:txBody>
      </p:sp>
      <p:sp>
        <p:nvSpPr>
          <p:cNvPr id="15" name="Oval 26"/>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7</a:t>
            </a:r>
          </a:p>
        </p:txBody>
      </p:sp>
      <p:sp>
        <p:nvSpPr>
          <p:cNvPr id="16" name="Oval 27"/>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8</a:t>
            </a:r>
          </a:p>
        </p:txBody>
      </p:sp>
      <p:sp>
        <p:nvSpPr>
          <p:cNvPr id="17" name="Oval 28"/>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9</a:t>
            </a:r>
          </a:p>
        </p:txBody>
      </p:sp>
      <p:sp>
        <p:nvSpPr>
          <p:cNvPr id="18" name="Oval 29"/>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10</a:t>
            </a:r>
          </a:p>
        </p:txBody>
      </p:sp>
      <p:sp>
        <p:nvSpPr>
          <p:cNvPr id="19" name="Oval 30"/>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0</a:t>
            </a:r>
          </a:p>
        </p:txBody>
      </p:sp>
    </p:spTree>
    <p:extLst>
      <p:ext uri="{BB962C8B-B14F-4D97-AF65-F5344CB8AC3E}">
        <p14:creationId xmlns:p14="http://schemas.microsoft.com/office/powerpoint/2010/main" val="176295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0"/>
                            </p:stCondLst>
                            <p:childTnLst>
                              <p:par>
                                <p:cTn id="20" presetID="1" presetClass="exit" presetSubtype="0" fill="hold" grpId="1" nodeType="afterEffect">
                                  <p:stCondLst>
                                    <p:cond delay="1000"/>
                                  </p:stCondLst>
                                  <p:childTnLst>
                                    <p:set>
                                      <p:cBhvr>
                                        <p:cTn id="21" dur="1" fill="hold">
                                          <p:stCondLst>
                                            <p:cond delay="0"/>
                                          </p:stCondLst>
                                        </p:cTn>
                                        <p:tgtEl>
                                          <p:spTgt spid="18"/>
                                        </p:tgtEl>
                                        <p:attrNameLst>
                                          <p:attrName>style.visibility</p:attrName>
                                        </p:attrNameLst>
                                      </p:cBhvr>
                                      <p:to>
                                        <p:strVal val="hidden"/>
                                      </p:to>
                                    </p:set>
                                  </p:childTnLst>
                                  <p:subTnLst>
                                    <p:audio>
                                      <p:cMediaNode vol="100000">
                                        <p:cTn display="0" masterRel="sameClick">
                                          <p:stCondLst>
                                            <p:cond evt="begin" delay="0">
                                              <p:tn val="20"/>
                                            </p:cond>
                                          </p:stCondLst>
                                          <p:endCondLst>
                                            <p:cond evt="onStopAudio" delay="0">
                                              <p:tgtEl>
                                                <p:sldTgt/>
                                              </p:tgtEl>
                                            </p:cond>
                                          </p:endCondLst>
                                        </p:cTn>
                                        <p:tgtEl>
                                          <p:sndTgt r:embed="rId3" name="hammer.wav"/>
                                        </p:tgtEl>
                                      </p:cMediaNode>
                                    </p:audio>
                                  </p:sub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1000"/>
                            </p:stCondLst>
                            <p:childTnLst>
                              <p:par>
                                <p:cTn id="26" presetID="1" presetClass="exit" presetSubtype="0" fill="hold" grpId="1" nodeType="afterEffect">
                                  <p:stCondLst>
                                    <p:cond delay="1000"/>
                                  </p:stCondLst>
                                  <p:childTnLst>
                                    <p:set>
                                      <p:cBhvr>
                                        <p:cTn id="27" dur="1" fill="hold">
                                          <p:stCondLst>
                                            <p:cond delay="0"/>
                                          </p:stCondLst>
                                        </p:cTn>
                                        <p:tgtEl>
                                          <p:spTgt spid="17"/>
                                        </p:tgtEl>
                                        <p:attrNameLst>
                                          <p:attrName>style.visibility</p:attrName>
                                        </p:attrNameLst>
                                      </p:cBhvr>
                                      <p:to>
                                        <p:strVal val="hidden"/>
                                      </p:to>
                                    </p:set>
                                  </p:childTnLst>
                                  <p:subTnLst>
                                    <p:audio>
                                      <p:cMediaNode vol="100000">
                                        <p:cTn display="0" masterRel="sameClick">
                                          <p:stCondLst>
                                            <p:cond evt="begin" delay="0">
                                              <p:tn val="26"/>
                                            </p:cond>
                                          </p:stCondLst>
                                          <p:endCondLst>
                                            <p:cond evt="onStopAudio" delay="0">
                                              <p:tgtEl>
                                                <p:sldTgt/>
                                              </p:tgtEl>
                                            </p:cond>
                                          </p:endCondLst>
                                        </p:cTn>
                                        <p:tgtEl>
                                          <p:sndTgt r:embed="rId3" name="hammer.wav"/>
                                        </p:tgtEl>
                                      </p:cMediaNode>
                                    </p:audio>
                                  </p:sub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par>
                          <p:cTn id="31" fill="hold">
                            <p:stCondLst>
                              <p:cond delay="2000"/>
                            </p:stCondLst>
                            <p:childTnLst>
                              <p:par>
                                <p:cTn id="32" presetID="1" presetClass="exit" presetSubtype="0" fill="hold" grpId="1" nodeType="afterEffect">
                                  <p:stCondLst>
                                    <p:cond delay="1000"/>
                                  </p:stCondLst>
                                  <p:childTnLst>
                                    <p:set>
                                      <p:cBhvr>
                                        <p:cTn id="33" dur="1" fill="hold">
                                          <p:stCondLst>
                                            <p:cond delay="0"/>
                                          </p:stCondLst>
                                        </p:cTn>
                                        <p:tgtEl>
                                          <p:spTgt spid="16"/>
                                        </p:tgtEl>
                                        <p:attrNameLst>
                                          <p:attrName>style.visibility</p:attrName>
                                        </p:attrNameLst>
                                      </p:cBhvr>
                                      <p:to>
                                        <p:strVal val="hidden"/>
                                      </p:to>
                                    </p:set>
                                  </p:childTnLst>
                                  <p:subTnLst>
                                    <p:audio>
                                      <p:cMediaNode vol="100000">
                                        <p:cTn display="0" masterRel="sameClick">
                                          <p:stCondLst>
                                            <p:cond evt="begin" delay="0">
                                              <p:tn val="32"/>
                                            </p:cond>
                                          </p:stCondLst>
                                          <p:endCondLst>
                                            <p:cond evt="onStopAudio" delay="0">
                                              <p:tgtEl>
                                                <p:sldTgt/>
                                              </p:tgtEl>
                                            </p:cond>
                                          </p:endCondLst>
                                        </p:cTn>
                                        <p:tgtEl>
                                          <p:sndTgt r:embed="rId3" name="hammer.wav"/>
                                        </p:tgtEl>
                                      </p:cMediaNode>
                                    </p:audio>
                                  </p:subTnLst>
                                </p:cTn>
                              </p:par>
                            </p:childTnLst>
                          </p:cTn>
                        </p:par>
                        <p:par>
                          <p:cTn id="34" fill="hold">
                            <p:stCondLst>
                              <p:cond delay="3000"/>
                            </p:stCondLst>
                            <p:childTnLst>
                              <p:par>
                                <p:cTn id="35" presetID="1"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par>
                          <p:cTn id="37" fill="hold">
                            <p:stCondLst>
                              <p:cond delay="3000"/>
                            </p:stCondLst>
                            <p:childTnLst>
                              <p:par>
                                <p:cTn id="38" presetID="1" presetClass="exit" presetSubtype="0" fill="hold" grpId="1" nodeType="afterEffect">
                                  <p:stCondLst>
                                    <p:cond delay="1000"/>
                                  </p:stCondLst>
                                  <p:childTnLst>
                                    <p:set>
                                      <p:cBhvr>
                                        <p:cTn id="39" dur="1" fill="hold">
                                          <p:stCondLst>
                                            <p:cond delay="0"/>
                                          </p:stCondLst>
                                        </p:cTn>
                                        <p:tgtEl>
                                          <p:spTgt spid="15"/>
                                        </p:tgtEl>
                                        <p:attrNameLst>
                                          <p:attrName>style.visibility</p:attrName>
                                        </p:attrNameLst>
                                      </p:cBhvr>
                                      <p:to>
                                        <p:strVal val="hidden"/>
                                      </p:to>
                                    </p:set>
                                  </p:childTnLst>
                                  <p:subTnLst>
                                    <p:audio>
                                      <p:cMediaNode vol="100000">
                                        <p:cTn display="0" masterRel="sameClick">
                                          <p:stCondLst>
                                            <p:cond evt="begin" delay="0">
                                              <p:tn val="38"/>
                                            </p:cond>
                                          </p:stCondLst>
                                          <p:endCondLst>
                                            <p:cond evt="onStopAudio" delay="0">
                                              <p:tgtEl>
                                                <p:sldTgt/>
                                              </p:tgtEl>
                                            </p:cond>
                                          </p:endCondLst>
                                        </p:cTn>
                                        <p:tgtEl>
                                          <p:sndTgt r:embed="rId3" name="hammer.wav"/>
                                        </p:tgtEl>
                                      </p:cMediaNode>
                                    </p:audio>
                                  </p:subTnLst>
                                </p:cTn>
                              </p:par>
                            </p:childTnLst>
                          </p:cTn>
                        </p:par>
                        <p:par>
                          <p:cTn id="40" fill="hold">
                            <p:stCondLst>
                              <p:cond delay="4000"/>
                            </p:stCondLst>
                            <p:childTnLst>
                              <p:par>
                                <p:cTn id="41" presetID="1"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par>
                          <p:cTn id="43" fill="hold">
                            <p:stCondLst>
                              <p:cond delay="4000"/>
                            </p:stCondLst>
                            <p:childTnLst>
                              <p:par>
                                <p:cTn id="44" presetID="1" presetClass="exit" presetSubtype="0" fill="hold" grpId="1" nodeType="afterEffect">
                                  <p:stCondLst>
                                    <p:cond delay="1000"/>
                                  </p:stCondLst>
                                  <p:childTnLst>
                                    <p:set>
                                      <p:cBhvr>
                                        <p:cTn id="45" dur="1" fill="hold">
                                          <p:stCondLst>
                                            <p:cond delay="0"/>
                                          </p:stCondLst>
                                        </p:cTn>
                                        <p:tgtEl>
                                          <p:spTgt spid="14"/>
                                        </p:tgtEl>
                                        <p:attrNameLst>
                                          <p:attrName>style.visibility</p:attrName>
                                        </p:attrNameLst>
                                      </p:cBhvr>
                                      <p:to>
                                        <p:strVal val="hidden"/>
                                      </p:to>
                                    </p:set>
                                  </p:childTnLst>
                                  <p:subTnLst>
                                    <p:audio>
                                      <p:cMediaNode vol="100000">
                                        <p:cTn display="0" masterRel="sameClick">
                                          <p:stCondLst>
                                            <p:cond evt="begin" delay="0">
                                              <p:tn val="44"/>
                                            </p:cond>
                                          </p:stCondLst>
                                          <p:endCondLst>
                                            <p:cond evt="onStopAudio" delay="0">
                                              <p:tgtEl>
                                                <p:sldTgt/>
                                              </p:tgtEl>
                                            </p:cond>
                                          </p:endCondLst>
                                        </p:cTn>
                                        <p:tgtEl>
                                          <p:sndTgt r:embed="rId3" name="hammer.wav"/>
                                        </p:tgtEl>
                                      </p:cMediaNode>
                                    </p:audio>
                                  </p:subTnLst>
                                </p:cTn>
                              </p:par>
                            </p:childTnLst>
                          </p:cTn>
                        </p:par>
                        <p:par>
                          <p:cTn id="46" fill="hold">
                            <p:stCondLst>
                              <p:cond delay="5000"/>
                            </p:stCondLst>
                            <p:childTnLst>
                              <p:par>
                                <p:cTn id="47" presetID="1"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par>
                          <p:cTn id="49" fill="hold">
                            <p:stCondLst>
                              <p:cond delay="5000"/>
                            </p:stCondLst>
                            <p:childTnLst>
                              <p:par>
                                <p:cTn id="50" presetID="1" presetClass="exit" presetSubtype="0" fill="hold" grpId="1" nodeType="afterEffect">
                                  <p:stCondLst>
                                    <p:cond delay="1000"/>
                                  </p:stCondLst>
                                  <p:childTnLst>
                                    <p:set>
                                      <p:cBhvr>
                                        <p:cTn id="51" dur="1" fill="hold">
                                          <p:stCondLst>
                                            <p:cond delay="0"/>
                                          </p:stCondLst>
                                        </p:cTn>
                                        <p:tgtEl>
                                          <p:spTgt spid="13"/>
                                        </p:tgtEl>
                                        <p:attrNameLst>
                                          <p:attrName>style.visibility</p:attrName>
                                        </p:attrNameLst>
                                      </p:cBhvr>
                                      <p:to>
                                        <p:strVal val="hidden"/>
                                      </p:to>
                                    </p:set>
                                  </p:childTnLst>
                                  <p:subTnLst>
                                    <p:audio>
                                      <p:cMediaNode vol="100000">
                                        <p:cTn display="0" masterRel="sameClick">
                                          <p:stCondLst>
                                            <p:cond evt="begin" delay="0">
                                              <p:tn val="50"/>
                                            </p:cond>
                                          </p:stCondLst>
                                          <p:endCondLst>
                                            <p:cond evt="onStopAudio" delay="0">
                                              <p:tgtEl>
                                                <p:sldTgt/>
                                              </p:tgtEl>
                                            </p:cond>
                                          </p:endCondLst>
                                        </p:cTn>
                                        <p:tgtEl>
                                          <p:sndTgt r:embed="rId3" name="hammer.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par>
                          <p:cTn id="55" fill="hold">
                            <p:stCondLst>
                              <p:cond delay="6000"/>
                            </p:stCondLst>
                            <p:childTnLst>
                              <p:par>
                                <p:cTn id="56" presetID="1" presetClass="exit" presetSubtype="0" fill="hold" grpId="1" nodeType="afterEffect">
                                  <p:stCondLst>
                                    <p:cond delay="1000"/>
                                  </p:stCondLst>
                                  <p:childTnLst>
                                    <p:set>
                                      <p:cBhvr>
                                        <p:cTn id="57" dur="1" fill="hold">
                                          <p:stCondLst>
                                            <p:cond delay="0"/>
                                          </p:stCondLst>
                                        </p:cTn>
                                        <p:tgtEl>
                                          <p:spTgt spid="12"/>
                                        </p:tgtEl>
                                        <p:attrNameLst>
                                          <p:attrName>style.visibility</p:attrName>
                                        </p:attrNameLst>
                                      </p:cBhvr>
                                      <p:to>
                                        <p:strVal val="hidden"/>
                                      </p:to>
                                    </p:set>
                                  </p:childTnLst>
                                  <p:subTnLst>
                                    <p:audio>
                                      <p:cMediaNode vol="100000">
                                        <p:cTn display="0" masterRel="sameClick">
                                          <p:stCondLst>
                                            <p:cond evt="begin" delay="0">
                                              <p:tn val="56"/>
                                            </p:cond>
                                          </p:stCondLst>
                                          <p:endCondLst>
                                            <p:cond evt="onStopAudio" delay="0">
                                              <p:tgtEl>
                                                <p:sldTgt/>
                                              </p:tgtEl>
                                            </p:cond>
                                          </p:endCondLst>
                                        </p:cTn>
                                        <p:tgtEl>
                                          <p:sndTgt r:embed="rId3" name="hammer.wav"/>
                                        </p:tgtEl>
                                      </p:cMediaNode>
                                    </p:audio>
                                  </p:subTnLst>
                                </p:cTn>
                              </p:par>
                            </p:childTnLst>
                          </p:cTn>
                        </p:par>
                        <p:par>
                          <p:cTn id="58" fill="hold">
                            <p:stCondLst>
                              <p:cond delay="7000"/>
                            </p:stCondLst>
                            <p:childTnLst>
                              <p:par>
                                <p:cTn id="59" presetID="1" presetClass="entr" presetSubtype="0"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childTnLst>
                          </p:cTn>
                        </p:par>
                        <p:par>
                          <p:cTn id="61" fill="hold">
                            <p:stCondLst>
                              <p:cond delay="7000"/>
                            </p:stCondLst>
                            <p:childTnLst>
                              <p:par>
                                <p:cTn id="62" presetID="1" presetClass="exit" presetSubtype="0" fill="hold" grpId="1" nodeType="afterEffect">
                                  <p:stCondLst>
                                    <p:cond delay="1000"/>
                                  </p:stCondLst>
                                  <p:childTnLst>
                                    <p:set>
                                      <p:cBhvr>
                                        <p:cTn id="63" dur="1" fill="hold">
                                          <p:stCondLst>
                                            <p:cond delay="0"/>
                                          </p:stCondLst>
                                        </p:cTn>
                                        <p:tgtEl>
                                          <p:spTgt spid="11"/>
                                        </p:tgtEl>
                                        <p:attrNameLst>
                                          <p:attrName>style.visibility</p:attrName>
                                        </p:attrNameLst>
                                      </p:cBhvr>
                                      <p:to>
                                        <p:strVal val="hidden"/>
                                      </p:to>
                                    </p:set>
                                  </p:childTnLst>
                                  <p:subTnLst>
                                    <p:audio>
                                      <p:cMediaNode vol="100000">
                                        <p:cTn display="0" masterRel="sameClick">
                                          <p:stCondLst>
                                            <p:cond evt="begin" delay="0">
                                              <p:tn val="62"/>
                                            </p:cond>
                                          </p:stCondLst>
                                          <p:endCondLst>
                                            <p:cond evt="onStopAudio" delay="0">
                                              <p:tgtEl>
                                                <p:sldTgt/>
                                              </p:tgtEl>
                                            </p:cond>
                                          </p:endCondLst>
                                        </p:cTn>
                                        <p:tgtEl>
                                          <p:sndTgt r:embed="rId3" name="hammer.wav"/>
                                        </p:tgtEl>
                                      </p:cMediaNode>
                                    </p:audio>
                                  </p:subTnLst>
                                </p:cTn>
                              </p:par>
                            </p:childTnLst>
                          </p:cTn>
                        </p:par>
                        <p:par>
                          <p:cTn id="64" fill="hold">
                            <p:stCondLst>
                              <p:cond delay="8000"/>
                            </p:stCondLst>
                            <p:childTnLst>
                              <p:par>
                                <p:cTn id="65" presetID="1" presetClass="entr" presetSubtype="0" fill="hold" grpId="0" nodeType="after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childTnLst>
                          </p:cTn>
                        </p:par>
                        <p:par>
                          <p:cTn id="67" fill="hold">
                            <p:stCondLst>
                              <p:cond delay="8000"/>
                            </p:stCondLst>
                            <p:childTnLst>
                              <p:par>
                                <p:cTn id="68" presetID="1" presetClass="exit" presetSubtype="0" fill="hold" grpId="1" nodeType="afterEffect">
                                  <p:stCondLst>
                                    <p:cond delay="1000"/>
                                  </p:stCondLst>
                                  <p:childTnLst>
                                    <p:set>
                                      <p:cBhvr>
                                        <p:cTn id="69" dur="1" fill="hold">
                                          <p:stCondLst>
                                            <p:cond delay="0"/>
                                          </p:stCondLst>
                                        </p:cTn>
                                        <p:tgtEl>
                                          <p:spTgt spid="10"/>
                                        </p:tgtEl>
                                        <p:attrNameLst>
                                          <p:attrName>style.visibility</p:attrName>
                                        </p:attrNameLst>
                                      </p:cBhvr>
                                      <p:to>
                                        <p:strVal val="hidden"/>
                                      </p:to>
                                    </p:set>
                                  </p:childTnLst>
                                  <p:subTnLst>
                                    <p:audio>
                                      <p:cMediaNode vol="100000">
                                        <p:cTn display="0" masterRel="sameClick">
                                          <p:stCondLst>
                                            <p:cond evt="begin" delay="0">
                                              <p:tn val="68"/>
                                            </p:cond>
                                          </p:stCondLst>
                                          <p:endCondLst>
                                            <p:cond evt="onStopAudio" delay="0">
                                              <p:tgtEl>
                                                <p:sldTgt/>
                                              </p:tgtEl>
                                            </p:cond>
                                          </p:endCondLst>
                                        </p:cTn>
                                        <p:tgtEl>
                                          <p:sndTgt r:embed="rId3" name="hammer.wav"/>
                                        </p:tgtEl>
                                      </p:cMediaNode>
                                    </p:audio>
                                  </p:subTnLst>
                                </p:cTn>
                              </p:par>
                            </p:childTnLst>
                          </p:cTn>
                        </p:par>
                        <p:par>
                          <p:cTn id="70" fill="hold">
                            <p:stCondLst>
                              <p:cond delay="9000"/>
                            </p:stCondLst>
                            <p:childTnLst>
                              <p:par>
                                <p:cTn id="71" presetID="1" presetClass="entr" presetSubtype="0" fill="hold" grpId="0" nodeType="afterEffect">
                                  <p:stCondLst>
                                    <p:cond delay="0"/>
                                  </p:stCondLst>
                                  <p:childTnLst>
                                    <p:set>
                                      <p:cBhvr>
                                        <p:cTn id="72" dur="1" fill="hold">
                                          <p:stCondLst>
                                            <p:cond delay="0"/>
                                          </p:stCondLst>
                                        </p:cTn>
                                        <p:tgtEl>
                                          <p:spTgt spid="9"/>
                                        </p:tgtEl>
                                        <p:attrNameLst>
                                          <p:attrName>style.visibility</p:attrName>
                                        </p:attrNameLst>
                                      </p:cBhvr>
                                      <p:to>
                                        <p:strVal val="visible"/>
                                      </p:to>
                                    </p:set>
                                  </p:childTnLst>
                                </p:cTn>
                              </p:par>
                            </p:childTnLst>
                          </p:cTn>
                        </p:par>
                        <p:par>
                          <p:cTn id="73" fill="hold">
                            <p:stCondLst>
                              <p:cond delay="9000"/>
                            </p:stCondLst>
                            <p:childTnLst>
                              <p:par>
                                <p:cTn id="74" presetID="1" presetClass="exit" presetSubtype="0" fill="hold" grpId="1" nodeType="afterEffect">
                                  <p:stCondLst>
                                    <p:cond delay="1000"/>
                                  </p:stCondLst>
                                  <p:childTnLst>
                                    <p:set>
                                      <p:cBhvr>
                                        <p:cTn id="75" dur="1" fill="hold">
                                          <p:stCondLst>
                                            <p:cond delay="0"/>
                                          </p:stCondLst>
                                        </p:cTn>
                                        <p:tgtEl>
                                          <p:spTgt spid="9"/>
                                        </p:tgtEl>
                                        <p:attrNameLst>
                                          <p:attrName>style.visibility</p:attrName>
                                        </p:attrNameLst>
                                      </p:cBhvr>
                                      <p:to>
                                        <p:strVal val="hidden"/>
                                      </p:to>
                                    </p:set>
                                  </p:childTnLst>
                                  <p:subTnLst>
                                    <p:audio>
                                      <p:cMediaNode vol="100000">
                                        <p:cTn display="0" masterRel="sameClick">
                                          <p:stCondLst>
                                            <p:cond evt="begin" delay="0">
                                              <p:tn val="74"/>
                                            </p:cond>
                                          </p:stCondLst>
                                          <p:endCondLst>
                                            <p:cond evt="onStopAudio" delay="0">
                                              <p:tgtEl>
                                                <p:sldTgt/>
                                              </p:tgtEl>
                                            </p:cond>
                                          </p:endCondLst>
                                        </p:cTn>
                                        <p:tgtEl>
                                          <p:sndTgt r:embed="rId3" name="hammer.wav"/>
                                        </p:tgtEl>
                                      </p:cMediaNode>
                                    </p:audio>
                                  </p:subTnLst>
                                </p:cTn>
                              </p:par>
                            </p:childTnLst>
                          </p:cTn>
                        </p:par>
                        <p:par>
                          <p:cTn id="76" fill="hold">
                            <p:stCondLst>
                              <p:cond delay="10000"/>
                            </p:stCondLst>
                            <p:childTnLst>
                              <p:par>
                                <p:cTn id="77" presetID="1" presetClass="entr" presetSubtype="0"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childTnLst>
                          </p:cTn>
                        </p:par>
                        <p:par>
                          <p:cTn id="79" fill="hold">
                            <p:stCondLst>
                              <p:cond delay="10000"/>
                            </p:stCondLst>
                            <p:childTnLst>
                              <p:par>
                                <p:cTn id="80" presetID="1" presetClass="exit" presetSubtype="0" fill="hold" grpId="1" nodeType="afterEffect">
                                  <p:stCondLst>
                                    <p:cond delay="1000"/>
                                  </p:stCondLst>
                                  <p:childTnLst>
                                    <p:set>
                                      <p:cBhvr>
                                        <p:cTn id="81" dur="1" fill="hold">
                                          <p:stCondLst>
                                            <p:cond delay="0"/>
                                          </p:stCondLst>
                                        </p:cTn>
                                        <p:tgtEl>
                                          <p:spTgt spid="19"/>
                                        </p:tgtEl>
                                        <p:attrNameLst>
                                          <p:attrName>style.visibility</p:attrName>
                                        </p:attrNameLst>
                                      </p:cBhvr>
                                      <p:to>
                                        <p:strVal val="hidden"/>
                                      </p:to>
                                    </p:set>
                                  </p:childTnLst>
                                  <p:subTnLst>
                                    <p:audio>
                                      <p:cMediaNode vol="100000">
                                        <p:cTn display="0" masterRel="sameClick">
                                          <p:stCondLst>
                                            <p:cond evt="begin" delay="0">
                                              <p:tn val="80"/>
                                            </p:cond>
                                          </p:stCondLst>
                                          <p:endCondLst>
                                            <p:cond evt="onStopAudio" delay="0">
                                              <p:tgtEl>
                                                <p:sldTgt/>
                                              </p:tgtEl>
                                            </p:cond>
                                          </p:endCondLst>
                                        </p:cTn>
                                        <p:tgtEl>
                                          <p:sndTgt r:embed="rId2" name="chimes.wav"/>
                                        </p:tgtEl>
                                      </p:cMediaNode>
                                    </p:audio>
                                  </p:sub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5"/>
                                        </p:tgtEl>
                                        <p:attrNameLst>
                                          <p:attrName>style.visibility</p:attrName>
                                        </p:attrNameLst>
                                      </p:cBhvr>
                                      <p:to>
                                        <p:strVal val="visible"/>
                                      </p:to>
                                    </p:set>
                                    <p:animEffect transition="in" filter="fade">
                                      <p:cBhvr>
                                        <p:cTn id="8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276945" y="313510"/>
            <a:ext cx="10035489" cy="2576888"/>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pt-BR" sz="2800" b="1" dirty="0">
                <a:solidFill>
                  <a:srgbClr val="FF0000"/>
                </a:solidFill>
                <a:latin typeface="Times New Roman" panose="02020603050405020304" pitchFamily="18" charset="0"/>
                <a:cs typeface="Times New Roman" panose="02020603050405020304" pitchFamily="18" charset="0"/>
              </a:rPr>
              <a:t>Câu 4: </a:t>
            </a:r>
            <a:r>
              <a:rPr lang="pt-BR" sz="2800" dirty="0">
                <a:solidFill>
                  <a:schemeClr val="tx1"/>
                </a:solidFill>
                <a:latin typeface="Times New Roman" panose="02020603050405020304" pitchFamily="18" charset="0"/>
                <a:cs typeface="Times New Roman" panose="02020603050405020304" pitchFamily="18" charset="0"/>
              </a:rPr>
              <a:t>Giấm ăn là dung dịch axit axetic có nồng độ </a:t>
            </a:r>
            <a:endParaRPr lang="en-US" sz="2800" dirty="0">
              <a:solidFill>
                <a:schemeClr val="tx1"/>
              </a:solidFill>
              <a:latin typeface="Times New Roman" panose="02020603050405020304" pitchFamily="18" charset="0"/>
              <a:cs typeface="Times New Roman" panose="02020603050405020304" pitchFamily="18" charset="0"/>
            </a:endParaRPr>
          </a:p>
          <a:p>
            <a:pPr>
              <a:lnSpc>
                <a:spcPct val="150000"/>
              </a:lnSpc>
            </a:pPr>
            <a:r>
              <a:rPr lang="pt-BR" sz="2800" dirty="0">
                <a:solidFill>
                  <a:schemeClr val="tx1"/>
                </a:solidFill>
                <a:latin typeface="Times New Roman" panose="02020603050405020304" pitchFamily="18" charset="0"/>
                <a:cs typeface="Times New Roman" panose="02020603050405020304" pitchFamily="18" charset="0"/>
              </a:rPr>
              <a:t>A. Trên 5%		                                      B. Dưới 2%</a:t>
            </a:r>
            <a:endParaRPr lang="en-US" sz="2800" dirty="0">
              <a:solidFill>
                <a:schemeClr val="tx1"/>
              </a:solidFill>
              <a:latin typeface="Times New Roman" panose="02020603050405020304" pitchFamily="18" charset="0"/>
              <a:cs typeface="Times New Roman" panose="02020603050405020304" pitchFamily="18" charset="0"/>
            </a:endParaRPr>
          </a:p>
          <a:p>
            <a:pPr>
              <a:lnSpc>
                <a:spcPct val="150000"/>
              </a:lnSpc>
            </a:pPr>
            <a:r>
              <a:rPr lang="pt-BR" sz="2800" dirty="0">
                <a:solidFill>
                  <a:schemeClr val="tx1"/>
                </a:solidFill>
                <a:latin typeface="Times New Roman" panose="02020603050405020304" pitchFamily="18" charset="0"/>
                <a:cs typeface="Times New Roman" panose="02020603050405020304" pitchFamily="18" charset="0"/>
              </a:rPr>
              <a:t>C. Từ 3% - 6%		                            D. Từ 2% - 5%</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Snip Diagonal Corner Rectangle 4"/>
          <p:cNvSpPr/>
          <p:nvPr/>
        </p:nvSpPr>
        <p:spPr>
          <a:xfrm>
            <a:off x="5087985" y="3600025"/>
            <a:ext cx="1854924" cy="1415142"/>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D</a:t>
            </a:r>
            <a:endParaRPr kumimoji="0" lang="vi-VN" sz="4800" b="1"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Pentagon 5">
            <a:hlinkClick r:id="rId4"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27703"/>
            <a:ext cx="1276945" cy="1562695"/>
          </a:xfrm>
          <a:prstGeom prst="rect">
            <a:avLst/>
          </a:prstGeom>
        </p:spPr>
      </p:pic>
      <p:sp>
        <p:nvSpPr>
          <p:cNvPr id="7" name="Oval 19"/>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0</a:t>
            </a:r>
          </a:p>
        </p:txBody>
      </p:sp>
      <p:sp>
        <p:nvSpPr>
          <p:cNvPr id="8" name="Oval 20"/>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1</a:t>
            </a:r>
          </a:p>
        </p:txBody>
      </p:sp>
      <p:sp>
        <p:nvSpPr>
          <p:cNvPr id="9" name="Oval 21"/>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2</a:t>
            </a:r>
          </a:p>
        </p:txBody>
      </p:sp>
      <p:sp>
        <p:nvSpPr>
          <p:cNvPr id="10" name="Oval 22"/>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3</a:t>
            </a:r>
          </a:p>
        </p:txBody>
      </p:sp>
      <p:sp>
        <p:nvSpPr>
          <p:cNvPr id="11" name="Oval 23"/>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4</a:t>
            </a:r>
          </a:p>
        </p:txBody>
      </p:sp>
      <p:sp>
        <p:nvSpPr>
          <p:cNvPr id="12" name="Oval 24"/>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5</a:t>
            </a:r>
          </a:p>
        </p:txBody>
      </p:sp>
      <p:sp>
        <p:nvSpPr>
          <p:cNvPr id="13" name="Oval 25"/>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6</a:t>
            </a:r>
          </a:p>
        </p:txBody>
      </p:sp>
      <p:sp>
        <p:nvSpPr>
          <p:cNvPr id="14" name="Oval 26"/>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7</a:t>
            </a:r>
          </a:p>
        </p:txBody>
      </p:sp>
      <p:sp>
        <p:nvSpPr>
          <p:cNvPr id="15" name="Oval 27"/>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8</a:t>
            </a:r>
          </a:p>
        </p:txBody>
      </p:sp>
      <p:sp>
        <p:nvSpPr>
          <p:cNvPr id="16" name="Oval 28"/>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9</a:t>
            </a:r>
          </a:p>
        </p:txBody>
      </p:sp>
      <p:sp>
        <p:nvSpPr>
          <p:cNvPr id="17" name="Oval 29"/>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10</a:t>
            </a:r>
          </a:p>
        </p:txBody>
      </p:sp>
      <p:sp>
        <p:nvSpPr>
          <p:cNvPr id="18" name="Oval 30"/>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0</a:t>
            </a:r>
          </a:p>
        </p:txBody>
      </p:sp>
    </p:spTree>
    <p:extLst>
      <p:ext uri="{BB962C8B-B14F-4D97-AF65-F5344CB8AC3E}">
        <p14:creationId xmlns:p14="http://schemas.microsoft.com/office/powerpoint/2010/main" val="252420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p:stCondLst>
                              <p:cond delay="0"/>
                            </p:stCondLst>
                            <p:childTnLst>
                              <p:par>
                                <p:cTn id="20" presetID="1" presetClass="exit" presetSubtype="0" fill="hold" grpId="1" nodeType="afterEffect">
                                  <p:stCondLst>
                                    <p:cond delay="1000"/>
                                  </p:stCondLst>
                                  <p:childTnLst>
                                    <p:set>
                                      <p:cBhvr>
                                        <p:cTn id="21" dur="1" fill="hold">
                                          <p:stCondLst>
                                            <p:cond delay="0"/>
                                          </p:stCondLst>
                                        </p:cTn>
                                        <p:tgtEl>
                                          <p:spTgt spid="17"/>
                                        </p:tgtEl>
                                        <p:attrNameLst>
                                          <p:attrName>style.visibility</p:attrName>
                                        </p:attrNameLst>
                                      </p:cBhvr>
                                      <p:to>
                                        <p:strVal val="hidden"/>
                                      </p:to>
                                    </p:set>
                                  </p:childTnLst>
                                  <p:subTnLst>
                                    <p:audio>
                                      <p:cMediaNode vol="100000">
                                        <p:cTn display="0" masterRel="sameClick">
                                          <p:stCondLst>
                                            <p:cond evt="begin" delay="0">
                                              <p:tn val="20"/>
                                            </p:cond>
                                          </p:stCondLst>
                                          <p:endCondLst>
                                            <p:cond evt="onStopAudio" delay="0">
                                              <p:tgtEl>
                                                <p:sldTgt/>
                                              </p:tgtEl>
                                            </p:cond>
                                          </p:endCondLst>
                                        </p:cTn>
                                        <p:tgtEl>
                                          <p:sndTgt r:embed="rId3" name="hammer.wav"/>
                                        </p:tgtEl>
                                      </p:cMediaNode>
                                    </p:audio>
                                  </p:sub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par>
                          <p:cTn id="25" fill="hold">
                            <p:stCondLst>
                              <p:cond delay="1000"/>
                            </p:stCondLst>
                            <p:childTnLst>
                              <p:par>
                                <p:cTn id="26" presetID="1" presetClass="exit" presetSubtype="0" fill="hold" grpId="1" nodeType="afterEffect">
                                  <p:stCondLst>
                                    <p:cond delay="1000"/>
                                  </p:stCondLst>
                                  <p:childTnLst>
                                    <p:set>
                                      <p:cBhvr>
                                        <p:cTn id="27" dur="1" fill="hold">
                                          <p:stCondLst>
                                            <p:cond delay="0"/>
                                          </p:stCondLst>
                                        </p:cTn>
                                        <p:tgtEl>
                                          <p:spTgt spid="16"/>
                                        </p:tgtEl>
                                        <p:attrNameLst>
                                          <p:attrName>style.visibility</p:attrName>
                                        </p:attrNameLst>
                                      </p:cBhvr>
                                      <p:to>
                                        <p:strVal val="hidden"/>
                                      </p:to>
                                    </p:set>
                                  </p:childTnLst>
                                  <p:subTnLst>
                                    <p:audio>
                                      <p:cMediaNode vol="100000">
                                        <p:cTn display="0" masterRel="sameClick">
                                          <p:stCondLst>
                                            <p:cond evt="begin" delay="0">
                                              <p:tn val="26"/>
                                            </p:cond>
                                          </p:stCondLst>
                                          <p:endCondLst>
                                            <p:cond evt="onStopAudio" delay="0">
                                              <p:tgtEl>
                                                <p:sldTgt/>
                                              </p:tgtEl>
                                            </p:cond>
                                          </p:endCondLst>
                                        </p:cTn>
                                        <p:tgtEl>
                                          <p:sndTgt r:embed="rId3" name="hammer.wav"/>
                                        </p:tgtEl>
                                      </p:cMediaNode>
                                    </p:audio>
                                  </p:sub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par>
                          <p:cTn id="31" fill="hold">
                            <p:stCondLst>
                              <p:cond delay="2000"/>
                            </p:stCondLst>
                            <p:childTnLst>
                              <p:par>
                                <p:cTn id="32" presetID="1" presetClass="exit" presetSubtype="0" fill="hold" grpId="1" nodeType="afterEffect">
                                  <p:stCondLst>
                                    <p:cond delay="1000"/>
                                  </p:stCondLst>
                                  <p:childTnLst>
                                    <p:set>
                                      <p:cBhvr>
                                        <p:cTn id="33" dur="1" fill="hold">
                                          <p:stCondLst>
                                            <p:cond delay="0"/>
                                          </p:stCondLst>
                                        </p:cTn>
                                        <p:tgtEl>
                                          <p:spTgt spid="15"/>
                                        </p:tgtEl>
                                        <p:attrNameLst>
                                          <p:attrName>style.visibility</p:attrName>
                                        </p:attrNameLst>
                                      </p:cBhvr>
                                      <p:to>
                                        <p:strVal val="hidden"/>
                                      </p:to>
                                    </p:set>
                                  </p:childTnLst>
                                  <p:subTnLst>
                                    <p:audio>
                                      <p:cMediaNode vol="100000">
                                        <p:cTn display="0" masterRel="sameClick">
                                          <p:stCondLst>
                                            <p:cond evt="begin" delay="0">
                                              <p:tn val="32"/>
                                            </p:cond>
                                          </p:stCondLst>
                                          <p:endCondLst>
                                            <p:cond evt="onStopAudio" delay="0">
                                              <p:tgtEl>
                                                <p:sldTgt/>
                                              </p:tgtEl>
                                            </p:cond>
                                          </p:endCondLst>
                                        </p:cTn>
                                        <p:tgtEl>
                                          <p:sndTgt r:embed="rId3" name="hammer.wav"/>
                                        </p:tgtEl>
                                      </p:cMediaNode>
                                    </p:audio>
                                  </p:subTnLst>
                                </p:cTn>
                              </p:par>
                            </p:childTnLst>
                          </p:cTn>
                        </p:par>
                        <p:par>
                          <p:cTn id="34" fill="hold">
                            <p:stCondLst>
                              <p:cond delay="3000"/>
                            </p:stCondLst>
                            <p:childTnLst>
                              <p:par>
                                <p:cTn id="35" presetID="1"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par>
                          <p:cTn id="37" fill="hold">
                            <p:stCondLst>
                              <p:cond delay="3000"/>
                            </p:stCondLst>
                            <p:childTnLst>
                              <p:par>
                                <p:cTn id="38" presetID="1" presetClass="exit" presetSubtype="0" fill="hold" grpId="1" nodeType="afterEffect">
                                  <p:stCondLst>
                                    <p:cond delay="1000"/>
                                  </p:stCondLst>
                                  <p:childTnLst>
                                    <p:set>
                                      <p:cBhvr>
                                        <p:cTn id="39" dur="1" fill="hold">
                                          <p:stCondLst>
                                            <p:cond delay="0"/>
                                          </p:stCondLst>
                                        </p:cTn>
                                        <p:tgtEl>
                                          <p:spTgt spid="14"/>
                                        </p:tgtEl>
                                        <p:attrNameLst>
                                          <p:attrName>style.visibility</p:attrName>
                                        </p:attrNameLst>
                                      </p:cBhvr>
                                      <p:to>
                                        <p:strVal val="hidden"/>
                                      </p:to>
                                    </p:set>
                                  </p:childTnLst>
                                  <p:subTnLst>
                                    <p:audio>
                                      <p:cMediaNode vol="100000">
                                        <p:cTn display="0" masterRel="sameClick">
                                          <p:stCondLst>
                                            <p:cond evt="begin" delay="0">
                                              <p:tn val="38"/>
                                            </p:cond>
                                          </p:stCondLst>
                                          <p:endCondLst>
                                            <p:cond evt="onStopAudio" delay="0">
                                              <p:tgtEl>
                                                <p:sldTgt/>
                                              </p:tgtEl>
                                            </p:cond>
                                          </p:endCondLst>
                                        </p:cTn>
                                        <p:tgtEl>
                                          <p:sndTgt r:embed="rId3" name="hammer.wav"/>
                                        </p:tgtEl>
                                      </p:cMediaNode>
                                    </p:audio>
                                  </p:subTnLst>
                                </p:cTn>
                              </p:par>
                            </p:childTnLst>
                          </p:cTn>
                        </p:par>
                        <p:par>
                          <p:cTn id="40" fill="hold">
                            <p:stCondLst>
                              <p:cond delay="4000"/>
                            </p:stCondLst>
                            <p:childTnLst>
                              <p:par>
                                <p:cTn id="41" presetID="1"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par>
                          <p:cTn id="43" fill="hold">
                            <p:stCondLst>
                              <p:cond delay="4000"/>
                            </p:stCondLst>
                            <p:childTnLst>
                              <p:par>
                                <p:cTn id="44" presetID="1" presetClass="exit" presetSubtype="0" fill="hold" grpId="1" nodeType="afterEffect">
                                  <p:stCondLst>
                                    <p:cond delay="1000"/>
                                  </p:stCondLst>
                                  <p:childTnLst>
                                    <p:set>
                                      <p:cBhvr>
                                        <p:cTn id="45" dur="1" fill="hold">
                                          <p:stCondLst>
                                            <p:cond delay="0"/>
                                          </p:stCondLst>
                                        </p:cTn>
                                        <p:tgtEl>
                                          <p:spTgt spid="13"/>
                                        </p:tgtEl>
                                        <p:attrNameLst>
                                          <p:attrName>style.visibility</p:attrName>
                                        </p:attrNameLst>
                                      </p:cBhvr>
                                      <p:to>
                                        <p:strVal val="hidden"/>
                                      </p:to>
                                    </p:set>
                                  </p:childTnLst>
                                  <p:subTnLst>
                                    <p:audio>
                                      <p:cMediaNode vol="100000">
                                        <p:cTn display="0" masterRel="sameClick">
                                          <p:stCondLst>
                                            <p:cond evt="begin" delay="0">
                                              <p:tn val="44"/>
                                            </p:cond>
                                          </p:stCondLst>
                                          <p:endCondLst>
                                            <p:cond evt="onStopAudio" delay="0">
                                              <p:tgtEl>
                                                <p:sldTgt/>
                                              </p:tgtEl>
                                            </p:cond>
                                          </p:endCondLst>
                                        </p:cTn>
                                        <p:tgtEl>
                                          <p:sndTgt r:embed="rId3" name="hammer.wav"/>
                                        </p:tgtEl>
                                      </p:cMediaNode>
                                    </p:audio>
                                  </p:subTnLst>
                                </p:cTn>
                              </p:par>
                            </p:childTnLst>
                          </p:cTn>
                        </p:par>
                        <p:par>
                          <p:cTn id="46" fill="hold">
                            <p:stCondLst>
                              <p:cond delay="5000"/>
                            </p:stCondLst>
                            <p:childTnLst>
                              <p:par>
                                <p:cTn id="47" presetID="1" presetClass="entr" presetSubtype="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par>
                          <p:cTn id="49" fill="hold">
                            <p:stCondLst>
                              <p:cond delay="5000"/>
                            </p:stCondLst>
                            <p:childTnLst>
                              <p:par>
                                <p:cTn id="50" presetID="1" presetClass="exit" presetSubtype="0" fill="hold" grpId="1" nodeType="afterEffect">
                                  <p:stCondLst>
                                    <p:cond delay="1000"/>
                                  </p:stCondLst>
                                  <p:childTnLst>
                                    <p:set>
                                      <p:cBhvr>
                                        <p:cTn id="51" dur="1" fill="hold">
                                          <p:stCondLst>
                                            <p:cond delay="0"/>
                                          </p:stCondLst>
                                        </p:cTn>
                                        <p:tgtEl>
                                          <p:spTgt spid="12"/>
                                        </p:tgtEl>
                                        <p:attrNameLst>
                                          <p:attrName>style.visibility</p:attrName>
                                        </p:attrNameLst>
                                      </p:cBhvr>
                                      <p:to>
                                        <p:strVal val="hidden"/>
                                      </p:to>
                                    </p:set>
                                  </p:childTnLst>
                                  <p:subTnLst>
                                    <p:audio>
                                      <p:cMediaNode vol="100000">
                                        <p:cTn display="0" masterRel="sameClick">
                                          <p:stCondLst>
                                            <p:cond evt="begin" delay="0">
                                              <p:tn val="50"/>
                                            </p:cond>
                                          </p:stCondLst>
                                          <p:endCondLst>
                                            <p:cond evt="onStopAudio" delay="0">
                                              <p:tgtEl>
                                                <p:sldTgt/>
                                              </p:tgtEl>
                                            </p:cond>
                                          </p:endCondLst>
                                        </p:cTn>
                                        <p:tgtEl>
                                          <p:sndTgt r:embed="rId3" name="hammer.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p:stCondLst>
                              <p:cond delay="6000"/>
                            </p:stCondLst>
                            <p:childTnLst>
                              <p:par>
                                <p:cTn id="56" presetID="1" presetClass="exit" presetSubtype="0" fill="hold" grpId="1" nodeType="afterEffect">
                                  <p:stCondLst>
                                    <p:cond delay="1000"/>
                                  </p:stCondLst>
                                  <p:childTnLst>
                                    <p:set>
                                      <p:cBhvr>
                                        <p:cTn id="57" dur="1" fill="hold">
                                          <p:stCondLst>
                                            <p:cond delay="0"/>
                                          </p:stCondLst>
                                        </p:cTn>
                                        <p:tgtEl>
                                          <p:spTgt spid="11"/>
                                        </p:tgtEl>
                                        <p:attrNameLst>
                                          <p:attrName>style.visibility</p:attrName>
                                        </p:attrNameLst>
                                      </p:cBhvr>
                                      <p:to>
                                        <p:strVal val="hidden"/>
                                      </p:to>
                                    </p:set>
                                  </p:childTnLst>
                                  <p:subTnLst>
                                    <p:audio>
                                      <p:cMediaNode vol="100000">
                                        <p:cTn display="0" masterRel="sameClick">
                                          <p:stCondLst>
                                            <p:cond evt="begin" delay="0">
                                              <p:tn val="56"/>
                                            </p:cond>
                                          </p:stCondLst>
                                          <p:endCondLst>
                                            <p:cond evt="onStopAudio" delay="0">
                                              <p:tgtEl>
                                                <p:sldTgt/>
                                              </p:tgtEl>
                                            </p:cond>
                                          </p:endCondLst>
                                        </p:cTn>
                                        <p:tgtEl>
                                          <p:sndTgt r:embed="rId3" name="hammer.wav"/>
                                        </p:tgtEl>
                                      </p:cMediaNode>
                                    </p:audio>
                                  </p:subTnLst>
                                </p:cTn>
                              </p:par>
                            </p:childTnLst>
                          </p:cTn>
                        </p:par>
                        <p:par>
                          <p:cTn id="58" fill="hold">
                            <p:stCondLst>
                              <p:cond delay="7000"/>
                            </p:stCondLst>
                            <p:childTnLst>
                              <p:par>
                                <p:cTn id="59" presetID="1" presetClass="entr" presetSubtype="0"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childTnLst>
                          </p:cTn>
                        </p:par>
                        <p:par>
                          <p:cTn id="61" fill="hold">
                            <p:stCondLst>
                              <p:cond delay="7000"/>
                            </p:stCondLst>
                            <p:childTnLst>
                              <p:par>
                                <p:cTn id="62" presetID="1" presetClass="exit" presetSubtype="0" fill="hold" grpId="1" nodeType="afterEffect">
                                  <p:stCondLst>
                                    <p:cond delay="1000"/>
                                  </p:stCondLst>
                                  <p:childTnLst>
                                    <p:set>
                                      <p:cBhvr>
                                        <p:cTn id="63" dur="1" fill="hold">
                                          <p:stCondLst>
                                            <p:cond delay="0"/>
                                          </p:stCondLst>
                                        </p:cTn>
                                        <p:tgtEl>
                                          <p:spTgt spid="10"/>
                                        </p:tgtEl>
                                        <p:attrNameLst>
                                          <p:attrName>style.visibility</p:attrName>
                                        </p:attrNameLst>
                                      </p:cBhvr>
                                      <p:to>
                                        <p:strVal val="hidden"/>
                                      </p:to>
                                    </p:set>
                                  </p:childTnLst>
                                  <p:subTnLst>
                                    <p:audio>
                                      <p:cMediaNode vol="100000">
                                        <p:cTn display="0" masterRel="sameClick">
                                          <p:stCondLst>
                                            <p:cond evt="begin" delay="0">
                                              <p:tn val="62"/>
                                            </p:cond>
                                          </p:stCondLst>
                                          <p:endCondLst>
                                            <p:cond evt="onStopAudio" delay="0">
                                              <p:tgtEl>
                                                <p:sldTgt/>
                                              </p:tgtEl>
                                            </p:cond>
                                          </p:endCondLst>
                                        </p:cTn>
                                        <p:tgtEl>
                                          <p:sndTgt r:embed="rId3" name="hammer.wav"/>
                                        </p:tgtEl>
                                      </p:cMediaNode>
                                    </p:audio>
                                  </p:subTnLst>
                                </p:cTn>
                              </p:par>
                            </p:childTnLst>
                          </p:cTn>
                        </p:par>
                        <p:par>
                          <p:cTn id="64" fill="hold">
                            <p:stCondLst>
                              <p:cond delay="8000"/>
                            </p:stCondLst>
                            <p:childTnLst>
                              <p:par>
                                <p:cTn id="65" presetID="1" presetClass="entr" presetSubtype="0" fill="hold" grpId="0" nodeType="afterEffect">
                                  <p:stCondLst>
                                    <p:cond delay="0"/>
                                  </p:stCondLst>
                                  <p:childTnLst>
                                    <p:set>
                                      <p:cBhvr>
                                        <p:cTn id="66" dur="1" fill="hold">
                                          <p:stCondLst>
                                            <p:cond delay="0"/>
                                          </p:stCondLst>
                                        </p:cTn>
                                        <p:tgtEl>
                                          <p:spTgt spid="9"/>
                                        </p:tgtEl>
                                        <p:attrNameLst>
                                          <p:attrName>style.visibility</p:attrName>
                                        </p:attrNameLst>
                                      </p:cBhvr>
                                      <p:to>
                                        <p:strVal val="visible"/>
                                      </p:to>
                                    </p:set>
                                  </p:childTnLst>
                                </p:cTn>
                              </p:par>
                            </p:childTnLst>
                          </p:cTn>
                        </p:par>
                        <p:par>
                          <p:cTn id="67" fill="hold">
                            <p:stCondLst>
                              <p:cond delay="8000"/>
                            </p:stCondLst>
                            <p:childTnLst>
                              <p:par>
                                <p:cTn id="68" presetID="1" presetClass="exit" presetSubtype="0" fill="hold" grpId="1" nodeType="afterEffect">
                                  <p:stCondLst>
                                    <p:cond delay="1000"/>
                                  </p:stCondLst>
                                  <p:childTnLst>
                                    <p:set>
                                      <p:cBhvr>
                                        <p:cTn id="69" dur="1" fill="hold">
                                          <p:stCondLst>
                                            <p:cond delay="0"/>
                                          </p:stCondLst>
                                        </p:cTn>
                                        <p:tgtEl>
                                          <p:spTgt spid="9"/>
                                        </p:tgtEl>
                                        <p:attrNameLst>
                                          <p:attrName>style.visibility</p:attrName>
                                        </p:attrNameLst>
                                      </p:cBhvr>
                                      <p:to>
                                        <p:strVal val="hidden"/>
                                      </p:to>
                                    </p:set>
                                  </p:childTnLst>
                                  <p:subTnLst>
                                    <p:audio>
                                      <p:cMediaNode vol="100000">
                                        <p:cTn display="0" masterRel="sameClick">
                                          <p:stCondLst>
                                            <p:cond evt="begin" delay="0">
                                              <p:tn val="68"/>
                                            </p:cond>
                                          </p:stCondLst>
                                          <p:endCondLst>
                                            <p:cond evt="onStopAudio" delay="0">
                                              <p:tgtEl>
                                                <p:sldTgt/>
                                              </p:tgtEl>
                                            </p:cond>
                                          </p:endCondLst>
                                        </p:cTn>
                                        <p:tgtEl>
                                          <p:sndTgt r:embed="rId3" name="hammer.wav"/>
                                        </p:tgtEl>
                                      </p:cMediaNode>
                                    </p:audio>
                                  </p:subTnLst>
                                </p:cTn>
                              </p:par>
                            </p:childTnLst>
                          </p:cTn>
                        </p:par>
                        <p:par>
                          <p:cTn id="70" fill="hold">
                            <p:stCondLst>
                              <p:cond delay="9000"/>
                            </p:stCondLst>
                            <p:childTnLst>
                              <p:par>
                                <p:cTn id="71" presetID="1" presetClass="entr" presetSubtype="0" fill="hold" grpId="0" nodeType="afterEffect">
                                  <p:stCondLst>
                                    <p:cond delay="0"/>
                                  </p:stCondLst>
                                  <p:childTnLst>
                                    <p:set>
                                      <p:cBhvr>
                                        <p:cTn id="72" dur="1" fill="hold">
                                          <p:stCondLst>
                                            <p:cond delay="0"/>
                                          </p:stCondLst>
                                        </p:cTn>
                                        <p:tgtEl>
                                          <p:spTgt spid="8"/>
                                        </p:tgtEl>
                                        <p:attrNameLst>
                                          <p:attrName>style.visibility</p:attrName>
                                        </p:attrNameLst>
                                      </p:cBhvr>
                                      <p:to>
                                        <p:strVal val="visible"/>
                                      </p:to>
                                    </p:set>
                                  </p:childTnLst>
                                </p:cTn>
                              </p:par>
                            </p:childTnLst>
                          </p:cTn>
                        </p:par>
                        <p:par>
                          <p:cTn id="73" fill="hold">
                            <p:stCondLst>
                              <p:cond delay="9000"/>
                            </p:stCondLst>
                            <p:childTnLst>
                              <p:par>
                                <p:cTn id="74" presetID="1" presetClass="exit" presetSubtype="0" fill="hold" grpId="1" nodeType="afterEffect">
                                  <p:stCondLst>
                                    <p:cond delay="1000"/>
                                  </p:stCondLst>
                                  <p:childTnLst>
                                    <p:set>
                                      <p:cBhvr>
                                        <p:cTn id="75" dur="1" fill="hold">
                                          <p:stCondLst>
                                            <p:cond delay="0"/>
                                          </p:stCondLst>
                                        </p:cTn>
                                        <p:tgtEl>
                                          <p:spTgt spid="8"/>
                                        </p:tgtEl>
                                        <p:attrNameLst>
                                          <p:attrName>style.visibility</p:attrName>
                                        </p:attrNameLst>
                                      </p:cBhvr>
                                      <p:to>
                                        <p:strVal val="hidden"/>
                                      </p:to>
                                    </p:set>
                                  </p:childTnLst>
                                  <p:subTnLst>
                                    <p:audio>
                                      <p:cMediaNode vol="100000">
                                        <p:cTn display="0" masterRel="sameClick">
                                          <p:stCondLst>
                                            <p:cond evt="begin" delay="0">
                                              <p:tn val="74"/>
                                            </p:cond>
                                          </p:stCondLst>
                                          <p:endCondLst>
                                            <p:cond evt="onStopAudio" delay="0">
                                              <p:tgtEl>
                                                <p:sldTgt/>
                                              </p:tgtEl>
                                            </p:cond>
                                          </p:endCondLst>
                                        </p:cTn>
                                        <p:tgtEl>
                                          <p:sndTgt r:embed="rId3" name="hammer.wav"/>
                                        </p:tgtEl>
                                      </p:cMediaNode>
                                    </p:audio>
                                  </p:subTnLst>
                                </p:cTn>
                              </p:par>
                            </p:childTnLst>
                          </p:cTn>
                        </p:par>
                        <p:par>
                          <p:cTn id="76" fill="hold">
                            <p:stCondLst>
                              <p:cond delay="10000"/>
                            </p:stCondLst>
                            <p:childTnLst>
                              <p:par>
                                <p:cTn id="77" presetID="1" presetClass="entr" presetSubtype="0" fill="hold" grpId="0" nodeType="afterEffect">
                                  <p:stCondLst>
                                    <p:cond delay="0"/>
                                  </p:stCondLst>
                                  <p:childTnLst>
                                    <p:set>
                                      <p:cBhvr>
                                        <p:cTn id="78" dur="1" fill="hold">
                                          <p:stCondLst>
                                            <p:cond delay="0"/>
                                          </p:stCondLst>
                                        </p:cTn>
                                        <p:tgtEl>
                                          <p:spTgt spid="18"/>
                                        </p:tgtEl>
                                        <p:attrNameLst>
                                          <p:attrName>style.visibility</p:attrName>
                                        </p:attrNameLst>
                                      </p:cBhvr>
                                      <p:to>
                                        <p:strVal val="visible"/>
                                      </p:to>
                                    </p:set>
                                  </p:childTnLst>
                                </p:cTn>
                              </p:par>
                            </p:childTnLst>
                          </p:cTn>
                        </p:par>
                        <p:par>
                          <p:cTn id="79" fill="hold">
                            <p:stCondLst>
                              <p:cond delay="10000"/>
                            </p:stCondLst>
                            <p:childTnLst>
                              <p:par>
                                <p:cTn id="80" presetID="1" presetClass="exit" presetSubtype="0" fill="hold" grpId="1" nodeType="afterEffect">
                                  <p:stCondLst>
                                    <p:cond delay="1000"/>
                                  </p:stCondLst>
                                  <p:childTnLst>
                                    <p:set>
                                      <p:cBhvr>
                                        <p:cTn id="81" dur="1" fill="hold">
                                          <p:stCondLst>
                                            <p:cond delay="0"/>
                                          </p:stCondLst>
                                        </p:cTn>
                                        <p:tgtEl>
                                          <p:spTgt spid="18"/>
                                        </p:tgtEl>
                                        <p:attrNameLst>
                                          <p:attrName>style.visibility</p:attrName>
                                        </p:attrNameLst>
                                      </p:cBhvr>
                                      <p:to>
                                        <p:strVal val="hidden"/>
                                      </p:to>
                                    </p:set>
                                  </p:childTnLst>
                                  <p:subTnLst>
                                    <p:audio>
                                      <p:cMediaNode vol="100000">
                                        <p:cTn display="0" masterRel="sameClick">
                                          <p:stCondLst>
                                            <p:cond evt="begin" delay="0">
                                              <p:tn val="80"/>
                                            </p:cond>
                                          </p:stCondLst>
                                          <p:endCondLst>
                                            <p:cond evt="onStopAudio" delay="0">
                                              <p:tgtEl>
                                                <p:sldTgt/>
                                              </p:tgtEl>
                                            </p:cond>
                                          </p:endCondLst>
                                        </p:cTn>
                                        <p:tgtEl>
                                          <p:sndTgt r:embed="rId2" name="chimes.wav"/>
                                        </p:tgtEl>
                                      </p:cMediaNode>
                                    </p:audio>
                                  </p:sub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5"/>
                                        </p:tgtEl>
                                        <p:attrNameLst>
                                          <p:attrName>style.visibility</p:attrName>
                                        </p:attrNameLst>
                                      </p:cBhvr>
                                      <p:to>
                                        <p:strVal val="visible"/>
                                      </p:to>
                                    </p:set>
                                    <p:animEffect transition="in" filter="fade">
                                      <p:cBhvr>
                                        <p:cTn id="8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170662" y="76200"/>
            <a:ext cx="10529048" cy="3448593"/>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5</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Axit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axetic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dụng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dãy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đây</a:t>
            </a:r>
            <a:r>
              <a:rPr lang="vi-VN"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p>
            <a:pPr lvl="0" fontAlgn="base">
              <a:spcBef>
                <a:spcPct val="50000"/>
              </a:spcBef>
              <a:spcAft>
                <a:spcPct val="0"/>
              </a:spcAft>
            </a:pPr>
            <a:r>
              <a:rPr lang="en-US" sz="2800" dirty="0">
                <a:solidFill>
                  <a:schemeClr val="tx1"/>
                </a:solidFill>
                <a:latin typeface="Times New Roman" panose="02020603050405020304" pitchFamily="18" charset="0"/>
                <a:cs typeface="Times New Roman" panose="02020603050405020304" pitchFamily="18" charset="0"/>
              </a:rPr>
              <a:t>		A. </a:t>
            </a:r>
            <a:r>
              <a:rPr lang="en-US" sz="2800" dirty="0">
                <a:solidFill>
                  <a:srgbClr val="000000"/>
                </a:solidFill>
                <a:latin typeface="Times New Roman" panose="02020603050405020304" pitchFamily="18" charset="0"/>
                <a:cs typeface="Times New Roman" panose="02020603050405020304" pitchFamily="18" charset="0"/>
              </a:rPr>
              <a:t>C</a:t>
            </a:r>
            <a:r>
              <a:rPr lang="en-US" sz="2800" baseline="-25000" dirty="0">
                <a:solidFill>
                  <a:srgbClr val="000000"/>
                </a:solidFill>
                <a:latin typeface="Times New Roman" panose="02020603050405020304" pitchFamily="18" charset="0"/>
                <a:cs typeface="Times New Roman" panose="02020603050405020304" pitchFamily="18" charset="0"/>
              </a:rPr>
              <a:t>2</a:t>
            </a:r>
            <a:r>
              <a:rPr lang="en-US" sz="2800" dirty="0">
                <a:solidFill>
                  <a:srgbClr val="000000"/>
                </a:solidFill>
                <a:latin typeface="Times New Roman" panose="02020603050405020304" pitchFamily="18" charset="0"/>
                <a:cs typeface="Times New Roman" panose="02020603050405020304" pitchFamily="18" charset="0"/>
              </a:rPr>
              <a:t>H</a:t>
            </a:r>
            <a:r>
              <a:rPr lang="en-US" sz="2800" baseline="-25000" dirty="0">
                <a:solidFill>
                  <a:srgbClr val="000000"/>
                </a:solidFill>
                <a:latin typeface="Times New Roman" panose="02020603050405020304" pitchFamily="18" charset="0"/>
                <a:cs typeface="Times New Roman" panose="02020603050405020304" pitchFamily="18" charset="0"/>
              </a:rPr>
              <a:t>5</a:t>
            </a:r>
            <a:r>
              <a:rPr lang="en-US" sz="2800" dirty="0">
                <a:solidFill>
                  <a:srgbClr val="000000"/>
                </a:solidFill>
                <a:latin typeface="Times New Roman" panose="02020603050405020304" pitchFamily="18" charset="0"/>
                <a:cs typeface="Times New Roman" panose="02020603050405020304" pitchFamily="18" charset="0"/>
              </a:rPr>
              <a:t>OH, </a:t>
            </a:r>
            <a:r>
              <a:rPr lang="en-US" sz="2800" dirty="0" err="1">
                <a:solidFill>
                  <a:srgbClr val="000000"/>
                </a:solidFill>
                <a:latin typeface="Times New Roman" panose="02020603050405020304" pitchFamily="18" charset="0"/>
                <a:cs typeface="Times New Roman" panose="02020603050405020304" pitchFamily="18" charset="0"/>
              </a:rPr>
              <a:t>MgO</a:t>
            </a:r>
            <a:r>
              <a:rPr lang="en-US" sz="2800" dirty="0">
                <a:solidFill>
                  <a:srgbClr val="000000"/>
                </a:solidFill>
                <a:latin typeface="Times New Roman" panose="02020603050405020304" pitchFamily="18" charset="0"/>
                <a:cs typeface="Times New Roman" panose="02020603050405020304" pitchFamily="18" charset="0"/>
              </a:rPr>
              <a:t>, Cu, KOH, CaCO</a:t>
            </a:r>
            <a:r>
              <a:rPr lang="en-US" sz="2800" baseline="-25000" dirty="0">
                <a:solidFill>
                  <a:srgbClr val="000000"/>
                </a:solidFill>
                <a:latin typeface="Times New Roman" panose="02020603050405020304" pitchFamily="18" charset="0"/>
                <a:cs typeface="Times New Roman" panose="02020603050405020304" pitchFamily="18" charset="0"/>
              </a:rPr>
              <a:t>3</a:t>
            </a:r>
            <a:endParaRPr lang="en-US" sz="2800" dirty="0">
              <a:solidFill>
                <a:srgbClr val="000000"/>
              </a:solidFill>
              <a:latin typeface="Times New Roman" panose="02020603050405020304" pitchFamily="18" charset="0"/>
              <a:cs typeface="Times New Roman" panose="02020603050405020304" pitchFamily="18" charset="0"/>
            </a:endParaRPr>
          </a:p>
          <a:p>
            <a:pPr lvl="0" fontAlgn="base">
              <a:spcBef>
                <a:spcPct val="50000"/>
              </a:spcBef>
              <a:spcAft>
                <a:spcPct val="0"/>
              </a:spcAft>
            </a:pPr>
            <a:r>
              <a:rPr lang="vi-VN" sz="28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B. </a:t>
            </a:r>
            <a:r>
              <a:rPr lang="en-US" sz="2800" dirty="0">
                <a:solidFill>
                  <a:srgbClr val="000000"/>
                </a:solidFill>
                <a:latin typeface="Times New Roman" panose="02020603050405020304" pitchFamily="18" charset="0"/>
                <a:cs typeface="Times New Roman" panose="02020603050405020304" pitchFamily="18" charset="0"/>
              </a:rPr>
              <a:t>Fe, </a:t>
            </a:r>
            <a:r>
              <a:rPr lang="en-US" sz="2800" dirty="0" err="1">
                <a:solidFill>
                  <a:srgbClr val="000000"/>
                </a:solidFill>
                <a:latin typeface="Times New Roman" panose="02020603050405020304" pitchFamily="18" charset="0"/>
                <a:cs typeface="Times New Roman" panose="02020603050405020304" pitchFamily="18" charset="0"/>
              </a:rPr>
              <a:t>NaOH</a:t>
            </a:r>
            <a:r>
              <a:rPr lang="en-US" sz="2800" dirty="0">
                <a:solidFill>
                  <a:srgbClr val="000000"/>
                </a:solidFill>
                <a:latin typeface="Times New Roman" panose="02020603050405020304" pitchFamily="18" charset="0"/>
                <a:cs typeface="Times New Roman" panose="02020603050405020304" pitchFamily="18" charset="0"/>
              </a:rPr>
              <a:t>, Na</a:t>
            </a:r>
            <a:r>
              <a:rPr lang="en-US" sz="2800" baseline="-25000" dirty="0">
                <a:solidFill>
                  <a:srgbClr val="000000"/>
                </a:solidFill>
                <a:latin typeface="Times New Roman" panose="02020603050405020304" pitchFamily="18" charset="0"/>
                <a:cs typeface="Times New Roman" panose="02020603050405020304" pitchFamily="18" charset="0"/>
              </a:rPr>
              <a:t>2</a:t>
            </a:r>
            <a:r>
              <a:rPr lang="en-US" sz="2800" dirty="0">
                <a:solidFill>
                  <a:srgbClr val="000000"/>
                </a:solidFill>
                <a:latin typeface="Times New Roman" panose="02020603050405020304" pitchFamily="18" charset="0"/>
                <a:cs typeface="Times New Roman" panose="02020603050405020304" pitchFamily="18" charset="0"/>
              </a:rPr>
              <a:t>SO</a:t>
            </a:r>
            <a:r>
              <a:rPr lang="en-US" sz="2800" baseline="-25000" dirty="0">
                <a:solidFill>
                  <a:srgbClr val="000000"/>
                </a:solidFill>
                <a:latin typeface="Times New Roman" panose="02020603050405020304" pitchFamily="18" charset="0"/>
                <a:cs typeface="Times New Roman" panose="02020603050405020304" pitchFamily="18" charset="0"/>
              </a:rPr>
              <a:t>4</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CaO</a:t>
            </a:r>
            <a:r>
              <a:rPr lang="en-US" sz="2800" dirty="0">
                <a:solidFill>
                  <a:srgbClr val="000000"/>
                </a:solidFill>
                <a:latin typeface="Times New Roman" panose="02020603050405020304" pitchFamily="18" charset="0"/>
                <a:cs typeface="Times New Roman" panose="02020603050405020304" pitchFamily="18" charset="0"/>
              </a:rPr>
              <a:t>, C</a:t>
            </a:r>
            <a:r>
              <a:rPr lang="en-US" sz="2800" baseline="-25000" dirty="0">
                <a:solidFill>
                  <a:srgbClr val="000000"/>
                </a:solidFill>
                <a:latin typeface="Times New Roman" panose="02020603050405020304" pitchFamily="18" charset="0"/>
                <a:cs typeface="Times New Roman" panose="02020603050405020304" pitchFamily="18" charset="0"/>
              </a:rPr>
              <a:t>2</a:t>
            </a:r>
            <a:r>
              <a:rPr lang="en-US" sz="2800" dirty="0">
                <a:solidFill>
                  <a:srgbClr val="000000"/>
                </a:solidFill>
                <a:latin typeface="Times New Roman" panose="02020603050405020304" pitchFamily="18" charset="0"/>
                <a:cs typeface="Times New Roman" panose="02020603050405020304" pitchFamily="18" charset="0"/>
              </a:rPr>
              <a:t>H</a:t>
            </a:r>
            <a:r>
              <a:rPr lang="en-US" sz="2800" baseline="-25000" dirty="0">
                <a:solidFill>
                  <a:srgbClr val="000000"/>
                </a:solidFill>
                <a:latin typeface="Times New Roman" panose="02020603050405020304" pitchFamily="18" charset="0"/>
                <a:cs typeface="Times New Roman" panose="02020603050405020304" pitchFamily="18" charset="0"/>
              </a:rPr>
              <a:t>5</a:t>
            </a:r>
            <a:r>
              <a:rPr lang="en-US" sz="2800" dirty="0">
                <a:solidFill>
                  <a:srgbClr val="000000"/>
                </a:solidFill>
                <a:latin typeface="Times New Roman" panose="02020603050405020304" pitchFamily="18" charset="0"/>
                <a:cs typeface="Times New Roman" panose="02020603050405020304" pitchFamily="18" charset="0"/>
              </a:rPr>
              <a:t>OH</a:t>
            </a:r>
          </a:p>
          <a:p>
            <a:pPr lvl="0" fontAlgn="base">
              <a:spcBef>
                <a:spcPct val="50000"/>
              </a:spcBef>
              <a:spcAft>
                <a:spcPct val="0"/>
              </a:spcAft>
            </a:pP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C. </a:t>
            </a:r>
            <a:r>
              <a:rPr lang="en-US" sz="2800"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a:t>
            </a:r>
            <a:r>
              <a:rPr lang="en-US" sz="2800" baseline="-25000"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a:t>
            </a:r>
            <a:r>
              <a:rPr lang="en-US" sz="2800"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CO</a:t>
            </a:r>
            <a:r>
              <a:rPr lang="en-US" sz="2800" baseline="-25000"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3</a:t>
            </a:r>
            <a:r>
              <a:rPr lang="en-US" sz="2800"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CuO</a:t>
            </a:r>
            <a:r>
              <a:rPr lang="en-US" sz="2800"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C</a:t>
            </a:r>
            <a:r>
              <a:rPr lang="en-US" sz="2800" baseline="-25000"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a:t>
            </a:r>
            <a:r>
              <a:rPr lang="en-US" sz="2800"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a:t>
            </a:r>
            <a:r>
              <a:rPr lang="en-US" sz="2800" baseline="-25000"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5</a:t>
            </a:r>
            <a:r>
              <a:rPr lang="en-US" sz="2800"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OH, Ag, KOH</a:t>
            </a:r>
          </a:p>
          <a:p>
            <a:pPr lvl="0" fontAlgn="base">
              <a:spcBef>
                <a:spcPct val="50000"/>
              </a:spcBef>
              <a:spcAft>
                <a:spcPct val="0"/>
              </a:spcAft>
            </a:pPr>
            <a:r>
              <a:rPr lang="vi-VN" sz="2800" dirty="0">
                <a:solidFill>
                  <a:schemeClr val="tx1"/>
                </a:solidFill>
                <a:latin typeface="Times New Roman" panose="02020603050405020304" pitchFamily="18" charset="0"/>
                <a:cs typeface="Times New Roman" panose="02020603050405020304" pitchFamily="18" charset="0"/>
              </a:rPr>
              <a:t>		D.</a:t>
            </a:r>
            <a:r>
              <a:rPr lang="en-US" sz="2800"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K, </a:t>
            </a:r>
            <a:r>
              <a:rPr lang="en-US" sz="2800" dirty="0" err="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ZnO</a:t>
            </a:r>
            <a:r>
              <a:rPr lang="en-US" sz="2800"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NaOH</a:t>
            </a:r>
            <a:r>
              <a:rPr lang="en-US" sz="2800"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C</a:t>
            </a:r>
            <a:r>
              <a:rPr lang="en-US" sz="2800" baseline="-25000"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a:t>
            </a:r>
            <a:r>
              <a:rPr lang="en-US" sz="2800"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a:t>
            </a:r>
            <a:r>
              <a:rPr lang="en-US" sz="2800" baseline="-25000"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5</a:t>
            </a:r>
            <a:r>
              <a:rPr lang="en-US" sz="2800"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OH, Na</a:t>
            </a:r>
            <a:r>
              <a:rPr lang="en-US" sz="2800" baseline="-25000"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a:t>
            </a:r>
            <a:r>
              <a:rPr lang="en-US" sz="2800"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CO</a:t>
            </a:r>
            <a:r>
              <a:rPr lang="en-US" sz="2800" baseline="-25000"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3</a:t>
            </a:r>
          </a:p>
          <a:p>
            <a:pPr>
              <a:lnSpc>
                <a:spcPct val="150000"/>
              </a:lnSpc>
            </a:pPr>
            <a:r>
              <a:rPr lang="vi-VN"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Snip Diagonal Corner Rectangle 4"/>
          <p:cNvSpPr/>
          <p:nvPr/>
        </p:nvSpPr>
        <p:spPr>
          <a:xfrm>
            <a:off x="5035945" y="4057843"/>
            <a:ext cx="1981199" cy="1559186"/>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D</a:t>
            </a:r>
            <a:endParaRPr kumimoji="0" lang="vi-VN" sz="4800" b="1"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25" y="1193799"/>
            <a:ext cx="1383625" cy="1693247"/>
          </a:xfrm>
          <a:prstGeom prst="rect">
            <a:avLst/>
          </a:prstGeom>
        </p:spPr>
      </p:pic>
      <p:sp>
        <p:nvSpPr>
          <p:cNvPr id="8" name="Pentagon 7">
            <a:hlinkClick r:id="rId5"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Oval 19"/>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0</a:t>
            </a:r>
          </a:p>
        </p:txBody>
      </p:sp>
      <p:sp>
        <p:nvSpPr>
          <p:cNvPr id="9" name="Oval 20"/>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1</a:t>
            </a:r>
          </a:p>
        </p:txBody>
      </p:sp>
      <p:sp>
        <p:nvSpPr>
          <p:cNvPr id="10" name="Oval 21"/>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2</a:t>
            </a:r>
          </a:p>
        </p:txBody>
      </p:sp>
      <p:sp>
        <p:nvSpPr>
          <p:cNvPr id="11" name="Oval 22"/>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3</a:t>
            </a:r>
          </a:p>
        </p:txBody>
      </p:sp>
      <p:sp>
        <p:nvSpPr>
          <p:cNvPr id="12" name="Oval 23"/>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4</a:t>
            </a:r>
          </a:p>
        </p:txBody>
      </p:sp>
      <p:sp>
        <p:nvSpPr>
          <p:cNvPr id="13" name="Oval 24"/>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5</a:t>
            </a:r>
          </a:p>
        </p:txBody>
      </p:sp>
      <p:sp>
        <p:nvSpPr>
          <p:cNvPr id="14" name="Oval 25"/>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6</a:t>
            </a:r>
          </a:p>
        </p:txBody>
      </p:sp>
      <p:sp>
        <p:nvSpPr>
          <p:cNvPr id="15" name="Oval 26"/>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7</a:t>
            </a:r>
          </a:p>
        </p:txBody>
      </p:sp>
      <p:sp>
        <p:nvSpPr>
          <p:cNvPr id="16" name="Oval 27"/>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8</a:t>
            </a:r>
          </a:p>
        </p:txBody>
      </p:sp>
      <p:sp>
        <p:nvSpPr>
          <p:cNvPr id="17" name="Oval 28"/>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9</a:t>
            </a:r>
          </a:p>
        </p:txBody>
      </p:sp>
      <p:sp>
        <p:nvSpPr>
          <p:cNvPr id="18" name="Oval 29"/>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10</a:t>
            </a:r>
          </a:p>
        </p:txBody>
      </p:sp>
      <p:sp>
        <p:nvSpPr>
          <p:cNvPr id="19" name="Oval 30"/>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0</a:t>
            </a:r>
          </a:p>
        </p:txBody>
      </p:sp>
    </p:spTree>
    <p:extLst>
      <p:ext uri="{BB962C8B-B14F-4D97-AF65-F5344CB8AC3E}">
        <p14:creationId xmlns:p14="http://schemas.microsoft.com/office/powerpoint/2010/main" val="104415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0"/>
                            </p:stCondLst>
                            <p:childTnLst>
                              <p:par>
                                <p:cTn id="20" presetID="1" presetClass="exit" presetSubtype="0" fill="hold" grpId="1" nodeType="afterEffect">
                                  <p:stCondLst>
                                    <p:cond delay="1000"/>
                                  </p:stCondLst>
                                  <p:childTnLst>
                                    <p:set>
                                      <p:cBhvr>
                                        <p:cTn id="21" dur="1" fill="hold">
                                          <p:stCondLst>
                                            <p:cond delay="0"/>
                                          </p:stCondLst>
                                        </p:cTn>
                                        <p:tgtEl>
                                          <p:spTgt spid="18"/>
                                        </p:tgtEl>
                                        <p:attrNameLst>
                                          <p:attrName>style.visibility</p:attrName>
                                        </p:attrNameLst>
                                      </p:cBhvr>
                                      <p:to>
                                        <p:strVal val="hidden"/>
                                      </p:to>
                                    </p:set>
                                  </p:childTnLst>
                                  <p:subTnLst>
                                    <p:audio>
                                      <p:cMediaNode vol="100000">
                                        <p:cTn display="0" masterRel="sameClick">
                                          <p:stCondLst>
                                            <p:cond evt="begin" delay="0">
                                              <p:tn val="20"/>
                                            </p:cond>
                                          </p:stCondLst>
                                          <p:endCondLst>
                                            <p:cond evt="onStopAudio" delay="0">
                                              <p:tgtEl>
                                                <p:sldTgt/>
                                              </p:tgtEl>
                                            </p:cond>
                                          </p:endCondLst>
                                        </p:cTn>
                                        <p:tgtEl>
                                          <p:sndTgt r:embed="rId3" name="hammer.wav"/>
                                        </p:tgtEl>
                                      </p:cMediaNode>
                                    </p:audio>
                                  </p:sub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1000"/>
                            </p:stCondLst>
                            <p:childTnLst>
                              <p:par>
                                <p:cTn id="26" presetID="1" presetClass="exit" presetSubtype="0" fill="hold" grpId="1" nodeType="afterEffect">
                                  <p:stCondLst>
                                    <p:cond delay="1000"/>
                                  </p:stCondLst>
                                  <p:childTnLst>
                                    <p:set>
                                      <p:cBhvr>
                                        <p:cTn id="27" dur="1" fill="hold">
                                          <p:stCondLst>
                                            <p:cond delay="0"/>
                                          </p:stCondLst>
                                        </p:cTn>
                                        <p:tgtEl>
                                          <p:spTgt spid="17"/>
                                        </p:tgtEl>
                                        <p:attrNameLst>
                                          <p:attrName>style.visibility</p:attrName>
                                        </p:attrNameLst>
                                      </p:cBhvr>
                                      <p:to>
                                        <p:strVal val="hidden"/>
                                      </p:to>
                                    </p:set>
                                  </p:childTnLst>
                                  <p:subTnLst>
                                    <p:audio>
                                      <p:cMediaNode vol="100000">
                                        <p:cTn display="0" masterRel="sameClick">
                                          <p:stCondLst>
                                            <p:cond evt="begin" delay="0">
                                              <p:tn val="26"/>
                                            </p:cond>
                                          </p:stCondLst>
                                          <p:endCondLst>
                                            <p:cond evt="onStopAudio" delay="0">
                                              <p:tgtEl>
                                                <p:sldTgt/>
                                              </p:tgtEl>
                                            </p:cond>
                                          </p:endCondLst>
                                        </p:cTn>
                                        <p:tgtEl>
                                          <p:sndTgt r:embed="rId3" name="hammer.wav"/>
                                        </p:tgtEl>
                                      </p:cMediaNode>
                                    </p:audio>
                                  </p:sub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par>
                          <p:cTn id="31" fill="hold">
                            <p:stCondLst>
                              <p:cond delay="2000"/>
                            </p:stCondLst>
                            <p:childTnLst>
                              <p:par>
                                <p:cTn id="32" presetID="1" presetClass="exit" presetSubtype="0" fill="hold" grpId="1" nodeType="afterEffect">
                                  <p:stCondLst>
                                    <p:cond delay="1000"/>
                                  </p:stCondLst>
                                  <p:childTnLst>
                                    <p:set>
                                      <p:cBhvr>
                                        <p:cTn id="33" dur="1" fill="hold">
                                          <p:stCondLst>
                                            <p:cond delay="0"/>
                                          </p:stCondLst>
                                        </p:cTn>
                                        <p:tgtEl>
                                          <p:spTgt spid="16"/>
                                        </p:tgtEl>
                                        <p:attrNameLst>
                                          <p:attrName>style.visibility</p:attrName>
                                        </p:attrNameLst>
                                      </p:cBhvr>
                                      <p:to>
                                        <p:strVal val="hidden"/>
                                      </p:to>
                                    </p:set>
                                  </p:childTnLst>
                                  <p:subTnLst>
                                    <p:audio>
                                      <p:cMediaNode vol="100000">
                                        <p:cTn display="0" masterRel="sameClick">
                                          <p:stCondLst>
                                            <p:cond evt="begin" delay="0">
                                              <p:tn val="32"/>
                                            </p:cond>
                                          </p:stCondLst>
                                          <p:endCondLst>
                                            <p:cond evt="onStopAudio" delay="0">
                                              <p:tgtEl>
                                                <p:sldTgt/>
                                              </p:tgtEl>
                                            </p:cond>
                                          </p:endCondLst>
                                        </p:cTn>
                                        <p:tgtEl>
                                          <p:sndTgt r:embed="rId3" name="hammer.wav"/>
                                        </p:tgtEl>
                                      </p:cMediaNode>
                                    </p:audio>
                                  </p:subTnLst>
                                </p:cTn>
                              </p:par>
                            </p:childTnLst>
                          </p:cTn>
                        </p:par>
                        <p:par>
                          <p:cTn id="34" fill="hold">
                            <p:stCondLst>
                              <p:cond delay="3000"/>
                            </p:stCondLst>
                            <p:childTnLst>
                              <p:par>
                                <p:cTn id="35" presetID="1"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par>
                          <p:cTn id="37" fill="hold">
                            <p:stCondLst>
                              <p:cond delay="3000"/>
                            </p:stCondLst>
                            <p:childTnLst>
                              <p:par>
                                <p:cTn id="38" presetID="1" presetClass="exit" presetSubtype="0" fill="hold" grpId="1" nodeType="afterEffect">
                                  <p:stCondLst>
                                    <p:cond delay="1000"/>
                                  </p:stCondLst>
                                  <p:childTnLst>
                                    <p:set>
                                      <p:cBhvr>
                                        <p:cTn id="39" dur="1" fill="hold">
                                          <p:stCondLst>
                                            <p:cond delay="0"/>
                                          </p:stCondLst>
                                        </p:cTn>
                                        <p:tgtEl>
                                          <p:spTgt spid="15"/>
                                        </p:tgtEl>
                                        <p:attrNameLst>
                                          <p:attrName>style.visibility</p:attrName>
                                        </p:attrNameLst>
                                      </p:cBhvr>
                                      <p:to>
                                        <p:strVal val="hidden"/>
                                      </p:to>
                                    </p:set>
                                  </p:childTnLst>
                                  <p:subTnLst>
                                    <p:audio>
                                      <p:cMediaNode vol="100000">
                                        <p:cTn display="0" masterRel="sameClick">
                                          <p:stCondLst>
                                            <p:cond evt="begin" delay="0">
                                              <p:tn val="38"/>
                                            </p:cond>
                                          </p:stCondLst>
                                          <p:endCondLst>
                                            <p:cond evt="onStopAudio" delay="0">
                                              <p:tgtEl>
                                                <p:sldTgt/>
                                              </p:tgtEl>
                                            </p:cond>
                                          </p:endCondLst>
                                        </p:cTn>
                                        <p:tgtEl>
                                          <p:sndTgt r:embed="rId3" name="hammer.wav"/>
                                        </p:tgtEl>
                                      </p:cMediaNode>
                                    </p:audio>
                                  </p:subTnLst>
                                </p:cTn>
                              </p:par>
                            </p:childTnLst>
                          </p:cTn>
                        </p:par>
                        <p:par>
                          <p:cTn id="40" fill="hold">
                            <p:stCondLst>
                              <p:cond delay="4000"/>
                            </p:stCondLst>
                            <p:childTnLst>
                              <p:par>
                                <p:cTn id="41" presetID="1"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par>
                          <p:cTn id="43" fill="hold">
                            <p:stCondLst>
                              <p:cond delay="4000"/>
                            </p:stCondLst>
                            <p:childTnLst>
                              <p:par>
                                <p:cTn id="44" presetID="1" presetClass="exit" presetSubtype="0" fill="hold" grpId="1" nodeType="afterEffect">
                                  <p:stCondLst>
                                    <p:cond delay="1000"/>
                                  </p:stCondLst>
                                  <p:childTnLst>
                                    <p:set>
                                      <p:cBhvr>
                                        <p:cTn id="45" dur="1" fill="hold">
                                          <p:stCondLst>
                                            <p:cond delay="0"/>
                                          </p:stCondLst>
                                        </p:cTn>
                                        <p:tgtEl>
                                          <p:spTgt spid="14"/>
                                        </p:tgtEl>
                                        <p:attrNameLst>
                                          <p:attrName>style.visibility</p:attrName>
                                        </p:attrNameLst>
                                      </p:cBhvr>
                                      <p:to>
                                        <p:strVal val="hidden"/>
                                      </p:to>
                                    </p:set>
                                  </p:childTnLst>
                                  <p:subTnLst>
                                    <p:audio>
                                      <p:cMediaNode vol="100000">
                                        <p:cTn display="0" masterRel="sameClick">
                                          <p:stCondLst>
                                            <p:cond evt="begin" delay="0">
                                              <p:tn val="44"/>
                                            </p:cond>
                                          </p:stCondLst>
                                          <p:endCondLst>
                                            <p:cond evt="onStopAudio" delay="0">
                                              <p:tgtEl>
                                                <p:sldTgt/>
                                              </p:tgtEl>
                                            </p:cond>
                                          </p:endCondLst>
                                        </p:cTn>
                                        <p:tgtEl>
                                          <p:sndTgt r:embed="rId3" name="hammer.wav"/>
                                        </p:tgtEl>
                                      </p:cMediaNode>
                                    </p:audio>
                                  </p:subTnLst>
                                </p:cTn>
                              </p:par>
                            </p:childTnLst>
                          </p:cTn>
                        </p:par>
                        <p:par>
                          <p:cTn id="46" fill="hold">
                            <p:stCondLst>
                              <p:cond delay="5000"/>
                            </p:stCondLst>
                            <p:childTnLst>
                              <p:par>
                                <p:cTn id="47" presetID="1"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par>
                          <p:cTn id="49" fill="hold">
                            <p:stCondLst>
                              <p:cond delay="5000"/>
                            </p:stCondLst>
                            <p:childTnLst>
                              <p:par>
                                <p:cTn id="50" presetID="1" presetClass="exit" presetSubtype="0" fill="hold" grpId="1" nodeType="afterEffect">
                                  <p:stCondLst>
                                    <p:cond delay="1000"/>
                                  </p:stCondLst>
                                  <p:childTnLst>
                                    <p:set>
                                      <p:cBhvr>
                                        <p:cTn id="51" dur="1" fill="hold">
                                          <p:stCondLst>
                                            <p:cond delay="0"/>
                                          </p:stCondLst>
                                        </p:cTn>
                                        <p:tgtEl>
                                          <p:spTgt spid="13"/>
                                        </p:tgtEl>
                                        <p:attrNameLst>
                                          <p:attrName>style.visibility</p:attrName>
                                        </p:attrNameLst>
                                      </p:cBhvr>
                                      <p:to>
                                        <p:strVal val="hidden"/>
                                      </p:to>
                                    </p:set>
                                  </p:childTnLst>
                                  <p:subTnLst>
                                    <p:audio>
                                      <p:cMediaNode vol="100000">
                                        <p:cTn display="0" masterRel="sameClick">
                                          <p:stCondLst>
                                            <p:cond evt="begin" delay="0">
                                              <p:tn val="50"/>
                                            </p:cond>
                                          </p:stCondLst>
                                          <p:endCondLst>
                                            <p:cond evt="onStopAudio" delay="0">
                                              <p:tgtEl>
                                                <p:sldTgt/>
                                              </p:tgtEl>
                                            </p:cond>
                                          </p:endCondLst>
                                        </p:cTn>
                                        <p:tgtEl>
                                          <p:sndTgt r:embed="rId3" name="hammer.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par>
                          <p:cTn id="55" fill="hold">
                            <p:stCondLst>
                              <p:cond delay="6000"/>
                            </p:stCondLst>
                            <p:childTnLst>
                              <p:par>
                                <p:cTn id="56" presetID="1" presetClass="exit" presetSubtype="0" fill="hold" grpId="1" nodeType="afterEffect">
                                  <p:stCondLst>
                                    <p:cond delay="1000"/>
                                  </p:stCondLst>
                                  <p:childTnLst>
                                    <p:set>
                                      <p:cBhvr>
                                        <p:cTn id="57" dur="1" fill="hold">
                                          <p:stCondLst>
                                            <p:cond delay="0"/>
                                          </p:stCondLst>
                                        </p:cTn>
                                        <p:tgtEl>
                                          <p:spTgt spid="12"/>
                                        </p:tgtEl>
                                        <p:attrNameLst>
                                          <p:attrName>style.visibility</p:attrName>
                                        </p:attrNameLst>
                                      </p:cBhvr>
                                      <p:to>
                                        <p:strVal val="hidden"/>
                                      </p:to>
                                    </p:set>
                                  </p:childTnLst>
                                  <p:subTnLst>
                                    <p:audio>
                                      <p:cMediaNode vol="100000">
                                        <p:cTn display="0" masterRel="sameClick">
                                          <p:stCondLst>
                                            <p:cond evt="begin" delay="0">
                                              <p:tn val="56"/>
                                            </p:cond>
                                          </p:stCondLst>
                                          <p:endCondLst>
                                            <p:cond evt="onStopAudio" delay="0">
                                              <p:tgtEl>
                                                <p:sldTgt/>
                                              </p:tgtEl>
                                            </p:cond>
                                          </p:endCondLst>
                                        </p:cTn>
                                        <p:tgtEl>
                                          <p:sndTgt r:embed="rId3" name="hammer.wav"/>
                                        </p:tgtEl>
                                      </p:cMediaNode>
                                    </p:audio>
                                  </p:subTnLst>
                                </p:cTn>
                              </p:par>
                            </p:childTnLst>
                          </p:cTn>
                        </p:par>
                        <p:par>
                          <p:cTn id="58" fill="hold">
                            <p:stCondLst>
                              <p:cond delay="7000"/>
                            </p:stCondLst>
                            <p:childTnLst>
                              <p:par>
                                <p:cTn id="59" presetID="1" presetClass="entr" presetSubtype="0"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childTnLst>
                          </p:cTn>
                        </p:par>
                        <p:par>
                          <p:cTn id="61" fill="hold">
                            <p:stCondLst>
                              <p:cond delay="7000"/>
                            </p:stCondLst>
                            <p:childTnLst>
                              <p:par>
                                <p:cTn id="62" presetID="1" presetClass="exit" presetSubtype="0" fill="hold" grpId="1" nodeType="afterEffect">
                                  <p:stCondLst>
                                    <p:cond delay="1000"/>
                                  </p:stCondLst>
                                  <p:childTnLst>
                                    <p:set>
                                      <p:cBhvr>
                                        <p:cTn id="63" dur="1" fill="hold">
                                          <p:stCondLst>
                                            <p:cond delay="0"/>
                                          </p:stCondLst>
                                        </p:cTn>
                                        <p:tgtEl>
                                          <p:spTgt spid="11"/>
                                        </p:tgtEl>
                                        <p:attrNameLst>
                                          <p:attrName>style.visibility</p:attrName>
                                        </p:attrNameLst>
                                      </p:cBhvr>
                                      <p:to>
                                        <p:strVal val="hidden"/>
                                      </p:to>
                                    </p:set>
                                  </p:childTnLst>
                                  <p:subTnLst>
                                    <p:audio>
                                      <p:cMediaNode vol="100000">
                                        <p:cTn display="0" masterRel="sameClick">
                                          <p:stCondLst>
                                            <p:cond evt="begin" delay="0">
                                              <p:tn val="62"/>
                                            </p:cond>
                                          </p:stCondLst>
                                          <p:endCondLst>
                                            <p:cond evt="onStopAudio" delay="0">
                                              <p:tgtEl>
                                                <p:sldTgt/>
                                              </p:tgtEl>
                                            </p:cond>
                                          </p:endCondLst>
                                        </p:cTn>
                                        <p:tgtEl>
                                          <p:sndTgt r:embed="rId3" name="hammer.wav"/>
                                        </p:tgtEl>
                                      </p:cMediaNode>
                                    </p:audio>
                                  </p:subTnLst>
                                </p:cTn>
                              </p:par>
                            </p:childTnLst>
                          </p:cTn>
                        </p:par>
                        <p:par>
                          <p:cTn id="64" fill="hold">
                            <p:stCondLst>
                              <p:cond delay="8000"/>
                            </p:stCondLst>
                            <p:childTnLst>
                              <p:par>
                                <p:cTn id="65" presetID="1" presetClass="entr" presetSubtype="0" fill="hold" grpId="0" nodeType="after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childTnLst>
                          </p:cTn>
                        </p:par>
                        <p:par>
                          <p:cTn id="67" fill="hold">
                            <p:stCondLst>
                              <p:cond delay="8000"/>
                            </p:stCondLst>
                            <p:childTnLst>
                              <p:par>
                                <p:cTn id="68" presetID="1" presetClass="exit" presetSubtype="0" fill="hold" grpId="1" nodeType="afterEffect">
                                  <p:stCondLst>
                                    <p:cond delay="1000"/>
                                  </p:stCondLst>
                                  <p:childTnLst>
                                    <p:set>
                                      <p:cBhvr>
                                        <p:cTn id="69" dur="1" fill="hold">
                                          <p:stCondLst>
                                            <p:cond delay="0"/>
                                          </p:stCondLst>
                                        </p:cTn>
                                        <p:tgtEl>
                                          <p:spTgt spid="10"/>
                                        </p:tgtEl>
                                        <p:attrNameLst>
                                          <p:attrName>style.visibility</p:attrName>
                                        </p:attrNameLst>
                                      </p:cBhvr>
                                      <p:to>
                                        <p:strVal val="hidden"/>
                                      </p:to>
                                    </p:set>
                                  </p:childTnLst>
                                  <p:subTnLst>
                                    <p:audio>
                                      <p:cMediaNode vol="100000">
                                        <p:cTn display="0" masterRel="sameClick">
                                          <p:stCondLst>
                                            <p:cond evt="begin" delay="0">
                                              <p:tn val="68"/>
                                            </p:cond>
                                          </p:stCondLst>
                                          <p:endCondLst>
                                            <p:cond evt="onStopAudio" delay="0">
                                              <p:tgtEl>
                                                <p:sldTgt/>
                                              </p:tgtEl>
                                            </p:cond>
                                          </p:endCondLst>
                                        </p:cTn>
                                        <p:tgtEl>
                                          <p:sndTgt r:embed="rId3" name="hammer.wav"/>
                                        </p:tgtEl>
                                      </p:cMediaNode>
                                    </p:audio>
                                  </p:subTnLst>
                                </p:cTn>
                              </p:par>
                            </p:childTnLst>
                          </p:cTn>
                        </p:par>
                        <p:par>
                          <p:cTn id="70" fill="hold">
                            <p:stCondLst>
                              <p:cond delay="9000"/>
                            </p:stCondLst>
                            <p:childTnLst>
                              <p:par>
                                <p:cTn id="71" presetID="1" presetClass="entr" presetSubtype="0" fill="hold" grpId="0" nodeType="afterEffect">
                                  <p:stCondLst>
                                    <p:cond delay="0"/>
                                  </p:stCondLst>
                                  <p:childTnLst>
                                    <p:set>
                                      <p:cBhvr>
                                        <p:cTn id="72" dur="1" fill="hold">
                                          <p:stCondLst>
                                            <p:cond delay="0"/>
                                          </p:stCondLst>
                                        </p:cTn>
                                        <p:tgtEl>
                                          <p:spTgt spid="9"/>
                                        </p:tgtEl>
                                        <p:attrNameLst>
                                          <p:attrName>style.visibility</p:attrName>
                                        </p:attrNameLst>
                                      </p:cBhvr>
                                      <p:to>
                                        <p:strVal val="visible"/>
                                      </p:to>
                                    </p:set>
                                  </p:childTnLst>
                                </p:cTn>
                              </p:par>
                            </p:childTnLst>
                          </p:cTn>
                        </p:par>
                        <p:par>
                          <p:cTn id="73" fill="hold">
                            <p:stCondLst>
                              <p:cond delay="9000"/>
                            </p:stCondLst>
                            <p:childTnLst>
                              <p:par>
                                <p:cTn id="74" presetID="1" presetClass="exit" presetSubtype="0" fill="hold" grpId="1" nodeType="afterEffect">
                                  <p:stCondLst>
                                    <p:cond delay="1000"/>
                                  </p:stCondLst>
                                  <p:childTnLst>
                                    <p:set>
                                      <p:cBhvr>
                                        <p:cTn id="75" dur="1" fill="hold">
                                          <p:stCondLst>
                                            <p:cond delay="0"/>
                                          </p:stCondLst>
                                        </p:cTn>
                                        <p:tgtEl>
                                          <p:spTgt spid="9"/>
                                        </p:tgtEl>
                                        <p:attrNameLst>
                                          <p:attrName>style.visibility</p:attrName>
                                        </p:attrNameLst>
                                      </p:cBhvr>
                                      <p:to>
                                        <p:strVal val="hidden"/>
                                      </p:to>
                                    </p:set>
                                  </p:childTnLst>
                                  <p:subTnLst>
                                    <p:audio>
                                      <p:cMediaNode vol="100000">
                                        <p:cTn display="0" masterRel="sameClick">
                                          <p:stCondLst>
                                            <p:cond evt="begin" delay="0">
                                              <p:tn val="74"/>
                                            </p:cond>
                                          </p:stCondLst>
                                          <p:endCondLst>
                                            <p:cond evt="onStopAudio" delay="0">
                                              <p:tgtEl>
                                                <p:sldTgt/>
                                              </p:tgtEl>
                                            </p:cond>
                                          </p:endCondLst>
                                        </p:cTn>
                                        <p:tgtEl>
                                          <p:sndTgt r:embed="rId3" name="hammer.wav"/>
                                        </p:tgtEl>
                                      </p:cMediaNode>
                                    </p:audio>
                                  </p:subTnLst>
                                </p:cTn>
                              </p:par>
                            </p:childTnLst>
                          </p:cTn>
                        </p:par>
                        <p:par>
                          <p:cTn id="76" fill="hold">
                            <p:stCondLst>
                              <p:cond delay="10000"/>
                            </p:stCondLst>
                            <p:childTnLst>
                              <p:par>
                                <p:cTn id="77" presetID="1" presetClass="entr" presetSubtype="0"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childTnLst>
                          </p:cTn>
                        </p:par>
                        <p:par>
                          <p:cTn id="79" fill="hold">
                            <p:stCondLst>
                              <p:cond delay="10000"/>
                            </p:stCondLst>
                            <p:childTnLst>
                              <p:par>
                                <p:cTn id="80" presetID="1" presetClass="exit" presetSubtype="0" fill="hold" grpId="1" nodeType="afterEffect">
                                  <p:stCondLst>
                                    <p:cond delay="1000"/>
                                  </p:stCondLst>
                                  <p:childTnLst>
                                    <p:set>
                                      <p:cBhvr>
                                        <p:cTn id="81" dur="1" fill="hold">
                                          <p:stCondLst>
                                            <p:cond delay="0"/>
                                          </p:stCondLst>
                                        </p:cTn>
                                        <p:tgtEl>
                                          <p:spTgt spid="19"/>
                                        </p:tgtEl>
                                        <p:attrNameLst>
                                          <p:attrName>style.visibility</p:attrName>
                                        </p:attrNameLst>
                                      </p:cBhvr>
                                      <p:to>
                                        <p:strVal val="hidden"/>
                                      </p:to>
                                    </p:set>
                                  </p:childTnLst>
                                  <p:subTnLst>
                                    <p:audio>
                                      <p:cMediaNode vol="100000">
                                        <p:cTn display="0" masterRel="sameClick">
                                          <p:stCondLst>
                                            <p:cond evt="begin" delay="0">
                                              <p:tn val="80"/>
                                            </p:cond>
                                          </p:stCondLst>
                                          <p:endCondLst>
                                            <p:cond evt="onStopAudio" delay="0">
                                              <p:tgtEl>
                                                <p:sldTgt/>
                                              </p:tgtEl>
                                            </p:cond>
                                          </p:endCondLst>
                                        </p:cTn>
                                        <p:tgtEl>
                                          <p:sndTgt r:embed="rId2" name="chimes.wav"/>
                                        </p:tgtEl>
                                      </p:cMediaNode>
                                    </p:audio>
                                  </p:sub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5"/>
                                        </p:tgtEl>
                                        <p:attrNameLst>
                                          <p:attrName>style.visibility</p:attrName>
                                        </p:attrNameLst>
                                      </p:cBhvr>
                                      <p:to>
                                        <p:strVal val="visible"/>
                                      </p:to>
                                    </p:set>
                                    <p:animEffect transition="in" filter="fade">
                                      <p:cBhvr>
                                        <p:cTn id="8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88914" y="318799"/>
            <a:ext cx="8275781" cy="5830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rcRect r="37965"/>
          <a:stretch>
            <a:fillRect/>
          </a:stretch>
        </p:blipFill>
        <p:spPr bwMode="auto">
          <a:xfrm>
            <a:off x="151606" y="2379231"/>
            <a:ext cx="1965325" cy="348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8"/>
          <p:cNvSpPr txBox="1">
            <a:spLocks noChangeArrowheads="1"/>
          </p:cNvSpPr>
          <p:nvPr/>
        </p:nvSpPr>
        <p:spPr bwMode="auto">
          <a:xfrm>
            <a:off x="6019801" y="420689"/>
            <a:ext cx="20558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zh-CN" sz="3300" b="1">
                <a:solidFill>
                  <a:srgbClr val="FF0000"/>
                </a:solidFill>
                <a:latin typeface="Times New Roman" panose="02020603050405020304" pitchFamily="18" charset="0"/>
                <a:ea typeface="方正正中黑简体"/>
                <a:cs typeface="Times New Roman" panose="02020603050405020304" pitchFamily="18" charset="0"/>
              </a:rPr>
              <a:t>Nội dung</a:t>
            </a:r>
            <a:endParaRPr lang="zh-CN" altLang="en-US" sz="3300" b="1">
              <a:solidFill>
                <a:srgbClr val="FF0000"/>
              </a:solidFill>
              <a:latin typeface="Times New Roman" panose="02020603050405020304" pitchFamily="18" charset="0"/>
              <a:ea typeface="方正正中黑简体"/>
              <a:cs typeface="Times New Roman" panose="02020603050405020304" pitchFamily="18" charset="0"/>
            </a:endParaRPr>
          </a:p>
        </p:txBody>
      </p:sp>
      <p:sp>
        <p:nvSpPr>
          <p:cNvPr id="3" name="文本框 2"/>
          <p:cNvSpPr txBox="1">
            <a:spLocks noChangeArrowheads="1"/>
          </p:cNvSpPr>
          <p:nvPr/>
        </p:nvSpPr>
        <p:spPr bwMode="auto">
          <a:xfrm>
            <a:off x="5033672" y="1524000"/>
            <a:ext cx="4262437" cy="4143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100" b="1" dirty="0">
                <a:solidFill>
                  <a:srgbClr val="FF0000"/>
                </a:solidFill>
                <a:latin typeface="Times New Roman" panose="02020603050405020304" pitchFamily="18" charset="0"/>
                <a:ea typeface="华康俪金黑W8(P)"/>
                <a:cs typeface="Times New Roman" panose="02020603050405020304" pitchFamily="18" charset="0"/>
              </a:rPr>
              <a:t>I. </a:t>
            </a:r>
            <a:r>
              <a:rPr lang="vi-VN" altLang="zh-CN" sz="2100" b="1" dirty="0">
                <a:solidFill>
                  <a:srgbClr val="FF0000"/>
                </a:solidFill>
                <a:latin typeface="Times New Roman" panose="02020603050405020304" pitchFamily="18" charset="0"/>
                <a:ea typeface="华康俪金黑W8(P)"/>
                <a:cs typeface="Times New Roman" panose="02020603050405020304" pitchFamily="18" charset="0"/>
              </a:rPr>
              <a:t>Công thức và đặc điểm cấu tạo</a:t>
            </a:r>
            <a:endParaRPr lang="zh-CN" altLang="en-US" sz="2100" b="1" dirty="0">
              <a:solidFill>
                <a:srgbClr val="FF0000"/>
              </a:solidFill>
              <a:latin typeface="Times New Roman" panose="02020603050405020304" pitchFamily="18" charset="0"/>
              <a:ea typeface="华康俪金黑W8(P)"/>
              <a:cs typeface="Times New Roman" panose="02020603050405020304" pitchFamily="18" charset="0"/>
            </a:endParaRPr>
          </a:p>
        </p:txBody>
      </p:sp>
      <p:sp>
        <p:nvSpPr>
          <p:cNvPr id="12" name="文本框 11"/>
          <p:cNvSpPr txBox="1"/>
          <p:nvPr/>
        </p:nvSpPr>
        <p:spPr>
          <a:xfrm>
            <a:off x="5033672" y="2232278"/>
            <a:ext cx="4386262" cy="415925"/>
          </a:xfrm>
          <a:prstGeom prst="rect">
            <a:avLst/>
          </a:prstGeom>
          <a:solidFill>
            <a:srgbClr val="FFFF00"/>
          </a:solidFill>
        </p:spPr>
        <p:txBody>
          <a:bodyPr>
            <a:spAutoFit/>
          </a:bodyPr>
          <a:lstStyle/>
          <a:p>
            <a:pPr eaLnBrk="1" hangingPunct="1">
              <a:defRPr/>
            </a:pPr>
            <a:r>
              <a:rPr lang="en-US" altLang="zh-CN" sz="2100" b="1"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II. </a:t>
            </a:r>
            <a:r>
              <a:rPr lang="vi-VN" altLang="zh-CN" sz="2100" b="1"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Tính chất vật lí</a:t>
            </a:r>
            <a:endParaRPr lang="zh-CN" altLang="en-US" sz="2100" b="1"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endParaRPr>
          </a:p>
        </p:txBody>
      </p:sp>
      <p:pic>
        <p:nvPicPr>
          <p:cNvPr id="13" name="图片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32326" y="2220913"/>
            <a:ext cx="2825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5026" y="3138488"/>
            <a:ext cx="2825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5026" y="3821113"/>
            <a:ext cx="282575"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5026" y="4633913"/>
            <a:ext cx="282575"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3220" y="320675"/>
            <a:ext cx="1647825"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11"/>
          <p:cNvSpPr txBox="1"/>
          <p:nvPr/>
        </p:nvSpPr>
        <p:spPr>
          <a:xfrm>
            <a:off x="5033672" y="3027001"/>
            <a:ext cx="4386263" cy="414338"/>
          </a:xfrm>
          <a:prstGeom prst="rect">
            <a:avLst/>
          </a:prstGeom>
          <a:solidFill>
            <a:srgbClr val="FFFF00"/>
          </a:solidFill>
        </p:spPr>
        <p:txBody>
          <a:bodyPr>
            <a:spAutoFit/>
          </a:bodyPr>
          <a:lstStyle/>
          <a:p>
            <a:pPr eaLnBrk="1" hangingPunct="1">
              <a:defRPr/>
            </a:pPr>
            <a:r>
              <a:rPr lang="en-US" altLang="zh-CN" sz="2100" b="1"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II</a:t>
            </a:r>
            <a:r>
              <a:rPr lang="vi-VN" altLang="zh-CN" sz="2100" b="1"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I. Tính chất hóa học</a:t>
            </a:r>
            <a:endParaRPr lang="zh-CN" altLang="en-US" sz="2100" b="1"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endParaRPr>
          </a:p>
        </p:txBody>
      </p:sp>
      <p:sp>
        <p:nvSpPr>
          <p:cNvPr id="19" name="文本框 11"/>
          <p:cNvSpPr txBox="1"/>
          <p:nvPr/>
        </p:nvSpPr>
        <p:spPr>
          <a:xfrm>
            <a:off x="5033673" y="3676650"/>
            <a:ext cx="4386262" cy="415925"/>
          </a:xfrm>
          <a:prstGeom prst="rect">
            <a:avLst/>
          </a:prstGeom>
          <a:solidFill>
            <a:srgbClr val="FFFF00"/>
          </a:solidFill>
        </p:spPr>
        <p:txBody>
          <a:bodyPr>
            <a:spAutoFit/>
          </a:bodyPr>
          <a:lstStyle/>
          <a:p>
            <a:pPr eaLnBrk="1" hangingPunct="1">
              <a:defRPr/>
            </a:pPr>
            <a:r>
              <a:rPr lang="en-US" altLang="zh-CN" sz="2100" b="1"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I</a:t>
            </a:r>
            <a:r>
              <a:rPr lang="vi-VN" altLang="zh-CN" sz="2100" b="1"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V. Điều chế</a:t>
            </a:r>
            <a:endParaRPr lang="zh-CN" altLang="en-US" sz="2100" b="1"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endParaRPr>
          </a:p>
        </p:txBody>
      </p:sp>
      <p:sp>
        <p:nvSpPr>
          <p:cNvPr id="20" name="文本框 11"/>
          <p:cNvSpPr txBox="1"/>
          <p:nvPr/>
        </p:nvSpPr>
        <p:spPr>
          <a:xfrm>
            <a:off x="5033674" y="4561681"/>
            <a:ext cx="4386262" cy="415925"/>
          </a:xfrm>
          <a:prstGeom prst="rect">
            <a:avLst/>
          </a:prstGeom>
          <a:solidFill>
            <a:srgbClr val="FFFF00"/>
          </a:solidFill>
        </p:spPr>
        <p:txBody>
          <a:bodyPr>
            <a:spAutoFit/>
          </a:bodyPr>
          <a:lstStyle/>
          <a:p>
            <a:pPr eaLnBrk="1" hangingPunct="1">
              <a:defRPr/>
            </a:pPr>
            <a:r>
              <a:rPr lang="vi-VN" altLang="zh-CN" sz="2100" b="1"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V. Ứng dụng</a:t>
            </a:r>
            <a:endParaRPr lang="zh-CN" altLang="en-US" sz="2100" b="1"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endParaRPr>
          </a:p>
        </p:txBody>
      </p:sp>
      <p:pic>
        <p:nvPicPr>
          <p:cNvPr id="21" name="图片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32325" y="1612540"/>
            <a:ext cx="2825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5584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42"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500"/>
                            </p:stCondLst>
                            <p:childTnLst>
                              <p:par>
                                <p:cTn id="16" presetID="47"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2500"/>
                            </p:stCondLst>
                            <p:childTnLst>
                              <p:par>
                                <p:cTn id="22" presetID="53" presetClass="entr" presetSubtype="16"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par>
                          <p:cTn id="27" fill="hold" nodeType="afterGroup">
                            <p:stCondLst>
                              <p:cond delay="3000"/>
                            </p:stCondLst>
                            <p:childTnLst>
                              <p:par>
                                <p:cTn id="28" presetID="2" presetClass="entr" presetSubtype="2"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1+#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par>
                          <p:cTn id="32" fill="hold" nodeType="afterGroup">
                            <p:stCondLst>
                              <p:cond delay="3500"/>
                            </p:stCondLst>
                            <p:childTnLst>
                              <p:par>
                                <p:cTn id="33" presetID="2" presetClass="entr" presetSubtype="2"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1+#ppt_w/2"/>
                                          </p:val>
                                        </p:tav>
                                        <p:tav tm="100000">
                                          <p:val>
                                            <p:strVal val="#ppt_x"/>
                                          </p:val>
                                        </p:tav>
                                      </p:tavLst>
                                    </p:anim>
                                    <p:anim calcmode="lin" valueType="num">
                                      <p:cBhvr additive="base">
                                        <p:cTn id="36" dur="500" fill="hold"/>
                                        <p:tgtEl>
                                          <p:spTgt spid="14"/>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4000"/>
                            </p:stCondLst>
                            <p:childTnLst>
                              <p:par>
                                <p:cTn id="38" presetID="2" presetClass="entr" presetSubtype="2"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1+#ppt_w/2"/>
                                          </p:val>
                                        </p:tav>
                                        <p:tav tm="100000">
                                          <p:val>
                                            <p:strVal val="#ppt_x"/>
                                          </p:val>
                                        </p:tav>
                                      </p:tavLst>
                                    </p:anim>
                                    <p:anim calcmode="lin" valueType="num">
                                      <p:cBhvr additive="base">
                                        <p:cTn id="41" dur="500" fill="hold"/>
                                        <p:tgtEl>
                                          <p:spTgt spid="15"/>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4500"/>
                            </p:stCondLst>
                            <p:childTnLst>
                              <p:par>
                                <p:cTn id="43" presetID="2" presetClass="entr" presetSubtype="2"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1+#ppt_w/2"/>
                                          </p:val>
                                        </p:tav>
                                        <p:tav tm="100000">
                                          <p:val>
                                            <p:strVal val="#ppt_x"/>
                                          </p:val>
                                        </p:tav>
                                      </p:tavLst>
                                    </p:anim>
                                    <p:anim calcmode="lin" valueType="num">
                                      <p:cBhvr additive="base">
                                        <p:cTn id="46" dur="500" fill="hold"/>
                                        <p:tgtEl>
                                          <p:spTgt spid="16"/>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5000"/>
                            </p:stCondLst>
                            <p:childTnLst>
                              <p:par>
                                <p:cTn id="48" presetID="22" presetClass="entr" presetSubtype="8" fill="hold" grpId="0" nodeType="after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ipe(left)">
                                      <p:cBhvr>
                                        <p:cTn id="50" dur="500"/>
                                        <p:tgtEl>
                                          <p:spTgt spid="3"/>
                                        </p:tgtEl>
                                      </p:cBhvr>
                                    </p:animEffect>
                                  </p:childTnLst>
                                </p:cTn>
                              </p:par>
                            </p:childTnLst>
                          </p:cTn>
                        </p:par>
                        <p:par>
                          <p:cTn id="51" fill="hold" nodeType="afterGroup">
                            <p:stCondLst>
                              <p:cond delay="5500"/>
                            </p:stCondLst>
                            <p:childTnLst>
                              <p:par>
                                <p:cTn id="52" presetID="22" presetClass="entr" presetSubtype="8"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par>
                          <p:cTn id="55" fill="hold" nodeType="afterGroup">
                            <p:stCondLst>
                              <p:cond delay="6000"/>
                            </p:stCondLst>
                            <p:childTnLst>
                              <p:par>
                                <p:cTn id="56" presetID="22" presetClass="entr" presetSubtype="8"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left)">
                                      <p:cBhvr>
                                        <p:cTn id="58" dur="500"/>
                                        <p:tgtEl>
                                          <p:spTgt spid="18"/>
                                        </p:tgtEl>
                                      </p:cBhvr>
                                    </p:animEffect>
                                  </p:childTnLst>
                                </p:cTn>
                              </p:par>
                            </p:childTnLst>
                          </p:cTn>
                        </p:par>
                        <p:par>
                          <p:cTn id="59" fill="hold" nodeType="afterGroup">
                            <p:stCondLst>
                              <p:cond delay="6500"/>
                            </p:stCondLst>
                            <p:childTnLst>
                              <p:par>
                                <p:cTn id="60" presetID="22" presetClass="entr" presetSubtype="8" fill="hold" grpId="0" nodeType="after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left)">
                                      <p:cBhvr>
                                        <p:cTn id="62" dur="500"/>
                                        <p:tgtEl>
                                          <p:spTgt spid="19"/>
                                        </p:tgtEl>
                                      </p:cBhvr>
                                    </p:animEffect>
                                  </p:childTnLst>
                                </p:cTn>
                              </p:par>
                            </p:childTnLst>
                          </p:cTn>
                        </p:par>
                        <p:par>
                          <p:cTn id="63" fill="hold" nodeType="afterGroup">
                            <p:stCondLst>
                              <p:cond delay="7000"/>
                            </p:stCondLst>
                            <p:childTnLst>
                              <p:par>
                                <p:cTn id="64" presetID="22" presetClass="entr" presetSubtype="8" fill="hold" grpId="0" nodeType="after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ipe(left)">
                                      <p:cBhvr>
                                        <p:cTn id="66" dur="500"/>
                                        <p:tgtEl>
                                          <p:spTgt spid="20"/>
                                        </p:tgtEl>
                                      </p:cBhvr>
                                    </p:animEffect>
                                  </p:childTnLst>
                                </p:cTn>
                              </p:par>
                            </p:childTnLst>
                          </p:cTn>
                        </p:par>
                        <p:par>
                          <p:cTn id="67" fill="hold">
                            <p:stCondLst>
                              <p:cond delay="7500"/>
                            </p:stCondLst>
                            <p:childTnLst>
                              <p:par>
                                <p:cTn id="68" presetID="2" presetClass="entr" presetSubtype="2" fill="hold" nodeType="after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additive="base">
                                        <p:cTn id="70" dur="500" fill="hold"/>
                                        <p:tgtEl>
                                          <p:spTgt spid="21"/>
                                        </p:tgtEl>
                                        <p:attrNameLst>
                                          <p:attrName>ppt_x</p:attrName>
                                        </p:attrNameLst>
                                      </p:cBhvr>
                                      <p:tavLst>
                                        <p:tav tm="0">
                                          <p:val>
                                            <p:strVal val="1+#ppt_w/2"/>
                                          </p:val>
                                        </p:tav>
                                        <p:tav tm="100000">
                                          <p:val>
                                            <p:strVal val="#ppt_x"/>
                                          </p:val>
                                        </p:tav>
                                      </p:tavLst>
                                    </p:anim>
                                    <p:anim calcmode="lin" valueType="num">
                                      <p:cBhvr additive="base">
                                        <p:cTn id="71"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P spid="12" grpId="0" animBg="1"/>
      <p:bldP spid="18" grpId="0" animBg="1"/>
      <p:bldP spid="19"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291772" y="0"/>
            <a:ext cx="10682514" cy="2826327"/>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6: </a:t>
            </a:r>
            <a:r>
              <a:rPr lang="vi-VN" sz="2800" b="1" i="1" dirty="0">
                <a:solidFill>
                  <a:schemeClr val="tx1"/>
                </a:solidFill>
                <a:latin typeface="+mj-lt"/>
              </a:rPr>
              <a:t>Đun nóng acetic acid với rượu etylic có axit sunfuric làm xúc tác thì người ta thu được một chất lỏng không màu, mùi thơm, không tan trong nước và nổi trên mặt nước. Sản phẩm đó là</a:t>
            </a:r>
            <a:endParaRPr lang="en-US" sz="2800" dirty="0">
              <a:solidFill>
                <a:schemeClr val="tx1"/>
              </a:solidFill>
              <a:latin typeface="+mj-lt"/>
            </a:endParaRPr>
          </a:p>
          <a:p>
            <a:r>
              <a:rPr lang="vi-VN" sz="2800" dirty="0">
                <a:solidFill>
                  <a:schemeClr val="tx1"/>
                </a:solidFill>
                <a:latin typeface="+mj-lt"/>
              </a:rPr>
              <a:t>A. dimethyl eter.                                              B. </a:t>
            </a:r>
            <a:r>
              <a:rPr lang="en-US" sz="2800" dirty="0">
                <a:solidFill>
                  <a:schemeClr val="tx1"/>
                </a:solidFill>
                <a:latin typeface="Times New Roman" panose="02020603050405020304" pitchFamily="18" charset="0"/>
                <a:cs typeface="Times New Roman" panose="02020603050405020304" pitchFamily="18" charset="0"/>
              </a:rPr>
              <a:t>ethyl acetate</a:t>
            </a:r>
            <a:r>
              <a:rPr lang="vi-VN" sz="2800" dirty="0">
                <a:solidFill>
                  <a:schemeClr val="tx1"/>
                </a:solidFill>
                <a:latin typeface="+mj-lt"/>
              </a:rPr>
              <a:t>.  </a:t>
            </a:r>
            <a:endParaRPr lang="en-US" sz="2800" dirty="0">
              <a:solidFill>
                <a:schemeClr val="tx1"/>
              </a:solidFill>
              <a:latin typeface="+mj-lt"/>
            </a:endParaRPr>
          </a:p>
          <a:p>
            <a:r>
              <a:rPr lang="vi-VN" sz="2800" dirty="0">
                <a:solidFill>
                  <a:schemeClr val="tx1"/>
                </a:solidFill>
                <a:latin typeface="+mj-lt"/>
              </a:rPr>
              <a:t>C. methane.                                                      D. ethylic alcohol.</a:t>
            </a:r>
            <a:endParaRPr lang="en-US" sz="2800" dirty="0">
              <a:solidFill>
                <a:schemeClr val="tx1"/>
              </a:solidFill>
              <a:latin typeface="+mj-lt"/>
            </a:endParaRPr>
          </a:p>
        </p:txBody>
      </p:sp>
      <p:sp>
        <p:nvSpPr>
          <p:cNvPr id="5" name="Snip Diagonal Corner Rectangle 4"/>
          <p:cNvSpPr/>
          <p:nvPr/>
        </p:nvSpPr>
        <p:spPr>
          <a:xfrm>
            <a:off x="5237481" y="4624150"/>
            <a:ext cx="1731554" cy="1493621"/>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B</a:t>
            </a:r>
            <a:endParaRPr kumimoji="0" lang="vi-VN" sz="48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43" y="1282183"/>
            <a:ext cx="1353775" cy="1656718"/>
          </a:xfrm>
          <a:prstGeom prst="rect">
            <a:avLst/>
          </a:prstGeom>
        </p:spPr>
      </p:pic>
      <p:sp>
        <p:nvSpPr>
          <p:cNvPr id="8" name="Pentagon 7">
            <a:hlinkClick r:id="rId5"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 name="Oval 19"/>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0</a:t>
            </a:r>
          </a:p>
        </p:txBody>
      </p:sp>
      <p:sp>
        <p:nvSpPr>
          <p:cNvPr id="26" name="Oval 20"/>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1</a:t>
            </a:r>
          </a:p>
        </p:txBody>
      </p:sp>
      <p:sp>
        <p:nvSpPr>
          <p:cNvPr id="27" name="Oval 21"/>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2</a:t>
            </a:r>
          </a:p>
        </p:txBody>
      </p:sp>
      <p:sp>
        <p:nvSpPr>
          <p:cNvPr id="28" name="Oval 22"/>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3</a:t>
            </a:r>
          </a:p>
        </p:txBody>
      </p:sp>
      <p:sp>
        <p:nvSpPr>
          <p:cNvPr id="29" name="Oval 23"/>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4</a:t>
            </a:r>
          </a:p>
        </p:txBody>
      </p:sp>
      <p:sp>
        <p:nvSpPr>
          <p:cNvPr id="30" name="Oval 24"/>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5</a:t>
            </a:r>
          </a:p>
        </p:txBody>
      </p:sp>
      <p:sp>
        <p:nvSpPr>
          <p:cNvPr id="31" name="Oval 25"/>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6</a:t>
            </a:r>
          </a:p>
        </p:txBody>
      </p:sp>
      <p:sp>
        <p:nvSpPr>
          <p:cNvPr id="32" name="Oval 26"/>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7</a:t>
            </a:r>
          </a:p>
        </p:txBody>
      </p:sp>
      <p:sp>
        <p:nvSpPr>
          <p:cNvPr id="33" name="Oval 27"/>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8</a:t>
            </a:r>
          </a:p>
        </p:txBody>
      </p:sp>
      <p:sp>
        <p:nvSpPr>
          <p:cNvPr id="34" name="Oval 28"/>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9</a:t>
            </a:r>
          </a:p>
        </p:txBody>
      </p:sp>
      <p:sp>
        <p:nvSpPr>
          <p:cNvPr id="35" name="Oval 29"/>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10</a:t>
            </a:r>
          </a:p>
        </p:txBody>
      </p:sp>
      <p:sp>
        <p:nvSpPr>
          <p:cNvPr id="36" name="Oval 30"/>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0</a:t>
            </a:r>
          </a:p>
        </p:txBody>
      </p:sp>
    </p:spTree>
    <p:extLst>
      <p:ext uri="{BB962C8B-B14F-4D97-AF65-F5344CB8AC3E}">
        <p14:creationId xmlns:p14="http://schemas.microsoft.com/office/powerpoint/2010/main" val="28646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par>
                          <p:cTn id="19" fill="hold">
                            <p:stCondLst>
                              <p:cond delay="0"/>
                            </p:stCondLst>
                            <p:childTnLst>
                              <p:par>
                                <p:cTn id="20" presetID="1" presetClass="exit" presetSubtype="0" fill="hold" grpId="1" nodeType="afterEffect">
                                  <p:stCondLst>
                                    <p:cond delay="1000"/>
                                  </p:stCondLst>
                                  <p:childTnLst>
                                    <p:set>
                                      <p:cBhvr>
                                        <p:cTn id="21" dur="1" fill="hold">
                                          <p:stCondLst>
                                            <p:cond delay="0"/>
                                          </p:stCondLst>
                                        </p:cTn>
                                        <p:tgtEl>
                                          <p:spTgt spid="35"/>
                                        </p:tgtEl>
                                        <p:attrNameLst>
                                          <p:attrName>style.visibility</p:attrName>
                                        </p:attrNameLst>
                                      </p:cBhvr>
                                      <p:to>
                                        <p:strVal val="hidden"/>
                                      </p:to>
                                    </p:set>
                                  </p:childTnLst>
                                  <p:subTnLst>
                                    <p:audio>
                                      <p:cMediaNode vol="100000">
                                        <p:cTn display="0" masterRel="sameClick">
                                          <p:stCondLst>
                                            <p:cond evt="begin" delay="0">
                                              <p:tn val="20"/>
                                            </p:cond>
                                          </p:stCondLst>
                                          <p:endCondLst>
                                            <p:cond evt="onStopAudio" delay="0">
                                              <p:tgtEl>
                                                <p:sldTgt/>
                                              </p:tgtEl>
                                            </p:cond>
                                          </p:endCondLst>
                                        </p:cTn>
                                        <p:tgtEl>
                                          <p:sndTgt r:embed="rId3" name="hammer.wav"/>
                                        </p:tgtEl>
                                      </p:cMediaNode>
                                    </p:audio>
                                  </p:sub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par>
                          <p:cTn id="25" fill="hold">
                            <p:stCondLst>
                              <p:cond delay="1000"/>
                            </p:stCondLst>
                            <p:childTnLst>
                              <p:par>
                                <p:cTn id="26" presetID="1" presetClass="exit" presetSubtype="0" fill="hold" grpId="1" nodeType="afterEffect">
                                  <p:stCondLst>
                                    <p:cond delay="1000"/>
                                  </p:stCondLst>
                                  <p:childTnLst>
                                    <p:set>
                                      <p:cBhvr>
                                        <p:cTn id="27" dur="1" fill="hold">
                                          <p:stCondLst>
                                            <p:cond delay="0"/>
                                          </p:stCondLst>
                                        </p:cTn>
                                        <p:tgtEl>
                                          <p:spTgt spid="34"/>
                                        </p:tgtEl>
                                        <p:attrNameLst>
                                          <p:attrName>style.visibility</p:attrName>
                                        </p:attrNameLst>
                                      </p:cBhvr>
                                      <p:to>
                                        <p:strVal val="hidden"/>
                                      </p:to>
                                    </p:set>
                                  </p:childTnLst>
                                  <p:subTnLst>
                                    <p:audio>
                                      <p:cMediaNode vol="100000">
                                        <p:cTn display="0" masterRel="sameClick">
                                          <p:stCondLst>
                                            <p:cond evt="begin" delay="0">
                                              <p:tn val="26"/>
                                            </p:cond>
                                          </p:stCondLst>
                                          <p:endCondLst>
                                            <p:cond evt="onStopAudio" delay="0">
                                              <p:tgtEl>
                                                <p:sldTgt/>
                                              </p:tgtEl>
                                            </p:cond>
                                          </p:endCondLst>
                                        </p:cTn>
                                        <p:tgtEl>
                                          <p:sndTgt r:embed="rId3" name="hammer.wav"/>
                                        </p:tgtEl>
                                      </p:cMediaNode>
                                    </p:audio>
                                  </p:sub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par>
                          <p:cTn id="31" fill="hold">
                            <p:stCondLst>
                              <p:cond delay="2000"/>
                            </p:stCondLst>
                            <p:childTnLst>
                              <p:par>
                                <p:cTn id="32" presetID="1" presetClass="exit" presetSubtype="0" fill="hold" grpId="1" nodeType="afterEffect">
                                  <p:stCondLst>
                                    <p:cond delay="1000"/>
                                  </p:stCondLst>
                                  <p:childTnLst>
                                    <p:set>
                                      <p:cBhvr>
                                        <p:cTn id="33" dur="1" fill="hold">
                                          <p:stCondLst>
                                            <p:cond delay="0"/>
                                          </p:stCondLst>
                                        </p:cTn>
                                        <p:tgtEl>
                                          <p:spTgt spid="33"/>
                                        </p:tgtEl>
                                        <p:attrNameLst>
                                          <p:attrName>style.visibility</p:attrName>
                                        </p:attrNameLst>
                                      </p:cBhvr>
                                      <p:to>
                                        <p:strVal val="hidden"/>
                                      </p:to>
                                    </p:set>
                                  </p:childTnLst>
                                  <p:subTnLst>
                                    <p:audio>
                                      <p:cMediaNode vol="100000">
                                        <p:cTn display="0" masterRel="sameClick">
                                          <p:stCondLst>
                                            <p:cond evt="begin" delay="0">
                                              <p:tn val="32"/>
                                            </p:cond>
                                          </p:stCondLst>
                                          <p:endCondLst>
                                            <p:cond evt="onStopAudio" delay="0">
                                              <p:tgtEl>
                                                <p:sldTgt/>
                                              </p:tgtEl>
                                            </p:cond>
                                          </p:endCondLst>
                                        </p:cTn>
                                        <p:tgtEl>
                                          <p:sndTgt r:embed="rId3" name="hammer.wav"/>
                                        </p:tgtEl>
                                      </p:cMediaNode>
                                    </p:audio>
                                  </p:subTnLst>
                                </p:cTn>
                              </p:par>
                            </p:childTnLst>
                          </p:cTn>
                        </p:par>
                        <p:par>
                          <p:cTn id="34" fill="hold">
                            <p:stCondLst>
                              <p:cond delay="3000"/>
                            </p:stCondLst>
                            <p:childTnLst>
                              <p:par>
                                <p:cTn id="35" presetID="1" presetClass="entr" presetSubtype="0" fill="hold" grpId="0" nodeType="after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par>
                          <p:cTn id="37" fill="hold">
                            <p:stCondLst>
                              <p:cond delay="3000"/>
                            </p:stCondLst>
                            <p:childTnLst>
                              <p:par>
                                <p:cTn id="38" presetID="1" presetClass="exit" presetSubtype="0" fill="hold" grpId="1" nodeType="afterEffect">
                                  <p:stCondLst>
                                    <p:cond delay="1000"/>
                                  </p:stCondLst>
                                  <p:childTnLst>
                                    <p:set>
                                      <p:cBhvr>
                                        <p:cTn id="39" dur="1" fill="hold">
                                          <p:stCondLst>
                                            <p:cond delay="0"/>
                                          </p:stCondLst>
                                        </p:cTn>
                                        <p:tgtEl>
                                          <p:spTgt spid="32"/>
                                        </p:tgtEl>
                                        <p:attrNameLst>
                                          <p:attrName>style.visibility</p:attrName>
                                        </p:attrNameLst>
                                      </p:cBhvr>
                                      <p:to>
                                        <p:strVal val="hidden"/>
                                      </p:to>
                                    </p:set>
                                  </p:childTnLst>
                                  <p:subTnLst>
                                    <p:audio>
                                      <p:cMediaNode vol="100000">
                                        <p:cTn display="0" masterRel="sameClick">
                                          <p:stCondLst>
                                            <p:cond evt="begin" delay="0">
                                              <p:tn val="38"/>
                                            </p:cond>
                                          </p:stCondLst>
                                          <p:endCondLst>
                                            <p:cond evt="onStopAudio" delay="0">
                                              <p:tgtEl>
                                                <p:sldTgt/>
                                              </p:tgtEl>
                                            </p:cond>
                                          </p:endCondLst>
                                        </p:cTn>
                                        <p:tgtEl>
                                          <p:sndTgt r:embed="rId3" name="hammer.wav"/>
                                        </p:tgtEl>
                                      </p:cMediaNode>
                                    </p:audio>
                                  </p:subTnLst>
                                </p:cTn>
                              </p:par>
                            </p:childTnLst>
                          </p:cTn>
                        </p:par>
                        <p:par>
                          <p:cTn id="40" fill="hold">
                            <p:stCondLst>
                              <p:cond delay="4000"/>
                            </p:stCondLst>
                            <p:childTnLst>
                              <p:par>
                                <p:cTn id="41" presetID="1" presetClass="entr" presetSubtype="0"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par>
                          <p:cTn id="43" fill="hold">
                            <p:stCondLst>
                              <p:cond delay="4000"/>
                            </p:stCondLst>
                            <p:childTnLst>
                              <p:par>
                                <p:cTn id="44" presetID="1" presetClass="exit" presetSubtype="0" fill="hold" grpId="1" nodeType="afterEffect">
                                  <p:stCondLst>
                                    <p:cond delay="1000"/>
                                  </p:stCondLst>
                                  <p:childTnLst>
                                    <p:set>
                                      <p:cBhvr>
                                        <p:cTn id="45" dur="1" fill="hold">
                                          <p:stCondLst>
                                            <p:cond delay="0"/>
                                          </p:stCondLst>
                                        </p:cTn>
                                        <p:tgtEl>
                                          <p:spTgt spid="31"/>
                                        </p:tgtEl>
                                        <p:attrNameLst>
                                          <p:attrName>style.visibility</p:attrName>
                                        </p:attrNameLst>
                                      </p:cBhvr>
                                      <p:to>
                                        <p:strVal val="hidden"/>
                                      </p:to>
                                    </p:set>
                                  </p:childTnLst>
                                  <p:subTnLst>
                                    <p:audio>
                                      <p:cMediaNode vol="100000">
                                        <p:cTn display="0" masterRel="sameClick">
                                          <p:stCondLst>
                                            <p:cond evt="begin" delay="0">
                                              <p:tn val="44"/>
                                            </p:cond>
                                          </p:stCondLst>
                                          <p:endCondLst>
                                            <p:cond evt="onStopAudio" delay="0">
                                              <p:tgtEl>
                                                <p:sldTgt/>
                                              </p:tgtEl>
                                            </p:cond>
                                          </p:endCondLst>
                                        </p:cTn>
                                        <p:tgtEl>
                                          <p:sndTgt r:embed="rId3" name="hammer.wav"/>
                                        </p:tgtEl>
                                      </p:cMediaNode>
                                    </p:audio>
                                  </p:subTnLst>
                                </p:cTn>
                              </p:par>
                            </p:childTnLst>
                          </p:cTn>
                        </p:par>
                        <p:par>
                          <p:cTn id="46" fill="hold">
                            <p:stCondLst>
                              <p:cond delay="5000"/>
                            </p:stCondLst>
                            <p:childTnLst>
                              <p:par>
                                <p:cTn id="47" presetID="1" presetClass="entr" presetSubtype="0" fill="hold" grpId="0" nodeType="after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par>
                          <p:cTn id="49" fill="hold">
                            <p:stCondLst>
                              <p:cond delay="5000"/>
                            </p:stCondLst>
                            <p:childTnLst>
                              <p:par>
                                <p:cTn id="50" presetID="1" presetClass="exit" presetSubtype="0" fill="hold" grpId="1" nodeType="afterEffect">
                                  <p:stCondLst>
                                    <p:cond delay="1000"/>
                                  </p:stCondLst>
                                  <p:childTnLst>
                                    <p:set>
                                      <p:cBhvr>
                                        <p:cTn id="51" dur="1" fill="hold">
                                          <p:stCondLst>
                                            <p:cond delay="0"/>
                                          </p:stCondLst>
                                        </p:cTn>
                                        <p:tgtEl>
                                          <p:spTgt spid="30"/>
                                        </p:tgtEl>
                                        <p:attrNameLst>
                                          <p:attrName>style.visibility</p:attrName>
                                        </p:attrNameLst>
                                      </p:cBhvr>
                                      <p:to>
                                        <p:strVal val="hidden"/>
                                      </p:to>
                                    </p:set>
                                  </p:childTnLst>
                                  <p:subTnLst>
                                    <p:audio>
                                      <p:cMediaNode vol="100000">
                                        <p:cTn display="0" masterRel="sameClick">
                                          <p:stCondLst>
                                            <p:cond evt="begin" delay="0">
                                              <p:tn val="50"/>
                                            </p:cond>
                                          </p:stCondLst>
                                          <p:endCondLst>
                                            <p:cond evt="onStopAudio" delay="0">
                                              <p:tgtEl>
                                                <p:sldTgt/>
                                              </p:tgtEl>
                                            </p:cond>
                                          </p:endCondLst>
                                        </p:cTn>
                                        <p:tgtEl>
                                          <p:sndTgt r:embed="rId3" name="hammer.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par>
                          <p:cTn id="55" fill="hold">
                            <p:stCondLst>
                              <p:cond delay="6000"/>
                            </p:stCondLst>
                            <p:childTnLst>
                              <p:par>
                                <p:cTn id="56" presetID="1" presetClass="exit" presetSubtype="0" fill="hold" grpId="1" nodeType="afterEffect">
                                  <p:stCondLst>
                                    <p:cond delay="1000"/>
                                  </p:stCondLst>
                                  <p:childTnLst>
                                    <p:set>
                                      <p:cBhvr>
                                        <p:cTn id="57" dur="1" fill="hold">
                                          <p:stCondLst>
                                            <p:cond delay="0"/>
                                          </p:stCondLst>
                                        </p:cTn>
                                        <p:tgtEl>
                                          <p:spTgt spid="29"/>
                                        </p:tgtEl>
                                        <p:attrNameLst>
                                          <p:attrName>style.visibility</p:attrName>
                                        </p:attrNameLst>
                                      </p:cBhvr>
                                      <p:to>
                                        <p:strVal val="hidden"/>
                                      </p:to>
                                    </p:set>
                                  </p:childTnLst>
                                  <p:subTnLst>
                                    <p:audio>
                                      <p:cMediaNode vol="100000">
                                        <p:cTn display="0" masterRel="sameClick">
                                          <p:stCondLst>
                                            <p:cond evt="begin" delay="0">
                                              <p:tn val="56"/>
                                            </p:cond>
                                          </p:stCondLst>
                                          <p:endCondLst>
                                            <p:cond evt="onStopAudio" delay="0">
                                              <p:tgtEl>
                                                <p:sldTgt/>
                                              </p:tgtEl>
                                            </p:cond>
                                          </p:endCondLst>
                                        </p:cTn>
                                        <p:tgtEl>
                                          <p:sndTgt r:embed="rId3" name="hammer.wav"/>
                                        </p:tgtEl>
                                      </p:cMediaNode>
                                    </p:audio>
                                  </p:subTnLst>
                                </p:cTn>
                              </p:par>
                            </p:childTnLst>
                          </p:cTn>
                        </p:par>
                        <p:par>
                          <p:cTn id="58" fill="hold">
                            <p:stCondLst>
                              <p:cond delay="7000"/>
                            </p:stCondLst>
                            <p:childTnLst>
                              <p:par>
                                <p:cTn id="59" presetID="1" presetClass="entr" presetSubtype="0" fill="hold" grpId="0" nodeType="after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par>
                          <p:cTn id="61" fill="hold">
                            <p:stCondLst>
                              <p:cond delay="7000"/>
                            </p:stCondLst>
                            <p:childTnLst>
                              <p:par>
                                <p:cTn id="62" presetID="1" presetClass="exit" presetSubtype="0" fill="hold" grpId="1" nodeType="afterEffect">
                                  <p:stCondLst>
                                    <p:cond delay="1000"/>
                                  </p:stCondLst>
                                  <p:childTnLst>
                                    <p:set>
                                      <p:cBhvr>
                                        <p:cTn id="63" dur="1" fill="hold">
                                          <p:stCondLst>
                                            <p:cond delay="0"/>
                                          </p:stCondLst>
                                        </p:cTn>
                                        <p:tgtEl>
                                          <p:spTgt spid="28"/>
                                        </p:tgtEl>
                                        <p:attrNameLst>
                                          <p:attrName>style.visibility</p:attrName>
                                        </p:attrNameLst>
                                      </p:cBhvr>
                                      <p:to>
                                        <p:strVal val="hidden"/>
                                      </p:to>
                                    </p:set>
                                  </p:childTnLst>
                                  <p:subTnLst>
                                    <p:audio>
                                      <p:cMediaNode vol="100000">
                                        <p:cTn display="0" masterRel="sameClick">
                                          <p:stCondLst>
                                            <p:cond evt="begin" delay="0">
                                              <p:tn val="62"/>
                                            </p:cond>
                                          </p:stCondLst>
                                          <p:endCondLst>
                                            <p:cond evt="onStopAudio" delay="0">
                                              <p:tgtEl>
                                                <p:sldTgt/>
                                              </p:tgtEl>
                                            </p:cond>
                                          </p:endCondLst>
                                        </p:cTn>
                                        <p:tgtEl>
                                          <p:sndTgt r:embed="rId3" name="hammer.wav"/>
                                        </p:tgtEl>
                                      </p:cMediaNode>
                                    </p:audio>
                                  </p:subTnLst>
                                </p:cTn>
                              </p:par>
                            </p:childTnLst>
                          </p:cTn>
                        </p:par>
                        <p:par>
                          <p:cTn id="64" fill="hold">
                            <p:stCondLst>
                              <p:cond delay="8000"/>
                            </p:stCondLst>
                            <p:childTnLst>
                              <p:par>
                                <p:cTn id="65" presetID="1" presetClass="entr" presetSubtype="0" fill="hold" grpId="0" nodeType="after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par>
                          <p:cTn id="67" fill="hold">
                            <p:stCondLst>
                              <p:cond delay="8000"/>
                            </p:stCondLst>
                            <p:childTnLst>
                              <p:par>
                                <p:cTn id="68" presetID="1" presetClass="exit" presetSubtype="0" fill="hold" grpId="1" nodeType="afterEffect">
                                  <p:stCondLst>
                                    <p:cond delay="1000"/>
                                  </p:stCondLst>
                                  <p:childTnLst>
                                    <p:set>
                                      <p:cBhvr>
                                        <p:cTn id="69" dur="1" fill="hold">
                                          <p:stCondLst>
                                            <p:cond delay="0"/>
                                          </p:stCondLst>
                                        </p:cTn>
                                        <p:tgtEl>
                                          <p:spTgt spid="27"/>
                                        </p:tgtEl>
                                        <p:attrNameLst>
                                          <p:attrName>style.visibility</p:attrName>
                                        </p:attrNameLst>
                                      </p:cBhvr>
                                      <p:to>
                                        <p:strVal val="hidden"/>
                                      </p:to>
                                    </p:set>
                                  </p:childTnLst>
                                  <p:subTnLst>
                                    <p:audio>
                                      <p:cMediaNode vol="100000">
                                        <p:cTn display="0" masterRel="sameClick">
                                          <p:stCondLst>
                                            <p:cond evt="begin" delay="0">
                                              <p:tn val="68"/>
                                            </p:cond>
                                          </p:stCondLst>
                                          <p:endCondLst>
                                            <p:cond evt="onStopAudio" delay="0">
                                              <p:tgtEl>
                                                <p:sldTgt/>
                                              </p:tgtEl>
                                            </p:cond>
                                          </p:endCondLst>
                                        </p:cTn>
                                        <p:tgtEl>
                                          <p:sndTgt r:embed="rId3" name="hammer.wav"/>
                                        </p:tgtEl>
                                      </p:cMediaNode>
                                    </p:audio>
                                  </p:subTnLst>
                                </p:cTn>
                              </p:par>
                            </p:childTnLst>
                          </p:cTn>
                        </p:par>
                        <p:par>
                          <p:cTn id="70" fill="hold">
                            <p:stCondLst>
                              <p:cond delay="9000"/>
                            </p:stCondLst>
                            <p:childTnLst>
                              <p:par>
                                <p:cTn id="71" presetID="1" presetClass="entr" presetSubtype="0" fill="hold" grpId="0" nodeType="after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childTnLst>
                          </p:cTn>
                        </p:par>
                        <p:par>
                          <p:cTn id="73" fill="hold">
                            <p:stCondLst>
                              <p:cond delay="9000"/>
                            </p:stCondLst>
                            <p:childTnLst>
                              <p:par>
                                <p:cTn id="74" presetID="1" presetClass="exit" presetSubtype="0" fill="hold" grpId="1" nodeType="afterEffect">
                                  <p:stCondLst>
                                    <p:cond delay="1000"/>
                                  </p:stCondLst>
                                  <p:childTnLst>
                                    <p:set>
                                      <p:cBhvr>
                                        <p:cTn id="75" dur="1" fill="hold">
                                          <p:stCondLst>
                                            <p:cond delay="0"/>
                                          </p:stCondLst>
                                        </p:cTn>
                                        <p:tgtEl>
                                          <p:spTgt spid="26"/>
                                        </p:tgtEl>
                                        <p:attrNameLst>
                                          <p:attrName>style.visibility</p:attrName>
                                        </p:attrNameLst>
                                      </p:cBhvr>
                                      <p:to>
                                        <p:strVal val="hidden"/>
                                      </p:to>
                                    </p:set>
                                  </p:childTnLst>
                                  <p:subTnLst>
                                    <p:audio>
                                      <p:cMediaNode vol="100000">
                                        <p:cTn display="0" masterRel="sameClick">
                                          <p:stCondLst>
                                            <p:cond evt="begin" delay="0">
                                              <p:tn val="74"/>
                                            </p:cond>
                                          </p:stCondLst>
                                          <p:endCondLst>
                                            <p:cond evt="onStopAudio" delay="0">
                                              <p:tgtEl>
                                                <p:sldTgt/>
                                              </p:tgtEl>
                                            </p:cond>
                                          </p:endCondLst>
                                        </p:cTn>
                                        <p:tgtEl>
                                          <p:sndTgt r:embed="rId3" name="hammer.wav"/>
                                        </p:tgtEl>
                                      </p:cMediaNode>
                                    </p:audio>
                                  </p:subTnLst>
                                </p:cTn>
                              </p:par>
                            </p:childTnLst>
                          </p:cTn>
                        </p:par>
                        <p:par>
                          <p:cTn id="76" fill="hold">
                            <p:stCondLst>
                              <p:cond delay="10000"/>
                            </p:stCondLst>
                            <p:childTnLst>
                              <p:par>
                                <p:cTn id="77" presetID="1" presetClass="entr" presetSubtype="0" fill="hold" grpId="0" nodeType="after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childTnLst>
                          </p:cTn>
                        </p:par>
                        <p:par>
                          <p:cTn id="79" fill="hold">
                            <p:stCondLst>
                              <p:cond delay="10000"/>
                            </p:stCondLst>
                            <p:childTnLst>
                              <p:par>
                                <p:cTn id="80" presetID="1" presetClass="exit" presetSubtype="0" fill="hold" grpId="1" nodeType="afterEffect">
                                  <p:stCondLst>
                                    <p:cond delay="1000"/>
                                  </p:stCondLst>
                                  <p:childTnLst>
                                    <p:set>
                                      <p:cBhvr>
                                        <p:cTn id="81" dur="1" fill="hold">
                                          <p:stCondLst>
                                            <p:cond delay="0"/>
                                          </p:stCondLst>
                                        </p:cTn>
                                        <p:tgtEl>
                                          <p:spTgt spid="36"/>
                                        </p:tgtEl>
                                        <p:attrNameLst>
                                          <p:attrName>style.visibility</p:attrName>
                                        </p:attrNameLst>
                                      </p:cBhvr>
                                      <p:to>
                                        <p:strVal val="hidden"/>
                                      </p:to>
                                    </p:set>
                                  </p:childTnLst>
                                  <p:subTnLst>
                                    <p:audio>
                                      <p:cMediaNode vol="100000">
                                        <p:cTn display="0" masterRel="sameClick">
                                          <p:stCondLst>
                                            <p:cond evt="begin" delay="0">
                                              <p:tn val="80"/>
                                            </p:cond>
                                          </p:stCondLst>
                                          <p:endCondLst>
                                            <p:cond evt="onStopAudio" delay="0">
                                              <p:tgtEl>
                                                <p:sldTgt/>
                                              </p:tgtEl>
                                            </p:cond>
                                          </p:endCondLst>
                                        </p:cTn>
                                        <p:tgtEl>
                                          <p:sndTgt r:embed="rId2" name="chimes.wav"/>
                                        </p:tgtEl>
                                      </p:cMediaNode>
                                    </p:audio>
                                  </p:sub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5"/>
                                        </p:tgtEl>
                                        <p:attrNameLst>
                                          <p:attrName>style.visibility</p:attrName>
                                        </p:attrNameLst>
                                      </p:cBhvr>
                                      <p:to>
                                        <p:strVal val="visible"/>
                                      </p:to>
                                    </p:set>
                                    <p:animEffect transition="in" filter="fade">
                                      <p:cBhvr>
                                        <p:cTn id="8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344749" y="209006"/>
            <a:ext cx="10434875" cy="3356230"/>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7:</a:t>
            </a:r>
            <a:r>
              <a:rPr lang="en-US" sz="2400" dirty="0">
                <a:solidFill>
                  <a:srgbClr val="FF0000"/>
                </a:solidFill>
                <a:latin typeface="Times New Roman" panose="02020603050405020304" pitchFamily="18" charset="0"/>
                <a:cs typeface="Times New Roman" panose="02020603050405020304" pitchFamily="18" charset="0"/>
              </a:rPr>
              <a:t> </a:t>
            </a:r>
            <a:r>
              <a:rPr lang="vi-VN" sz="2800" b="1" i="1" dirty="0">
                <a:solidFill>
                  <a:schemeClr val="tx1"/>
                </a:solidFill>
                <a:latin typeface="Times New Roman" panose="02020603050405020304" pitchFamily="18" charset="0"/>
                <a:cs typeface="Times New Roman" panose="02020603050405020304" pitchFamily="18" charset="0"/>
              </a:rPr>
              <a:t>Chọn phát biểu sai trong các phát biểu sau: </a:t>
            </a:r>
            <a:endParaRPr lang="en-US" sz="2800" dirty="0">
              <a:solidFill>
                <a:schemeClr val="tx1"/>
              </a:solidFill>
              <a:latin typeface="Times New Roman" panose="02020603050405020304" pitchFamily="18" charset="0"/>
              <a:cs typeface="Times New Roman" panose="02020603050405020304" pitchFamily="18" charset="0"/>
            </a:endParaRPr>
          </a:p>
          <a:p>
            <a:r>
              <a:rPr lang="vi-VN" sz="2800" dirty="0">
                <a:solidFill>
                  <a:schemeClr val="tx1"/>
                </a:solidFill>
                <a:latin typeface="Times New Roman" panose="02020603050405020304" pitchFamily="18" charset="0"/>
                <a:cs typeface="Times New Roman" panose="02020603050405020304" pitchFamily="18" charset="0"/>
              </a:rPr>
              <a:t>A. Acetic acid là chất lỏng, không màu, vị chua, có mùi đặc trưng, tan vô hạn trong nước. </a:t>
            </a:r>
            <a:endParaRPr lang="en-US" sz="2800" dirty="0">
              <a:solidFill>
                <a:schemeClr val="tx1"/>
              </a:solidFill>
              <a:latin typeface="Times New Roman" panose="02020603050405020304" pitchFamily="18" charset="0"/>
              <a:cs typeface="Times New Roman" panose="02020603050405020304" pitchFamily="18" charset="0"/>
            </a:endParaRPr>
          </a:p>
          <a:p>
            <a:r>
              <a:rPr lang="vi-VN" sz="2800" dirty="0">
                <a:solidFill>
                  <a:schemeClr val="tx1"/>
                </a:solidFill>
                <a:latin typeface="Times New Roman" panose="02020603050405020304" pitchFamily="18" charset="0"/>
                <a:cs typeface="Times New Roman" panose="02020603050405020304" pitchFamily="18" charset="0"/>
              </a:rPr>
              <a:t>B. Giấm ăn là có chứa acetic acid với nồng độ thường từ 2 đến 5%. </a:t>
            </a:r>
            <a:endParaRPr lang="en-US" sz="2800" dirty="0">
              <a:solidFill>
                <a:schemeClr val="tx1"/>
              </a:solidFill>
              <a:latin typeface="Times New Roman" panose="02020603050405020304" pitchFamily="18" charset="0"/>
              <a:cs typeface="Times New Roman" panose="02020603050405020304" pitchFamily="18" charset="0"/>
            </a:endParaRPr>
          </a:p>
          <a:p>
            <a:r>
              <a:rPr lang="vi-VN" sz="2800" dirty="0">
                <a:solidFill>
                  <a:schemeClr val="tx1"/>
                </a:solidFill>
                <a:latin typeface="Times New Roman" panose="02020603050405020304" pitchFamily="18" charset="0"/>
                <a:cs typeface="Times New Roman" panose="02020603050405020304" pitchFamily="18" charset="0"/>
              </a:rPr>
              <a:t>C. Acetic acid làm quì tím hoá xanh. </a:t>
            </a:r>
            <a:endParaRPr lang="en-US" sz="2800" dirty="0">
              <a:solidFill>
                <a:schemeClr val="tx1"/>
              </a:solidFill>
              <a:latin typeface="Times New Roman" panose="02020603050405020304" pitchFamily="18" charset="0"/>
              <a:cs typeface="Times New Roman" panose="02020603050405020304" pitchFamily="18" charset="0"/>
            </a:endParaRPr>
          </a:p>
          <a:p>
            <a:r>
              <a:rPr lang="vi-VN" sz="2800" dirty="0">
                <a:solidFill>
                  <a:schemeClr val="tx1"/>
                </a:solidFill>
                <a:latin typeface="Times New Roman" panose="02020603050405020304" pitchFamily="18" charset="0"/>
                <a:cs typeface="Times New Roman" panose="02020603050405020304" pitchFamily="18" charset="0"/>
              </a:rPr>
              <a:t>D. Phản ứng giữa acetic acid và ethylic alcohol thuộc loại phản ứng ester hoá</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Snip Diagonal Corner Rectangle 4"/>
          <p:cNvSpPr/>
          <p:nvPr/>
        </p:nvSpPr>
        <p:spPr>
          <a:xfrm>
            <a:off x="5105605" y="4023195"/>
            <a:ext cx="1613989" cy="1362891"/>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chemeClr val="bg1"/>
                </a:solidFill>
                <a:latin typeface="Tahoma" panose="020B0604030504040204" pitchFamily="34" charset="0"/>
                <a:ea typeface="Tahoma" panose="020B0604030504040204" pitchFamily="34" charset="0"/>
                <a:cs typeface="Tahoma" panose="020B0604030504040204" pitchFamily="34" charset="0"/>
              </a:rPr>
              <a:t>C</a:t>
            </a:r>
            <a:endParaRPr kumimoji="0" lang="vi-VN" sz="48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6" y="1632946"/>
            <a:ext cx="1353775" cy="1656718"/>
          </a:xfrm>
          <a:prstGeom prst="rect">
            <a:avLst/>
          </a:prstGeom>
        </p:spPr>
      </p:pic>
      <p:sp>
        <p:nvSpPr>
          <p:cNvPr id="8" name="Pentagon 7">
            <a:hlinkClick r:id="rId5" action="ppaction://hlinksldjump"/>
          </p:cNvPr>
          <p:cNvSpPr/>
          <p:nvPr/>
        </p:nvSpPr>
        <p:spPr>
          <a:xfrm flipH="1">
            <a:off x="9392191" y="5865224"/>
            <a:ext cx="2582091" cy="849086"/>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a:solidFill>
                  <a:srgbClr val="5B9BD5">
                    <a:lumMod val="75000"/>
                  </a:srgbClr>
                </a:solidFill>
                <a:latin typeface="Tahoma" panose="020B0604030504040204" pitchFamily="34" charset="0"/>
                <a:ea typeface="Tahoma" panose="020B0604030504040204" pitchFamily="34" charset="0"/>
                <a:cs typeface="Tahoma" panose="020B0604030504040204" pitchFamily="34" charset="0"/>
              </a:rPr>
              <a:t>QUAY VỀ</a:t>
            </a:r>
            <a:endParaRPr lang="vi-VN" sz="3200" b="1"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6" name="Oval 19"/>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0</a:t>
            </a:r>
          </a:p>
        </p:txBody>
      </p:sp>
      <p:sp>
        <p:nvSpPr>
          <p:cNvPr id="9" name="Oval 20"/>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1</a:t>
            </a:r>
          </a:p>
        </p:txBody>
      </p:sp>
      <p:sp>
        <p:nvSpPr>
          <p:cNvPr id="10" name="Oval 21"/>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2</a:t>
            </a:r>
          </a:p>
        </p:txBody>
      </p:sp>
      <p:sp>
        <p:nvSpPr>
          <p:cNvPr id="11" name="Oval 22"/>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3</a:t>
            </a:r>
          </a:p>
        </p:txBody>
      </p:sp>
      <p:sp>
        <p:nvSpPr>
          <p:cNvPr id="12" name="Oval 23"/>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4</a:t>
            </a:r>
          </a:p>
        </p:txBody>
      </p:sp>
      <p:sp>
        <p:nvSpPr>
          <p:cNvPr id="13" name="Oval 24"/>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5</a:t>
            </a:r>
          </a:p>
        </p:txBody>
      </p:sp>
      <p:sp>
        <p:nvSpPr>
          <p:cNvPr id="14" name="Oval 25"/>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6</a:t>
            </a:r>
          </a:p>
        </p:txBody>
      </p:sp>
      <p:sp>
        <p:nvSpPr>
          <p:cNvPr id="15" name="Oval 26"/>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7</a:t>
            </a:r>
          </a:p>
        </p:txBody>
      </p:sp>
      <p:sp>
        <p:nvSpPr>
          <p:cNvPr id="16" name="Oval 27"/>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8</a:t>
            </a:r>
          </a:p>
        </p:txBody>
      </p:sp>
      <p:sp>
        <p:nvSpPr>
          <p:cNvPr id="17" name="Oval 28"/>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9</a:t>
            </a:r>
          </a:p>
        </p:txBody>
      </p:sp>
      <p:sp>
        <p:nvSpPr>
          <p:cNvPr id="18" name="Oval 29"/>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10</a:t>
            </a:r>
          </a:p>
        </p:txBody>
      </p:sp>
      <p:sp>
        <p:nvSpPr>
          <p:cNvPr id="19" name="Oval 30"/>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0</a:t>
            </a:r>
          </a:p>
        </p:txBody>
      </p:sp>
    </p:spTree>
    <p:extLst>
      <p:ext uri="{BB962C8B-B14F-4D97-AF65-F5344CB8AC3E}">
        <p14:creationId xmlns:p14="http://schemas.microsoft.com/office/powerpoint/2010/main" val="134603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0"/>
                            </p:stCondLst>
                            <p:childTnLst>
                              <p:par>
                                <p:cTn id="20" presetID="1" presetClass="exit" presetSubtype="0" fill="hold" grpId="1" nodeType="afterEffect">
                                  <p:stCondLst>
                                    <p:cond delay="1000"/>
                                  </p:stCondLst>
                                  <p:childTnLst>
                                    <p:set>
                                      <p:cBhvr>
                                        <p:cTn id="21" dur="1" fill="hold">
                                          <p:stCondLst>
                                            <p:cond delay="0"/>
                                          </p:stCondLst>
                                        </p:cTn>
                                        <p:tgtEl>
                                          <p:spTgt spid="18"/>
                                        </p:tgtEl>
                                        <p:attrNameLst>
                                          <p:attrName>style.visibility</p:attrName>
                                        </p:attrNameLst>
                                      </p:cBhvr>
                                      <p:to>
                                        <p:strVal val="hidden"/>
                                      </p:to>
                                    </p:set>
                                  </p:childTnLst>
                                  <p:subTnLst>
                                    <p:audio>
                                      <p:cMediaNode vol="100000">
                                        <p:cTn display="0" masterRel="sameClick">
                                          <p:stCondLst>
                                            <p:cond evt="begin" delay="0">
                                              <p:tn val="20"/>
                                            </p:cond>
                                          </p:stCondLst>
                                          <p:endCondLst>
                                            <p:cond evt="onStopAudio" delay="0">
                                              <p:tgtEl>
                                                <p:sldTgt/>
                                              </p:tgtEl>
                                            </p:cond>
                                          </p:endCondLst>
                                        </p:cTn>
                                        <p:tgtEl>
                                          <p:sndTgt r:embed="rId3" name="hammer.wav"/>
                                        </p:tgtEl>
                                      </p:cMediaNode>
                                    </p:audio>
                                  </p:sub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1000"/>
                            </p:stCondLst>
                            <p:childTnLst>
                              <p:par>
                                <p:cTn id="26" presetID="1" presetClass="exit" presetSubtype="0" fill="hold" grpId="1" nodeType="afterEffect">
                                  <p:stCondLst>
                                    <p:cond delay="1000"/>
                                  </p:stCondLst>
                                  <p:childTnLst>
                                    <p:set>
                                      <p:cBhvr>
                                        <p:cTn id="27" dur="1" fill="hold">
                                          <p:stCondLst>
                                            <p:cond delay="0"/>
                                          </p:stCondLst>
                                        </p:cTn>
                                        <p:tgtEl>
                                          <p:spTgt spid="17"/>
                                        </p:tgtEl>
                                        <p:attrNameLst>
                                          <p:attrName>style.visibility</p:attrName>
                                        </p:attrNameLst>
                                      </p:cBhvr>
                                      <p:to>
                                        <p:strVal val="hidden"/>
                                      </p:to>
                                    </p:set>
                                  </p:childTnLst>
                                  <p:subTnLst>
                                    <p:audio>
                                      <p:cMediaNode vol="100000">
                                        <p:cTn display="0" masterRel="sameClick">
                                          <p:stCondLst>
                                            <p:cond evt="begin" delay="0">
                                              <p:tn val="26"/>
                                            </p:cond>
                                          </p:stCondLst>
                                          <p:endCondLst>
                                            <p:cond evt="onStopAudio" delay="0">
                                              <p:tgtEl>
                                                <p:sldTgt/>
                                              </p:tgtEl>
                                            </p:cond>
                                          </p:endCondLst>
                                        </p:cTn>
                                        <p:tgtEl>
                                          <p:sndTgt r:embed="rId3" name="hammer.wav"/>
                                        </p:tgtEl>
                                      </p:cMediaNode>
                                    </p:audio>
                                  </p:sub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par>
                          <p:cTn id="31" fill="hold">
                            <p:stCondLst>
                              <p:cond delay="2000"/>
                            </p:stCondLst>
                            <p:childTnLst>
                              <p:par>
                                <p:cTn id="32" presetID="1" presetClass="exit" presetSubtype="0" fill="hold" grpId="1" nodeType="afterEffect">
                                  <p:stCondLst>
                                    <p:cond delay="1000"/>
                                  </p:stCondLst>
                                  <p:childTnLst>
                                    <p:set>
                                      <p:cBhvr>
                                        <p:cTn id="33" dur="1" fill="hold">
                                          <p:stCondLst>
                                            <p:cond delay="0"/>
                                          </p:stCondLst>
                                        </p:cTn>
                                        <p:tgtEl>
                                          <p:spTgt spid="16"/>
                                        </p:tgtEl>
                                        <p:attrNameLst>
                                          <p:attrName>style.visibility</p:attrName>
                                        </p:attrNameLst>
                                      </p:cBhvr>
                                      <p:to>
                                        <p:strVal val="hidden"/>
                                      </p:to>
                                    </p:set>
                                  </p:childTnLst>
                                  <p:subTnLst>
                                    <p:audio>
                                      <p:cMediaNode vol="100000">
                                        <p:cTn display="0" masterRel="sameClick">
                                          <p:stCondLst>
                                            <p:cond evt="begin" delay="0">
                                              <p:tn val="32"/>
                                            </p:cond>
                                          </p:stCondLst>
                                          <p:endCondLst>
                                            <p:cond evt="onStopAudio" delay="0">
                                              <p:tgtEl>
                                                <p:sldTgt/>
                                              </p:tgtEl>
                                            </p:cond>
                                          </p:endCondLst>
                                        </p:cTn>
                                        <p:tgtEl>
                                          <p:sndTgt r:embed="rId3" name="hammer.wav"/>
                                        </p:tgtEl>
                                      </p:cMediaNode>
                                    </p:audio>
                                  </p:subTnLst>
                                </p:cTn>
                              </p:par>
                            </p:childTnLst>
                          </p:cTn>
                        </p:par>
                        <p:par>
                          <p:cTn id="34" fill="hold">
                            <p:stCondLst>
                              <p:cond delay="3000"/>
                            </p:stCondLst>
                            <p:childTnLst>
                              <p:par>
                                <p:cTn id="35" presetID="1"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par>
                          <p:cTn id="37" fill="hold">
                            <p:stCondLst>
                              <p:cond delay="3000"/>
                            </p:stCondLst>
                            <p:childTnLst>
                              <p:par>
                                <p:cTn id="38" presetID="1" presetClass="exit" presetSubtype="0" fill="hold" grpId="1" nodeType="afterEffect">
                                  <p:stCondLst>
                                    <p:cond delay="1000"/>
                                  </p:stCondLst>
                                  <p:childTnLst>
                                    <p:set>
                                      <p:cBhvr>
                                        <p:cTn id="39" dur="1" fill="hold">
                                          <p:stCondLst>
                                            <p:cond delay="0"/>
                                          </p:stCondLst>
                                        </p:cTn>
                                        <p:tgtEl>
                                          <p:spTgt spid="15"/>
                                        </p:tgtEl>
                                        <p:attrNameLst>
                                          <p:attrName>style.visibility</p:attrName>
                                        </p:attrNameLst>
                                      </p:cBhvr>
                                      <p:to>
                                        <p:strVal val="hidden"/>
                                      </p:to>
                                    </p:set>
                                  </p:childTnLst>
                                  <p:subTnLst>
                                    <p:audio>
                                      <p:cMediaNode vol="100000">
                                        <p:cTn display="0" masterRel="sameClick">
                                          <p:stCondLst>
                                            <p:cond evt="begin" delay="0">
                                              <p:tn val="38"/>
                                            </p:cond>
                                          </p:stCondLst>
                                          <p:endCondLst>
                                            <p:cond evt="onStopAudio" delay="0">
                                              <p:tgtEl>
                                                <p:sldTgt/>
                                              </p:tgtEl>
                                            </p:cond>
                                          </p:endCondLst>
                                        </p:cTn>
                                        <p:tgtEl>
                                          <p:sndTgt r:embed="rId3" name="hammer.wav"/>
                                        </p:tgtEl>
                                      </p:cMediaNode>
                                    </p:audio>
                                  </p:subTnLst>
                                </p:cTn>
                              </p:par>
                            </p:childTnLst>
                          </p:cTn>
                        </p:par>
                        <p:par>
                          <p:cTn id="40" fill="hold">
                            <p:stCondLst>
                              <p:cond delay="4000"/>
                            </p:stCondLst>
                            <p:childTnLst>
                              <p:par>
                                <p:cTn id="41" presetID="1"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par>
                          <p:cTn id="43" fill="hold">
                            <p:stCondLst>
                              <p:cond delay="4000"/>
                            </p:stCondLst>
                            <p:childTnLst>
                              <p:par>
                                <p:cTn id="44" presetID="1" presetClass="exit" presetSubtype="0" fill="hold" grpId="1" nodeType="afterEffect">
                                  <p:stCondLst>
                                    <p:cond delay="1000"/>
                                  </p:stCondLst>
                                  <p:childTnLst>
                                    <p:set>
                                      <p:cBhvr>
                                        <p:cTn id="45" dur="1" fill="hold">
                                          <p:stCondLst>
                                            <p:cond delay="0"/>
                                          </p:stCondLst>
                                        </p:cTn>
                                        <p:tgtEl>
                                          <p:spTgt spid="14"/>
                                        </p:tgtEl>
                                        <p:attrNameLst>
                                          <p:attrName>style.visibility</p:attrName>
                                        </p:attrNameLst>
                                      </p:cBhvr>
                                      <p:to>
                                        <p:strVal val="hidden"/>
                                      </p:to>
                                    </p:set>
                                  </p:childTnLst>
                                  <p:subTnLst>
                                    <p:audio>
                                      <p:cMediaNode vol="100000">
                                        <p:cTn display="0" masterRel="sameClick">
                                          <p:stCondLst>
                                            <p:cond evt="begin" delay="0">
                                              <p:tn val="44"/>
                                            </p:cond>
                                          </p:stCondLst>
                                          <p:endCondLst>
                                            <p:cond evt="onStopAudio" delay="0">
                                              <p:tgtEl>
                                                <p:sldTgt/>
                                              </p:tgtEl>
                                            </p:cond>
                                          </p:endCondLst>
                                        </p:cTn>
                                        <p:tgtEl>
                                          <p:sndTgt r:embed="rId3" name="hammer.wav"/>
                                        </p:tgtEl>
                                      </p:cMediaNode>
                                    </p:audio>
                                  </p:subTnLst>
                                </p:cTn>
                              </p:par>
                            </p:childTnLst>
                          </p:cTn>
                        </p:par>
                        <p:par>
                          <p:cTn id="46" fill="hold">
                            <p:stCondLst>
                              <p:cond delay="5000"/>
                            </p:stCondLst>
                            <p:childTnLst>
                              <p:par>
                                <p:cTn id="47" presetID="1"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par>
                          <p:cTn id="49" fill="hold">
                            <p:stCondLst>
                              <p:cond delay="5000"/>
                            </p:stCondLst>
                            <p:childTnLst>
                              <p:par>
                                <p:cTn id="50" presetID="1" presetClass="exit" presetSubtype="0" fill="hold" grpId="1" nodeType="afterEffect">
                                  <p:stCondLst>
                                    <p:cond delay="1000"/>
                                  </p:stCondLst>
                                  <p:childTnLst>
                                    <p:set>
                                      <p:cBhvr>
                                        <p:cTn id="51" dur="1" fill="hold">
                                          <p:stCondLst>
                                            <p:cond delay="0"/>
                                          </p:stCondLst>
                                        </p:cTn>
                                        <p:tgtEl>
                                          <p:spTgt spid="13"/>
                                        </p:tgtEl>
                                        <p:attrNameLst>
                                          <p:attrName>style.visibility</p:attrName>
                                        </p:attrNameLst>
                                      </p:cBhvr>
                                      <p:to>
                                        <p:strVal val="hidden"/>
                                      </p:to>
                                    </p:set>
                                  </p:childTnLst>
                                  <p:subTnLst>
                                    <p:audio>
                                      <p:cMediaNode vol="100000">
                                        <p:cTn display="0" masterRel="sameClick">
                                          <p:stCondLst>
                                            <p:cond evt="begin" delay="0">
                                              <p:tn val="50"/>
                                            </p:cond>
                                          </p:stCondLst>
                                          <p:endCondLst>
                                            <p:cond evt="onStopAudio" delay="0">
                                              <p:tgtEl>
                                                <p:sldTgt/>
                                              </p:tgtEl>
                                            </p:cond>
                                          </p:endCondLst>
                                        </p:cTn>
                                        <p:tgtEl>
                                          <p:sndTgt r:embed="rId3" name="hammer.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par>
                          <p:cTn id="55" fill="hold">
                            <p:stCondLst>
                              <p:cond delay="6000"/>
                            </p:stCondLst>
                            <p:childTnLst>
                              <p:par>
                                <p:cTn id="56" presetID="1" presetClass="exit" presetSubtype="0" fill="hold" grpId="1" nodeType="afterEffect">
                                  <p:stCondLst>
                                    <p:cond delay="1000"/>
                                  </p:stCondLst>
                                  <p:childTnLst>
                                    <p:set>
                                      <p:cBhvr>
                                        <p:cTn id="57" dur="1" fill="hold">
                                          <p:stCondLst>
                                            <p:cond delay="0"/>
                                          </p:stCondLst>
                                        </p:cTn>
                                        <p:tgtEl>
                                          <p:spTgt spid="12"/>
                                        </p:tgtEl>
                                        <p:attrNameLst>
                                          <p:attrName>style.visibility</p:attrName>
                                        </p:attrNameLst>
                                      </p:cBhvr>
                                      <p:to>
                                        <p:strVal val="hidden"/>
                                      </p:to>
                                    </p:set>
                                  </p:childTnLst>
                                  <p:subTnLst>
                                    <p:audio>
                                      <p:cMediaNode vol="100000">
                                        <p:cTn display="0" masterRel="sameClick">
                                          <p:stCondLst>
                                            <p:cond evt="begin" delay="0">
                                              <p:tn val="56"/>
                                            </p:cond>
                                          </p:stCondLst>
                                          <p:endCondLst>
                                            <p:cond evt="onStopAudio" delay="0">
                                              <p:tgtEl>
                                                <p:sldTgt/>
                                              </p:tgtEl>
                                            </p:cond>
                                          </p:endCondLst>
                                        </p:cTn>
                                        <p:tgtEl>
                                          <p:sndTgt r:embed="rId3" name="hammer.wav"/>
                                        </p:tgtEl>
                                      </p:cMediaNode>
                                    </p:audio>
                                  </p:subTnLst>
                                </p:cTn>
                              </p:par>
                            </p:childTnLst>
                          </p:cTn>
                        </p:par>
                        <p:par>
                          <p:cTn id="58" fill="hold">
                            <p:stCondLst>
                              <p:cond delay="7000"/>
                            </p:stCondLst>
                            <p:childTnLst>
                              <p:par>
                                <p:cTn id="59" presetID="1" presetClass="entr" presetSubtype="0"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childTnLst>
                          </p:cTn>
                        </p:par>
                        <p:par>
                          <p:cTn id="61" fill="hold">
                            <p:stCondLst>
                              <p:cond delay="7000"/>
                            </p:stCondLst>
                            <p:childTnLst>
                              <p:par>
                                <p:cTn id="62" presetID="1" presetClass="exit" presetSubtype="0" fill="hold" grpId="1" nodeType="afterEffect">
                                  <p:stCondLst>
                                    <p:cond delay="1000"/>
                                  </p:stCondLst>
                                  <p:childTnLst>
                                    <p:set>
                                      <p:cBhvr>
                                        <p:cTn id="63" dur="1" fill="hold">
                                          <p:stCondLst>
                                            <p:cond delay="0"/>
                                          </p:stCondLst>
                                        </p:cTn>
                                        <p:tgtEl>
                                          <p:spTgt spid="11"/>
                                        </p:tgtEl>
                                        <p:attrNameLst>
                                          <p:attrName>style.visibility</p:attrName>
                                        </p:attrNameLst>
                                      </p:cBhvr>
                                      <p:to>
                                        <p:strVal val="hidden"/>
                                      </p:to>
                                    </p:set>
                                  </p:childTnLst>
                                  <p:subTnLst>
                                    <p:audio>
                                      <p:cMediaNode vol="100000">
                                        <p:cTn display="0" masterRel="sameClick">
                                          <p:stCondLst>
                                            <p:cond evt="begin" delay="0">
                                              <p:tn val="62"/>
                                            </p:cond>
                                          </p:stCondLst>
                                          <p:endCondLst>
                                            <p:cond evt="onStopAudio" delay="0">
                                              <p:tgtEl>
                                                <p:sldTgt/>
                                              </p:tgtEl>
                                            </p:cond>
                                          </p:endCondLst>
                                        </p:cTn>
                                        <p:tgtEl>
                                          <p:sndTgt r:embed="rId3" name="hammer.wav"/>
                                        </p:tgtEl>
                                      </p:cMediaNode>
                                    </p:audio>
                                  </p:subTnLst>
                                </p:cTn>
                              </p:par>
                            </p:childTnLst>
                          </p:cTn>
                        </p:par>
                        <p:par>
                          <p:cTn id="64" fill="hold">
                            <p:stCondLst>
                              <p:cond delay="8000"/>
                            </p:stCondLst>
                            <p:childTnLst>
                              <p:par>
                                <p:cTn id="65" presetID="1" presetClass="entr" presetSubtype="0" fill="hold" grpId="0" nodeType="after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childTnLst>
                          </p:cTn>
                        </p:par>
                        <p:par>
                          <p:cTn id="67" fill="hold">
                            <p:stCondLst>
                              <p:cond delay="8000"/>
                            </p:stCondLst>
                            <p:childTnLst>
                              <p:par>
                                <p:cTn id="68" presetID="1" presetClass="exit" presetSubtype="0" fill="hold" grpId="1" nodeType="afterEffect">
                                  <p:stCondLst>
                                    <p:cond delay="1000"/>
                                  </p:stCondLst>
                                  <p:childTnLst>
                                    <p:set>
                                      <p:cBhvr>
                                        <p:cTn id="69" dur="1" fill="hold">
                                          <p:stCondLst>
                                            <p:cond delay="0"/>
                                          </p:stCondLst>
                                        </p:cTn>
                                        <p:tgtEl>
                                          <p:spTgt spid="10"/>
                                        </p:tgtEl>
                                        <p:attrNameLst>
                                          <p:attrName>style.visibility</p:attrName>
                                        </p:attrNameLst>
                                      </p:cBhvr>
                                      <p:to>
                                        <p:strVal val="hidden"/>
                                      </p:to>
                                    </p:set>
                                  </p:childTnLst>
                                  <p:subTnLst>
                                    <p:audio>
                                      <p:cMediaNode vol="100000">
                                        <p:cTn display="0" masterRel="sameClick">
                                          <p:stCondLst>
                                            <p:cond evt="begin" delay="0">
                                              <p:tn val="68"/>
                                            </p:cond>
                                          </p:stCondLst>
                                          <p:endCondLst>
                                            <p:cond evt="onStopAudio" delay="0">
                                              <p:tgtEl>
                                                <p:sldTgt/>
                                              </p:tgtEl>
                                            </p:cond>
                                          </p:endCondLst>
                                        </p:cTn>
                                        <p:tgtEl>
                                          <p:sndTgt r:embed="rId3" name="hammer.wav"/>
                                        </p:tgtEl>
                                      </p:cMediaNode>
                                    </p:audio>
                                  </p:subTnLst>
                                </p:cTn>
                              </p:par>
                            </p:childTnLst>
                          </p:cTn>
                        </p:par>
                        <p:par>
                          <p:cTn id="70" fill="hold">
                            <p:stCondLst>
                              <p:cond delay="9000"/>
                            </p:stCondLst>
                            <p:childTnLst>
                              <p:par>
                                <p:cTn id="71" presetID="1" presetClass="entr" presetSubtype="0" fill="hold" grpId="0" nodeType="afterEffect">
                                  <p:stCondLst>
                                    <p:cond delay="0"/>
                                  </p:stCondLst>
                                  <p:childTnLst>
                                    <p:set>
                                      <p:cBhvr>
                                        <p:cTn id="72" dur="1" fill="hold">
                                          <p:stCondLst>
                                            <p:cond delay="0"/>
                                          </p:stCondLst>
                                        </p:cTn>
                                        <p:tgtEl>
                                          <p:spTgt spid="9"/>
                                        </p:tgtEl>
                                        <p:attrNameLst>
                                          <p:attrName>style.visibility</p:attrName>
                                        </p:attrNameLst>
                                      </p:cBhvr>
                                      <p:to>
                                        <p:strVal val="visible"/>
                                      </p:to>
                                    </p:set>
                                  </p:childTnLst>
                                </p:cTn>
                              </p:par>
                            </p:childTnLst>
                          </p:cTn>
                        </p:par>
                        <p:par>
                          <p:cTn id="73" fill="hold">
                            <p:stCondLst>
                              <p:cond delay="9000"/>
                            </p:stCondLst>
                            <p:childTnLst>
                              <p:par>
                                <p:cTn id="74" presetID="1" presetClass="exit" presetSubtype="0" fill="hold" grpId="1" nodeType="afterEffect">
                                  <p:stCondLst>
                                    <p:cond delay="1000"/>
                                  </p:stCondLst>
                                  <p:childTnLst>
                                    <p:set>
                                      <p:cBhvr>
                                        <p:cTn id="75" dur="1" fill="hold">
                                          <p:stCondLst>
                                            <p:cond delay="0"/>
                                          </p:stCondLst>
                                        </p:cTn>
                                        <p:tgtEl>
                                          <p:spTgt spid="9"/>
                                        </p:tgtEl>
                                        <p:attrNameLst>
                                          <p:attrName>style.visibility</p:attrName>
                                        </p:attrNameLst>
                                      </p:cBhvr>
                                      <p:to>
                                        <p:strVal val="hidden"/>
                                      </p:to>
                                    </p:set>
                                  </p:childTnLst>
                                  <p:subTnLst>
                                    <p:audio>
                                      <p:cMediaNode vol="100000">
                                        <p:cTn display="0" masterRel="sameClick">
                                          <p:stCondLst>
                                            <p:cond evt="begin" delay="0">
                                              <p:tn val="74"/>
                                            </p:cond>
                                          </p:stCondLst>
                                          <p:endCondLst>
                                            <p:cond evt="onStopAudio" delay="0">
                                              <p:tgtEl>
                                                <p:sldTgt/>
                                              </p:tgtEl>
                                            </p:cond>
                                          </p:endCondLst>
                                        </p:cTn>
                                        <p:tgtEl>
                                          <p:sndTgt r:embed="rId3" name="hammer.wav"/>
                                        </p:tgtEl>
                                      </p:cMediaNode>
                                    </p:audio>
                                  </p:subTnLst>
                                </p:cTn>
                              </p:par>
                            </p:childTnLst>
                          </p:cTn>
                        </p:par>
                        <p:par>
                          <p:cTn id="76" fill="hold">
                            <p:stCondLst>
                              <p:cond delay="10000"/>
                            </p:stCondLst>
                            <p:childTnLst>
                              <p:par>
                                <p:cTn id="77" presetID="1" presetClass="entr" presetSubtype="0"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childTnLst>
                          </p:cTn>
                        </p:par>
                        <p:par>
                          <p:cTn id="79" fill="hold">
                            <p:stCondLst>
                              <p:cond delay="10000"/>
                            </p:stCondLst>
                            <p:childTnLst>
                              <p:par>
                                <p:cTn id="80" presetID="1" presetClass="exit" presetSubtype="0" fill="hold" grpId="1" nodeType="afterEffect">
                                  <p:stCondLst>
                                    <p:cond delay="1000"/>
                                  </p:stCondLst>
                                  <p:childTnLst>
                                    <p:set>
                                      <p:cBhvr>
                                        <p:cTn id="81" dur="1" fill="hold">
                                          <p:stCondLst>
                                            <p:cond delay="0"/>
                                          </p:stCondLst>
                                        </p:cTn>
                                        <p:tgtEl>
                                          <p:spTgt spid="19"/>
                                        </p:tgtEl>
                                        <p:attrNameLst>
                                          <p:attrName>style.visibility</p:attrName>
                                        </p:attrNameLst>
                                      </p:cBhvr>
                                      <p:to>
                                        <p:strVal val="hidden"/>
                                      </p:to>
                                    </p:set>
                                  </p:childTnLst>
                                  <p:subTnLst>
                                    <p:audio>
                                      <p:cMediaNode vol="100000">
                                        <p:cTn display="0" masterRel="sameClick">
                                          <p:stCondLst>
                                            <p:cond evt="begin" delay="0">
                                              <p:tn val="80"/>
                                            </p:cond>
                                          </p:stCondLst>
                                          <p:endCondLst>
                                            <p:cond evt="onStopAudio" delay="0">
                                              <p:tgtEl>
                                                <p:sldTgt/>
                                              </p:tgtEl>
                                            </p:cond>
                                          </p:endCondLst>
                                        </p:cTn>
                                        <p:tgtEl>
                                          <p:sndTgt r:embed="rId2" name="chimes.wav"/>
                                        </p:tgtEl>
                                      </p:cMediaNode>
                                    </p:audio>
                                  </p:sub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5"/>
                                        </p:tgtEl>
                                        <p:attrNameLst>
                                          <p:attrName>style.visibility</p:attrName>
                                        </p:attrNameLst>
                                      </p:cBhvr>
                                      <p:to>
                                        <p:strVal val="visible"/>
                                      </p:to>
                                    </p:set>
                                    <p:animEffect transition="in" filter="fade">
                                      <p:cBhvr>
                                        <p:cTn id="8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344749" y="209006"/>
            <a:ext cx="10434875" cy="3356230"/>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8:</a:t>
            </a:r>
            <a:r>
              <a:rPr lang="en-US" sz="2400" dirty="0">
                <a:solidFill>
                  <a:srgbClr val="FF0000"/>
                </a:solidFill>
                <a:latin typeface="Times New Roman" panose="02020603050405020304" pitchFamily="18" charset="0"/>
                <a:cs typeface="Times New Roman" panose="02020603050405020304" pitchFamily="18" charset="0"/>
              </a:rPr>
              <a:t> </a:t>
            </a:r>
            <a:r>
              <a:rPr lang="vi-VN" sz="2800" b="1" i="1" dirty="0">
                <a:solidFill>
                  <a:schemeClr val="tx1"/>
                </a:solidFill>
                <a:latin typeface="Times New Roman" panose="02020603050405020304" pitchFamily="18" charset="0"/>
                <a:cs typeface="Times New Roman" panose="02020603050405020304" pitchFamily="18" charset="0"/>
              </a:rPr>
              <a:t>Acetic acid có thể làm quỳ tím chuyển sang màu hồng, tác dụng với base, oxide base, kim loại trước H và với muối, bởi vì trong phân tử có chứa</a:t>
            </a:r>
            <a:endParaRPr lang="en-US" sz="2800" dirty="0">
              <a:solidFill>
                <a:schemeClr val="tx1"/>
              </a:solidFill>
              <a:latin typeface="Times New Roman" panose="02020603050405020304" pitchFamily="18" charset="0"/>
              <a:cs typeface="Times New Roman" panose="02020603050405020304" pitchFamily="18" charset="0"/>
            </a:endParaRPr>
          </a:p>
          <a:p>
            <a:r>
              <a:rPr lang="vi-VN" sz="2800" dirty="0">
                <a:solidFill>
                  <a:schemeClr val="tx1"/>
                </a:solidFill>
                <a:latin typeface="Times New Roman" panose="02020603050405020304" pitchFamily="18" charset="0"/>
                <a:cs typeface="Times New Roman" panose="02020603050405020304" pitchFamily="18" charset="0"/>
              </a:rPr>
              <a:t>A. nguyên tử O.</a:t>
            </a:r>
            <a:endParaRPr lang="en-US" sz="2800" dirty="0">
              <a:solidFill>
                <a:schemeClr val="tx1"/>
              </a:solidFill>
              <a:latin typeface="Times New Roman" panose="02020603050405020304" pitchFamily="18" charset="0"/>
              <a:cs typeface="Times New Roman" panose="02020603050405020304" pitchFamily="18" charset="0"/>
            </a:endParaRPr>
          </a:p>
          <a:p>
            <a:r>
              <a:rPr lang="vi-VN" sz="2800" dirty="0">
                <a:solidFill>
                  <a:schemeClr val="tx1"/>
                </a:solidFill>
                <a:latin typeface="Times New Roman" panose="02020603050405020304" pitchFamily="18" charset="0"/>
                <a:cs typeface="Times New Roman" panose="02020603050405020304" pitchFamily="18" charset="0"/>
              </a:rPr>
              <a:t>B. 3 nguyên tử C, H, O.</a:t>
            </a:r>
            <a:endParaRPr lang="en-US" sz="2800" dirty="0">
              <a:solidFill>
                <a:schemeClr val="tx1"/>
              </a:solidFill>
              <a:latin typeface="Times New Roman" panose="02020603050405020304" pitchFamily="18" charset="0"/>
              <a:cs typeface="Times New Roman" panose="02020603050405020304" pitchFamily="18" charset="0"/>
            </a:endParaRPr>
          </a:p>
          <a:p>
            <a:r>
              <a:rPr lang="vi-VN" sz="2800" dirty="0">
                <a:solidFill>
                  <a:schemeClr val="tx1"/>
                </a:solidFill>
                <a:latin typeface="Times New Roman" panose="02020603050405020304" pitchFamily="18" charset="0"/>
                <a:cs typeface="Times New Roman" panose="02020603050405020304" pitchFamily="18" charset="0"/>
              </a:rPr>
              <a:t>C. nhóm – CH</a:t>
            </a:r>
            <a:r>
              <a:rPr lang="vi-VN" sz="2800" baseline="-25000" dirty="0">
                <a:solidFill>
                  <a:schemeClr val="tx1"/>
                </a:solidFill>
                <a:latin typeface="Times New Roman" panose="02020603050405020304" pitchFamily="18" charset="0"/>
                <a:cs typeface="Times New Roman" panose="02020603050405020304" pitchFamily="18" charset="0"/>
              </a:rPr>
              <a:t>3</a:t>
            </a:r>
            <a:endParaRPr lang="en-US" sz="2800" dirty="0">
              <a:solidFill>
                <a:schemeClr val="tx1"/>
              </a:solidFill>
              <a:latin typeface="Times New Roman" panose="02020603050405020304" pitchFamily="18" charset="0"/>
              <a:cs typeface="Times New Roman" panose="02020603050405020304" pitchFamily="18" charset="0"/>
            </a:endParaRPr>
          </a:p>
          <a:p>
            <a:r>
              <a:rPr lang="vi-VN" sz="2800" dirty="0">
                <a:solidFill>
                  <a:schemeClr val="tx1"/>
                </a:solidFill>
                <a:latin typeface="Times New Roman" panose="02020603050405020304" pitchFamily="18" charset="0"/>
                <a:cs typeface="Times New Roman" panose="02020603050405020304" pitchFamily="18" charset="0"/>
              </a:rPr>
              <a:t>D. có nhóm – COOH.</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Snip Diagonal Corner Rectangle 4"/>
          <p:cNvSpPr/>
          <p:nvPr/>
        </p:nvSpPr>
        <p:spPr>
          <a:xfrm>
            <a:off x="5105605" y="4023195"/>
            <a:ext cx="1613989" cy="1362891"/>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dirty="0">
                <a:solidFill>
                  <a:schemeClr val="bg1"/>
                </a:solidFill>
                <a:latin typeface="Tahoma" panose="020B0604030504040204" pitchFamily="34" charset="0"/>
                <a:ea typeface="Tahoma" panose="020B0604030504040204" pitchFamily="34" charset="0"/>
                <a:cs typeface="Tahoma" panose="020B0604030504040204" pitchFamily="34" charset="0"/>
              </a:rPr>
              <a:t>D</a:t>
            </a:r>
            <a:endParaRPr kumimoji="0" lang="vi-VN" sz="48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6" y="1632946"/>
            <a:ext cx="1353775" cy="1656718"/>
          </a:xfrm>
          <a:prstGeom prst="rect">
            <a:avLst/>
          </a:prstGeom>
        </p:spPr>
      </p:pic>
      <p:sp>
        <p:nvSpPr>
          <p:cNvPr id="8" name="Pentagon 7">
            <a:hlinkClick r:id="rId5" action="ppaction://hlinksldjump"/>
          </p:cNvPr>
          <p:cNvSpPr/>
          <p:nvPr/>
        </p:nvSpPr>
        <p:spPr>
          <a:xfrm flipH="1">
            <a:off x="9392191" y="5865224"/>
            <a:ext cx="2582091" cy="849086"/>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a:solidFill>
                  <a:srgbClr val="5B9BD5">
                    <a:lumMod val="75000"/>
                  </a:srgbClr>
                </a:solidFill>
                <a:latin typeface="Tahoma" panose="020B0604030504040204" pitchFamily="34" charset="0"/>
                <a:ea typeface="Tahoma" panose="020B0604030504040204" pitchFamily="34" charset="0"/>
                <a:cs typeface="Tahoma" panose="020B0604030504040204" pitchFamily="34" charset="0"/>
              </a:rPr>
              <a:t>QUAY VỀ</a:t>
            </a:r>
            <a:endParaRPr lang="vi-VN" sz="3200" b="1"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6" name="Oval 19"/>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0</a:t>
            </a:r>
          </a:p>
        </p:txBody>
      </p:sp>
      <p:sp>
        <p:nvSpPr>
          <p:cNvPr id="9" name="Oval 20"/>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1</a:t>
            </a:r>
          </a:p>
        </p:txBody>
      </p:sp>
      <p:sp>
        <p:nvSpPr>
          <p:cNvPr id="10" name="Oval 21"/>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2</a:t>
            </a:r>
          </a:p>
        </p:txBody>
      </p:sp>
      <p:sp>
        <p:nvSpPr>
          <p:cNvPr id="11" name="Oval 22"/>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3</a:t>
            </a:r>
          </a:p>
        </p:txBody>
      </p:sp>
      <p:sp>
        <p:nvSpPr>
          <p:cNvPr id="12" name="Oval 23"/>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4</a:t>
            </a:r>
          </a:p>
        </p:txBody>
      </p:sp>
      <p:sp>
        <p:nvSpPr>
          <p:cNvPr id="13" name="Oval 24"/>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5</a:t>
            </a:r>
          </a:p>
        </p:txBody>
      </p:sp>
      <p:sp>
        <p:nvSpPr>
          <p:cNvPr id="14" name="Oval 25"/>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6</a:t>
            </a:r>
          </a:p>
        </p:txBody>
      </p:sp>
      <p:sp>
        <p:nvSpPr>
          <p:cNvPr id="15" name="Oval 26"/>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7</a:t>
            </a:r>
          </a:p>
        </p:txBody>
      </p:sp>
      <p:sp>
        <p:nvSpPr>
          <p:cNvPr id="16" name="Oval 27"/>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8</a:t>
            </a:r>
          </a:p>
        </p:txBody>
      </p:sp>
      <p:sp>
        <p:nvSpPr>
          <p:cNvPr id="17" name="Oval 28"/>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9</a:t>
            </a:r>
          </a:p>
        </p:txBody>
      </p:sp>
      <p:sp>
        <p:nvSpPr>
          <p:cNvPr id="18" name="Oval 29"/>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10</a:t>
            </a:r>
          </a:p>
        </p:txBody>
      </p:sp>
      <p:sp>
        <p:nvSpPr>
          <p:cNvPr id="19" name="Oval 30"/>
          <p:cNvSpPr>
            <a:spLocks noChangeArrowheads="1"/>
          </p:cNvSpPr>
          <p:nvPr/>
        </p:nvSpPr>
        <p:spPr bwMode="auto">
          <a:xfrm>
            <a:off x="152400" y="76200"/>
            <a:ext cx="1143000" cy="1041400"/>
          </a:xfrm>
          <a:prstGeom prst="ellipse">
            <a:avLst/>
          </a:prstGeom>
          <a:gradFill rotWithShape="1">
            <a:gsLst>
              <a:gs pos="0">
                <a:schemeClr val="bg1"/>
              </a:gs>
              <a:gs pos="100000">
                <a:srgbClr val="0000FF"/>
              </a:gs>
            </a:gsLst>
            <a:path path="shape">
              <a:fillToRect l="50000" t="50000" r="50000" b="50000"/>
            </a:path>
          </a:gradFill>
          <a:ln w="9525" algn="ctr">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kumimoji="1" lang="en-US" altLang="en-US" sz="5400" b="1">
                <a:solidFill>
                  <a:srgbClr val="FF0000"/>
                </a:solidFill>
                <a:latin typeface=".VnAvant" panose="020B7200000000000000" pitchFamily="34" charset="0"/>
              </a:rPr>
              <a:t>0</a:t>
            </a:r>
          </a:p>
        </p:txBody>
      </p:sp>
    </p:spTree>
    <p:extLst>
      <p:ext uri="{BB962C8B-B14F-4D97-AF65-F5344CB8AC3E}">
        <p14:creationId xmlns:p14="http://schemas.microsoft.com/office/powerpoint/2010/main" val="164165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0"/>
                            </p:stCondLst>
                            <p:childTnLst>
                              <p:par>
                                <p:cTn id="20" presetID="1" presetClass="exit" presetSubtype="0" fill="hold" grpId="1" nodeType="afterEffect">
                                  <p:stCondLst>
                                    <p:cond delay="1000"/>
                                  </p:stCondLst>
                                  <p:childTnLst>
                                    <p:set>
                                      <p:cBhvr>
                                        <p:cTn id="21" dur="1" fill="hold">
                                          <p:stCondLst>
                                            <p:cond delay="0"/>
                                          </p:stCondLst>
                                        </p:cTn>
                                        <p:tgtEl>
                                          <p:spTgt spid="18"/>
                                        </p:tgtEl>
                                        <p:attrNameLst>
                                          <p:attrName>style.visibility</p:attrName>
                                        </p:attrNameLst>
                                      </p:cBhvr>
                                      <p:to>
                                        <p:strVal val="hidden"/>
                                      </p:to>
                                    </p:set>
                                  </p:childTnLst>
                                  <p:subTnLst>
                                    <p:audio>
                                      <p:cMediaNode vol="100000">
                                        <p:cTn display="0" masterRel="sameClick">
                                          <p:stCondLst>
                                            <p:cond evt="begin" delay="0">
                                              <p:tn val="20"/>
                                            </p:cond>
                                          </p:stCondLst>
                                          <p:endCondLst>
                                            <p:cond evt="onStopAudio" delay="0">
                                              <p:tgtEl>
                                                <p:sldTgt/>
                                              </p:tgtEl>
                                            </p:cond>
                                          </p:endCondLst>
                                        </p:cTn>
                                        <p:tgtEl>
                                          <p:sndTgt r:embed="rId3" name="hammer.wav"/>
                                        </p:tgtEl>
                                      </p:cMediaNode>
                                    </p:audio>
                                  </p:sub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1000"/>
                            </p:stCondLst>
                            <p:childTnLst>
                              <p:par>
                                <p:cTn id="26" presetID="1" presetClass="exit" presetSubtype="0" fill="hold" grpId="1" nodeType="afterEffect">
                                  <p:stCondLst>
                                    <p:cond delay="1000"/>
                                  </p:stCondLst>
                                  <p:childTnLst>
                                    <p:set>
                                      <p:cBhvr>
                                        <p:cTn id="27" dur="1" fill="hold">
                                          <p:stCondLst>
                                            <p:cond delay="0"/>
                                          </p:stCondLst>
                                        </p:cTn>
                                        <p:tgtEl>
                                          <p:spTgt spid="17"/>
                                        </p:tgtEl>
                                        <p:attrNameLst>
                                          <p:attrName>style.visibility</p:attrName>
                                        </p:attrNameLst>
                                      </p:cBhvr>
                                      <p:to>
                                        <p:strVal val="hidden"/>
                                      </p:to>
                                    </p:set>
                                  </p:childTnLst>
                                  <p:subTnLst>
                                    <p:audio>
                                      <p:cMediaNode vol="100000">
                                        <p:cTn display="0" masterRel="sameClick">
                                          <p:stCondLst>
                                            <p:cond evt="begin" delay="0">
                                              <p:tn val="26"/>
                                            </p:cond>
                                          </p:stCondLst>
                                          <p:endCondLst>
                                            <p:cond evt="onStopAudio" delay="0">
                                              <p:tgtEl>
                                                <p:sldTgt/>
                                              </p:tgtEl>
                                            </p:cond>
                                          </p:endCondLst>
                                        </p:cTn>
                                        <p:tgtEl>
                                          <p:sndTgt r:embed="rId3" name="hammer.wav"/>
                                        </p:tgtEl>
                                      </p:cMediaNode>
                                    </p:audio>
                                  </p:sub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par>
                          <p:cTn id="31" fill="hold">
                            <p:stCondLst>
                              <p:cond delay="2000"/>
                            </p:stCondLst>
                            <p:childTnLst>
                              <p:par>
                                <p:cTn id="32" presetID="1" presetClass="exit" presetSubtype="0" fill="hold" grpId="1" nodeType="afterEffect">
                                  <p:stCondLst>
                                    <p:cond delay="1000"/>
                                  </p:stCondLst>
                                  <p:childTnLst>
                                    <p:set>
                                      <p:cBhvr>
                                        <p:cTn id="33" dur="1" fill="hold">
                                          <p:stCondLst>
                                            <p:cond delay="0"/>
                                          </p:stCondLst>
                                        </p:cTn>
                                        <p:tgtEl>
                                          <p:spTgt spid="16"/>
                                        </p:tgtEl>
                                        <p:attrNameLst>
                                          <p:attrName>style.visibility</p:attrName>
                                        </p:attrNameLst>
                                      </p:cBhvr>
                                      <p:to>
                                        <p:strVal val="hidden"/>
                                      </p:to>
                                    </p:set>
                                  </p:childTnLst>
                                  <p:subTnLst>
                                    <p:audio>
                                      <p:cMediaNode vol="100000">
                                        <p:cTn display="0" masterRel="sameClick">
                                          <p:stCondLst>
                                            <p:cond evt="begin" delay="0">
                                              <p:tn val="32"/>
                                            </p:cond>
                                          </p:stCondLst>
                                          <p:endCondLst>
                                            <p:cond evt="onStopAudio" delay="0">
                                              <p:tgtEl>
                                                <p:sldTgt/>
                                              </p:tgtEl>
                                            </p:cond>
                                          </p:endCondLst>
                                        </p:cTn>
                                        <p:tgtEl>
                                          <p:sndTgt r:embed="rId3" name="hammer.wav"/>
                                        </p:tgtEl>
                                      </p:cMediaNode>
                                    </p:audio>
                                  </p:subTnLst>
                                </p:cTn>
                              </p:par>
                            </p:childTnLst>
                          </p:cTn>
                        </p:par>
                        <p:par>
                          <p:cTn id="34" fill="hold">
                            <p:stCondLst>
                              <p:cond delay="3000"/>
                            </p:stCondLst>
                            <p:childTnLst>
                              <p:par>
                                <p:cTn id="35" presetID="1"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par>
                          <p:cTn id="37" fill="hold">
                            <p:stCondLst>
                              <p:cond delay="3000"/>
                            </p:stCondLst>
                            <p:childTnLst>
                              <p:par>
                                <p:cTn id="38" presetID="1" presetClass="exit" presetSubtype="0" fill="hold" grpId="1" nodeType="afterEffect">
                                  <p:stCondLst>
                                    <p:cond delay="1000"/>
                                  </p:stCondLst>
                                  <p:childTnLst>
                                    <p:set>
                                      <p:cBhvr>
                                        <p:cTn id="39" dur="1" fill="hold">
                                          <p:stCondLst>
                                            <p:cond delay="0"/>
                                          </p:stCondLst>
                                        </p:cTn>
                                        <p:tgtEl>
                                          <p:spTgt spid="15"/>
                                        </p:tgtEl>
                                        <p:attrNameLst>
                                          <p:attrName>style.visibility</p:attrName>
                                        </p:attrNameLst>
                                      </p:cBhvr>
                                      <p:to>
                                        <p:strVal val="hidden"/>
                                      </p:to>
                                    </p:set>
                                  </p:childTnLst>
                                  <p:subTnLst>
                                    <p:audio>
                                      <p:cMediaNode vol="100000">
                                        <p:cTn display="0" masterRel="sameClick">
                                          <p:stCondLst>
                                            <p:cond evt="begin" delay="0">
                                              <p:tn val="38"/>
                                            </p:cond>
                                          </p:stCondLst>
                                          <p:endCondLst>
                                            <p:cond evt="onStopAudio" delay="0">
                                              <p:tgtEl>
                                                <p:sldTgt/>
                                              </p:tgtEl>
                                            </p:cond>
                                          </p:endCondLst>
                                        </p:cTn>
                                        <p:tgtEl>
                                          <p:sndTgt r:embed="rId3" name="hammer.wav"/>
                                        </p:tgtEl>
                                      </p:cMediaNode>
                                    </p:audio>
                                  </p:subTnLst>
                                </p:cTn>
                              </p:par>
                            </p:childTnLst>
                          </p:cTn>
                        </p:par>
                        <p:par>
                          <p:cTn id="40" fill="hold">
                            <p:stCondLst>
                              <p:cond delay="4000"/>
                            </p:stCondLst>
                            <p:childTnLst>
                              <p:par>
                                <p:cTn id="41" presetID="1"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par>
                          <p:cTn id="43" fill="hold">
                            <p:stCondLst>
                              <p:cond delay="4000"/>
                            </p:stCondLst>
                            <p:childTnLst>
                              <p:par>
                                <p:cTn id="44" presetID="1" presetClass="exit" presetSubtype="0" fill="hold" grpId="1" nodeType="afterEffect">
                                  <p:stCondLst>
                                    <p:cond delay="1000"/>
                                  </p:stCondLst>
                                  <p:childTnLst>
                                    <p:set>
                                      <p:cBhvr>
                                        <p:cTn id="45" dur="1" fill="hold">
                                          <p:stCondLst>
                                            <p:cond delay="0"/>
                                          </p:stCondLst>
                                        </p:cTn>
                                        <p:tgtEl>
                                          <p:spTgt spid="14"/>
                                        </p:tgtEl>
                                        <p:attrNameLst>
                                          <p:attrName>style.visibility</p:attrName>
                                        </p:attrNameLst>
                                      </p:cBhvr>
                                      <p:to>
                                        <p:strVal val="hidden"/>
                                      </p:to>
                                    </p:set>
                                  </p:childTnLst>
                                  <p:subTnLst>
                                    <p:audio>
                                      <p:cMediaNode vol="100000">
                                        <p:cTn display="0" masterRel="sameClick">
                                          <p:stCondLst>
                                            <p:cond evt="begin" delay="0">
                                              <p:tn val="44"/>
                                            </p:cond>
                                          </p:stCondLst>
                                          <p:endCondLst>
                                            <p:cond evt="onStopAudio" delay="0">
                                              <p:tgtEl>
                                                <p:sldTgt/>
                                              </p:tgtEl>
                                            </p:cond>
                                          </p:endCondLst>
                                        </p:cTn>
                                        <p:tgtEl>
                                          <p:sndTgt r:embed="rId3" name="hammer.wav"/>
                                        </p:tgtEl>
                                      </p:cMediaNode>
                                    </p:audio>
                                  </p:subTnLst>
                                </p:cTn>
                              </p:par>
                            </p:childTnLst>
                          </p:cTn>
                        </p:par>
                        <p:par>
                          <p:cTn id="46" fill="hold">
                            <p:stCondLst>
                              <p:cond delay="5000"/>
                            </p:stCondLst>
                            <p:childTnLst>
                              <p:par>
                                <p:cTn id="47" presetID="1"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par>
                          <p:cTn id="49" fill="hold">
                            <p:stCondLst>
                              <p:cond delay="5000"/>
                            </p:stCondLst>
                            <p:childTnLst>
                              <p:par>
                                <p:cTn id="50" presetID="1" presetClass="exit" presetSubtype="0" fill="hold" grpId="1" nodeType="afterEffect">
                                  <p:stCondLst>
                                    <p:cond delay="1000"/>
                                  </p:stCondLst>
                                  <p:childTnLst>
                                    <p:set>
                                      <p:cBhvr>
                                        <p:cTn id="51" dur="1" fill="hold">
                                          <p:stCondLst>
                                            <p:cond delay="0"/>
                                          </p:stCondLst>
                                        </p:cTn>
                                        <p:tgtEl>
                                          <p:spTgt spid="13"/>
                                        </p:tgtEl>
                                        <p:attrNameLst>
                                          <p:attrName>style.visibility</p:attrName>
                                        </p:attrNameLst>
                                      </p:cBhvr>
                                      <p:to>
                                        <p:strVal val="hidden"/>
                                      </p:to>
                                    </p:set>
                                  </p:childTnLst>
                                  <p:subTnLst>
                                    <p:audio>
                                      <p:cMediaNode vol="100000">
                                        <p:cTn display="0" masterRel="sameClick">
                                          <p:stCondLst>
                                            <p:cond evt="begin" delay="0">
                                              <p:tn val="50"/>
                                            </p:cond>
                                          </p:stCondLst>
                                          <p:endCondLst>
                                            <p:cond evt="onStopAudio" delay="0">
                                              <p:tgtEl>
                                                <p:sldTgt/>
                                              </p:tgtEl>
                                            </p:cond>
                                          </p:endCondLst>
                                        </p:cTn>
                                        <p:tgtEl>
                                          <p:sndTgt r:embed="rId3" name="hammer.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par>
                          <p:cTn id="55" fill="hold">
                            <p:stCondLst>
                              <p:cond delay="6000"/>
                            </p:stCondLst>
                            <p:childTnLst>
                              <p:par>
                                <p:cTn id="56" presetID="1" presetClass="exit" presetSubtype="0" fill="hold" grpId="1" nodeType="afterEffect">
                                  <p:stCondLst>
                                    <p:cond delay="1000"/>
                                  </p:stCondLst>
                                  <p:childTnLst>
                                    <p:set>
                                      <p:cBhvr>
                                        <p:cTn id="57" dur="1" fill="hold">
                                          <p:stCondLst>
                                            <p:cond delay="0"/>
                                          </p:stCondLst>
                                        </p:cTn>
                                        <p:tgtEl>
                                          <p:spTgt spid="12"/>
                                        </p:tgtEl>
                                        <p:attrNameLst>
                                          <p:attrName>style.visibility</p:attrName>
                                        </p:attrNameLst>
                                      </p:cBhvr>
                                      <p:to>
                                        <p:strVal val="hidden"/>
                                      </p:to>
                                    </p:set>
                                  </p:childTnLst>
                                  <p:subTnLst>
                                    <p:audio>
                                      <p:cMediaNode vol="100000">
                                        <p:cTn display="0" masterRel="sameClick">
                                          <p:stCondLst>
                                            <p:cond evt="begin" delay="0">
                                              <p:tn val="56"/>
                                            </p:cond>
                                          </p:stCondLst>
                                          <p:endCondLst>
                                            <p:cond evt="onStopAudio" delay="0">
                                              <p:tgtEl>
                                                <p:sldTgt/>
                                              </p:tgtEl>
                                            </p:cond>
                                          </p:endCondLst>
                                        </p:cTn>
                                        <p:tgtEl>
                                          <p:sndTgt r:embed="rId3" name="hammer.wav"/>
                                        </p:tgtEl>
                                      </p:cMediaNode>
                                    </p:audio>
                                  </p:subTnLst>
                                </p:cTn>
                              </p:par>
                            </p:childTnLst>
                          </p:cTn>
                        </p:par>
                        <p:par>
                          <p:cTn id="58" fill="hold">
                            <p:stCondLst>
                              <p:cond delay="7000"/>
                            </p:stCondLst>
                            <p:childTnLst>
                              <p:par>
                                <p:cTn id="59" presetID="1" presetClass="entr" presetSubtype="0"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childTnLst>
                          </p:cTn>
                        </p:par>
                        <p:par>
                          <p:cTn id="61" fill="hold">
                            <p:stCondLst>
                              <p:cond delay="7000"/>
                            </p:stCondLst>
                            <p:childTnLst>
                              <p:par>
                                <p:cTn id="62" presetID="1" presetClass="exit" presetSubtype="0" fill="hold" grpId="1" nodeType="afterEffect">
                                  <p:stCondLst>
                                    <p:cond delay="1000"/>
                                  </p:stCondLst>
                                  <p:childTnLst>
                                    <p:set>
                                      <p:cBhvr>
                                        <p:cTn id="63" dur="1" fill="hold">
                                          <p:stCondLst>
                                            <p:cond delay="0"/>
                                          </p:stCondLst>
                                        </p:cTn>
                                        <p:tgtEl>
                                          <p:spTgt spid="11"/>
                                        </p:tgtEl>
                                        <p:attrNameLst>
                                          <p:attrName>style.visibility</p:attrName>
                                        </p:attrNameLst>
                                      </p:cBhvr>
                                      <p:to>
                                        <p:strVal val="hidden"/>
                                      </p:to>
                                    </p:set>
                                  </p:childTnLst>
                                  <p:subTnLst>
                                    <p:audio>
                                      <p:cMediaNode vol="100000">
                                        <p:cTn display="0" masterRel="sameClick">
                                          <p:stCondLst>
                                            <p:cond evt="begin" delay="0">
                                              <p:tn val="62"/>
                                            </p:cond>
                                          </p:stCondLst>
                                          <p:endCondLst>
                                            <p:cond evt="onStopAudio" delay="0">
                                              <p:tgtEl>
                                                <p:sldTgt/>
                                              </p:tgtEl>
                                            </p:cond>
                                          </p:endCondLst>
                                        </p:cTn>
                                        <p:tgtEl>
                                          <p:sndTgt r:embed="rId3" name="hammer.wav"/>
                                        </p:tgtEl>
                                      </p:cMediaNode>
                                    </p:audio>
                                  </p:subTnLst>
                                </p:cTn>
                              </p:par>
                            </p:childTnLst>
                          </p:cTn>
                        </p:par>
                        <p:par>
                          <p:cTn id="64" fill="hold">
                            <p:stCondLst>
                              <p:cond delay="8000"/>
                            </p:stCondLst>
                            <p:childTnLst>
                              <p:par>
                                <p:cTn id="65" presetID="1" presetClass="entr" presetSubtype="0" fill="hold" grpId="0" nodeType="after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childTnLst>
                          </p:cTn>
                        </p:par>
                        <p:par>
                          <p:cTn id="67" fill="hold">
                            <p:stCondLst>
                              <p:cond delay="8000"/>
                            </p:stCondLst>
                            <p:childTnLst>
                              <p:par>
                                <p:cTn id="68" presetID="1" presetClass="exit" presetSubtype="0" fill="hold" grpId="1" nodeType="afterEffect">
                                  <p:stCondLst>
                                    <p:cond delay="1000"/>
                                  </p:stCondLst>
                                  <p:childTnLst>
                                    <p:set>
                                      <p:cBhvr>
                                        <p:cTn id="69" dur="1" fill="hold">
                                          <p:stCondLst>
                                            <p:cond delay="0"/>
                                          </p:stCondLst>
                                        </p:cTn>
                                        <p:tgtEl>
                                          <p:spTgt spid="10"/>
                                        </p:tgtEl>
                                        <p:attrNameLst>
                                          <p:attrName>style.visibility</p:attrName>
                                        </p:attrNameLst>
                                      </p:cBhvr>
                                      <p:to>
                                        <p:strVal val="hidden"/>
                                      </p:to>
                                    </p:set>
                                  </p:childTnLst>
                                  <p:subTnLst>
                                    <p:audio>
                                      <p:cMediaNode vol="100000">
                                        <p:cTn display="0" masterRel="sameClick">
                                          <p:stCondLst>
                                            <p:cond evt="begin" delay="0">
                                              <p:tn val="68"/>
                                            </p:cond>
                                          </p:stCondLst>
                                          <p:endCondLst>
                                            <p:cond evt="onStopAudio" delay="0">
                                              <p:tgtEl>
                                                <p:sldTgt/>
                                              </p:tgtEl>
                                            </p:cond>
                                          </p:endCondLst>
                                        </p:cTn>
                                        <p:tgtEl>
                                          <p:sndTgt r:embed="rId3" name="hammer.wav"/>
                                        </p:tgtEl>
                                      </p:cMediaNode>
                                    </p:audio>
                                  </p:subTnLst>
                                </p:cTn>
                              </p:par>
                            </p:childTnLst>
                          </p:cTn>
                        </p:par>
                        <p:par>
                          <p:cTn id="70" fill="hold">
                            <p:stCondLst>
                              <p:cond delay="9000"/>
                            </p:stCondLst>
                            <p:childTnLst>
                              <p:par>
                                <p:cTn id="71" presetID="1" presetClass="entr" presetSubtype="0" fill="hold" grpId="0" nodeType="afterEffect">
                                  <p:stCondLst>
                                    <p:cond delay="0"/>
                                  </p:stCondLst>
                                  <p:childTnLst>
                                    <p:set>
                                      <p:cBhvr>
                                        <p:cTn id="72" dur="1" fill="hold">
                                          <p:stCondLst>
                                            <p:cond delay="0"/>
                                          </p:stCondLst>
                                        </p:cTn>
                                        <p:tgtEl>
                                          <p:spTgt spid="9"/>
                                        </p:tgtEl>
                                        <p:attrNameLst>
                                          <p:attrName>style.visibility</p:attrName>
                                        </p:attrNameLst>
                                      </p:cBhvr>
                                      <p:to>
                                        <p:strVal val="visible"/>
                                      </p:to>
                                    </p:set>
                                  </p:childTnLst>
                                </p:cTn>
                              </p:par>
                            </p:childTnLst>
                          </p:cTn>
                        </p:par>
                        <p:par>
                          <p:cTn id="73" fill="hold">
                            <p:stCondLst>
                              <p:cond delay="9000"/>
                            </p:stCondLst>
                            <p:childTnLst>
                              <p:par>
                                <p:cTn id="74" presetID="1" presetClass="exit" presetSubtype="0" fill="hold" grpId="1" nodeType="afterEffect">
                                  <p:stCondLst>
                                    <p:cond delay="1000"/>
                                  </p:stCondLst>
                                  <p:childTnLst>
                                    <p:set>
                                      <p:cBhvr>
                                        <p:cTn id="75" dur="1" fill="hold">
                                          <p:stCondLst>
                                            <p:cond delay="0"/>
                                          </p:stCondLst>
                                        </p:cTn>
                                        <p:tgtEl>
                                          <p:spTgt spid="9"/>
                                        </p:tgtEl>
                                        <p:attrNameLst>
                                          <p:attrName>style.visibility</p:attrName>
                                        </p:attrNameLst>
                                      </p:cBhvr>
                                      <p:to>
                                        <p:strVal val="hidden"/>
                                      </p:to>
                                    </p:set>
                                  </p:childTnLst>
                                  <p:subTnLst>
                                    <p:audio>
                                      <p:cMediaNode vol="100000">
                                        <p:cTn display="0" masterRel="sameClick">
                                          <p:stCondLst>
                                            <p:cond evt="begin" delay="0">
                                              <p:tn val="74"/>
                                            </p:cond>
                                          </p:stCondLst>
                                          <p:endCondLst>
                                            <p:cond evt="onStopAudio" delay="0">
                                              <p:tgtEl>
                                                <p:sldTgt/>
                                              </p:tgtEl>
                                            </p:cond>
                                          </p:endCondLst>
                                        </p:cTn>
                                        <p:tgtEl>
                                          <p:sndTgt r:embed="rId3" name="hammer.wav"/>
                                        </p:tgtEl>
                                      </p:cMediaNode>
                                    </p:audio>
                                  </p:subTnLst>
                                </p:cTn>
                              </p:par>
                            </p:childTnLst>
                          </p:cTn>
                        </p:par>
                        <p:par>
                          <p:cTn id="76" fill="hold">
                            <p:stCondLst>
                              <p:cond delay="10000"/>
                            </p:stCondLst>
                            <p:childTnLst>
                              <p:par>
                                <p:cTn id="77" presetID="1" presetClass="entr" presetSubtype="0"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childTnLst>
                          </p:cTn>
                        </p:par>
                        <p:par>
                          <p:cTn id="79" fill="hold">
                            <p:stCondLst>
                              <p:cond delay="10000"/>
                            </p:stCondLst>
                            <p:childTnLst>
                              <p:par>
                                <p:cTn id="80" presetID="1" presetClass="exit" presetSubtype="0" fill="hold" grpId="1" nodeType="afterEffect">
                                  <p:stCondLst>
                                    <p:cond delay="1000"/>
                                  </p:stCondLst>
                                  <p:childTnLst>
                                    <p:set>
                                      <p:cBhvr>
                                        <p:cTn id="81" dur="1" fill="hold">
                                          <p:stCondLst>
                                            <p:cond delay="0"/>
                                          </p:stCondLst>
                                        </p:cTn>
                                        <p:tgtEl>
                                          <p:spTgt spid="19"/>
                                        </p:tgtEl>
                                        <p:attrNameLst>
                                          <p:attrName>style.visibility</p:attrName>
                                        </p:attrNameLst>
                                      </p:cBhvr>
                                      <p:to>
                                        <p:strVal val="hidden"/>
                                      </p:to>
                                    </p:set>
                                  </p:childTnLst>
                                  <p:subTnLst>
                                    <p:audio>
                                      <p:cMediaNode vol="100000">
                                        <p:cTn display="0" masterRel="sameClick">
                                          <p:stCondLst>
                                            <p:cond evt="begin" delay="0">
                                              <p:tn val="80"/>
                                            </p:cond>
                                          </p:stCondLst>
                                          <p:endCondLst>
                                            <p:cond evt="onStopAudio" delay="0">
                                              <p:tgtEl>
                                                <p:sldTgt/>
                                              </p:tgtEl>
                                            </p:cond>
                                          </p:endCondLst>
                                        </p:cTn>
                                        <p:tgtEl>
                                          <p:sndTgt r:embed="rId2" name="chimes.wav"/>
                                        </p:tgtEl>
                                      </p:cMediaNode>
                                    </p:audio>
                                  </p:sub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5"/>
                                        </p:tgtEl>
                                        <p:attrNameLst>
                                          <p:attrName>style.visibility</p:attrName>
                                        </p:attrNameLst>
                                      </p:cBhvr>
                                      <p:to>
                                        <p:strVal val="visible"/>
                                      </p:to>
                                    </p:set>
                                    <p:animEffect transition="in" filter="fade">
                                      <p:cBhvr>
                                        <p:cTn id="8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8915400" y="57151"/>
            <a:ext cx="17526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50000"/>
              </a:lnSpc>
              <a:spcBef>
                <a:spcPct val="50000"/>
              </a:spcBef>
              <a:buFontTx/>
              <a:buNone/>
            </a:pPr>
            <a:r>
              <a:rPr lang="en-US" altLang="en-US" sz="2000">
                <a:solidFill>
                  <a:srgbClr val="FFFFFF"/>
                </a:solidFill>
                <a:latin typeface="Times New Roman" panose="02020603050405020304" pitchFamily="18" charset="0"/>
              </a:rPr>
              <a:t> CTPT: C</a:t>
            </a:r>
            <a:r>
              <a:rPr lang="en-US" altLang="en-US" sz="2000" baseline="-25000">
                <a:solidFill>
                  <a:srgbClr val="FFFFFF"/>
                </a:solidFill>
                <a:latin typeface="Times New Roman" panose="02020603050405020304" pitchFamily="18" charset="0"/>
              </a:rPr>
              <a:t>2</a:t>
            </a:r>
            <a:r>
              <a:rPr lang="en-US" altLang="en-US" sz="2000">
                <a:solidFill>
                  <a:srgbClr val="FFFFFF"/>
                </a:solidFill>
                <a:latin typeface="Times New Roman" panose="02020603050405020304" pitchFamily="18" charset="0"/>
              </a:rPr>
              <a:t>H</a:t>
            </a:r>
            <a:r>
              <a:rPr lang="en-US" altLang="en-US" sz="2000" baseline="-25000">
                <a:solidFill>
                  <a:srgbClr val="FFFFFF"/>
                </a:solidFill>
                <a:latin typeface="Times New Roman" panose="02020603050405020304" pitchFamily="18" charset="0"/>
              </a:rPr>
              <a:t>6</a:t>
            </a:r>
            <a:r>
              <a:rPr lang="en-US" altLang="en-US" sz="2000">
                <a:solidFill>
                  <a:srgbClr val="FFFFFF"/>
                </a:solidFill>
                <a:latin typeface="Times New Roman" panose="02020603050405020304" pitchFamily="18" charset="0"/>
              </a:rPr>
              <a:t>O</a:t>
            </a:r>
          </a:p>
          <a:p>
            <a:pPr eaLnBrk="1" hangingPunct="1">
              <a:lnSpc>
                <a:spcPct val="50000"/>
              </a:lnSpc>
              <a:spcBef>
                <a:spcPct val="50000"/>
              </a:spcBef>
              <a:buFontTx/>
              <a:buNone/>
            </a:pPr>
            <a:r>
              <a:rPr lang="en-US" altLang="en-US" sz="1600">
                <a:solidFill>
                  <a:srgbClr val="FFFFFF"/>
                </a:solidFill>
                <a:latin typeface="Times New Roman" panose="02020603050405020304" pitchFamily="18" charset="0"/>
              </a:rPr>
              <a:t> PTK</a:t>
            </a:r>
            <a:r>
              <a:rPr lang="en-US" altLang="en-US" sz="2000">
                <a:solidFill>
                  <a:srgbClr val="FFFFFF"/>
                </a:solidFill>
                <a:latin typeface="Times New Roman" panose="02020603050405020304" pitchFamily="18" charset="0"/>
              </a:rPr>
              <a:t>: 46</a:t>
            </a:r>
          </a:p>
          <a:p>
            <a:pPr eaLnBrk="1" hangingPunct="1">
              <a:lnSpc>
                <a:spcPct val="50000"/>
              </a:lnSpc>
              <a:spcBef>
                <a:spcPct val="50000"/>
              </a:spcBef>
              <a:buFontTx/>
              <a:buNone/>
            </a:pPr>
            <a:endParaRPr lang="en-US" altLang="en-US" sz="2000">
              <a:solidFill>
                <a:srgbClr val="FFFFFF"/>
              </a:solidFill>
              <a:latin typeface="Times New Roman" panose="02020603050405020304" pitchFamily="18" charset="0"/>
            </a:endParaRPr>
          </a:p>
        </p:txBody>
      </p:sp>
      <p:sp>
        <p:nvSpPr>
          <p:cNvPr id="29699" name="AutoShape 3"/>
          <p:cNvSpPr>
            <a:spLocks/>
          </p:cNvSpPr>
          <p:nvPr/>
        </p:nvSpPr>
        <p:spPr bwMode="auto">
          <a:xfrm>
            <a:off x="8839200" y="0"/>
            <a:ext cx="228600" cy="609600"/>
          </a:xfrm>
          <a:prstGeom prst="leftBrace">
            <a:avLst>
              <a:gd name="adj1" fmla="val 22222"/>
              <a:gd name="adj2" fmla="val 50000"/>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b="1">
              <a:latin typeface="Times New Roman" panose="02020603050405020304" pitchFamily="18" charset="0"/>
            </a:endParaRPr>
          </a:p>
        </p:txBody>
      </p:sp>
      <p:sp>
        <p:nvSpPr>
          <p:cNvPr id="29700" name="Text Box 4"/>
          <p:cNvSpPr txBox="1">
            <a:spLocks noChangeArrowheads="1"/>
          </p:cNvSpPr>
          <p:nvPr/>
        </p:nvSpPr>
        <p:spPr bwMode="auto">
          <a:xfrm>
            <a:off x="0" y="1"/>
            <a:ext cx="12192000" cy="701675"/>
          </a:xfrm>
          <a:prstGeom prst="rect">
            <a:avLst/>
          </a:prstGeom>
          <a:solidFill>
            <a:srgbClr val="CC00C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a:solidFill>
                  <a:schemeClr val="bg1"/>
                </a:solidFill>
                <a:latin typeface="Times New Roman" panose="02020603050405020304" pitchFamily="18" charset="0"/>
                <a:cs typeface="Times New Roman" panose="02020603050405020304" pitchFamily="18" charset="0"/>
              </a:rPr>
              <a:t>          </a:t>
            </a:r>
            <a:r>
              <a:rPr lang="vi-VN"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a:solidFill>
                  <a:schemeClr val="bg1"/>
                </a:solidFill>
                <a:latin typeface="Times New Roman" panose="02020603050405020304" pitchFamily="18" charset="0"/>
                <a:cs typeface="Times New Roman" panose="02020603050405020304" pitchFamily="18" charset="0"/>
              </a:rPr>
              <a:t>B</a:t>
            </a:r>
            <a:r>
              <a:rPr lang="vi-VN" altLang="en-US" sz="4000" b="1" dirty="0">
                <a:solidFill>
                  <a:schemeClr val="bg1"/>
                </a:solidFill>
                <a:latin typeface="Times New Roman" panose="02020603050405020304" pitchFamily="18" charset="0"/>
                <a:cs typeface="Times New Roman" panose="02020603050405020304" pitchFamily="18" charset="0"/>
              </a:rPr>
              <a:t>ÀI</a:t>
            </a:r>
            <a:r>
              <a:rPr lang="en-US" altLang="en-US" sz="4000" b="1" dirty="0">
                <a:solidFill>
                  <a:schemeClr val="bg1"/>
                </a:solidFill>
                <a:latin typeface="Times New Roman" panose="02020603050405020304" pitchFamily="18" charset="0"/>
                <a:cs typeface="Times New Roman" panose="02020603050405020304" pitchFamily="18" charset="0"/>
              </a:rPr>
              <a:t> </a:t>
            </a:r>
            <a:r>
              <a:rPr lang="vi-VN" altLang="en-US" sz="4000" b="1" dirty="0">
                <a:solidFill>
                  <a:schemeClr val="bg1"/>
                </a:solidFill>
                <a:latin typeface="Times New Roman" panose="02020603050405020304" pitchFamily="18" charset="0"/>
                <a:cs typeface="Times New Roman" panose="02020603050405020304" pitchFamily="18" charset="0"/>
              </a:rPr>
              <a:t>27</a:t>
            </a:r>
            <a:r>
              <a:rPr lang="en-US" altLang="en-US" sz="4000" b="1" dirty="0">
                <a:solidFill>
                  <a:schemeClr val="bg1"/>
                </a:solidFill>
                <a:latin typeface="Times New Roman" panose="02020603050405020304" pitchFamily="18" charset="0"/>
                <a:cs typeface="Times New Roman" panose="02020603050405020304" pitchFamily="18" charset="0"/>
              </a:rPr>
              <a:t>:</a:t>
            </a:r>
            <a:r>
              <a:rPr lang="vi-VN" altLang="en-US" sz="4000" b="1" dirty="0">
                <a:solidFill>
                  <a:schemeClr val="bg1"/>
                </a:solidFill>
                <a:latin typeface="Times New Roman" panose="02020603050405020304" pitchFamily="18" charset="0"/>
                <a:cs typeface="Times New Roman" panose="02020603050405020304" pitchFamily="18" charset="0"/>
              </a:rPr>
              <a:t> ACETIC ACID</a:t>
            </a:r>
            <a:endParaRPr lang="en-US" altLang="en-US" sz="4000" b="1" dirty="0">
              <a:solidFill>
                <a:srgbClr val="FFFF00"/>
              </a:solidFill>
              <a:latin typeface="Times New Roman" panose="02020603050405020304" pitchFamily="18" charset="0"/>
              <a:cs typeface="Times New Roman" panose="02020603050405020304" pitchFamily="18" charset="0"/>
            </a:endParaRPr>
          </a:p>
        </p:txBody>
      </p:sp>
      <p:sp>
        <p:nvSpPr>
          <p:cNvPr id="29701" name="AutoShape 5"/>
          <p:cNvSpPr>
            <a:spLocks/>
          </p:cNvSpPr>
          <p:nvPr/>
        </p:nvSpPr>
        <p:spPr bwMode="auto">
          <a:xfrm>
            <a:off x="8699500" y="0"/>
            <a:ext cx="228600" cy="609600"/>
          </a:xfrm>
          <a:prstGeom prst="leftBrace">
            <a:avLst>
              <a:gd name="adj1" fmla="val 22222"/>
              <a:gd name="adj2" fmla="val 50000"/>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b="1">
              <a:latin typeface="Times New Roman" panose="02020603050405020304" pitchFamily="18" charset="0"/>
            </a:endParaRPr>
          </a:p>
        </p:txBody>
      </p:sp>
      <p:sp>
        <p:nvSpPr>
          <p:cNvPr id="29702" name="Text Box 6"/>
          <p:cNvSpPr txBox="1">
            <a:spLocks noChangeArrowheads="1"/>
          </p:cNvSpPr>
          <p:nvPr/>
        </p:nvSpPr>
        <p:spPr bwMode="auto">
          <a:xfrm>
            <a:off x="8915400" y="88901"/>
            <a:ext cx="1752600" cy="79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50000"/>
              </a:lnSpc>
              <a:spcBef>
                <a:spcPct val="50000"/>
              </a:spcBef>
              <a:buFontTx/>
              <a:buNone/>
            </a:pPr>
            <a:r>
              <a:rPr lang="en-US" altLang="en-US" sz="2000">
                <a:solidFill>
                  <a:srgbClr val="FFFFFF"/>
                </a:solidFill>
                <a:latin typeface="Times New Roman" panose="02020603050405020304" pitchFamily="18" charset="0"/>
              </a:rPr>
              <a:t> </a:t>
            </a:r>
            <a:r>
              <a:rPr lang="en-US" altLang="en-US" sz="1800">
                <a:solidFill>
                  <a:srgbClr val="FFFFFF"/>
                </a:solidFill>
                <a:latin typeface="Times New Roman" panose="02020603050405020304" pitchFamily="18" charset="0"/>
              </a:rPr>
              <a:t>CTPT: C</a:t>
            </a:r>
            <a:r>
              <a:rPr lang="en-US" altLang="en-US" sz="1800" baseline="-25000">
                <a:solidFill>
                  <a:srgbClr val="FFFFFF"/>
                </a:solidFill>
                <a:latin typeface="Times New Roman" panose="02020603050405020304" pitchFamily="18" charset="0"/>
              </a:rPr>
              <a:t>2</a:t>
            </a:r>
            <a:r>
              <a:rPr lang="en-US" altLang="en-US" sz="1800">
                <a:solidFill>
                  <a:srgbClr val="FFFFFF"/>
                </a:solidFill>
                <a:latin typeface="Times New Roman" panose="02020603050405020304" pitchFamily="18" charset="0"/>
              </a:rPr>
              <a:t>H</a:t>
            </a:r>
            <a:r>
              <a:rPr lang="en-US" altLang="en-US" sz="1800" baseline="-25000">
                <a:solidFill>
                  <a:srgbClr val="FFFFFF"/>
                </a:solidFill>
                <a:latin typeface="Times New Roman" panose="02020603050405020304" pitchFamily="18" charset="0"/>
              </a:rPr>
              <a:t>4</a:t>
            </a:r>
            <a:r>
              <a:rPr lang="en-US" altLang="en-US" sz="1800">
                <a:solidFill>
                  <a:srgbClr val="FFFFFF"/>
                </a:solidFill>
                <a:latin typeface="Times New Roman" panose="02020603050405020304" pitchFamily="18" charset="0"/>
              </a:rPr>
              <a:t>O</a:t>
            </a:r>
            <a:r>
              <a:rPr lang="en-US" altLang="en-US" sz="1800" baseline="-25000">
                <a:solidFill>
                  <a:srgbClr val="FFFFFF"/>
                </a:solidFill>
                <a:latin typeface="Times New Roman" panose="02020603050405020304" pitchFamily="18" charset="0"/>
              </a:rPr>
              <a:t>2</a:t>
            </a:r>
            <a:endParaRPr lang="en-US" altLang="en-US" sz="1800">
              <a:solidFill>
                <a:srgbClr val="FFFFFF"/>
              </a:solidFill>
              <a:latin typeface="Times New Roman" panose="02020603050405020304" pitchFamily="18" charset="0"/>
            </a:endParaRPr>
          </a:p>
          <a:p>
            <a:pPr eaLnBrk="1" hangingPunct="1">
              <a:lnSpc>
                <a:spcPct val="50000"/>
              </a:lnSpc>
              <a:spcBef>
                <a:spcPct val="50000"/>
              </a:spcBef>
              <a:buFontTx/>
              <a:buNone/>
            </a:pPr>
            <a:r>
              <a:rPr lang="en-US" altLang="en-US" sz="1800">
                <a:solidFill>
                  <a:srgbClr val="FFFFFF"/>
                </a:solidFill>
                <a:latin typeface="Times New Roman" panose="02020603050405020304" pitchFamily="18" charset="0"/>
              </a:rPr>
              <a:t> PTK: 60</a:t>
            </a:r>
          </a:p>
          <a:p>
            <a:pPr eaLnBrk="1" hangingPunct="1">
              <a:lnSpc>
                <a:spcPct val="50000"/>
              </a:lnSpc>
              <a:spcBef>
                <a:spcPct val="50000"/>
              </a:spcBef>
              <a:buFontTx/>
              <a:buNone/>
            </a:pPr>
            <a:endParaRPr lang="en-US" altLang="en-US" sz="1800">
              <a:solidFill>
                <a:srgbClr val="FFFFFF"/>
              </a:solidFill>
              <a:latin typeface="Times New Roman" panose="02020603050405020304" pitchFamily="18" charset="0"/>
            </a:endParaRPr>
          </a:p>
        </p:txBody>
      </p:sp>
      <p:sp>
        <p:nvSpPr>
          <p:cNvPr id="29703" name="Rectangle 7"/>
          <p:cNvSpPr>
            <a:spLocks noChangeArrowheads="1"/>
          </p:cNvSpPr>
          <p:nvPr/>
        </p:nvSpPr>
        <p:spPr bwMode="auto">
          <a:xfrm>
            <a:off x="463550" y="795915"/>
            <a:ext cx="3835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rgbClr val="0000CC"/>
                </a:solidFill>
                <a:latin typeface="Times New Roman" panose="02020603050405020304" pitchFamily="18" charset="0"/>
              </a:rPr>
              <a:t>III. </a:t>
            </a:r>
            <a:r>
              <a:rPr lang="en-US" altLang="en-US" sz="2800" b="1" u="sng" dirty="0" err="1">
                <a:solidFill>
                  <a:srgbClr val="0000CC"/>
                </a:solidFill>
                <a:latin typeface="Times New Roman" panose="02020603050405020304" pitchFamily="18" charset="0"/>
              </a:rPr>
              <a:t>Tính</a:t>
            </a:r>
            <a:r>
              <a:rPr lang="en-US" altLang="en-US" sz="2800" b="1" u="sng" dirty="0">
                <a:solidFill>
                  <a:srgbClr val="0000CC"/>
                </a:solidFill>
                <a:latin typeface="Times New Roman" panose="02020603050405020304" pitchFamily="18" charset="0"/>
              </a:rPr>
              <a:t> </a:t>
            </a:r>
            <a:r>
              <a:rPr lang="en-US" altLang="en-US" sz="2800" b="1" u="sng" dirty="0" err="1">
                <a:solidFill>
                  <a:srgbClr val="0000CC"/>
                </a:solidFill>
                <a:latin typeface="Times New Roman" panose="02020603050405020304" pitchFamily="18" charset="0"/>
              </a:rPr>
              <a:t>chất</a:t>
            </a:r>
            <a:r>
              <a:rPr lang="en-US" altLang="en-US" sz="2800" b="1" u="sng" dirty="0">
                <a:solidFill>
                  <a:srgbClr val="0000CC"/>
                </a:solidFill>
                <a:latin typeface="Times New Roman" panose="02020603050405020304" pitchFamily="18" charset="0"/>
              </a:rPr>
              <a:t> </a:t>
            </a:r>
            <a:r>
              <a:rPr lang="en-US" altLang="en-US" sz="2800" b="1" u="sng" dirty="0" err="1">
                <a:solidFill>
                  <a:srgbClr val="0000CC"/>
                </a:solidFill>
                <a:latin typeface="Times New Roman" panose="02020603050405020304" pitchFamily="18" charset="0"/>
              </a:rPr>
              <a:t>hóa</a:t>
            </a:r>
            <a:r>
              <a:rPr lang="en-US" altLang="en-US" sz="2800" b="1" u="sng" dirty="0">
                <a:solidFill>
                  <a:srgbClr val="0000CC"/>
                </a:solidFill>
                <a:latin typeface="Times New Roman" panose="02020603050405020304" pitchFamily="18" charset="0"/>
              </a:rPr>
              <a:t> </a:t>
            </a:r>
            <a:r>
              <a:rPr lang="en-US" altLang="en-US" sz="2800" b="1" u="sng" dirty="0" err="1">
                <a:solidFill>
                  <a:srgbClr val="0000CC"/>
                </a:solidFill>
                <a:latin typeface="Times New Roman" panose="02020603050405020304" pitchFamily="18" charset="0"/>
              </a:rPr>
              <a:t>học</a:t>
            </a:r>
            <a:r>
              <a:rPr lang="en-US" altLang="en-US" sz="2800" b="1" u="sng" dirty="0">
                <a:solidFill>
                  <a:srgbClr val="0000CC"/>
                </a:solidFill>
                <a:latin typeface="Times New Roman" panose="02020603050405020304" pitchFamily="18" charset="0"/>
              </a:rPr>
              <a:t>:</a:t>
            </a:r>
          </a:p>
        </p:txBody>
      </p:sp>
      <p:sp>
        <p:nvSpPr>
          <p:cNvPr id="29704" name="Rectangle 8"/>
          <p:cNvSpPr>
            <a:spLocks noChangeArrowheads="1"/>
          </p:cNvSpPr>
          <p:nvPr/>
        </p:nvSpPr>
        <p:spPr bwMode="auto">
          <a:xfrm>
            <a:off x="590550" y="1247775"/>
            <a:ext cx="3581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b="1" dirty="0">
                <a:solidFill>
                  <a:srgbClr val="0000CC"/>
                </a:solidFill>
                <a:latin typeface="Times New Roman" panose="02020603050405020304" pitchFamily="18" charset="0"/>
              </a:rPr>
              <a:t>2. </a:t>
            </a:r>
            <a:r>
              <a:rPr lang="en-US" altLang="en-US" sz="2800" b="1" u="sng" dirty="0" err="1">
                <a:solidFill>
                  <a:srgbClr val="0000CC"/>
                </a:solidFill>
                <a:latin typeface="Times New Roman" panose="02020603050405020304" pitchFamily="18" charset="0"/>
              </a:rPr>
              <a:t>Phản</a:t>
            </a:r>
            <a:r>
              <a:rPr lang="en-US" altLang="en-US" sz="2800" b="1" u="sng" dirty="0">
                <a:solidFill>
                  <a:srgbClr val="0000CC"/>
                </a:solidFill>
                <a:latin typeface="Times New Roman" panose="02020603050405020304" pitchFamily="18" charset="0"/>
              </a:rPr>
              <a:t> </a:t>
            </a:r>
            <a:r>
              <a:rPr lang="en-US" altLang="en-US" sz="2800" b="1" u="sng" dirty="0" err="1">
                <a:solidFill>
                  <a:srgbClr val="0000CC"/>
                </a:solidFill>
                <a:latin typeface="Times New Roman" panose="02020603050405020304" pitchFamily="18" charset="0"/>
              </a:rPr>
              <a:t>ứng</a:t>
            </a:r>
            <a:r>
              <a:rPr lang="en-US" altLang="en-US" sz="2800" b="1" u="sng" dirty="0">
                <a:solidFill>
                  <a:srgbClr val="0000CC"/>
                </a:solidFill>
                <a:latin typeface="Times New Roman" panose="02020603050405020304" pitchFamily="18" charset="0"/>
              </a:rPr>
              <a:t> ester </a:t>
            </a:r>
            <a:r>
              <a:rPr lang="en-US" altLang="en-US" sz="2800" b="1" u="sng" dirty="0" err="1">
                <a:solidFill>
                  <a:srgbClr val="0000CC"/>
                </a:solidFill>
                <a:latin typeface="Times New Roman" panose="02020603050405020304" pitchFamily="18" charset="0"/>
              </a:rPr>
              <a:t>hóa</a:t>
            </a:r>
            <a:endParaRPr lang="en-US" altLang="en-US" sz="2800" dirty="0">
              <a:solidFill>
                <a:srgbClr val="0000CC"/>
              </a:solidFill>
              <a:latin typeface="Times New Roman" panose="02020603050405020304" pitchFamily="18" charset="0"/>
            </a:endParaRPr>
          </a:p>
        </p:txBody>
      </p:sp>
      <p:sp>
        <p:nvSpPr>
          <p:cNvPr id="346135" name="Rectangle 23"/>
          <p:cNvSpPr>
            <a:spLocks noChangeArrowheads="1"/>
          </p:cNvSpPr>
          <p:nvPr/>
        </p:nvSpPr>
        <p:spPr bwMode="auto">
          <a:xfrm>
            <a:off x="463550" y="1765300"/>
            <a:ext cx="10657032" cy="86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a:solidFill>
                  <a:srgbClr val="0000CC"/>
                </a:solidFill>
                <a:latin typeface="Times New Roman" panose="02020603050405020304" pitchFamily="18" charset="0"/>
              </a:rPr>
              <a:t>   Acetic acid </a:t>
            </a:r>
            <a:r>
              <a:rPr lang="en-US" altLang="en-US" sz="2800" dirty="0" err="1">
                <a:solidFill>
                  <a:srgbClr val="0000CC"/>
                </a:solidFill>
                <a:latin typeface="Times New Roman" panose="02020603050405020304" pitchFamily="18" charset="0"/>
              </a:rPr>
              <a:t>phản</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ứng</a:t>
            </a:r>
            <a:r>
              <a:rPr lang="en-US" altLang="en-US" sz="2800" dirty="0">
                <a:solidFill>
                  <a:srgbClr val="0000CC"/>
                </a:solidFill>
                <a:latin typeface="Times New Roman" panose="02020603050405020304" pitchFamily="18" charset="0"/>
              </a:rPr>
              <a:t> </a:t>
            </a:r>
            <a:r>
              <a:rPr lang="vi-VN" altLang="en-US" sz="2800" dirty="0">
                <a:solidFill>
                  <a:srgbClr val="0000CC"/>
                </a:solidFill>
                <a:latin typeface="Times New Roman" panose="02020603050405020304" pitchFamily="18" charset="0"/>
              </a:rPr>
              <a:t>với </a:t>
            </a:r>
            <a:r>
              <a:rPr lang="en-US" altLang="en-US" sz="2800" dirty="0">
                <a:solidFill>
                  <a:srgbClr val="0000CC"/>
                </a:solidFill>
                <a:latin typeface="Times New Roman" panose="02020603050405020304" pitchFamily="18" charset="0"/>
              </a:rPr>
              <a:t>ethylic alcohol </a:t>
            </a:r>
            <a:r>
              <a:rPr lang="vi-VN" altLang="en-US" sz="2800" dirty="0">
                <a:solidFill>
                  <a:srgbClr val="0000CC"/>
                </a:solidFill>
                <a:latin typeface="Times New Roman" panose="02020603050405020304" pitchFamily="18" charset="0"/>
              </a:rPr>
              <a:t>tạo thành</a:t>
            </a:r>
            <a:r>
              <a:rPr lang="en-US" altLang="en-US" sz="2800" dirty="0">
                <a:solidFill>
                  <a:srgbClr val="0000CC"/>
                </a:solidFill>
                <a:latin typeface="Times New Roman" panose="02020603050405020304" pitchFamily="18" charset="0"/>
              </a:rPr>
              <a:t> ester </a:t>
            </a:r>
            <a:r>
              <a:rPr lang="en-US" altLang="en-US" sz="2800" dirty="0" err="1">
                <a:solidFill>
                  <a:srgbClr val="0000CC"/>
                </a:solidFill>
                <a:latin typeface="Times New Roman" panose="02020603050405020304" pitchFamily="18" charset="0"/>
              </a:rPr>
              <a:t>và</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nước</a:t>
            </a:r>
            <a:r>
              <a:rPr lang="vi-VN" altLang="en-US" sz="2800" dirty="0">
                <a:solidFill>
                  <a:srgbClr val="0000CC"/>
                </a:solidFill>
                <a:latin typeface="Times New Roman" panose="02020603050405020304" pitchFamily="18" charset="0"/>
              </a:rPr>
              <a:t>.</a:t>
            </a:r>
            <a:endParaRPr lang="en-US" altLang="en-US" sz="2800" dirty="0">
              <a:solidFill>
                <a:srgbClr val="0000CC"/>
              </a:solidFill>
              <a:latin typeface="Times New Roman" panose="02020603050405020304" pitchFamily="18" charset="0"/>
            </a:endParaRPr>
          </a:p>
        </p:txBody>
      </p:sp>
      <p:grpSp>
        <p:nvGrpSpPr>
          <p:cNvPr id="346137" name="Group 25"/>
          <p:cNvGrpSpPr>
            <a:grpSpLocks/>
          </p:cNvGrpSpPr>
          <p:nvPr/>
        </p:nvGrpSpPr>
        <p:grpSpPr bwMode="auto">
          <a:xfrm>
            <a:off x="1851025" y="2444751"/>
            <a:ext cx="8686800" cy="923925"/>
            <a:chOff x="272" y="1360"/>
            <a:chExt cx="5472" cy="582"/>
          </a:xfrm>
        </p:grpSpPr>
        <p:sp>
          <p:nvSpPr>
            <p:cNvPr id="29714" name="Text Box 26"/>
            <p:cNvSpPr txBox="1">
              <a:spLocks noChangeArrowheads="1"/>
            </p:cNvSpPr>
            <p:nvPr/>
          </p:nvSpPr>
          <p:spPr bwMode="auto">
            <a:xfrm>
              <a:off x="272" y="1360"/>
              <a:ext cx="5472"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75000"/>
                </a:lnSpc>
                <a:spcBef>
                  <a:spcPct val="0"/>
                </a:spcBef>
                <a:buFontTx/>
                <a:buNone/>
              </a:pPr>
              <a:r>
                <a:rPr lang="en-US" altLang="en-US" sz="2400" dirty="0">
                  <a:solidFill>
                    <a:srgbClr val="0000CC"/>
                  </a:solidFill>
                  <a:latin typeface="Times New Roman" panose="02020603050405020304" pitchFamily="18" charset="0"/>
                </a:rPr>
                <a:t>                                               H</a:t>
              </a:r>
              <a:r>
                <a:rPr lang="en-US" altLang="en-US" sz="2400" baseline="-25000" dirty="0">
                  <a:solidFill>
                    <a:srgbClr val="0000CC"/>
                  </a:solidFill>
                  <a:latin typeface="Times New Roman" panose="02020603050405020304" pitchFamily="18" charset="0"/>
                </a:rPr>
                <a:t>2</a:t>
              </a:r>
              <a:r>
                <a:rPr lang="en-US" altLang="en-US" sz="2400" dirty="0">
                  <a:solidFill>
                    <a:srgbClr val="0000CC"/>
                  </a:solidFill>
                  <a:latin typeface="Times New Roman" panose="02020603050405020304" pitchFamily="18" charset="0"/>
                </a:rPr>
                <a:t>SO</a:t>
              </a:r>
              <a:r>
                <a:rPr lang="en-US" altLang="en-US" sz="2400" baseline="-25000" dirty="0">
                  <a:solidFill>
                    <a:srgbClr val="0000CC"/>
                  </a:solidFill>
                  <a:latin typeface="Times New Roman" panose="02020603050405020304" pitchFamily="18" charset="0"/>
                </a:rPr>
                <a:t>4</a:t>
              </a:r>
              <a:r>
                <a:rPr lang="en-US" altLang="en-US" sz="2400" dirty="0">
                  <a:solidFill>
                    <a:srgbClr val="0000CC"/>
                  </a:solidFill>
                  <a:latin typeface="Times New Roman" panose="02020603050405020304" pitchFamily="18" charset="0"/>
                </a:rPr>
                <a:t> </a:t>
              </a:r>
            </a:p>
            <a:p>
              <a:pPr eaLnBrk="1" hangingPunct="1">
                <a:lnSpc>
                  <a:spcPct val="75000"/>
                </a:lnSpc>
                <a:spcBef>
                  <a:spcPct val="0"/>
                </a:spcBef>
                <a:buFontTx/>
                <a:buNone/>
              </a:pPr>
              <a:r>
                <a:rPr lang="en-US" altLang="en-US" sz="2400" dirty="0">
                  <a:solidFill>
                    <a:srgbClr val="0000CC"/>
                  </a:solidFill>
                  <a:latin typeface="Times New Roman" panose="02020603050405020304" pitchFamily="18" charset="0"/>
                </a:rPr>
                <a:t>  CH</a:t>
              </a:r>
              <a:r>
                <a:rPr lang="en-US" altLang="en-US" sz="2400" baseline="-25000" dirty="0">
                  <a:solidFill>
                    <a:srgbClr val="0000CC"/>
                  </a:solidFill>
                  <a:latin typeface="Times New Roman" panose="02020603050405020304" pitchFamily="18" charset="0"/>
                </a:rPr>
                <a:t>3</a:t>
              </a:r>
              <a:r>
                <a:rPr lang="en-US" altLang="en-US" sz="2400" dirty="0">
                  <a:solidFill>
                    <a:srgbClr val="0000CC"/>
                  </a:solidFill>
                  <a:latin typeface="Times New Roman" panose="02020603050405020304" pitchFamily="18" charset="0"/>
                </a:rPr>
                <a:t>COOH  + C</a:t>
              </a:r>
              <a:r>
                <a:rPr lang="en-US" altLang="en-US" sz="2400" baseline="-25000" dirty="0">
                  <a:solidFill>
                    <a:srgbClr val="0000CC"/>
                  </a:solidFill>
                  <a:latin typeface="Times New Roman" panose="02020603050405020304" pitchFamily="18" charset="0"/>
                </a:rPr>
                <a:t>2</a:t>
              </a:r>
              <a:r>
                <a:rPr lang="en-US" altLang="en-US" sz="2400" dirty="0">
                  <a:solidFill>
                    <a:srgbClr val="0000CC"/>
                  </a:solidFill>
                  <a:latin typeface="Times New Roman" panose="02020603050405020304" pitchFamily="18" charset="0"/>
                </a:rPr>
                <a:t>H</a:t>
              </a:r>
              <a:r>
                <a:rPr lang="en-US" altLang="en-US" sz="2400" baseline="-25000" dirty="0">
                  <a:solidFill>
                    <a:srgbClr val="0000CC"/>
                  </a:solidFill>
                  <a:latin typeface="Times New Roman" panose="02020603050405020304" pitchFamily="18" charset="0"/>
                </a:rPr>
                <a:t>5</a:t>
              </a:r>
              <a:r>
                <a:rPr lang="en-US" altLang="en-US" sz="2400" dirty="0">
                  <a:solidFill>
                    <a:srgbClr val="0000CC"/>
                  </a:solidFill>
                  <a:latin typeface="Times New Roman" panose="02020603050405020304" pitchFamily="18" charset="0"/>
                </a:rPr>
                <a:t>OH                     CH</a:t>
              </a:r>
              <a:r>
                <a:rPr lang="en-US" altLang="en-US" sz="2400" baseline="-25000" dirty="0">
                  <a:solidFill>
                    <a:srgbClr val="0000CC"/>
                  </a:solidFill>
                  <a:latin typeface="Times New Roman" panose="02020603050405020304" pitchFamily="18" charset="0"/>
                </a:rPr>
                <a:t>3</a:t>
              </a:r>
              <a:r>
                <a:rPr lang="en-US" altLang="en-US" sz="2400" dirty="0">
                  <a:solidFill>
                    <a:srgbClr val="0000CC"/>
                  </a:solidFill>
                  <a:latin typeface="Times New Roman" panose="02020603050405020304" pitchFamily="18" charset="0"/>
                </a:rPr>
                <a:t>COOC</a:t>
              </a:r>
              <a:r>
                <a:rPr lang="en-US" altLang="en-US" sz="2400" baseline="-25000" dirty="0">
                  <a:solidFill>
                    <a:srgbClr val="0000CC"/>
                  </a:solidFill>
                  <a:latin typeface="Times New Roman" panose="02020603050405020304" pitchFamily="18" charset="0"/>
                </a:rPr>
                <a:t>2</a:t>
              </a:r>
              <a:r>
                <a:rPr lang="en-US" altLang="en-US" sz="2400" dirty="0">
                  <a:solidFill>
                    <a:srgbClr val="0000CC"/>
                  </a:solidFill>
                  <a:latin typeface="Times New Roman" panose="02020603050405020304" pitchFamily="18" charset="0"/>
                </a:rPr>
                <a:t>H</a:t>
              </a:r>
              <a:r>
                <a:rPr lang="en-US" altLang="en-US" sz="2400" baseline="-25000" dirty="0">
                  <a:solidFill>
                    <a:srgbClr val="0000CC"/>
                  </a:solidFill>
                  <a:latin typeface="Times New Roman" panose="02020603050405020304" pitchFamily="18" charset="0"/>
                </a:rPr>
                <a:t>5</a:t>
              </a:r>
              <a:r>
                <a:rPr lang="en-US" altLang="en-US" sz="2400" dirty="0">
                  <a:solidFill>
                    <a:srgbClr val="0000CC"/>
                  </a:solidFill>
                  <a:latin typeface="Times New Roman" panose="02020603050405020304" pitchFamily="18" charset="0"/>
                </a:rPr>
                <a:t> + H</a:t>
              </a:r>
              <a:r>
                <a:rPr lang="en-US" altLang="en-US" sz="2400" baseline="-25000" dirty="0">
                  <a:solidFill>
                    <a:srgbClr val="0000CC"/>
                  </a:solidFill>
                  <a:latin typeface="Times New Roman" panose="02020603050405020304" pitchFamily="18" charset="0"/>
                </a:rPr>
                <a:t>2</a:t>
              </a:r>
              <a:r>
                <a:rPr lang="en-US" altLang="en-US" sz="2400" dirty="0">
                  <a:solidFill>
                    <a:srgbClr val="0000CC"/>
                  </a:solidFill>
                  <a:latin typeface="Times New Roman" panose="02020603050405020304" pitchFamily="18" charset="0"/>
                </a:rPr>
                <a:t>O</a:t>
              </a:r>
            </a:p>
            <a:p>
              <a:pPr eaLnBrk="1" hangingPunct="1">
                <a:lnSpc>
                  <a:spcPct val="75000"/>
                </a:lnSpc>
                <a:spcBef>
                  <a:spcPct val="0"/>
                </a:spcBef>
                <a:buFontTx/>
                <a:buNone/>
              </a:pPr>
              <a:r>
                <a:rPr lang="en-US" altLang="en-US" sz="2400" b="1" dirty="0">
                  <a:solidFill>
                    <a:srgbClr val="0000CC"/>
                  </a:solidFill>
                </a:rPr>
                <a:t>                                             </a:t>
              </a:r>
              <a:r>
                <a:rPr lang="en-US" altLang="en-US" sz="2400" dirty="0">
                  <a:solidFill>
                    <a:srgbClr val="0000CC"/>
                  </a:solidFill>
                  <a:latin typeface="Times New Roman" panose="02020603050405020304" pitchFamily="18" charset="0"/>
                </a:rPr>
                <a:t>t</a:t>
              </a:r>
              <a:r>
                <a:rPr lang="en-US" altLang="en-US" sz="2400" baseline="30000" dirty="0">
                  <a:solidFill>
                    <a:srgbClr val="0000CC"/>
                  </a:solidFill>
                  <a:latin typeface="Times New Roman" panose="02020603050405020304" pitchFamily="18" charset="0"/>
                </a:rPr>
                <a:t>o </a:t>
              </a:r>
              <a:r>
                <a:rPr lang="en-US" altLang="en-US" sz="2400" dirty="0">
                  <a:solidFill>
                    <a:srgbClr val="0000CC"/>
                  </a:solidFill>
                  <a:latin typeface="Times New Roman" panose="02020603050405020304" pitchFamily="18" charset="0"/>
                </a:rPr>
                <a:t>           </a:t>
              </a:r>
              <a:r>
                <a:rPr lang="en-US" altLang="en-US" sz="2000" b="1" dirty="0">
                  <a:solidFill>
                    <a:srgbClr val="0000CC"/>
                  </a:solidFill>
                </a:rPr>
                <a:t> </a:t>
              </a:r>
              <a:r>
                <a:rPr lang="en-US" altLang="en-US" sz="1800" dirty="0">
                  <a:solidFill>
                    <a:srgbClr val="0000CC"/>
                  </a:solidFill>
                  <a:latin typeface="Times New Roman" panose="02020603050405020304" pitchFamily="18" charset="0"/>
                </a:rPr>
                <a:t>Ethyl acetate</a:t>
              </a:r>
              <a:r>
                <a:rPr lang="vi-VN" altLang="en-US" sz="1800" dirty="0">
                  <a:solidFill>
                    <a:srgbClr val="0000CC"/>
                  </a:solidFill>
                  <a:latin typeface="Times New Roman" panose="02020603050405020304" pitchFamily="18" charset="0"/>
                </a:rPr>
                <a:t> </a:t>
              </a:r>
              <a:endParaRPr lang="en-US" altLang="en-US" sz="2000" dirty="0">
                <a:solidFill>
                  <a:srgbClr val="0000CC"/>
                </a:solidFill>
                <a:latin typeface="Times New Roman" panose="02020603050405020304" pitchFamily="18" charset="0"/>
              </a:endParaRPr>
            </a:p>
          </p:txBody>
        </p:sp>
        <p:sp>
          <p:nvSpPr>
            <p:cNvPr id="29715" name="Line 27"/>
            <p:cNvSpPr>
              <a:spLocks noChangeShapeType="1"/>
            </p:cNvSpPr>
            <p:nvPr/>
          </p:nvSpPr>
          <p:spPr bwMode="auto">
            <a:xfrm>
              <a:off x="2496" y="1584"/>
              <a:ext cx="432" cy="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6" name="Line 28"/>
            <p:cNvSpPr>
              <a:spLocks noChangeShapeType="1"/>
            </p:cNvSpPr>
            <p:nvPr/>
          </p:nvSpPr>
          <p:spPr bwMode="auto">
            <a:xfrm>
              <a:off x="2496" y="1647"/>
              <a:ext cx="432" cy="0"/>
            </a:xfrm>
            <a:prstGeom prst="line">
              <a:avLst/>
            </a:prstGeom>
            <a:noFill/>
            <a:ln w="28575">
              <a:solidFill>
                <a:srgbClr val="0000FF"/>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46141" name="Rectangle 29"/>
          <p:cNvSpPr>
            <a:spLocks noChangeArrowheads="1"/>
          </p:cNvSpPr>
          <p:nvPr/>
        </p:nvSpPr>
        <p:spPr bwMode="auto">
          <a:xfrm>
            <a:off x="590551" y="3257550"/>
            <a:ext cx="10807122"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dirty="0">
                <a:solidFill>
                  <a:srgbClr val="0000CC"/>
                </a:solidFill>
                <a:latin typeface="Times New Roman" panose="02020603050405020304" pitchFamily="18" charset="0"/>
              </a:rPr>
              <a:t>   =&gt; </a:t>
            </a:r>
            <a:r>
              <a:rPr lang="vi-VN" altLang="en-US" sz="2800" dirty="0">
                <a:solidFill>
                  <a:srgbClr val="0000CC"/>
                </a:solidFill>
                <a:latin typeface="Times New Roman" panose="02020603050405020304" pitchFamily="18" charset="0"/>
              </a:rPr>
              <a:t>Phản ứng xảy ra giữa </a:t>
            </a:r>
            <a:r>
              <a:rPr lang="en-US" altLang="en-US" sz="2800" dirty="0">
                <a:solidFill>
                  <a:srgbClr val="0000CC"/>
                </a:solidFill>
                <a:latin typeface="Times New Roman" panose="02020603050405020304" pitchFamily="18" charset="0"/>
              </a:rPr>
              <a:t>Acetic acid </a:t>
            </a:r>
            <a:r>
              <a:rPr lang="vi-VN" altLang="en-US" sz="2800" dirty="0">
                <a:solidFill>
                  <a:srgbClr val="0000CC"/>
                </a:solidFill>
                <a:latin typeface="Times New Roman" panose="02020603050405020304" pitchFamily="18" charset="0"/>
              </a:rPr>
              <a:t>với </a:t>
            </a:r>
            <a:r>
              <a:rPr lang="en-US" altLang="en-US" sz="2800" dirty="0">
                <a:solidFill>
                  <a:srgbClr val="0000CC"/>
                </a:solidFill>
                <a:latin typeface="Times New Roman" panose="02020603050405020304" pitchFamily="18" charset="0"/>
              </a:rPr>
              <a:t>ethylic alcohol </a:t>
            </a:r>
            <a:r>
              <a:rPr lang="vi-VN" altLang="en-US" sz="2800" dirty="0">
                <a:solidFill>
                  <a:srgbClr val="0000CC"/>
                </a:solidFill>
                <a:latin typeface="Times New Roman" panose="02020603050405020304" pitchFamily="18" charset="0"/>
              </a:rPr>
              <a:t>tạo ra </a:t>
            </a:r>
            <a:r>
              <a:rPr lang="en-US" altLang="en-US" sz="2800" dirty="0">
                <a:solidFill>
                  <a:srgbClr val="0000CC"/>
                </a:solidFill>
                <a:latin typeface="Times New Roman" panose="02020603050405020304" pitchFamily="18" charset="0"/>
              </a:rPr>
              <a:t>ester (ethyl acetate) </a:t>
            </a:r>
            <a:r>
              <a:rPr lang="en-US" altLang="en-US" sz="2800" dirty="0" err="1">
                <a:solidFill>
                  <a:srgbClr val="0000CC"/>
                </a:solidFill>
                <a:latin typeface="Times New Roman" panose="02020603050405020304" pitchFamily="18" charset="0"/>
              </a:rPr>
              <a:t>thuộc</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loại</a:t>
            </a:r>
            <a:r>
              <a:rPr lang="en-US" altLang="en-US" sz="2800" dirty="0">
                <a:solidFill>
                  <a:srgbClr val="0000CC"/>
                </a:solidFill>
                <a:latin typeface="Times New Roman" panose="02020603050405020304" pitchFamily="18" charset="0"/>
              </a:rPr>
              <a:t> </a:t>
            </a:r>
            <a:r>
              <a:rPr lang="vi-VN" altLang="en-US" sz="2800" dirty="0">
                <a:solidFill>
                  <a:srgbClr val="0000CC"/>
                </a:solidFill>
                <a:latin typeface="Times New Roman" panose="02020603050405020304" pitchFamily="18" charset="0"/>
              </a:rPr>
              <a:t>phản ứng este hoá</a:t>
            </a:r>
            <a:r>
              <a:rPr lang="en-US" altLang="en-US" sz="2800" dirty="0">
                <a:solidFill>
                  <a:srgbClr val="0000CC"/>
                </a:solidFill>
                <a:latin typeface="Times New Roman" panose="02020603050405020304" pitchFamily="18" charset="0"/>
              </a:rPr>
              <a:t>.</a:t>
            </a:r>
          </a:p>
        </p:txBody>
      </p:sp>
      <p:sp>
        <p:nvSpPr>
          <p:cNvPr id="16" name="Rectangle 8"/>
          <p:cNvSpPr>
            <a:spLocks noChangeArrowheads="1"/>
          </p:cNvSpPr>
          <p:nvPr/>
        </p:nvSpPr>
        <p:spPr bwMode="auto">
          <a:xfrm>
            <a:off x="463550" y="4260848"/>
            <a:ext cx="3581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a:solidFill>
                  <a:srgbClr val="0000CC"/>
                </a:solidFill>
                <a:latin typeface="Times New Roman" panose="02020603050405020304" pitchFamily="18" charset="0"/>
              </a:rPr>
              <a:t>3. </a:t>
            </a:r>
            <a:r>
              <a:rPr lang="en-US" altLang="en-US" sz="2800" b="1" u="sng" dirty="0" err="1">
                <a:solidFill>
                  <a:srgbClr val="0000CC"/>
                </a:solidFill>
                <a:latin typeface="Times New Roman" panose="02020603050405020304" pitchFamily="18" charset="0"/>
              </a:rPr>
              <a:t>Phản</a:t>
            </a:r>
            <a:r>
              <a:rPr lang="en-US" altLang="en-US" sz="2800" b="1" u="sng" dirty="0">
                <a:solidFill>
                  <a:srgbClr val="0000CC"/>
                </a:solidFill>
                <a:latin typeface="Times New Roman" panose="02020603050405020304" pitchFamily="18" charset="0"/>
              </a:rPr>
              <a:t> </a:t>
            </a:r>
            <a:r>
              <a:rPr lang="en-US" altLang="en-US" sz="2800" b="1" u="sng" dirty="0" err="1">
                <a:solidFill>
                  <a:srgbClr val="0000CC"/>
                </a:solidFill>
                <a:latin typeface="Times New Roman" panose="02020603050405020304" pitchFamily="18" charset="0"/>
              </a:rPr>
              <a:t>ứng</a:t>
            </a:r>
            <a:r>
              <a:rPr lang="en-US" altLang="en-US" sz="2800" b="1" u="sng" dirty="0">
                <a:solidFill>
                  <a:srgbClr val="0000CC"/>
                </a:solidFill>
                <a:latin typeface="Times New Roman" panose="02020603050405020304" pitchFamily="18" charset="0"/>
              </a:rPr>
              <a:t> </a:t>
            </a:r>
            <a:r>
              <a:rPr lang="en-US" altLang="en-US" sz="2800" b="1" u="sng" dirty="0" err="1">
                <a:solidFill>
                  <a:srgbClr val="0000CC"/>
                </a:solidFill>
                <a:latin typeface="Times New Roman" panose="02020603050405020304" pitchFamily="18" charset="0"/>
              </a:rPr>
              <a:t>cháy</a:t>
            </a:r>
            <a:r>
              <a:rPr lang="en-US" altLang="en-US" sz="2800" dirty="0">
                <a:solidFill>
                  <a:srgbClr val="0000CC"/>
                </a:solidFill>
                <a:latin typeface="Times New Roman" panose="02020603050405020304" pitchFamily="18" charset="0"/>
              </a:rPr>
              <a:t>:</a:t>
            </a:r>
          </a:p>
        </p:txBody>
      </p:sp>
      <p:sp>
        <p:nvSpPr>
          <p:cNvPr id="17" name="Rectangle 23"/>
          <p:cNvSpPr>
            <a:spLocks noChangeArrowheads="1"/>
          </p:cNvSpPr>
          <p:nvPr/>
        </p:nvSpPr>
        <p:spPr bwMode="auto">
          <a:xfrm>
            <a:off x="463550" y="4745038"/>
            <a:ext cx="11165032" cy="86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a:solidFill>
                  <a:srgbClr val="0000CC"/>
                </a:solidFill>
                <a:latin typeface="Times New Roman" panose="02020603050405020304" pitchFamily="18" charset="0"/>
              </a:rPr>
              <a:t>   Acetic acid </a:t>
            </a:r>
            <a:r>
              <a:rPr lang="en-US" altLang="en-US" sz="2800" dirty="0" err="1">
                <a:solidFill>
                  <a:srgbClr val="0000CC"/>
                </a:solidFill>
                <a:latin typeface="Times New Roman" panose="02020603050405020304" pitchFamily="18" charset="0"/>
              </a:rPr>
              <a:t>cháy</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trong</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khí</a:t>
            </a:r>
            <a:r>
              <a:rPr lang="en-US" altLang="en-US" sz="2800" dirty="0">
                <a:solidFill>
                  <a:srgbClr val="0000CC"/>
                </a:solidFill>
                <a:latin typeface="Times New Roman" panose="02020603050405020304" pitchFamily="18" charset="0"/>
              </a:rPr>
              <a:t> oxygen </a:t>
            </a:r>
            <a:r>
              <a:rPr lang="en-US" altLang="en-US" sz="2800" dirty="0" err="1">
                <a:solidFill>
                  <a:srgbClr val="0000CC"/>
                </a:solidFill>
                <a:latin typeface="Times New Roman" panose="02020603050405020304" pitchFamily="18" charset="0"/>
              </a:rPr>
              <a:t>tạo</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thành</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khí</a:t>
            </a:r>
            <a:r>
              <a:rPr lang="en-US" altLang="en-US" sz="2800" dirty="0">
                <a:solidFill>
                  <a:srgbClr val="0000CC"/>
                </a:solidFill>
                <a:latin typeface="Times New Roman" panose="02020603050405020304" pitchFamily="18" charset="0"/>
              </a:rPr>
              <a:t> carbon dioxide </a:t>
            </a:r>
            <a:r>
              <a:rPr lang="en-US" altLang="en-US" sz="2800" dirty="0" err="1">
                <a:solidFill>
                  <a:srgbClr val="0000CC"/>
                </a:solidFill>
                <a:latin typeface="Times New Roman" panose="02020603050405020304" pitchFamily="18" charset="0"/>
              </a:rPr>
              <a:t>và</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hơi</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nước</a:t>
            </a:r>
            <a:r>
              <a:rPr lang="en-US" altLang="en-US" sz="2800" dirty="0">
                <a:solidFill>
                  <a:srgbClr val="0000CC"/>
                </a:solidFill>
                <a:latin typeface="Times New Roman" panose="02020603050405020304" pitchFamily="18" charset="0"/>
              </a:rPr>
              <a:t>.</a:t>
            </a:r>
          </a:p>
        </p:txBody>
      </p:sp>
      <p:grpSp>
        <p:nvGrpSpPr>
          <p:cNvPr id="18" name="Group 25"/>
          <p:cNvGrpSpPr>
            <a:grpSpLocks/>
          </p:cNvGrpSpPr>
          <p:nvPr/>
        </p:nvGrpSpPr>
        <p:grpSpPr bwMode="auto">
          <a:xfrm>
            <a:off x="2359602" y="5699126"/>
            <a:ext cx="4876800" cy="647700"/>
            <a:chOff x="1170" y="797"/>
            <a:chExt cx="3213" cy="773"/>
          </a:xfrm>
        </p:grpSpPr>
        <p:sp>
          <p:nvSpPr>
            <p:cNvPr id="29712" name="Text Box 26"/>
            <p:cNvSpPr txBox="1">
              <a:spLocks noChangeArrowheads="1"/>
            </p:cNvSpPr>
            <p:nvPr/>
          </p:nvSpPr>
          <p:spPr bwMode="auto">
            <a:xfrm>
              <a:off x="1170" y="797"/>
              <a:ext cx="3213" cy="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75000"/>
                </a:lnSpc>
                <a:spcBef>
                  <a:spcPct val="0"/>
                </a:spcBef>
                <a:buFontTx/>
                <a:buNone/>
              </a:pPr>
              <a:r>
                <a:rPr lang="en-US" altLang="en-US" sz="2400" dirty="0">
                  <a:solidFill>
                    <a:srgbClr val="0000CC"/>
                  </a:solidFill>
                  <a:latin typeface="Times New Roman" panose="02020603050405020304" pitchFamily="18" charset="0"/>
                </a:rPr>
                <a:t>CH</a:t>
              </a:r>
              <a:r>
                <a:rPr lang="en-US" altLang="en-US" sz="2400" baseline="-25000" dirty="0">
                  <a:solidFill>
                    <a:srgbClr val="0000CC"/>
                  </a:solidFill>
                  <a:latin typeface="Times New Roman" panose="02020603050405020304" pitchFamily="18" charset="0"/>
                </a:rPr>
                <a:t>3</a:t>
              </a:r>
              <a:r>
                <a:rPr lang="en-US" altLang="en-US" sz="2400" dirty="0">
                  <a:solidFill>
                    <a:srgbClr val="0000CC"/>
                  </a:solidFill>
                  <a:latin typeface="Times New Roman" panose="02020603050405020304" pitchFamily="18" charset="0"/>
                </a:rPr>
                <a:t>COOH  + 2O</a:t>
              </a:r>
              <a:r>
                <a:rPr lang="en-US" altLang="en-US" sz="2400" baseline="-25000" dirty="0">
                  <a:solidFill>
                    <a:srgbClr val="0000CC"/>
                  </a:solidFill>
                  <a:latin typeface="Times New Roman" panose="02020603050405020304" pitchFamily="18" charset="0"/>
                </a:rPr>
                <a:t>2</a:t>
              </a:r>
              <a:r>
                <a:rPr lang="en-US" altLang="en-US" sz="2400" dirty="0">
                  <a:solidFill>
                    <a:srgbClr val="0000CC"/>
                  </a:solidFill>
                  <a:latin typeface="Times New Roman" panose="02020603050405020304" pitchFamily="18" charset="0"/>
                </a:rPr>
                <a:t>         2CO</a:t>
              </a:r>
              <a:r>
                <a:rPr lang="en-US" altLang="en-US" sz="2400" baseline="-25000" dirty="0">
                  <a:solidFill>
                    <a:srgbClr val="0000CC"/>
                  </a:solidFill>
                  <a:latin typeface="Times New Roman" panose="02020603050405020304" pitchFamily="18" charset="0"/>
                </a:rPr>
                <a:t>2</a:t>
              </a:r>
              <a:r>
                <a:rPr lang="en-US" altLang="en-US" sz="2400" dirty="0">
                  <a:solidFill>
                    <a:srgbClr val="0000CC"/>
                  </a:solidFill>
                  <a:latin typeface="Times New Roman" panose="02020603050405020304" pitchFamily="18" charset="0"/>
                </a:rPr>
                <a:t> + 2H</a:t>
              </a:r>
              <a:r>
                <a:rPr lang="en-US" altLang="en-US" sz="2400" baseline="-25000" dirty="0">
                  <a:solidFill>
                    <a:srgbClr val="0000CC"/>
                  </a:solidFill>
                  <a:latin typeface="Times New Roman" panose="02020603050405020304" pitchFamily="18" charset="0"/>
                </a:rPr>
                <a:t>2</a:t>
              </a:r>
              <a:r>
                <a:rPr lang="en-US" altLang="en-US" sz="2400" dirty="0">
                  <a:solidFill>
                    <a:srgbClr val="0000CC"/>
                  </a:solidFill>
                  <a:latin typeface="Times New Roman" panose="02020603050405020304" pitchFamily="18" charset="0"/>
                </a:rPr>
                <a:t>O</a:t>
              </a:r>
            </a:p>
            <a:p>
              <a:pPr eaLnBrk="1" hangingPunct="1">
                <a:lnSpc>
                  <a:spcPct val="75000"/>
                </a:lnSpc>
                <a:spcBef>
                  <a:spcPct val="0"/>
                </a:spcBef>
                <a:buFontTx/>
                <a:buNone/>
              </a:pPr>
              <a:r>
                <a:rPr lang="en-US" altLang="en-US" sz="2400" b="1" dirty="0">
                  <a:solidFill>
                    <a:srgbClr val="0000CC"/>
                  </a:solidFill>
                </a:rPr>
                <a:t>                                               </a:t>
              </a:r>
              <a:r>
                <a:rPr lang="en-US" altLang="en-US" sz="2000" b="1" dirty="0">
                  <a:solidFill>
                    <a:srgbClr val="0000CC"/>
                  </a:solidFill>
                </a:rPr>
                <a:t>                                                                        </a:t>
              </a:r>
              <a:endParaRPr lang="en-US" altLang="en-US" sz="2000" dirty="0">
                <a:solidFill>
                  <a:srgbClr val="0000CC"/>
                </a:solidFill>
                <a:latin typeface="Times New Roman" panose="02020603050405020304" pitchFamily="18" charset="0"/>
              </a:endParaRPr>
            </a:p>
          </p:txBody>
        </p:sp>
        <p:sp>
          <p:nvSpPr>
            <p:cNvPr id="29713" name="Line 27"/>
            <p:cNvSpPr>
              <a:spLocks noChangeShapeType="1"/>
            </p:cNvSpPr>
            <p:nvPr/>
          </p:nvSpPr>
          <p:spPr bwMode="auto">
            <a:xfrm>
              <a:off x="2736" y="941"/>
              <a:ext cx="432" cy="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1" name="Rectangle 20"/>
          <p:cNvSpPr>
            <a:spLocks noChangeArrowheads="1"/>
          </p:cNvSpPr>
          <p:nvPr/>
        </p:nvSpPr>
        <p:spPr bwMode="auto">
          <a:xfrm>
            <a:off x="4901663" y="5549107"/>
            <a:ext cx="325438"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75000"/>
              </a:lnSpc>
              <a:spcBef>
                <a:spcPct val="0"/>
              </a:spcBef>
              <a:buFontTx/>
              <a:buNone/>
            </a:pPr>
            <a:r>
              <a:rPr lang="en-US" altLang="en-US" sz="1800" dirty="0">
                <a:solidFill>
                  <a:srgbClr val="0000CC"/>
                </a:solidFill>
                <a:latin typeface="Times New Roman" panose="02020603050405020304" pitchFamily="18" charset="0"/>
              </a:rPr>
              <a:t>t</a:t>
            </a:r>
            <a:r>
              <a:rPr lang="en-US" altLang="en-US" sz="1800" baseline="30000" dirty="0">
                <a:solidFill>
                  <a:srgbClr val="0000CC"/>
                </a:solidFill>
                <a:latin typeface="Times New Roman" panose="02020603050405020304" pitchFamily="18" charset="0"/>
              </a:rPr>
              <a:t>o</a:t>
            </a:r>
          </a:p>
        </p:txBody>
      </p:sp>
    </p:spTree>
    <p:extLst>
      <p:ext uri="{BB962C8B-B14F-4D97-AF65-F5344CB8AC3E}">
        <p14:creationId xmlns:p14="http://schemas.microsoft.com/office/powerpoint/2010/main" val="40134744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46135"/>
                                        </p:tgtEl>
                                        <p:attrNameLst>
                                          <p:attrName>style.visibility</p:attrName>
                                        </p:attrNameLst>
                                      </p:cBhvr>
                                      <p:to>
                                        <p:strVal val="visible"/>
                                      </p:to>
                                    </p:set>
                                    <p:animEffect transition="in" filter="checkerboard(across)">
                                      <p:cBhvr>
                                        <p:cTn id="7" dur="500"/>
                                        <p:tgtEl>
                                          <p:spTgt spid="3461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46137"/>
                                        </p:tgtEl>
                                        <p:attrNameLst>
                                          <p:attrName>style.visibility</p:attrName>
                                        </p:attrNameLst>
                                      </p:cBhvr>
                                      <p:to>
                                        <p:strVal val="visible"/>
                                      </p:to>
                                    </p:set>
                                    <p:anim calcmode="lin" valueType="num">
                                      <p:cBhvr additive="base">
                                        <p:cTn id="12" dur="500" fill="hold"/>
                                        <p:tgtEl>
                                          <p:spTgt spid="346137"/>
                                        </p:tgtEl>
                                        <p:attrNameLst>
                                          <p:attrName>ppt_x</p:attrName>
                                        </p:attrNameLst>
                                      </p:cBhvr>
                                      <p:tavLst>
                                        <p:tav tm="0">
                                          <p:val>
                                            <p:strVal val="#ppt_x"/>
                                          </p:val>
                                        </p:tav>
                                        <p:tav tm="100000">
                                          <p:val>
                                            <p:strVal val="#ppt_x"/>
                                          </p:val>
                                        </p:tav>
                                      </p:tavLst>
                                    </p:anim>
                                    <p:anim calcmode="lin" valueType="num">
                                      <p:cBhvr additive="base">
                                        <p:cTn id="13" dur="500" fill="hold"/>
                                        <p:tgtEl>
                                          <p:spTgt spid="34613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346141"/>
                                        </p:tgtEl>
                                        <p:attrNameLst>
                                          <p:attrName>style.visibility</p:attrName>
                                        </p:attrNameLst>
                                      </p:cBhvr>
                                      <p:to>
                                        <p:strVal val="visible"/>
                                      </p:to>
                                    </p:set>
                                    <p:animEffect transition="in" filter="diamond(in)">
                                      <p:cBhvr>
                                        <p:cTn id="18" dur="2000"/>
                                        <p:tgtEl>
                                          <p:spTgt spid="34614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35" grpId="0"/>
      <p:bldP spid="346141" grpId="0"/>
      <p:bldP spid="16" grpId="0"/>
      <p:bldP spid="17"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7313928">
            <a:off x="2587569" y="3389918"/>
            <a:ext cx="25654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8"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63705">
            <a:off x="2430515" y="2075735"/>
            <a:ext cx="2508461" cy="154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2"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895600"/>
            <a:ext cx="27749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4"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178792">
            <a:off x="4644231" y="1161234"/>
            <a:ext cx="3614738"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7"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702253">
            <a:off x="5620087" y="1212747"/>
            <a:ext cx="2438400"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4384" name="AutoShape 16"/>
          <p:cNvSpPr>
            <a:spLocks noChangeArrowheads="1"/>
          </p:cNvSpPr>
          <p:nvPr/>
        </p:nvSpPr>
        <p:spPr bwMode="auto">
          <a:xfrm>
            <a:off x="8106443" y="2117220"/>
            <a:ext cx="4029460" cy="714301"/>
          </a:xfrm>
          <a:prstGeom prst="roundRect">
            <a:avLst>
              <a:gd name="adj" fmla="val 16667"/>
            </a:avLst>
          </a:prstGeom>
          <a:solidFill>
            <a:schemeClr val="accent4">
              <a:lumMod val="40000"/>
              <a:lumOff val="60000"/>
            </a:schemeClr>
          </a:solidFill>
          <a:ln w="9525">
            <a:solidFill>
              <a:srgbClr val="FF0000"/>
            </a:solidFill>
            <a:round/>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dirty="0" err="1">
                <a:solidFill>
                  <a:srgbClr val="FF0000"/>
                </a:solidFill>
                <a:latin typeface="Times New Roman" panose="02020603050405020304" pitchFamily="18" charset="0"/>
              </a:rPr>
              <a:t>Chất</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lỏng</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không</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màu</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vị</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chua</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có</a:t>
            </a:r>
            <a:r>
              <a:rPr lang="en-US" altLang="en-US" sz="2000" dirty="0">
                <a:solidFill>
                  <a:srgbClr val="FF0000"/>
                </a:solidFill>
                <a:latin typeface="Times New Roman" panose="02020603050405020304" pitchFamily="18" charset="0"/>
              </a:rPr>
              <a:t> </a:t>
            </a:r>
          </a:p>
          <a:p>
            <a:pPr eaLnBrk="1" hangingPunct="1">
              <a:spcBef>
                <a:spcPct val="0"/>
              </a:spcBef>
              <a:buFontTx/>
              <a:buNone/>
            </a:pPr>
            <a:r>
              <a:rPr lang="en-US" altLang="en-US" sz="2000" dirty="0" err="1">
                <a:solidFill>
                  <a:srgbClr val="FF0000"/>
                </a:solidFill>
                <a:latin typeface="Times New Roman" panose="02020603050405020304" pitchFamily="18" charset="0"/>
              </a:rPr>
              <a:t>mùi</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đặc</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trưng</a:t>
            </a:r>
            <a:r>
              <a:rPr lang="en-US" altLang="en-US" sz="2000" dirty="0">
                <a:solidFill>
                  <a:srgbClr val="FF0000"/>
                </a:solidFill>
                <a:latin typeface="Times New Roman" panose="02020603050405020304" pitchFamily="18" charset="0"/>
              </a:rPr>
              <a:t>, tan </a:t>
            </a:r>
            <a:r>
              <a:rPr lang="en-US" altLang="en-US" sz="2000" dirty="0" err="1">
                <a:solidFill>
                  <a:srgbClr val="FF0000"/>
                </a:solidFill>
                <a:latin typeface="Times New Roman" panose="02020603050405020304" pitchFamily="18" charset="0"/>
              </a:rPr>
              <a:t>vô</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hạn</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trong</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nước</a:t>
            </a:r>
            <a:r>
              <a:rPr lang="en-US" altLang="en-US" sz="2000" dirty="0">
                <a:latin typeface="Times New Roman" panose="02020603050405020304" pitchFamily="18" charset="0"/>
              </a:rPr>
              <a:t>.</a:t>
            </a:r>
          </a:p>
        </p:txBody>
      </p:sp>
      <p:sp>
        <p:nvSpPr>
          <p:cNvPr id="314386" name="AutoShape 18"/>
          <p:cNvSpPr>
            <a:spLocks noChangeArrowheads="1"/>
          </p:cNvSpPr>
          <p:nvPr/>
        </p:nvSpPr>
        <p:spPr bwMode="auto">
          <a:xfrm>
            <a:off x="8379965" y="138114"/>
            <a:ext cx="1752600" cy="457200"/>
          </a:xfrm>
          <a:prstGeom prst="roundRect">
            <a:avLst>
              <a:gd name="adj" fmla="val 16667"/>
            </a:avLst>
          </a:prstGeom>
          <a:solidFill>
            <a:schemeClr val="accent4">
              <a:lumMod val="40000"/>
              <a:lumOff val="60000"/>
            </a:schemeClr>
          </a:solidFill>
          <a:ln w="9525">
            <a:solidFill>
              <a:srgbClr val="FF0000"/>
            </a:solidFill>
            <a:round/>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dirty="0">
              <a:latin typeface="Times New Roman" panose="02020603050405020304" pitchFamily="18" charset="0"/>
            </a:endParaRPr>
          </a:p>
          <a:p>
            <a:pPr algn="ctr" eaLnBrk="1" hangingPunct="1">
              <a:spcBef>
                <a:spcPct val="0"/>
              </a:spcBef>
              <a:buFontTx/>
              <a:buNone/>
            </a:pPr>
            <a:r>
              <a:rPr lang="en-US" altLang="en-US" sz="1800" dirty="0">
                <a:solidFill>
                  <a:srgbClr val="FF0000"/>
                </a:solidFill>
                <a:latin typeface="Times New Roman" panose="02020603050405020304" pitchFamily="18" charset="0"/>
              </a:rPr>
              <a:t>CH</a:t>
            </a:r>
            <a:r>
              <a:rPr lang="en-US" altLang="en-US" sz="1800" baseline="-25000" dirty="0">
                <a:solidFill>
                  <a:srgbClr val="FF0000"/>
                </a:solidFill>
                <a:latin typeface="Times New Roman" panose="02020603050405020304" pitchFamily="18" charset="0"/>
              </a:rPr>
              <a:t>3</a:t>
            </a:r>
            <a:r>
              <a:rPr lang="en-US" altLang="en-US" sz="1800" dirty="0">
                <a:solidFill>
                  <a:srgbClr val="FF0000"/>
                </a:solidFill>
                <a:latin typeface="Times New Roman" panose="02020603050405020304" pitchFamily="18" charset="0"/>
              </a:rPr>
              <a:t> – COOH</a:t>
            </a:r>
          </a:p>
          <a:p>
            <a:pPr algn="ctr" eaLnBrk="1" hangingPunct="1">
              <a:spcBef>
                <a:spcPct val="0"/>
              </a:spcBef>
              <a:buFontTx/>
              <a:buNone/>
            </a:pPr>
            <a:endParaRPr lang="en-US" altLang="en-US" sz="1800" dirty="0">
              <a:latin typeface="Times New Roman" panose="02020603050405020304" pitchFamily="18" charset="0"/>
            </a:endParaRPr>
          </a:p>
        </p:txBody>
      </p:sp>
      <p:sp>
        <p:nvSpPr>
          <p:cNvPr id="314389" name="AutoShape 21"/>
          <p:cNvSpPr>
            <a:spLocks noChangeArrowheads="1"/>
          </p:cNvSpPr>
          <p:nvPr/>
        </p:nvSpPr>
        <p:spPr bwMode="auto">
          <a:xfrm>
            <a:off x="8814234" y="835190"/>
            <a:ext cx="3276600" cy="685800"/>
          </a:xfrm>
          <a:prstGeom prst="roundRect">
            <a:avLst>
              <a:gd name="adj" fmla="val 16667"/>
            </a:avLst>
          </a:prstGeom>
          <a:solidFill>
            <a:schemeClr val="accent4">
              <a:lumMod val="40000"/>
              <a:lumOff val="60000"/>
            </a:schemeClr>
          </a:solidFill>
          <a:ln w="9525">
            <a:solidFill>
              <a:srgbClr val="FF0000"/>
            </a:solidFill>
            <a:round/>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dist" eaLnBrk="1" hangingPunct="1">
              <a:spcBef>
                <a:spcPct val="0"/>
              </a:spcBef>
              <a:buFontTx/>
              <a:buNone/>
            </a:pPr>
            <a:r>
              <a:rPr lang="en-US" altLang="en-US" sz="1800" dirty="0" err="1">
                <a:solidFill>
                  <a:srgbClr val="FF0000"/>
                </a:solidFill>
                <a:latin typeface="Times New Roman" panose="02020603050405020304" pitchFamily="18" charset="0"/>
              </a:rPr>
              <a:t>Trong</a:t>
            </a:r>
            <a:r>
              <a:rPr lang="en-US" altLang="en-US" sz="1800" dirty="0">
                <a:solidFill>
                  <a:srgbClr val="FF0000"/>
                </a:solidFill>
                <a:latin typeface="Times New Roman" panose="02020603050405020304" pitchFamily="18" charset="0"/>
              </a:rPr>
              <a:t> </a:t>
            </a:r>
            <a:r>
              <a:rPr lang="en-US" altLang="en-US" sz="1800" dirty="0" err="1">
                <a:solidFill>
                  <a:srgbClr val="FF0000"/>
                </a:solidFill>
                <a:latin typeface="Times New Roman" panose="02020603050405020304" pitchFamily="18" charset="0"/>
              </a:rPr>
              <a:t>phân</a:t>
            </a:r>
            <a:r>
              <a:rPr lang="en-US" altLang="en-US" sz="1800" dirty="0">
                <a:solidFill>
                  <a:srgbClr val="FF0000"/>
                </a:solidFill>
                <a:latin typeface="Times New Roman" panose="02020603050405020304" pitchFamily="18" charset="0"/>
              </a:rPr>
              <a:t> </a:t>
            </a:r>
            <a:r>
              <a:rPr lang="en-US" altLang="en-US" sz="1800" dirty="0" err="1">
                <a:solidFill>
                  <a:srgbClr val="FF0000"/>
                </a:solidFill>
                <a:latin typeface="Times New Roman" panose="02020603050405020304" pitchFamily="18" charset="0"/>
              </a:rPr>
              <a:t>tử</a:t>
            </a:r>
            <a:r>
              <a:rPr lang="en-US" altLang="en-US" sz="1800" dirty="0">
                <a:solidFill>
                  <a:srgbClr val="FF0000"/>
                </a:solidFill>
                <a:latin typeface="Times New Roman" panose="02020603050405020304" pitchFamily="18" charset="0"/>
              </a:rPr>
              <a:t> </a:t>
            </a:r>
            <a:r>
              <a:rPr lang="en-US" altLang="en-US" sz="1800" dirty="0" err="1">
                <a:solidFill>
                  <a:srgbClr val="FF0000"/>
                </a:solidFill>
                <a:latin typeface="Times New Roman" panose="02020603050405020304" pitchFamily="18" charset="0"/>
              </a:rPr>
              <a:t>có</a:t>
            </a:r>
            <a:r>
              <a:rPr lang="en-US" altLang="en-US" sz="1800" dirty="0">
                <a:solidFill>
                  <a:srgbClr val="FF0000"/>
                </a:solidFill>
                <a:latin typeface="Times New Roman" panose="02020603050405020304" pitchFamily="18" charset="0"/>
              </a:rPr>
              <a:t> </a:t>
            </a:r>
            <a:r>
              <a:rPr lang="en-US" altLang="en-US" sz="1800" dirty="0" err="1">
                <a:solidFill>
                  <a:srgbClr val="FF0000"/>
                </a:solidFill>
                <a:latin typeface="Times New Roman" panose="02020603050405020304" pitchFamily="18" charset="0"/>
              </a:rPr>
              <a:t>nhóm</a:t>
            </a:r>
            <a:r>
              <a:rPr lang="en-US" altLang="en-US" sz="1800" dirty="0">
                <a:solidFill>
                  <a:srgbClr val="FF0000"/>
                </a:solidFill>
                <a:latin typeface="Times New Roman" panose="02020603050405020304" pitchFamily="18" charset="0"/>
              </a:rPr>
              <a:t> - COOH,</a:t>
            </a:r>
          </a:p>
          <a:p>
            <a:pPr algn="dist" eaLnBrk="1" hangingPunct="1">
              <a:spcBef>
                <a:spcPct val="0"/>
              </a:spcBef>
              <a:buFontTx/>
              <a:buNone/>
            </a:pPr>
            <a:r>
              <a:rPr lang="en-US" altLang="en-US" sz="1800" dirty="0">
                <a:solidFill>
                  <a:srgbClr val="FF0000"/>
                </a:solidFill>
                <a:latin typeface="Times New Roman" panose="02020603050405020304" pitchFamily="18" charset="0"/>
              </a:rPr>
              <a:t> </a:t>
            </a:r>
            <a:r>
              <a:rPr lang="en-US" altLang="en-US" sz="1800" dirty="0" err="1">
                <a:solidFill>
                  <a:srgbClr val="FF0000"/>
                </a:solidFill>
                <a:latin typeface="Times New Roman" panose="02020603050405020304" pitchFamily="18" charset="0"/>
              </a:rPr>
              <a:t>làm</a:t>
            </a:r>
            <a:r>
              <a:rPr lang="en-US" altLang="en-US" sz="1800" dirty="0">
                <a:solidFill>
                  <a:srgbClr val="FF0000"/>
                </a:solidFill>
                <a:latin typeface="Times New Roman" panose="02020603050405020304" pitchFamily="18" charset="0"/>
              </a:rPr>
              <a:t> </a:t>
            </a:r>
            <a:r>
              <a:rPr lang="en-US" altLang="en-US" sz="1800" dirty="0" err="1">
                <a:solidFill>
                  <a:srgbClr val="FF0000"/>
                </a:solidFill>
                <a:latin typeface="Times New Roman" panose="02020603050405020304" pitchFamily="18" charset="0"/>
              </a:rPr>
              <a:t>cho</a:t>
            </a:r>
            <a:r>
              <a:rPr lang="en-US" altLang="en-US" sz="1800" dirty="0">
                <a:solidFill>
                  <a:srgbClr val="FF0000"/>
                </a:solidFill>
                <a:latin typeface="Times New Roman" panose="02020603050405020304" pitchFamily="18" charset="0"/>
              </a:rPr>
              <a:t> </a:t>
            </a:r>
            <a:r>
              <a:rPr lang="en-US" altLang="en-US" sz="1800" dirty="0" err="1">
                <a:solidFill>
                  <a:srgbClr val="FF0000"/>
                </a:solidFill>
                <a:latin typeface="Times New Roman" panose="02020603050405020304" pitchFamily="18" charset="0"/>
              </a:rPr>
              <a:t>phân</a:t>
            </a:r>
            <a:r>
              <a:rPr lang="en-US" altLang="en-US" sz="1800" dirty="0">
                <a:solidFill>
                  <a:srgbClr val="FF0000"/>
                </a:solidFill>
                <a:latin typeface="Times New Roman" panose="02020603050405020304" pitchFamily="18" charset="0"/>
              </a:rPr>
              <a:t> </a:t>
            </a:r>
            <a:r>
              <a:rPr lang="en-US" altLang="en-US" sz="1800" dirty="0" err="1">
                <a:solidFill>
                  <a:srgbClr val="FF0000"/>
                </a:solidFill>
                <a:latin typeface="Times New Roman" panose="02020603050405020304" pitchFamily="18" charset="0"/>
              </a:rPr>
              <a:t>tử</a:t>
            </a:r>
            <a:r>
              <a:rPr lang="en-US" altLang="en-US" sz="1800" dirty="0">
                <a:solidFill>
                  <a:srgbClr val="FF0000"/>
                </a:solidFill>
                <a:latin typeface="Times New Roman" panose="02020603050405020304" pitchFamily="18" charset="0"/>
              </a:rPr>
              <a:t> </a:t>
            </a:r>
            <a:r>
              <a:rPr lang="en-US" altLang="en-US" sz="1800" dirty="0" err="1">
                <a:solidFill>
                  <a:srgbClr val="FF0000"/>
                </a:solidFill>
                <a:latin typeface="Times New Roman" panose="02020603050405020304" pitchFamily="18" charset="0"/>
              </a:rPr>
              <a:t>có</a:t>
            </a:r>
            <a:r>
              <a:rPr lang="en-US" altLang="en-US" sz="1800" dirty="0">
                <a:solidFill>
                  <a:srgbClr val="FF0000"/>
                </a:solidFill>
                <a:latin typeface="Times New Roman" panose="02020603050405020304" pitchFamily="18" charset="0"/>
              </a:rPr>
              <a:t> </a:t>
            </a:r>
            <a:r>
              <a:rPr lang="en-US" altLang="en-US" sz="1800" dirty="0" err="1">
                <a:solidFill>
                  <a:srgbClr val="FF0000"/>
                </a:solidFill>
                <a:latin typeface="Times New Roman" panose="02020603050405020304" pitchFamily="18" charset="0"/>
              </a:rPr>
              <a:t>tính</a:t>
            </a:r>
            <a:r>
              <a:rPr lang="en-US" altLang="en-US" sz="1800" dirty="0">
                <a:solidFill>
                  <a:srgbClr val="FF0000"/>
                </a:solidFill>
                <a:latin typeface="Times New Roman" panose="02020603050405020304" pitchFamily="18" charset="0"/>
              </a:rPr>
              <a:t> acid.</a:t>
            </a:r>
          </a:p>
        </p:txBody>
      </p:sp>
      <p:sp>
        <p:nvSpPr>
          <p:cNvPr id="45068" name="Rectangle 22"/>
          <p:cNvSpPr>
            <a:spLocks noChangeArrowheads="1"/>
          </p:cNvSpPr>
          <p:nvPr/>
        </p:nvSpPr>
        <p:spPr bwMode="auto">
          <a:xfrm>
            <a:off x="1625600" y="63500"/>
            <a:ext cx="3703782" cy="533400"/>
          </a:xfrm>
          <a:prstGeom prst="rect">
            <a:avLst/>
          </a:prstGeom>
          <a:gradFill rotWithShape="1">
            <a:gsLst>
              <a:gs pos="0">
                <a:srgbClr val="99FF66"/>
              </a:gs>
              <a:gs pos="100000">
                <a:srgbClr val="FF9933"/>
              </a:gs>
            </a:gsLst>
            <a:path path="shape">
              <a:fillToRect l="50000" t="50000" r="50000" b="50000"/>
            </a:path>
          </a:gradFill>
          <a:ln>
            <a:noFill/>
          </a:ln>
          <a:effectLst>
            <a:prstShdw prst="shdw17" dist="17961" dir="2700000">
              <a:srgbClr val="5C993D"/>
            </a:prstShdw>
          </a:effectLst>
          <a:extLs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b="1" dirty="0" err="1">
                <a:solidFill>
                  <a:schemeClr val="tx2"/>
                </a:solidFill>
                <a:latin typeface="Times New Roman" panose="02020603050405020304" pitchFamily="18" charset="0"/>
              </a:rPr>
              <a:t>Sơ</a:t>
            </a:r>
            <a:r>
              <a:rPr lang="en-US" altLang="en-US" sz="4400" b="1" dirty="0">
                <a:solidFill>
                  <a:schemeClr val="tx2"/>
                </a:solidFill>
                <a:latin typeface="Times New Roman" panose="02020603050405020304" pitchFamily="18" charset="0"/>
              </a:rPr>
              <a:t> </a:t>
            </a:r>
            <a:r>
              <a:rPr lang="en-US" altLang="en-US" sz="4400" b="1" dirty="0" err="1">
                <a:solidFill>
                  <a:schemeClr val="tx2"/>
                </a:solidFill>
                <a:latin typeface="Times New Roman" panose="02020603050405020304" pitchFamily="18" charset="0"/>
              </a:rPr>
              <a:t>đồ</a:t>
            </a:r>
            <a:r>
              <a:rPr lang="en-US" altLang="en-US" sz="4400" b="1" dirty="0">
                <a:solidFill>
                  <a:schemeClr val="tx2"/>
                </a:solidFill>
                <a:latin typeface="Times New Roman" panose="02020603050405020304" pitchFamily="18" charset="0"/>
              </a:rPr>
              <a:t> </a:t>
            </a:r>
            <a:r>
              <a:rPr lang="en-US" altLang="en-US" sz="4400" b="1" dirty="0" err="1">
                <a:solidFill>
                  <a:schemeClr val="tx2"/>
                </a:solidFill>
                <a:latin typeface="Times New Roman" panose="02020603050405020304" pitchFamily="18" charset="0"/>
              </a:rPr>
              <a:t>tư</a:t>
            </a:r>
            <a:r>
              <a:rPr lang="en-US" altLang="en-US" sz="4400" b="1" dirty="0">
                <a:solidFill>
                  <a:schemeClr val="tx2"/>
                </a:solidFill>
                <a:latin typeface="Times New Roman" panose="02020603050405020304" pitchFamily="18" charset="0"/>
              </a:rPr>
              <a:t> </a:t>
            </a:r>
            <a:r>
              <a:rPr lang="en-US" altLang="en-US" sz="4400" b="1" dirty="0" err="1">
                <a:solidFill>
                  <a:schemeClr val="tx2"/>
                </a:solidFill>
                <a:latin typeface="Times New Roman" panose="02020603050405020304" pitchFamily="18" charset="0"/>
              </a:rPr>
              <a:t>duy</a:t>
            </a:r>
            <a:endParaRPr lang="en-US" altLang="en-US" sz="4400" b="1" dirty="0">
              <a:solidFill>
                <a:schemeClr val="tx2"/>
              </a:solidFill>
              <a:latin typeface="Times New Roman" panose="02020603050405020304" pitchFamily="18" charset="0"/>
            </a:endParaRPr>
          </a:p>
        </p:txBody>
      </p:sp>
      <p:sp>
        <p:nvSpPr>
          <p:cNvPr id="314392" name="Oval 24"/>
          <p:cNvSpPr>
            <a:spLocks noChangeArrowheads="1"/>
          </p:cNvSpPr>
          <p:nvPr/>
        </p:nvSpPr>
        <p:spPr bwMode="auto">
          <a:xfrm>
            <a:off x="4032479" y="2531686"/>
            <a:ext cx="2085939" cy="990600"/>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rgbClr val="0000CC"/>
                </a:solidFill>
                <a:latin typeface="Times New Roman" panose="02020603050405020304" pitchFamily="18" charset="0"/>
              </a:rPr>
              <a:t>ACETIC ACID</a:t>
            </a:r>
          </a:p>
        </p:txBody>
      </p:sp>
      <p:sp>
        <p:nvSpPr>
          <p:cNvPr id="314394" name="AutoShape 26"/>
          <p:cNvSpPr>
            <a:spLocks noChangeArrowheads="1"/>
          </p:cNvSpPr>
          <p:nvPr/>
        </p:nvSpPr>
        <p:spPr bwMode="auto">
          <a:xfrm>
            <a:off x="8627182" y="5458815"/>
            <a:ext cx="2743200" cy="533400"/>
          </a:xfrm>
          <a:prstGeom prst="roundRect">
            <a:avLst>
              <a:gd name="adj" fmla="val 16667"/>
            </a:avLst>
          </a:prstGeom>
          <a:solidFill>
            <a:schemeClr val="accent4">
              <a:lumMod val="40000"/>
              <a:lumOff val="60000"/>
            </a:schemeClr>
          </a:solidFill>
          <a:ln w="9525">
            <a:solidFill>
              <a:schemeClr val="accent1"/>
            </a:solidFill>
            <a:round/>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dirty="0" err="1">
                <a:latin typeface="Times New Roman" panose="02020603050405020304" pitchFamily="18" charset="0"/>
              </a:rPr>
              <a:t>Phản</a:t>
            </a:r>
            <a:r>
              <a:rPr lang="en-US" altLang="en-US" sz="1800" dirty="0">
                <a:latin typeface="Times New Roman" panose="02020603050405020304" pitchFamily="18" charset="0"/>
              </a:rPr>
              <a:t> </a:t>
            </a:r>
            <a:r>
              <a:rPr lang="en-US" altLang="en-US" sz="1800" dirty="0" err="1">
                <a:latin typeface="Times New Roman" panose="02020603050405020304" pitchFamily="18" charset="0"/>
              </a:rPr>
              <a:t>ứng</a:t>
            </a:r>
            <a:r>
              <a:rPr lang="en-US" altLang="en-US" sz="1800" dirty="0">
                <a:latin typeface="Times New Roman" panose="02020603050405020304" pitchFamily="18" charset="0"/>
              </a:rPr>
              <a:t> ester </a:t>
            </a:r>
            <a:r>
              <a:rPr lang="en-US" altLang="en-US" sz="1800" dirty="0" err="1">
                <a:latin typeface="Times New Roman" panose="02020603050405020304" pitchFamily="18" charset="0"/>
              </a:rPr>
              <a:t>hóa</a:t>
            </a:r>
            <a:endParaRPr lang="en-US" altLang="en-US" sz="1800" dirty="0">
              <a:latin typeface="Times New Roman" panose="02020603050405020304" pitchFamily="18" charset="0"/>
            </a:endParaRPr>
          </a:p>
        </p:txBody>
      </p:sp>
      <p:sp>
        <p:nvSpPr>
          <p:cNvPr id="314395" name="AutoShape 27"/>
          <p:cNvSpPr>
            <a:spLocks noChangeArrowheads="1"/>
          </p:cNvSpPr>
          <p:nvPr/>
        </p:nvSpPr>
        <p:spPr bwMode="auto">
          <a:xfrm>
            <a:off x="8811177" y="3967710"/>
            <a:ext cx="3045691" cy="486322"/>
          </a:xfrm>
          <a:prstGeom prst="roundRect">
            <a:avLst>
              <a:gd name="adj" fmla="val 16667"/>
            </a:avLst>
          </a:prstGeom>
          <a:solidFill>
            <a:schemeClr val="accent4">
              <a:lumMod val="40000"/>
              <a:lumOff val="60000"/>
            </a:schemeClr>
          </a:solidFill>
          <a:ln w="9525">
            <a:solidFill>
              <a:srgbClr val="FF0000"/>
            </a:solidFill>
            <a:round/>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dirty="0">
              <a:latin typeface="Times New Roman" panose="02020603050405020304" pitchFamily="18" charset="0"/>
            </a:endParaRPr>
          </a:p>
          <a:p>
            <a:pPr algn="ctr" eaLnBrk="1" hangingPunct="1">
              <a:spcBef>
                <a:spcPct val="0"/>
              </a:spcBef>
              <a:buFontTx/>
              <a:buNone/>
            </a:pPr>
            <a:r>
              <a:rPr lang="en-US" altLang="en-US" sz="2000" dirty="0" err="1">
                <a:solidFill>
                  <a:srgbClr val="FF0000"/>
                </a:solidFill>
                <a:latin typeface="Times New Roman" panose="02020603050405020304" pitchFamily="18" charset="0"/>
              </a:rPr>
              <a:t>Tính</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chất</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chung</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của</a:t>
            </a:r>
            <a:r>
              <a:rPr lang="en-US" altLang="en-US" sz="2000" dirty="0">
                <a:solidFill>
                  <a:srgbClr val="FF0000"/>
                </a:solidFill>
                <a:latin typeface="Times New Roman" panose="02020603050405020304" pitchFamily="18" charset="0"/>
              </a:rPr>
              <a:t> acid</a:t>
            </a:r>
          </a:p>
          <a:p>
            <a:pPr algn="ctr" eaLnBrk="1" hangingPunct="1">
              <a:spcBef>
                <a:spcPct val="0"/>
              </a:spcBef>
              <a:buFontTx/>
              <a:buNone/>
            </a:pPr>
            <a:endParaRPr lang="en-US" altLang="en-US" sz="1800" dirty="0">
              <a:latin typeface="Times New Roman" panose="02020603050405020304" pitchFamily="18" charset="0"/>
            </a:endParaRPr>
          </a:p>
        </p:txBody>
      </p:sp>
      <p:sp>
        <p:nvSpPr>
          <p:cNvPr id="314400" name="AutoShape 32"/>
          <p:cNvSpPr>
            <a:spLocks noChangeArrowheads="1"/>
          </p:cNvSpPr>
          <p:nvPr/>
        </p:nvSpPr>
        <p:spPr bwMode="auto">
          <a:xfrm>
            <a:off x="0" y="1247581"/>
            <a:ext cx="4035735" cy="1093434"/>
          </a:xfrm>
          <a:prstGeom prst="roundRect">
            <a:avLst>
              <a:gd name="adj" fmla="val 16667"/>
            </a:avLst>
          </a:prstGeom>
          <a:solidFill>
            <a:schemeClr val="accent4">
              <a:lumMod val="40000"/>
              <a:lumOff val="60000"/>
            </a:schemeClr>
          </a:solidFill>
          <a:ln w="9525">
            <a:solidFill>
              <a:srgbClr val="FF0000"/>
            </a:solidFill>
            <a:round/>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dirty="0" err="1">
                <a:solidFill>
                  <a:srgbClr val="FF0000"/>
                </a:solidFill>
                <a:latin typeface="Times New Roman" panose="02020603050405020304" pitchFamily="18" charset="0"/>
              </a:rPr>
              <a:t>Tơ</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nhân</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tạo</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dược</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phẩm</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phẩm</a:t>
            </a:r>
            <a:endParaRPr lang="en-US" altLang="en-US" sz="2000" dirty="0">
              <a:solidFill>
                <a:srgbClr val="FF0000"/>
              </a:solidFill>
              <a:latin typeface="Times New Roman" panose="02020603050405020304" pitchFamily="18" charset="0"/>
            </a:endParaRPr>
          </a:p>
          <a:p>
            <a:pPr eaLnBrk="1" hangingPunct="1">
              <a:spcBef>
                <a:spcPct val="0"/>
              </a:spcBef>
              <a:buFontTx/>
              <a:buNone/>
            </a:pP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nhuộm</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thuốc</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diệt</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côn</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trùng</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pha</a:t>
            </a:r>
            <a:r>
              <a:rPr lang="en-US" altLang="en-US" sz="2000" dirty="0">
                <a:solidFill>
                  <a:srgbClr val="FF0000"/>
                </a:solidFill>
                <a:latin typeface="Times New Roman" panose="02020603050405020304" pitchFamily="18" charset="0"/>
              </a:rPr>
              <a:t> </a:t>
            </a:r>
          </a:p>
          <a:p>
            <a:pPr eaLnBrk="1" hangingPunct="1">
              <a:spcBef>
                <a:spcPct val="0"/>
              </a:spcBef>
              <a:buFontTx/>
              <a:buNone/>
            </a:pPr>
            <a:r>
              <a:rPr lang="en-US" altLang="en-US" sz="2000" dirty="0" err="1">
                <a:solidFill>
                  <a:srgbClr val="FF0000"/>
                </a:solidFill>
                <a:latin typeface="Times New Roman" panose="02020603050405020304" pitchFamily="18" charset="0"/>
              </a:rPr>
              <a:t>giấm</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ăn</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chất</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dẻo</a:t>
            </a:r>
            <a:r>
              <a:rPr lang="en-US" altLang="en-US" sz="2000" dirty="0">
                <a:solidFill>
                  <a:srgbClr val="FF0000"/>
                </a:solidFill>
                <a:latin typeface="Times New Roman" panose="02020603050405020304" pitchFamily="18" charset="0"/>
              </a:rPr>
              <a:t>,…</a:t>
            </a:r>
          </a:p>
        </p:txBody>
      </p:sp>
      <p:sp>
        <p:nvSpPr>
          <p:cNvPr id="314401" name="AutoShape 33"/>
          <p:cNvSpPr>
            <a:spLocks noChangeArrowheads="1"/>
          </p:cNvSpPr>
          <p:nvPr/>
        </p:nvSpPr>
        <p:spPr bwMode="auto">
          <a:xfrm>
            <a:off x="631355" y="4887315"/>
            <a:ext cx="2308443" cy="838200"/>
          </a:xfrm>
          <a:prstGeom prst="roundRect">
            <a:avLst>
              <a:gd name="adj" fmla="val 16667"/>
            </a:avLst>
          </a:prstGeom>
          <a:solidFill>
            <a:schemeClr val="accent4">
              <a:lumMod val="40000"/>
              <a:lumOff val="60000"/>
            </a:schemeClr>
          </a:solidFill>
          <a:ln w="9525">
            <a:solidFill>
              <a:srgbClr val="FF0000"/>
            </a:solidFill>
            <a:round/>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dirty="0">
              <a:latin typeface="Times New Roman" panose="02020603050405020304" pitchFamily="18" charset="0"/>
            </a:endParaRPr>
          </a:p>
          <a:p>
            <a:pPr algn="ctr" eaLnBrk="1" hangingPunct="1">
              <a:spcBef>
                <a:spcPct val="0"/>
              </a:spcBef>
              <a:buFontTx/>
              <a:buNone/>
            </a:pPr>
            <a:r>
              <a:rPr lang="en-US" altLang="en-US" sz="2000" dirty="0" err="1">
                <a:solidFill>
                  <a:srgbClr val="FF0000"/>
                </a:solidFill>
                <a:latin typeface="Times New Roman" panose="02020603050405020304" pitchFamily="18" charset="0"/>
              </a:rPr>
              <a:t>Lên</a:t>
            </a:r>
            <a:r>
              <a:rPr lang="en-US" altLang="en-US" sz="2000" dirty="0">
                <a:solidFill>
                  <a:srgbClr val="FF0000"/>
                </a:solidFill>
                <a:latin typeface="Times New Roman" panose="02020603050405020304" pitchFamily="18" charset="0"/>
              </a:rPr>
              <a:t> men </a:t>
            </a:r>
          </a:p>
          <a:p>
            <a:pPr algn="ctr" eaLnBrk="1" hangingPunct="1">
              <a:spcBef>
                <a:spcPct val="0"/>
              </a:spcBef>
              <a:buFontTx/>
              <a:buNone/>
            </a:pPr>
            <a:r>
              <a:rPr lang="en-US" altLang="en-US" sz="2000" dirty="0">
                <a:solidFill>
                  <a:srgbClr val="FF0000"/>
                </a:solidFill>
                <a:latin typeface="Times New Roman" panose="02020603050405020304" pitchFamily="18" charset="0"/>
              </a:rPr>
              <a:t>ethylic alcohol</a:t>
            </a:r>
          </a:p>
          <a:p>
            <a:pPr algn="ctr" eaLnBrk="1" hangingPunct="1">
              <a:spcBef>
                <a:spcPct val="0"/>
              </a:spcBef>
              <a:buFontTx/>
              <a:buNone/>
            </a:pPr>
            <a:endParaRPr lang="en-US" altLang="en-US" sz="1800" dirty="0">
              <a:latin typeface="Times New Roman" panose="02020603050405020304" pitchFamily="18" charset="0"/>
            </a:endParaRPr>
          </a:p>
        </p:txBody>
      </p:sp>
      <p:pic>
        <p:nvPicPr>
          <p:cNvPr id="22" name="Picture 5"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211505">
            <a:off x="7902249" y="3773039"/>
            <a:ext cx="567734" cy="1975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239424">
            <a:off x="7779317" y="4789279"/>
            <a:ext cx="683906" cy="1385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449729">
            <a:off x="7048278" y="5173740"/>
            <a:ext cx="567734" cy="114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AutoShape 26"/>
          <p:cNvSpPr>
            <a:spLocks noChangeArrowheads="1"/>
          </p:cNvSpPr>
          <p:nvPr/>
        </p:nvSpPr>
        <p:spPr bwMode="auto">
          <a:xfrm>
            <a:off x="4406900" y="5981700"/>
            <a:ext cx="2743200" cy="521116"/>
          </a:xfrm>
          <a:prstGeom prst="roundRect">
            <a:avLst>
              <a:gd name="adj" fmla="val 16667"/>
            </a:avLst>
          </a:prstGeom>
          <a:solidFill>
            <a:schemeClr val="accent4">
              <a:lumMod val="40000"/>
              <a:lumOff val="60000"/>
            </a:schemeClr>
          </a:solidFill>
          <a:ln w="9525">
            <a:solidFill>
              <a:schemeClr val="accent1"/>
            </a:solidFill>
            <a:round/>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dirty="0" err="1">
                <a:latin typeface="Times New Roman" panose="02020603050405020304" pitchFamily="18" charset="0"/>
              </a:rPr>
              <a:t>Phản</a:t>
            </a:r>
            <a:r>
              <a:rPr lang="en-US" altLang="en-US" sz="1800" dirty="0">
                <a:latin typeface="Times New Roman" panose="02020603050405020304" pitchFamily="18" charset="0"/>
              </a:rPr>
              <a:t> </a:t>
            </a:r>
            <a:r>
              <a:rPr lang="en-US" altLang="en-US" sz="1800" dirty="0" err="1">
                <a:latin typeface="Times New Roman" panose="02020603050405020304" pitchFamily="18" charset="0"/>
              </a:rPr>
              <a:t>ứng</a:t>
            </a:r>
            <a:r>
              <a:rPr lang="en-US" altLang="en-US" sz="1800" dirty="0">
                <a:latin typeface="Times New Roman" panose="02020603050405020304" pitchFamily="18" charset="0"/>
              </a:rPr>
              <a:t> </a:t>
            </a:r>
            <a:r>
              <a:rPr lang="en-US" altLang="en-US" sz="1800" dirty="0" err="1">
                <a:latin typeface="Times New Roman" panose="02020603050405020304" pitchFamily="18" charset="0"/>
              </a:rPr>
              <a:t>cháy</a:t>
            </a:r>
            <a:endParaRPr lang="en-US" altLang="en-US" sz="1800" dirty="0">
              <a:latin typeface="Times New Roman" panose="02020603050405020304" pitchFamily="18" charset="0"/>
            </a:endParaRPr>
          </a:p>
        </p:txBody>
      </p:sp>
      <p:pic>
        <p:nvPicPr>
          <p:cNvPr id="28" name="Picture 5"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933240">
            <a:off x="7787346" y="154862"/>
            <a:ext cx="567734" cy="114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76397">
            <a:off x="8023079" y="528238"/>
            <a:ext cx="603168" cy="1221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82708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4655128" y="852055"/>
            <a:ext cx="206894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dirty="0" err="1">
                <a:solidFill>
                  <a:srgbClr val="FF0000"/>
                </a:solidFill>
                <a:latin typeface="Times New Roman" panose="02020603050405020304" pitchFamily="18" charset="0"/>
              </a:rPr>
              <a:t>Vận</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dụng</a:t>
            </a:r>
            <a:endParaRPr lang="en-US" altLang="en-US" b="1" dirty="0">
              <a:solidFill>
                <a:srgbClr val="FF0000"/>
              </a:solidFill>
              <a:latin typeface="Times New Roman" panose="02020603050405020304" pitchFamily="18" charset="0"/>
            </a:endParaRPr>
          </a:p>
        </p:txBody>
      </p:sp>
      <p:sp>
        <p:nvSpPr>
          <p:cNvPr id="3" name="Rectangle 8"/>
          <p:cNvSpPr>
            <a:spLocks noChangeArrowheads="1"/>
          </p:cNvSpPr>
          <p:nvPr/>
        </p:nvSpPr>
        <p:spPr bwMode="auto">
          <a:xfrm>
            <a:off x="752764" y="1385455"/>
            <a:ext cx="10626436" cy="1782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vi-VN" sz="2800" dirty="0">
                <a:latin typeface="+mj-lt"/>
              </a:rPr>
              <a:t>Trong đời sống ẩm thực của người Việt Nam, giấm ăn là một gia vị rất quen thuộc. Hãy tìm hiểu và chia sẻ với bạn bè về quy trình làm giấm ăn từ gạo (Giấm gạo), từ táo (Giấm táo), từ chuối (Giấm chuối),..</a:t>
            </a:r>
            <a:endParaRPr lang="en-US" sz="2800" dirty="0">
              <a:latin typeface="+mj-lt"/>
            </a:endParaRPr>
          </a:p>
        </p:txBody>
      </p:sp>
    </p:spTree>
    <p:extLst>
      <p:ext uri="{BB962C8B-B14F-4D97-AF65-F5344CB8AC3E}">
        <p14:creationId xmlns:p14="http://schemas.microsoft.com/office/powerpoint/2010/main" val="30611920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3"/>
          <p:cNvSpPr txBox="1">
            <a:spLocks noChangeArrowheads="1"/>
          </p:cNvSpPr>
          <p:nvPr/>
        </p:nvSpPr>
        <p:spPr bwMode="auto">
          <a:xfrm>
            <a:off x="1981200" y="1600201"/>
            <a:ext cx="800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n-US" altLang="en-US" sz="1800">
              <a:latin typeface="VNI-Cooper" pitchFamily="2" charset="0"/>
            </a:endParaRPr>
          </a:p>
        </p:txBody>
      </p:sp>
      <p:sp>
        <p:nvSpPr>
          <p:cNvPr id="84996" name="Text Box 4"/>
          <p:cNvSpPr txBox="1">
            <a:spLocks noChangeArrowheads="1"/>
          </p:cNvSpPr>
          <p:nvPr/>
        </p:nvSpPr>
        <p:spPr bwMode="auto">
          <a:xfrm>
            <a:off x="1816101" y="1752600"/>
            <a:ext cx="859631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solidFill>
                  <a:srgbClr val="FF0000"/>
                </a:solidFill>
                <a:latin typeface="Times New Roman" panose="02020603050405020304" pitchFamily="18" charset="0"/>
                <a:sym typeface="Wingdings 2" panose="05020102010507070707" pitchFamily="18" charset="2"/>
              </a:rPr>
              <a:t>* </a:t>
            </a:r>
            <a:r>
              <a:rPr lang="en-US" altLang="en-US" dirty="0" err="1">
                <a:solidFill>
                  <a:srgbClr val="FF0000"/>
                </a:solidFill>
                <a:latin typeface="Times New Roman" panose="02020603050405020304" pitchFamily="18" charset="0"/>
                <a:sym typeface="Wingdings 2" panose="05020102010507070707" pitchFamily="18" charset="2"/>
              </a:rPr>
              <a:t>Học</a:t>
            </a:r>
            <a:r>
              <a:rPr lang="en-US" altLang="en-US" dirty="0">
                <a:solidFill>
                  <a:srgbClr val="FF0000"/>
                </a:solidFill>
                <a:latin typeface="Times New Roman" panose="02020603050405020304" pitchFamily="18" charset="0"/>
                <a:sym typeface="Wingdings 2" panose="05020102010507070707" pitchFamily="18" charset="2"/>
              </a:rPr>
              <a:t> </a:t>
            </a:r>
            <a:r>
              <a:rPr lang="en-US" altLang="en-US" dirty="0" err="1">
                <a:solidFill>
                  <a:srgbClr val="FF0000"/>
                </a:solidFill>
                <a:latin typeface="Times New Roman" panose="02020603050405020304" pitchFamily="18" charset="0"/>
                <a:sym typeface="Wingdings 2" panose="05020102010507070707" pitchFamily="18" charset="2"/>
              </a:rPr>
              <a:t>bài</a:t>
            </a:r>
            <a:r>
              <a:rPr lang="en-US" altLang="en-US" dirty="0">
                <a:solidFill>
                  <a:srgbClr val="FF0000"/>
                </a:solidFill>
                <a:latin typeface="Times New Roman" panose="02020603050405020304" pitchFamily="18" charset="0"/>
                <a:sym typeface="Wingdings 2" panose="05020102010507070707" pitchFamily="18" charset="2"/>
              </a:rPr>
              <a:t>.</a:t>
            </a:r>
          </a:p>
          <a:p>
            <a:pPr eaLnBrk="1" hangingPunct="1">
              <a:spcBef>
                <a:spcPct val="0"/>
              </a:spcBef>
              <a:buFontTx/>
              <a:buNone/>
            </a:pPr>
            <a:r>
              <a:rPr lang="en-US" altLang="en-US" dirty="0">
                <a:solidFill>
                  <a:srgbClr val="FF0000"/>
                </a:solidFill>
                <a:latin typeface="Times New Roman" panose="02020603050405020304" pitchFamily="18" charset="0"/>
                <a:sym typeface="Wingdings 2" panose="05020102010507070707" pitchFamily="18" charset="2"/>
              </a:rPr>
              <a:t>* </a:t>
            </a:r>
            <a:r>
              <a:rPr lang="en-US" altLang="en-US" dirty="0" err="1">
                <a:solidFill>
                  <a:srgbClr val="FF0000"/>
                </a:solidFill>
                <a:latin typeface="Times New Roman" panose="02020603050405020304" pitchFamily="18" charset="0"/>
                <a:sym typeface=".VnAvantH" panose="020B7200000000000000" pitchFamily="34" charset="0"/>
              </a:rPr>
              <a:t>Làm</a:t>
            </a:r>
            <a:r>
              <a:rPr lang="en-US" altLang="en-US" dirty="0">
                <a:solidFill>
                  <a:srgbClr val="FF0000"/>
                </a:solidFill>
                <a:latin typeface="Times New Roman" panose="02020603050405020304" pitchFamily="18" charset="0"/>
                <a:sym typeface=".VnAvantH" panose="020B7200000000000000" pitchFamily="34" charset="0"/>
              </a:rPr>
              <a:t> </a:t>
            </a:r>
            <a:r>
              <a:rPr lang="en-US" altLang="en-US" dirty="0" err="1">
                <a:solidFill>
                  <a:srgbClr val="FF0000"/>
                </a:solidFill>
                <a:latin typeface="Times New Roman" panose="02020603050405020304" pitchFamily="18" charset="0"/>
                <a:sym typeface=".VnAvantH" panose="020B7200000000000000" pitchFamily="34" charset="0"/>
              </a:rPr>
              <a:t>bài</a:t>
            </a:r>
            <a:r>
              <a:rPr lang="en-US" altLang="en-US" dirty="0">
                <a:solidFill>
                  <a:srgbClr val="FF0000"/>
                </a:solidFill>
                <a:latin typeface="Times New Roman" panose="02020603050405020304" pitchFamily="18" charset="0"/>
                <a:sym typeface=".VnAvantH" panose="020B7200000000000000" pitchFamily="34" charset="0"/>
              </a:rPr>
              <a:t> </a:t>
            </a:r>
            <a:r>
              <a:rPr lang="en-US" altLang="en-US" dirty="0" err="1">
                <a:solidFill>
                  <a:srgbClr val="FF0000"/>
                </a:solidFill>
                <a:latin typeface="Times New Roman" panose="02020603050405020304" pitchFamily="18" charset="0"/>
                <a:sym typeface=".VnAvantH" panose="020B7200000000000000" pitchFamily="34" charset="0"/>
              </a:rPr>
              <a:t>tập</a:t>
            </a:r>
            <a:r>
              <a:rPr lang="en-US" altLang="en-US" dirty="0">
                <a:solidFill>
                  <a:srgbClr val="FF0000"/>
                </a:solidFill>
                <a:latin typeface="Times New Roman" panose="02020603050405020304" pitchFamily="18" charset="0"/>
                <a:sym typeface=".VnAvantH" panose="020B7200000000000000" pitchFamily="34" charset="0"/>
              </a:rPr>
              <a:t> SBT.</a:t>
            </a:r>
          </a:p>
        </p:txBody>
      </p:sp>
      <p:sp>
        <p:nvSpPr>
          <p:cNvPr id="84997" name="Text Box 5"/>
          <p:cNvSpPr txBox="1">
            <a:spLocks noChangeArrowheads="1"/>
          </p:cNvSpPr>
          <p:nvPr/>
        </p:nvSpPr>
        <p:spPr bwMode="auto">
          <a:xfrm>
            <a:off x="1981200" y="1066801"/>
            <a:ext cx="2122488" cy="584775"/>
          </a:xfrm>
          <a:prstGeom prst="rect">
            <a:avLst/>
          </a:prstGeom>
          <a:solidFill>
            <a:srgbClr val="FFFF99"/>
          </a:solidFill>
          <a:ln w="57150">
            <a:solidFill>
              <a:srgbClr val="FF99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b="1">
                <a:solidFill>
                  <a:srgbClr val="3333CC"/>
                </a:solidFill>
                <a:latin typeface="Times New Roman" panose="02020603050405020304" pitchFamily="18" charset="0"/>
              </a:rPr>
              <a:t>BÀI CŨ:</a:t>
            </a:r>
          </a:p>
        </p:txBody>
      </p:sp>
      <p:sp>
        <p:nvSpPr>
          <p:cNvPr id="84998" name="Text Box 6"/>
          <p:cNvSpPr txBox="1">
            <a:spLocks noChangeArrowheads="1"/>
          </p:cNvSpPr>
          <p:nvPr/>
        </p:nvSpPr>
        <p:spPr bwMode="auto">
          <a:xfrm>
            <a:off x="1981200" y="3244577"/>
            <a:ext cx="2120900" cy="584775"/>
          </a:xfrm>
          <a:prstGeom prst="rect">
            <a:avLst/>
          </a:prstGeom>
          <a:solidFill>
            <a:srgbClr val="FFFF99"/>
          </a:solidFill>
          <a:ln w="57150">
            <a:solidFill>
              <a:srgbClr val="FF99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b="1">
                <a:solidFill>
                  <a:srgbClr val="3333CC"/>
                </a:solidFill>
                <a:latin typeface="Times New Roman" panose="02020603050405020304" pitchFamily="18" charset="0"/>
              </a:rPr>
              <a:t>BÀI MỚI</a:t>
            </a:r>
          </a:p>
        </p:txBody>
      </p:sp>
      <p:sp>
        <p:nvSpPr>
          <p:cNvPr id="84999" name="Text Box 7"/>
          <p:cNvSpPr txBox="1">
            <a:spLocks noChangeArrowheads="1"/>
          </p:cNvSpPr>
          <p:nvPr/>
        </p:nvSpPr>
        <p:spPr bwMode="auto">
          <a:xfrm>
            <a:off x="1752600" y="4267200"/>
            <a:ext cx="8534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chemeClr val="tx2"/>
                </a:solidFill>
                <a:latin typeface="VNI-Times" pitchFamily="2" charset="0"/>
              </a:rPr>
              <a:t> </a:t>
            </a:r>
            <a:r>
              <a:rPr lang="en-US" altLang="en-US" dirty="0" err="1">
                <a:solidFill>
                  <a:srgbClr val="FF0000"/>
                </a:solidFill>
                <a:latin typeface="Times New Roman" panose="02020603050405020304" pitchFamily="18" charset="0"/>
              </a:rPr>
              <a:t>Xem</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trước</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bài</a:t>
            </a:r>
            <a:r>
              <a:rPr lang="en-US" altLang="en-US" dirty="0">
                <a:solidFill>
                  <a:srgbClr val="FF0000"/>
                </a:solidFill>
                <a:latin typeface="Times New Roman" panose="02020603050405020304" pitchFamily="18" charset="0"/>
              </a:rPr>
              <a:t> 28 Lipid</a:t>
            </a:r>
            <a:endParaRPr lang="en-US" altLang="en-US" dirty="0">
              <a:solidFill>
                <a:srgbClr val="FF0000"/>
              </a:solidFill>
              <a:latin typeface="Times New Roman" panose="02020603050405020304" pitchFamily="18" charset="0"/>
              <a:cs typeface="Times New Roman" panose="02020603050405020304" pitchFamily="18" charset="0"/>
            </a:endParaRPr>
          </a:p>
        </p:txBody>
      </p:sp>
      <p:sp>
        <p:nvSpPr>
          <p:cNvPr id="85000" name="Rectangle 8"/>
          <p:cNvSpPr>
            <a:spLocks noChangeArrowheads="1"/>
          </p:cNvSpPr>
          <p:nvPr/>
        </p:nvSpPr>
        <p:spPr bwMode="auto">
          <a:xfrm>
            <a:off x="1524000" y="0"/>
            <a:ext cx="9144000" cy="685800"/>
          </a:xfrm>
          <a:prstGeom prst="rect">
            <a:avLst/>
          </a:prstGeom>
          <a:gradFill rotWithShape="1">
            <a:gsLst>
              <a:gs pos="0">
                <a:srgbClr val="99FF66"/>
              </a:gs>
              <a:gs pos="100000">
                <a:srgbClr val="FF9933"/>
              </a:gs>
            </a:gsLst>
            <a:path path="shape">
              <a:fillToRect l="50000" t="50000" r="50000" b="50000"/>
            </a:path>
          </a:gradFill>
          <a:ln>
            <a:noFill/>
          </a:ln>
          <a:effectLst>
            <a:prstShdw prst="shdw17" dist="17961" dir="2700000">
              <a:srgbClr val="5C993D"/>
            </a:prstShdw>
          </a:effectLst>
          <a:extLs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b="1">
                <a:solidFill>
                  <a:schemeClr val="tx2"/>
                </a:solidFill>
                <a:latin typeface="Times New Roman" panose="02020603050405020304" pitchFamily="18" charset="0"/>
              </a:rPr>
              <a:t>HƯỚNG DẪN VỀ NHÀ</a:t>
            </a:r>
          </a:p>
        </p:txBody>
      </p:sp>
      <p:sp>
        <p:nvSpPr>
          <p:cNvPr id="3" name="TextBox 2">
            <a:extLst>
              <a:ext uri="{FF2B5EF4-FFF2-40B4-BE49-F238E27FC236}">
                <a16:creationId xmlns:a16="http://schemas.microsoft.com/office/drawing/2014/main" id="{0886009C-F315-EA37-6D6F-01C60E24126B}"/>
              </a:ext>
            </a:extLst>
          </p:cNvPr>
          <p:cNvSpPr txBox="1"/>
          <p:nvPr/>
        </p:nvSpPr>
        <p:spPr>
          <a:xfrm>
            <a:off x="1752600" y="4851975"/>
            <a:ext cx="6096000" cy="646331"/>
          </a:xfrm>
          <a:prstGeom prst="rect">
            <a:avLst/>
          </a:prstGeom>
          <a:noFill/>
        </p:spPr>
        <p:txBody>
          <a:bodyPr wrap="square">
            <a:spAutoFit/>
          </a:bodyPr>
          <a:lstStyle/>
          <a:p>
            <a:r>
              <a:rPr lang="en-US" dirty="0" err="1"/>
              <a:t>Tài</a:t>
            </a:r>
            <a:r>
              <a:rPr lang="en-US" dirty="0"/>
              <a:t> </a:t>
            </a:r>
            <a:r>
              <a:rPr lang="en-US" dirty="0" err="1"/>
              <a:t>liệu</a:t>
            </a:r>
            <a:r>
              <a:rPr lang="en-US" dirty="0"/>
              <a:t> </a:t>
            </a:r>
            <a:r>
              <a:rPr lang="en-US" dirty="0" err="1"/>
              <a:t>được</a:t>
            </a:r>
            <a:r>
              <a:rPr lang="en-US" dirty="0"/>
              <a:t> chia </a:t>
            </a:r>
            <a:r>
              <a:rPr lang="en-US" dirty="0" err="1"/>
              <a:t>sẻ</a:t>
            </a:r>
            <a:r>
              <a:rPr lang="en-US" dirty="0"/>
              <a:t> </a:t>
            </a:r>
            <a:r>
              <a:rPr lang="en-US" dirty="0" err="1"/>
              <a:t>bởi</a:t>
            </a:r>
            <a:r>
              <a:rPr lang="en-US" dirty="0"/>
              <a:t> Website </a:t>
            </a:r>
            <a:r>
              <a:rPr lang="en-US" dirty="0" err="1"/>
              <a:t>VnTeach.Com</a:t>
            </a:r>
            <a:endParaRPr lang="en-US" dirty="0"/>
          </a:p>
          <a:p>
            <a:r>
              <a:rPr lang="en-US" dirty="0"/>
              <a:t>https://</a:t>
            </a:r>
            <a:r>
              <a:rPr lang="en-US" dirty="0" smtClean="0"/>
              <a:t>www.vnteach.cm</a:t>
            </a:r>
            <a:endParaRPr lang="en-US" dirty="0"/>
          </a:p>
        </p:txBody>
      </p:sp>
    </p:spTree>
    <p:extLst>
      <p:ext uri="{BB962C8B-B14F-4D97-AF65-F5344CB8AC3E}">
        <p14:creationId xmlns:p14="http://schemas.microsoft.com/office/powerpoint/2010/main" val="2744309202"/>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85000">
                                            <p:txEl>
                                              <p:pRg st="0" end="0"/>
                                            </p:txEl>
                                          </p:spTgt>
                                        </p:tgtEl>
                                        <p:attrNameLst>
                                          <p:attrName>style.visibility</p:attrName>
                                        </p:attrNameLst>
                                      </p:cBhvr>
                                      <p:to>
                                        <p:strVal val="visible"/>
                                      </p:to>
                                    </p:set>
                                    <p:animEffect transition="in" filter="box(in)">
                                      <p:cBhvr>
                                        <p:cTn id="7" dur="500"/>
                                        <p:tgtEl>
                                          <p:spTgt spid="850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4997"/>
                                        </p:tgtEl>
                                        <p:attrNameLst>
                                          <p:attrName>style.visibility</p:attrName>
                                        </p:attrNameLst>
                                      </p:cBhvr>
                                      <p:to>
                                        <p:strVal val="visible"/>
                                      </p:to>
                                    </p:set>
                                    <p:animEffect transition="in" filter="box(in)">
                                      <p:cBhvr>
                                        <p:cTn id="12" dur="500"/>
                                        <p:tgtEl>
                                          <p:spTgt spid="8499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4996"/>
                                        </p:tgtEl>
                                        <p:attrNameLst>
                                          <p:attrName>style.visibility</p:attrName>
                                        </p:attrNameLst>
                                      </p:cBhvr>
                                      <p:to>
                                        <p:strVal val="visible"/>
                                      </p:to>
                                    </p:set>
                                    <p:animEffect transition="in" filter="box(in)">
                                      <p:cBhvr>
                                        <p:cTn id="17" dur="500"/>
                                        <p:tgtEl>
                                          <p:spTgt spid="8499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4998"/>
                                        </p:tgtEl>
                                        <p:attrNameLst>
                                          <p:attrName>style.visibility</p:attrName>
                                        </p:attrNameLst>
                                      </p:cBhvr>
                                      <p:to>
                                        <p:strVal val="visible"/>
                                      </p:to>
                                    </p:set>
                                    <p:animEffect transition="in" filter="box(in)">
                                      <p:cBhvr>
                                        <p:cTn id="22" dur="500"/>
                                        <p:tgtEl>
                                          <p:spTgt spid="8499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84999"/>
                                        </p:tgtEl>
                                        <p:attrNameLst>
                                          <p:attrName>style.visibility</p:attrName>
                                        </p:attrNameLst>
                                      </p:cBhvr>
                                      <p:to>
                                        <p:strVal val="visible"/>
                                      </p:to>
                                    </p:set>
                                    <p:animEffect transition="in" filter="box(in)">
                                      <p:cBhvr>
                                        <p:cTn id="27" dur="500"/>
                                        <p:tgtEl>
                                          <p:spTgt spid="849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6" grpId="0"/>
      <p:bldP spid="84997" grpId="0" animBg="1"/>
      <p:bldP spid="84998" grpId="0" animBg="1"/>
      <p:bldP spid="8499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9458" name="Text Box 3"/>
          <p:cNvSpPr txBox="1">
            <a:spLocks noChangeArrowheads="1"/>
          </p:cNvSpPr>
          <p:nvPr/>
        </p:nvSpPr>
        <p:spPr bwMode="auto">
          <a:xfrm>
            <a:off x="8915400" y="57151"/>
            <a:ext cx="17526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50000"/>
              </a:lnSpc>
              <a:spcBef>
                <a:spcPct val="50000"/>
              </a:spcBef>
              <a:buFontTx/>
              <a:buNone/>
            </a:pPr>
            <a:r>
              <a:rPr lang="en-US" altLang="en-US" sz="2000">
                <a:solidFill>
                  <a:srgbClr val="FFFFFF"/>
                </a:solidFill>
                <a:latin typeface="Times New Roman" panose="02020603050405020304" pitchFamily="18" charset="0"/>
              </a:rPr>
              <a:t> CTPT: C</a:t>
            </a:r>
            <a:r>
              <a:rPr lang="en-US" altLang="en-US" sz="2000" baseline="-25000">
                <a:solidFill>
                  <a:srgbClr val="FFFFFF"/>
                </a:solidFill>
                <a:latin typeface="Times New Roman" panose="02020603050405020304" pitchFamily="18" charset="0"/>
              </a:rPr>
              <a:t>2</a:t>
            </a:r>
            <a:r>
              <a:rPr lang="en-US" altLang="en-US" sz="2000">
                <a:solidFill>
                  <a:srgbClr val="FFFFFF"/>
                </a:solidFill>
                <a:latin typeface="Times New Roman" panose="02020603050405020304" pitchFamily="18" charset="0"/>
              </a:rPr>
              <a:t>H</a:t>
            </a:r>
            <a:r>
              <a:rPr lang="en-US" altLang="en-US" sz="2000" baseline="-25000">
                <a:solidFill>
                  <a:srgbClr val="FFFFFF"/>
                </a:solidFill>
                <a:latin typeface="Times New Roman" panose="02020603050405020304" pitchFamily="18" charset="0"/>
              </a:rPr>
              <a:t>6</a:t>
            </a:r>
            <a:r>
              <a:rPr lang="en-US" altLang="en-US" sz="2000">
                <a:solidFill>
                  <a:srgbClr val="FFFFFF"/>
                </a:solidFill>
                <a:latin typeface="Times New Roman" panose="02020603050405020304" pitchFamily="18" charset="0"/>
              </a:rPr>
              <a:t>O</a:t>
            </a:r>
          </a:p>
          <a:p>
            <a:pPr eaLnBrk="1" hangingPunct="1">
              <a:lnSpc>
                <a:spcPct val="50000"/>
              </a:lnSpc>
              <a:spcBef>
                <a:spcPct val="50000"/>
              </a:spcBef>
              <a:buFontTx/>
              <a:buNone/>
            </a:pPr>
            <a:r>
              <a:rPr lang="en-US" altLang="en-US" sz="1600">
                <a:solidFill>
                  <a:srgbClr val="FFFFFF"/>
                </a:solidFill>
                <a:latin typeface="Times New Roman" panose="02020603050405020304" pitchFamily="18" charset="0"/>
              </a:rPr>
              <a:t> PTK</a:t>
            </a:r>
            <a:r>
              <a:rPr lang="en-US" altLang="en-US" sz="2000">
                <a:solidFill>
                  <a:srgbClr val="FFFFFF"/>
                </a:solidFill>
                <a:latin typeface="Times New Roman" panose="02020603050405020304" pitchFamily="18" charset="0"/>
              </a:rPr>
              <a:t>: 46</a:t>
            </a:r>
          </a:p>
          <a:p>
            <a:pPr eaLnBrk="1" hangingPunct="1">
              <a:lnSpc>
                <a:spcPct val="50000"/>
              </a:lnSpc>
              <a:spcBef>
                <a:spcPct val="50000"/>
              </a:spcBef>
              <a:buFontTx/>
              <a:buNone/>
            </a:pPr>
            <a:endParaRPr lang="en-US" altLang="en-US" sz="2000">
              <a:solidFill>
                <a:srgbClr val="FFFFFF"/>
              </a:solidFill>
              <a:latin typeface="Times New Roman" panose="02020603050405020304" pitchFamily="18" charset="0"/>
            </a:endParaRPr>
          </a:p>
        </p:txBody>
      </p:sp>
      <p:sp>
        <p:nvSpPr>
          <p:cNvPr id="19459" name="AutoShape 4"/>
          <p:cNvSpPr>
            <a:spLocks/>
          </p:cNvSpPr>
          <p:nvPr/>
        </p:nvSpPr>
        <p:spPr bwMode="auto">
          <a:xfrm>
            <a:off x="8839200" y="0"/>
            <a:ext cx="228600" cy="609600"/>
          </a:xfrm>
          <a:prstGeom prst="leftBrace">
            <a:avLst>
              <a:gd name="adj1" fmla="val 22222"/>
              <a:gd name="adj2" fmla="val 50000"/>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b="1">
              <a:latin typeface="Times New Roman" panose="02020603050405020304" pitchFamily="18" charset="0"/>
            </a:endParaRPr>
          </a:p>
        </p:txBody>
      </p:sp>
      <p:sp>
        <p:nvSpPr>
          <p:cNvPr id="19460" name="Rectangle 5"/>
          <p:cNvSpPr>
            <a:spLocks noChangeArrowheads="1"/>
          </p:cNvSpPr>
          <p:nvPr/>
        </p:nvSpPr>
        <p:spPr bwMode="auto">
          <a:xfrm>
            <a:off x="1762126" y="901700"/>
            <a:ext cx="54768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rgbClr val="0000CC"/>
                </a:solidFill>
                <a:latin typeface="Times New Roman" panose="02020603050405020304" pitchFamily="18" charset="0"/>
              </a:rPr>
              <a:t>I. </a:t>
            </a:r>
            <a:r>
              <a:rPr lang="en-US" altLang="en-US" sz="2800" b="1" u="sng">
                <a:solidFill>
                  <a:srgbClr val="0000CC"/>
                </a:solidFill>
                <a:latin typeface="Times New Roman" panose="02020603050405020304" pitchFamily="18" charset="0"/>
              </a:rPr>
              <a:t>Công thức và đặc điểm cấu tạo:</a:t>
            </a:r>
          </a:p>
        </p:txBody>
      </p:sp>
      <p:sp>
        <p:nvSpPr>
          <p:cNvPr id="19461" name="Text Box 6"/>
          <p:cNvSpPr txBox="1">
            <a:spLocks noChangeArrowheads="1"/>
          </p:cNvSpPr>
          <p:nvPr/>
        </p:nvSpPr>
        <p:spPr bwMode="auto">
          <a:xfrm>
            <a:off x="0" y="1"/>
            <a:ext cx="12192000" cy="701675"/>
          </a:xfrm>
          <a:prstGeom prst="rect">
            <a:avLst/>
          </a:prstGeom>
          <a:solidFill>
            <a:srgbClr val="CC00C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a:solidFill>
                  <a:schemeClr val="bg1"/>
                </a:solidFill>
                <a:latin typeface="Times New Roman" panose="02020603050405020304" pitchFamily="18" charset="0"/>
                <a:cs typeface="Times New Roman" panose="02020603050405020304" pitchFamily="18" charset="0"/>
              </a:rPr>
              <a:t>         B</a:t>
            </a:r>
            <a:r>
              <a:rPr lang="vi-VN" altLang="en-US" sz="4000" b="1" dirty="0">
                <a:solidFill>
                  <a:schemeClr val="bg1"/>
                </a:solidFill>
                <a:latin typeface="Times New Roman" panose="02020603050405020304" pitchFamily="18" charset="0"/>
                <a:cs typeface="Times New Roman" panose="02020603050405020304" pitchFamily="18" charset="0"/>
              </a:rPr>
              <a:t>ÀI</a:t>
            </a:r>
            <a:r>
              <a:rPr lang="en-US" altLang="en-US" sz="4000" b="1" dirty="0">
                <a:solidFill>
                  <a:schemeClr val="bg1"/>
                </a:solidFill>
                <a:latin typeface="Times New Roman" panose="02020603050405020304" pitchFamily="18" charset="0"/>
                <a:cs typeface="Times New Roman" panose="02020603050405020304" pitchFamily="18" charset="0"/>
              </a:rPr>
              <a:t> </a:t>
            </a:r>
            <a:r>
              <a:rPr lang="vi-VN" altLang="en-US" sz="4000" b="1" dirty="0">
                <a:solidFill>
                  <a:schemeClr val="bg1"/>
                </a:solidFill>
                <a:latin typeface="Times New Roman" panose="02020603050405020304" pitchFamily="18" charset="0"/>
                <a:cs typeface="Times New Roman" panose="02020603050405020304" pitchFamily="18" charset="0"/>
              </a:rPr>
              <a:t>27</a:t>
            </a:r>
            <a:r>
              <a:rPr lang="en-US" altLang="en-US" sz="4000" b="1" dirty="0">
                <a:solidFill>
                  <a:schemeClr val="bg1"/>
                </a:solidFill>
                <a:latin typeface="Times New Roman" panose="02020603050405020304" pitchFamily="18" charset="0"/>
                <a:cs typeface="Times New Roman" panose="02020603050405020304" pitchFamily="18" charset="0"/>
              </a:rPr>
              <a:t>:</a:t>
            </a:r>
            <a:r>
              <a:rPr lang="vi-VN" altLang="en-US" sz="4000" b="1" dirty="0">
                <a:solidFill>
                  <a:schemeClr val="bg1"/>
                </a:solidFill>
                <a:latin typeface="Times New Roman" panose="02020603050405020304" pitchFamily="18" charset="0"/>
                <a:cs typeface="Times New Roman" panose="02020603050405020304" pitchFamily="18" charset="0"/>
              </a:rPr>
              <a:t> ACETIC ACID</a:t>
            </a:r>
            <a:endParaRPr lang="en-US" altLang="en-US" sz="4000" b="1" dirty="0">
              <a:solidFill>
                <a:srgbClr val="FFFF00"/>
              </a:solidFill>
              <a:latin typeface="Times New Roman" panose="02020603050405020304" pitchFamily="18" charset="0"/>
              <a:cs typeface="Times New Roman" panose="02020603050405020304" pitchFamily="18" charset="0"/>
            </a:endParaRPr>
          </a:p>
        </p:txBody>
      </p:sp>
      <p:sp>
        <p:nvSpPr>
          <p:cNvPr id="19462" name="AutoShape 7"/>
          <p:cNvSpPr>
            <a:spLocks/>
          </p:cNvSpPr>
          <p:nvPr/>
        </p:nvSpPr>
        <p:spPr bwMode="auto">
          <a:xfrm>
            <a:off x="8699500" y="0"/>
            <a:ext cx="228600" cy="609600"/>
          </a:xfrm>
          <a:prstGeom prst="leftBrace">
            <a:avLst>
              <a:gd name="adj1" fmla="val 22222"/>
              <a:gd name="adj2" fmla="val 50000"/>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b="1">
              <a:latin typeface="Times New Roman" panose="02020603050405020304" pitchFamily="18" charset="0"/>
            </a:endParaRPr>
          </a:p>
        </p:txBody>
      </p:sp>
      <p:sp>
        <p:nvSpPr>
          <p:cNvPr id="19463" name="Text Box 8"/>
          <p:cNvSpPr txBox="1">
            <a:spLocks noChangeArrowheads="1"/>
          </p:cNvSpPr>
          <p:nvPr/>
        </p:nvSpPr>
        <p:spPr bwMode="auto">
          <a:xfrm>
            <a:off x="8915400" y="88901"/>
            <a:ext cx="1752600" cy="79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50000"/>
              </a:lnSpc>
              <a:spcBef>
                <a:spcPct val="50000"/>
              </a:spcBef>
              <a:buFontTx/>
              <a:buNone/>
            </a:pPr>
            <a:r>
              <a:rPr lang="en-US" altLang="en-US" sz="2000">
                <a:solidFill>
                  <a:srgbClr val="FFFFFF"/>
                </a:solidFill>
                <a:latin typeface="Times New Roman" panose="02020603050405020304" pitchFamily="18" charset="0"/>
              </a:rPr>
              <a:t> </a:t>
            </a:r>
            <a:r>
              <a:rPr lang="en-US" altLang="en-US" sz="1800">
                <a:solidFill>
                  <a:srgbClr val="FFFFFF"/>
                </a:solidFill>
                <a:latin typeface="Times New Roman" panose="02020603050405020304" pitchFamily="18" charset="0"/>
              </a:rPr>
              <a:t>CTPT: C</a:t>
            </a:r>
            <a:r>
              <a:rPr lang="en-US" altLang="en-US" sz="1800" baseline="-25000">
                <a:solidFill>
                  <a:srgbClr val="FFFFFF"/>
                </a:solidFill>
                <a:latin typeface="Times New Roman" panose="02020603050405020304" pitchFamily="18" charset="0"/>
              </a:rPr>
              <a:t>2</a:t>
            </a:r>
            <a:r>
              <a:rPr lang="en-US" altLang="en-US" sz="1800">
                <a:solidFill>
                  <a:srgbClr val="FFFFFF"/>
                </a:solidFill>
                <a:latin typeface="Times New Roman" panose="02020603050405020304" pitchFamily="18" charset="0"/>
              </a:rPr>
              <a:t>H</a:t>
            </a:r>
            <a:r>
              <a:rPr lang="en-US" altLang="en-US" sz="1800" baseline="-25000">
                <a:solidFill>
                  <a:srgbClr val="FFFFFF"/>
                </a:solidFill>
                <a:latin typeface="Times New Roman" panose="02020603050405020304" pitchFamily="18" charset="0"/>
              </a:rPr>
              <a:t>4</a:t>
            </a:r>
            <a:r>
              <a:rPr lang="en-US" altLang="en-US" sz="1800">
                <a:solidFill>
                  <a:srgbClr val="FFFFFF"/>
                </a:solidFill>
                <a:latin typeface="Times New Roman" panose="02020603050405020304" pitchFamily="18" charset="0"/>
              </a:rPr>
              <a:t>O</a:t>
            </a:r>
            <a:r>
              <a:rPr lang="en-US" altLang="en-US" sz="1800" baseline="-25000">
                <a:solidFill>
                  <a:srgbClr val="FFFFFF"/>
                </a:solidFill>
                <a:latin typeface="Times New Roman" panose="02020603050405020304" pitchFamily="18" charset="0"/>
              </a:rPr>
              <a:t>2</a:t>
            </a:r>
            <a:endParaRPr lang="en-US" altLang="en-US" sz="1800">
              <a:solidFill>
                <a:srgbClr val="FFFFFF"/>
              </a:solidFill>
              <a:latin typeface="Times New Roman" panose="02020603050405020304" pitchFamily="18" charset="0"/>
            </a:endParaRPr>
          </a:p>
          <a:p>
            <a:pPr eaLnBrk="1" hangingPunct="1">
              <a:lnSpc>
                <a:spcPct val="50000"/>
              </a:lnSpc>
              <a:spcBef>
                <a:spcPct val="50000"/>
              </a:spcBef>
              <a:buFontTx/>
              <a:buNone/>
            </a:pPr>
            <a:r>
              <a:rPr lang="en-US" altLang="en-US" sz="1800">
                <a:solidFill>
                  <a:srgbClr val="FFFFFF"/>
                </a:solidFill>
                <a:latin typeface="Times New Roman" panose="02020603050405020304" pitchFamily="18" charset="0"/>
              </a:rPr>
              <a:t> PTK: 60</a:t>
            </a:r>
          </a:p>
          <a:p>
            <a:pPr eaLnBrk="1" hangingPunct="1">
              <a:lnSpc>
                <a:spcPct val="50000"/>
              </a:lnSpc>
              <a:spcBef>
                <a:spcPct val="50000"/>
              </a:spcBef>
              <a:buFontTx/>
              <a:buNone/>
            </a:pPr>
            <a:endParaRPr lang="en-US" altLang="en-US" sz="1800">
              <a:solidFill>
                <a:srgbClr val="FFFFFF"/>
              </a:solidFill>
              <a:latin typeface="Times New Roman" panose="02020603050405020304" pitchFamily="18" charset="0"/>
            </a:endParaRPr>
          </a:p>
        </p:txBody>
      </p:sp>
      <p:grpSp>
        <p:nvGrpSpPr>
          <p:cNvPr id="5" name="Group 68"/>
          <p:cNvGrpSpPr>
            <a:grpSpLocks/>
          </p:cNvGrpSpPr>
          <p:nvPr/>
        </p:nvGrpSpPr>
        <p:grpSpPr bwMode="auto">
          <a:xfrm>
            <a:off x="2527300" y="2252663"/>
            <a:ext cx="3181350" cy="1890712"/>
            <a:chOff x="914400" y="1277938"/>
            <a:chExt cx="3181350" cy="1890713"/>
          </a:xfrm>
        </p:grpSpPr>
        <p:sp>
          <p:nvSpPr>
            <p:cNvPr id="19469" name="Text Box 134"/>
            <p:cNvSpPr txBox="1">
              <a:spLocks noChangeArrowheads="1"/>
            </p:cNvSpPr>
            <p:nvPr/>
          </p:nvSpPr>
          <p:spPr bwMode="auto">
            <a:xfrm>
              <a:off x="914400" y="2025650"/>
              <a:ext cx="2698750" cy="11255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rgbClr val="0000CC"/>
                  </a:solidFill>
                  <a:latin typeface="VNI-Times" pitchFamily="2" charset="0"/>
                </a:rPr>
                <a:t>H    C   C </a:t>
              </a:r>
            </a:p>
            <a:p>
              <a:pPr eaLnBrk="1" hangingPunct="1">
                <a:spcBef>
                  <a:spcPct val="0"/>
                </a:spcBef>
                <a:buFontTx/>
                <a:buNone/>
              </a:pPr>
              <a:endParaRPr lang="en-US" altLang="en-US" sz="2800">
                <a:solidFill>
                  <a:srgbClr val="0000CC"/>
                </a:solidFill>
                <a:latin typeface="VNI-Times" pitchFamily="2" charset="0"/>
              </a:endParaRPr>
            </a:p>
          </p:txBody>
        </p:sp>
        <p:sp>
          <p:nvSpPr>
            <p:cNvPr id="19470" name="Text Box 135"/>
            <p:cNvSpPr txBox="1">
              <a:spLocks noChangeArrowheads="1"/>
            </p:cNvSpPr>
            <p:nvPr/>
          </p:nvSpPr>
          <p:spPr bwMode="auto">
            <a:xfrm>
              <a:off x="2597150" y="1371600"/>
              <a:ext cx="450850"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600"/>
                </a:spcBef>
                <a:buNone/>
              </a:pPr>
              <a:r>
                <a:rPr lang="en-US" altLang="en-US" sz="2800">
                  <a:solidFill>
                    <a:srgbClr val="FF0000"/>
                  </a:solidFill>
                  <a:latin typeface="VNI-Times" pitchFamily="2" charset="0"/>
                </a:rPr>
                <a:t>O</a:t>
              </a:r>
            </a:p>
          </p:txBody>
        </p:sp>
        <p:sp>
          <p:nvSpPr>
            <p:cNvPr id="19471" name="Text Box 136"/>
            <p:cNvSpPr txBox="1">
              <a:spLocks noChangeArrowheads="1"/>
            </p:cNvSpPr>
            <p:nvPr/>
          </p:nvSpPr>
          <p:spPr bwMode="auto">
            <a:xfrm>
              <a:off x="1524000" y="2651125"/>
              <a:ext cx="450850" cy="485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rgbClr val="0000CC"/>
                  </a:solidFill>
                  <a:latin typeface="VNI-Times" pitchFamily="2" charset="0"/>
                </a:rPr>
                <a:t>H</a:t>
              </a:r>
            </a:p>
          </p:txBody>
        </p:sp>
        <p:sp>
          <p:nvSpPr>
            <p:cNvPr id="19472" name="Text Box 137"/>
            <p:cNvSpPr txBox="1">
              <a:spLocks noChangeArrowheads="1"/>
            </p:cNvSpPr>
            <p:nvPr/>
          </p:nvSpPr>
          <p:spPr bwMode="auto">
            <a:xfrm>
              <a:off x="1524000" y="1277938"/>
              <a:ext cx="45085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rgbClr val="0000CC"/>
                  </a:solidFill>
                  <a:latin typeface="VNI-Times" pitchFamily="2" charset="0"/>
                </a:rPr>
                <a:t>H</a:t>
              </a:r>
            </a:p>
          </p:txBody>
        </p:sp>
        <p:sp>
          <p:nvSpPr>
            <p:cNvPr id="19473" name="Line 138"/>
            <p:cNvSpPr>
              <a:spLocks noChangeShapeType="1"/>
            </p:cNvSpPr>
            <p:nvPr/>
          </p:nvSpPr>
          <p:spPr bwMode="auto">
            <a:xfrm flipH="1">
              <a:off x="1751013" y="1811338"/>
              <a:ext cx="1588" cy="242888"/>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4" name="Line 139"/>
            <p:cNvSpPr>
              <a:spLocks noChangeShapeType="1"/>
            </p:cNvSpPr>
            <p:nvPr/>
          </p:nvSpPr>
          <p:spPr bwMode="auto">
            <a:xfrm>
              <a:off x="1333500" y="2333625"/>
              <a:ext cx="228600"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5" name="Line 140"/>
            <p:cNvSpPr>
              <a:spLocks noChangeShapeType="1"/>
            </p:cNvSpPr>
            <p:nvPr/>
          </p:nvSpPr>
          <p:spPr bwMode="auto">
            <a:xfrm flipV="1">
              <a:off x="2362200" y="1811338"/>
              <a:ext cx="152400" cy="1524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6" name="Line 141"/>
            <p:cNvSpPr>
              <a:spLocks noChangeShapeType="1"/>
            </p:cNvSpPr>
            <p:nvPr/>
          </p:nvSpPr>
          <p:spPr bwMode="auto">
            <a:xfrm flipV="1">
              <a:off x="2438400" y="1868488"/>
              <a:ext cx="152400" cy="1524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7" name="Line 142"/>
            <p:cNvSpPr>
              <a:spLocks noChangeShapeType="1"/>
            </p:cNvSpPr>
            <p:nvPr/>
          </p:nvSpPr>
          <p:spPr bwMode="auto">
            <a:xfrm>
              <a:off x="2400300" y="2459038"/>
              <a:ext cx="228600" cy="2286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8" name="Text Box 143"/>
            <p:cNvSpPr txBox="1">
              <a:spLocks noChangeArrowheads="1"/>
            </p:cNvSpPr>
            <p:nvPr/>
          </p:nvSpPr>
          <p:spPr bwMode="auto">
            <a:xfrm>
              <a:off x="2571750" y="2649538"/>
              <a:ext cx="4000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solidFill>
                    <a:srgbClr val="FF0000"/>
                  </a:solidFill>
                  <a:latin typeface="VNI-Times" pitchFamily="2" charset="0"/>
                </a:rPr>
                <a:t>O</a:t>
              </a:r>
            </a:p>
          </p:txBody>
        </p:sp>
        <p:sp>
          <p:nvSpPr>
            <p:cNvPr id="19479" name="Line 144"/>
            <p:cNvSpPr>
              <a:spLocks noChangeShapeType="1"/>
            </p:cNvSpPr>
            <p:nvPr/>
          </p:nvSpPr>
          <p:spPr bwMode="auto">
            <a:xfrm>
              <a:off x="1752600" y="2497138"/>
              <a:ext cx="0" cy="20955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80" name="Line 145"/>
            <p:cNvSpPr>
              <a:spLocks noChangeShapeType="1"/>
            </p:cNvSpPr>
            <p:nvPr/>
          </p:nvSpPr>
          <p:spPr bwMode="auto">
            <a:xfrm>
              <a:off x="1905000" y="2306638"/>
              <a:ext cx="152400"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81" name="Line 146"/>
            <p:cNvSpPr>
              <a:spLocks noChangeShapeType="1"/>
            </p:cNvSpPr>
            <p:nvPr/>
          </p:nvSpPr>
          <p:spPr bwMode="auto">
            <a:xfrm>
              <a:off x="2971800" y="2954338"/>
              <a:ext cx="2286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82" name="Text Box 147"/>
            <p:cNvSpPr txBox="1">
              <a:spLocks noChangeArrowheads="1"/>
            </p:cNvSpPr>
            <p:nvPr/>
          </p:nvSpPr>
          <p:spPr bwMode="auto">
            <a:xfrm>
              <a:off x="3181350" y="2649538"/>
              <a:ext cx="914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solidFill>
                    <a:srgbClr val="FF0000"/>
                  </a:solidFill>
                  <a:latin typeface="VNI-Times" pitchFamily="2" charset="0"/>
                </a:rPr>
                <a:t>H</a:t>
              </a:r>
            </a:p>
          </p:txBody>
        </p:sp>
      </p:grpSp>
      <p:sp>
        <p:nvSpPr>
          <p:cNvPr id="338983" name="Text Box 39"/>
          <p:cNvSpPr txBox="1">
            <a:spLocks noChangeArrowheads="1"/>
          </p:cNvSpPr>
          <p:nvPr/>
        </p:nvSpPr>
        <p:spPr bwMode="auto">
          <a:xfrm>
            <a:off x="5735638" y="28575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0000CC"/>
                </a:solidFill>
                <a:latin typeface="Times New Roman" panose="02020603050405020304" pitchFamily="18" charset="0"/>
              </a:rPr>
              <a:t>Viết gọn:   CH</a:t>
            </a:r>
            <a:r>
              <a:rPr lang="en-US" altLang="en-US" sz="2400" b="1" baseline="-25000">
                <a:solidFill>
                  <a:srgbClr val="0000CC"/>
                </a:solidFill>
                <a:latin typeface="Times New Roman" panose="02020603050405020304" pitchFamily="18" charset="0"/>
              </a:rPr>
              <a:t>3</a:t>
            </a:r>
            <a:r>
              <a:rPr lang="en-US" altLang="en-US" sz="2400" b="1">
                <a:solidFill>
                  <a:srgbClr val="0000CC"/>
                </a:solidFill>
                <a:latin typeface="Times New Roman" panose="02020603050405020304" pitchFamily="18" charset="0"/>
              </a:rPr>
              <a:t> – COOH</a:t>
            </a:r>
            <a:r>
              <a:rPr lang="en-US" altLang="en-US" sz="2400" b="1">
                <a:solidFill>
                  <a:srgbClr val="FF3300"/>
                </a:solidFill>
                <a:latin typeface="Times New Roman" panose="02020603050405020304" pitchFamily="18" charset="0"/>
              </a:rPr>
              <a:t> </a:t>
            </a:r>
          </a:p>
        </p:txBody>
      </p:sp>
      <p:sp>
        <p:nvSpPr>
          <p:cNvPr id="338984" name="Rectangle 40"/>
          <p:cNvSpPr>
            <a:spLocks noChangeArrowheads="1"/>
          </p:cNvSpPr>
          <p:nvPr/>
        </p:nvSpPr>
        <p:spPr bwMode="auto">
          <a:xfrm>
            <a:off x="1681163" y="4470400"/>
            <a:ext cx="89916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rgbClr val="0000CC"/>
                </a:solidFill>
                <a:latin typeface="Times New Roman" panose="02020603050405020304" pitchFamily="18" charset="0"/>
              </a:rPr>
              <a:t>* Đặc điểm: </a:t>
            </a:r>
            <a:r>
              <a:rPr lang="en-US" altLang="en-US" sz="2800">
                <a:solidFill>
                  <a:srgbClr val="0000CC"/>
                </a:solidFill>
                <a:latin typeface="Times New Roman" panose="02020603050405020304" pitchFamily="18" charset="0"/>
              </a:rPr>
              <a:t>Trong phân tử có nhóm – OH liên kết với nhóm – C = O tạo thành nhóm – COOH. Chính nhóm này làm cho</a:t>
            </a:r>
            <a:br>
              <a:rPr lang="en-US" altLang="en-US" sz="2800">
                <a:solidFill>
                  <a:srgbClr val="0000CC"/>
                </a:solidFill>
                <a:latin typeface="Times New Roman" panose="02020603050405020304" pitchFamily="18" charset="0"/>
              </a:rPr>
            </a:br>
            <a:r>
              <a:rPr lang="en-US" altLang="en-US" sz="2800">
                <a:solidFill>
                  <a:srgbClr val="0000CC"/>
                </a:solidFill>
                <a:latin typeface="Times New Roman" panose="02020603050405020304" pitchFamily="18" charset="0"/>
              </a:rPr>
              <a:t>  </a:t>
            </a:r>
            <a:br>
              <a:rPr lang="en-US" altLang="en-US" sz="2800">
                <a:solidFill>
                  <a:srgbClr val="0000CC"/>
                </a:solidFill>
                <a:latin typeface="Times New Roman" panose="02020603050405020304" pitchFamily="18" charset="0"/>
              </a:rPr>
            </a:br>
            <a:r>
              <a:rPr lang="en-US" altLang="en-US" sz="2800">
                <a:solidFill>
                  <a:srgbClr val="0000CC"/>
                </a:solidFill>
                <a:latin typeface="Times New Roman" panose="02020603050405020304" pitchFamily="18" charset="0"/>
              </a:rPr>
              <a:t>phân tử có tính acid.</a:t>
            </a:r>
          </a:p>
        </p:txBody>
      </p:sp>
      <p:sp>
        <p:nvSpPr>
          <p:cNvPr id="19467" name="Rectangle 57"/>
          <p:cNvSpPr>
            <a:spLocks noChangeArrowheads="1"/>
          </p:cNvSpPr>
          <p:nvPr/>
        </p:nvSpPr>
        <p:spPr bwMode="auto">
          <a:xfrm>
            <a:off x="2514600" y="1508125"/>
            <a:ext cx="4495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CC"/>
                </a:solidFill>
                <a:latin typeface="Times New Roman" panose="02020603050405020304" pitchFamily="18" charset="0"/>
              </a:rPr>
              <a:t>Acetic acid có công thức cấu tạo:</a:t>
            </a:r>
          </a:p>
        </p:txBody>
      </p:sp>
      <p:sp>
        <p:nvSpPr>
          <p:cNvPr id="19468" name="Line 58"/>
          <p:cNvSpPr>
            <a:spLocks noChangeShapeType="1"/>
          </p:cNvSpPr>
          <p:nvPr/>
        </p:nvSpPr>
        <p:spPr bwMode="auto">
          <a:xfrm>
            <a:off x="2133600" y="5308600"/>
            <a:ext cx="0" cy="22860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120766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338983"/>
                                        </p:tgtEl>
                                        <p:attrNameLst>
                                          <p:attrName>style.visibility</p:attrName>
                                        </p:attrNameLst>
                                      </p:cBhvr>
                                      <p:to>
                                        <p:strVal val="visible"/>
                                      </p:to>
                                    </p:set>
                                    <p:anim calcmode="discrete" valueType="clr">
                                      <p:cBhvr override="childStyle">
                                        <p:cTn id="11" dur="80"/>
                                        <p:tgtEl>
                                          <p:spTgt spid="338983"/>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338983"/>
                                        </p:tgtEl>
                                        <p:attrNameLst>
                                          <p:attrName>fillcolor</p:attrName>
                                        </p:attrNameLst>
                                      </p:cBhvr>
                                      <p:tavLst>
                                        <p:tav tm="0">
                                          <p:val>
                                            <p:clrVal>
                                              <a:schemeClr val="accent2"/>
                                            </p:clrVal>
                                          </p:val>
                                        </p:tav>
                                        <p:tav tm="50000">
                                          <p:val>
                                            <p:clrVal>
                                              <a:schemeClr val="hlink"/>
                                            </p:clrVal>
                                          </p:val>
                                        </p:tav>
                                      </p:tavLst>
                                    </p:anim>
                                    <p:set>
                                      <p:cBhvr>
                                        <p:cTn id="13" dur="80"/>
                                        <p:tgtEl>
                                          <p:spTgt spid="338983"/>
                                        </p:tgtEl>
                                        <p:attrNameLst>
                                          <p:attrName>fill.type</p:attrName>
                                        </p:attrNameLst>
                                      </p:cBhvr>
                                      <p:to>
                                        <p:strVal val="solid"/>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38984"/>
                                        </p:tgtEl>
                                        <p:attrNameLst>
                                          <p:attrName>style.visibility</p:attrName>
                                        </p:attrNameLst>
                                      </p:cBhvr>
                                      <p:to>
                                        <p:strVal val="visible"/>
                                      </p:to>
                                    </p:set>
                                    <p:animEffect transition="in" filter="blinds(horizontal)">
                                      <p:cBhvr>
                                        <p:cTn id="18" dur="500"/>
                                        <p:tgtEl>
                                          <p:spTgt spid="338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83" grpId="0"/>
      <p:bldP spid="33898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71714" name="Rectangle 2"/>
          <p:cNvSpPr>
            <a:spLocks noChangeArrowheads="1"/>
          </p:cNvSpPr>
          <p:nvPr/>
        </p:nvSpPr>
        <p:spPr bwMode="auto">
          <a:xfrm>
            <a:off x="960582" y="978768"/>
            <a:ext cx="3200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rgbClr val="0000CC"/>
                </a:solidFill>
                <a:latin typeface="Times New Roman" panose="02020603050405020304" pitchFamily="18" charset="0"/>
              </a:rPr>
              <a:t>II. </a:t>
            </a:r>
            <a:r>
              <a:rPr lang="en-US" altLang="en-US" sz="2800" b="1" u="sng" dirty="0" err="1">
                <a:solidFill>
                  <a:srgbClr val="0000CC"/>
                </a:solidFill>
                <a:latin typeface="Times New Roman" panose="02020603050405020304" pitchFamily="18" charset="0"/>
              </a:rPr>
              <a:t>Tính</a:t>
            </a:r>
            <a:r>
              <a:rPr lang="en-US" altLang="en-US" sz="2800" b="1" u="sng" dirty="0">
                <a:solidFill>
                  <a:srgbClr val="0000CC"/>
                </a:solidFill>
                <a:latin typeface="Times New Roman" panose="02020603050405020304" pitchFamily="18" charset="0"/>
              </a:rPr>
              <a:t> </a:t>
            </a:r>
            <a:r>
              <a:rPr lang="en-US" altLang="en-US" sz="2800" b="1" u="sng" dirty="0" err="1">
                <a:solidFill>
                  <a:srgbClr val="0000CC"/>
                </a:solidFill>
                <a:latin typeface="Times New Roman" panose="02020603050405020304" pitchFamily="18" charset="0"/>
              </a:rPr>
              <a:t>chất</a:t>
            </a:r>
            <a:r>
              <a:rPr lang="en-US" altLang="en-US" sz="2800" b="1" u="sng" dirty="0">
                <a:solidFill>
                  <a:srgbClr val="0000CC"/>
                </a:solidFill>
                <a:latin typeface="Times New Roman" panose="02020603050405020304" pitchFamily="18" charset="0"/>
              </a:rPr>
              <a:t> </a:t>
            </a:r>
            <a:r>
              <a:rPr lang="en-US" altLang="en-US" sz="2800" b="1" u="sng" dirty="0" err="1">
                <a:solidFill>
                  <a:srgbClr val="0000CC"/>
                </a:solidFill>
                <a:latin typeface="Times New Roman" panose="02020603050405020304" pitchFamily="18" charset="0"/>
              </a:rPr>
              <a:t>vật</a:t>
            </a:r>
            <a:r>
              <a:rPr lang="en-US" altLang="en-US" sz="2800" b="1" u="sng" dirty="0">
                <a:solidFill>
                  <a:srgbClr val="0000CC"/>
                </a:solidFill>
                <a:latin typeface="Times New Roman" panose="02020603050405020304" pitchFamily="18" charset="0"/>
              </a:rPr>
              <a:t> </a:t>
            </a:r>
            <a:r>
              <a:rPr lang="en-US" altLang="en-US" sz="2800" b="1" u="sng" dirty="0" err="1">
                <a:solidFill>
                  <a:srgbClr val="0000CC"/>
                </a:solidFill>
                <a:latin typeface="Times New Roman" panose="02020603050405020304" pitchFamily="18" charset="0"/>
              </a:rPr>
              <a:t>lí</a:t>
            </a:r>
            <a:r>
              <a:rPr lang="en-US" altLang="en-US" sz="2800" b="1" dirty="0">
                <a:solidFill>
                  <a:srgbClr val="0000CC"/>
                </a:solidFill>
                <a:latin typeface="Times New Roman" panose="02020603050405020304" pitchFamily="18" charset="0"/>
              </a:rPr>
              <a:t>:</a:t>
            </a:r>
          </a:p>
        </p:txBody>
      </p:sp>
      <p:sp>
        <p:nvSpPr>
          <p:cNvPr id="20483" name="Text Box 6"/>
          <p:cNvSpPr txBox="1">
            <a:spLocks noChangeArrowheads="1"/>
          </p:cNvSpPr>
          <p:nvPr/>
        </p:nvSpPr>
        <p:spPr bwMode="auto">
          <a:xfrm>
            <a:off x="8813800" y="57151"/>
            <a:ext cx="1752600" cy="79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50000"/>
              </a:lnSpc>
              <a:spcBef>
                <a:spcPct val="50000"/>
              </a:spcBef>
              <a:buFontTx/>
              <a:buNone/>
            </a:pPr>
            <a:r>
              <a:rPr lang="en-US" altLang="en-US" sz="2000">
                <a:solidFill>
                  <a:srgbClr val="FFFFFF"/>
                </a:solidFill>
                <a:latin typeface="Times New Roman" panose="02020603050405020304" pitchFamily="18" charset="0"/>
              </a:rPr>
              <a:t> </a:t>
            </a:r>
            <a:r>
              <a:rPr lang="en-US" altLang="en-US" sz="1800">
                <a:solidFill>
                  <a:srgbClr val="FFFFFF"/>
                </a:solidFill>
                <a:latin typeface="Times New Roman" panose="02020603050405020304" pitchFamily="18" charset="0"/>
              </a:rPr>
              <a:t>CTPT: C</a:t>
            </a:r>
            <a:r>
              <a:rPr lang="en-US" altLang="en-US" sz="1800" baseline="-25000">
                <a:solidFill>
                  <a:srgbClr val="FFFFFF"/>
                </a:solidFill>
                <a:latin typeface="Times New Roman" panose="02020603050405020304" pitchFamily="18" charset="0"/>
              </a:rPr>
              <a:t>2</a:t>
            </a:r>
            <a:r>
              <a:rPr lang="en-US" altLang="en-US" sz="1800">
                <a:solidFill>
                  <a:srgbClr val="FFFFFF"/>
                </a:solidFill>
                <a:latin typeface="Times New Roman" panose="02020603050405020304" pitchFamily="18" charset="0"/>
              </a:rPr>
              <a:t>H</a:t>
            </a:r>
            <a:r>
              <a:rPr lang="en-US" altLang="en-US" sz="1800" baseline="-25000">
                <a:solidFill>
                  <a:srgbClr val="FFFFFF"/>
                </a:solidFill>
                <a:latin typeface="Times New Roman" panose="02020603050405020304" pitchFamily="18" charset="0"/>
              </a:rPr>
              <a:t>4</a:t>
            </a:r>
            <a:r>
              <a:rPr lang="en-US" altLang="en-US" sz="1800">
                <a:solidFill>
                  <a:srgbClr val="FFFFFF"/>
                </a:solidFill>
                <a:latin typeface="Times New Roman" panose="02020603050405020304" pitchFamily="18" charset="0"/>
              </a:rPr>
              <a:t>O</a:t>
            </a:r>
            <a:r>
              <a:rPr lang="en-US" altLang="en-US" sz="1800" baseline="-25000">
                <a:solidFill>
                  <a:srgbClr val="FFFFFF"/>
                </a:solidFill>
                <a:latin typeface="Times New Roman" panose="02020603050405020304" pitchFamily="18" charset="0"/>
              </a:rPr>
              <a:t>2</a:t>
            </a:r>
            <a:endParaRPr lang="en-US" altLang="en-US" sz="1800">
              <a:solidFill>
                <a:srgbClr val="FFFFFF"/>
              </a:solidFill>
              <a:latin typeface="Times New Roman" panose="02020603050405020304" pitchFamily="18" charset="0"/>
            </a:endParaRPr>
          </a:p>
          <a:p>
            <a:pPr eaLnBrk="1" hangingPunct="1">
              <a:lnSpc>
                <a:spcPct val="50000"/>
              </a:lnSpc>
              <a:spcBef>
                <a:spcPct val="50000"/>
              </a:spcBef>
              <a:buFontTx/>
              <a:buNone/>
            </a:pPr>
            <a:r>
              <a:rPr lang="en-US" altLang="en-US" sz="1800">
                <a:solidFill>
                  <a:srgbClr val="FFFFFF"/>
                </a:solidFill>
                <a:latin typeface="Times New Roman" panose="02020603050405020304" pitchFamily="18" charset="0"/>
              </a:rPr>
              <a:t> PTK: 60</a:t>
            </a:r>
          </a:p>
          <a:p>
            <a:pPr eaLnBrk="1" hangingPunct="1">
              <a:lnSpc>
                <a:spcPct val="50000"/>
              </a:lnSpc>
              <a:spcBef>
                <a:spcPct val="50000"/>
              </a:spcBef>
              <a:buFontTx/>
              <a:buNone/>
            </a:pPr>
            <a:endParaRPr lang="en-US" altLang="en-US" sz="1800">
              <a:solidFill>
                <a:srgbClr val="FFFFFF"/>
              </a:solidFill>
              <a:latin typeface="Times New Roman" panose="02020603050405020304" pitchFamily="18" charset="0"/>
            </a:endParaRPr>
          </a:p>
        </p:txBody>
      </p:sp>
      <p:sp>
        <p:nvSpPr>
          <p:cNvPr id="20484" name="AutoShape 7"/>
          <p:cNvSpPr>
            <a:spLocks/>
          </p:cNvSpPr>
          <p:nvPr/>
        </p:nvSpPr>
        <p:spPr bwMode="auto">
          <a:xfrm>
            <a:off x="8610600" y="0"/>
            <a:ext cx="228600" cy="609600"/>
          </a:xfrm>
          <a:prstGeom prst="leftBrace">
            <a:avLst>
              <a:gd name="adj1" fmla="val 22222"/>
              <a:gd name="adj2" fmla="val 50000"/>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b="1">
              <a:latin typeface="Times New Roman" panose="02020603050405020304" pitchFamily="18" charset="0"/>
            </a:endParaRPr>
          </a:p>
        </p:txBody>
      </p:sp>
      <p:sp>
        <p:nvSpPr>
          <p:cNvPr id="20486" name="Text Box 5"/>
          <p:cNvSpPr txBox="1">
            <a:spLocks noChangeArrowheads="1"/>
          </p:cNvSpPr>
          <p:nvPr/>
        </p:nvSpPr>
        <p:spPr bwMode="auto">
          <a:xfrm>
            <a:off x="0" y="1"/>
            <a:ext cx="12192000" cy="701675"/>
          </a:xfrm>
          <a:prstGeom prst="rect">
            <a:avLst/>
          </a:prstGeom>
          <a:solidFill>
            <a:srgbClr val="CC00C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a:solidFill>
                  <a:schemeClr val="bg1"/>
                </a:solidFill>
                <a:latin typeface="Times New Roman" panose="02020603050405020304" pitchFamily="18" charset="0"/>
                <a:cs typeface="Times New Roman" panose="02020603050405020304" pitchFamily="18" charset="0"/>
              </a:rPr>
              <a:t>       B</a:t>
            </a:r>
            <a:r>
              <a:rPr lang="vi-VN" altLang="en-US" sz="4000" b="1" dirty="0">
                <a:solidFill>
                  <a:schemeClr val="bg1"/>
                </a:solidFill>
                <a:latin typeface="Times New Roman" panose="02020603050405020304" pitchFamily="18" charset="0"/>
                <a:cs typeface="Times New Roman" panose="02020603050405020304" pitchFamily="18" charset="0"/>
              </a:rPr>
              <a:t>ÀI</a:t>
            </a:r>
            <a:r>
              <a:rPr lang="en-US" altLang="en-US" sz="4000" b="1" dirty="0">
                <a:solidFill>
                  <a:schemeClr val="bg1"/>
                </a:solidFill>
                <a:latin typeface="Times New Roman" panose="02020603050405020304" pitchFamily="18" charset="0"/>
                <a:cs typeface="Times New Roman" panose="02020603050405020304" pitchFamily="18" charset="0"/>
              </a:rPr>
              <a:t> </a:t>
            </a:r>
            <a:r>
              <a:rPr lang="vi-VN" altLang="en-US" sz="4000" b="1" dirty="0">
                <a:solidFill>
                  <a:schemeClr val="bg1"/>
                </a:solidFill>
                <a:latin typeface="Times New Roman" panose="02020603050405020304" pitchFamily="18" charset="0"/>
                <a:cs typeface="Times New Roman" panose="02020603050405020304" pitchFamily="18" charset="0"/>
              </a:rPr>
              <a:t>27</a:t>
            </a:r>
            <a:r>
              <a:rPr lang="en-US" altLang="en-US" sz="4000" b="1" dirty="0">
                <a:solidFill>
                  <a:schemeClr val="bg1"/>
                </a:solidFill>
                <a:latin typeface="Times New Roman" panose="02020603050405020304" pitchFamily="18" charset="0"/>
                <a:cs typeface="Times New Roman" panose="02020603050405020304" pitchFamily="18" charset="0"/>
              </a:rPr>
              <a:t>:</a:t>
            </a:r>
            <a:r>
              <a:rPr lang="vi-VN" altLang="en-US" sz="4000" b="1" dirty="0">
                <a:solidFill>
                  <a:schemeClr val="bg1"/>
                </a:solidFill>
                <a:latin typeface="Times New Roman" panose="02020603050405020304" pitchFamily="18" charset="0"/>
                <a:cs typeface="Times New Roman" panose="02020603050405020304" pitchFamily="18" charset="0"/>
              </a:rPr>
              <a:t> ACETIC ACID</a:t>
            </a:r>
            <a:endParaRPr lang="en-US" altLang="en-US" sz="4000" b="1" dirty="0">
              <a:solidFill>
                <a:srgbClr val="FFFF00"/>
              </a:solidFill>
              <a:latin typeface="Times New Roman" panose="02020603050405020304" pitchFamily="18" charset="0"/>
              <a:cs typeface="Times New Roman" panose="02020603050405020304" pitchFamily="18" charset="0"/>
            </a:endParaRPr>
          </a:p>
        </p:txBody>
      </p:sp>
      <p:sp>
        <p:nvSpPr>
          <p:cNvPr id="14" name="Text Box 6"/>
          <p:cNvSpPr txBox="1">
            <a:spLocks noChangeArrowheads="1"/>
          </p:cNvSpPr>
          <p:nvPr/>
        </p:nvSpPr>
        <p:spPr bwMode="auto">
          <a:xfrm>
            <a:off x="8643938" y="109539"/>
            <a:ext cx="1752600" cy="79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50000"/>
              </a:lnSpc>
              <a:spcBef>
                <a:spcPct val="50000"/>
              </a:spcBef>
              <a:buFontTx/>
              <a:buNone/>
            </a:pPr>
            <a:r>
              <a:rPr lang="en-US" altLang="en-US" sz="2000" dirty="0">
                <a:solidFill>
                  <a:srgbClr val="FFFFFF"/>
                </a:solidFill>
                <a:latin typeface="Times New Roman" panose="02020603050405020304" pitchFamily="18" charset="0"/>
              </a:rPr>
              <a:t> </a:t>
            </a:r>
            <a:r>
              <a:rPr lang="en-US" altLang="en-US" sz="1800" dirty="0">
                <a:solidFill>
                  <a:srgbClr val="FFFFFF"/>
                </a:solidFill>
                <a:latin typeface="Times New Roman" panose="02020603050405020304" pitchFamily="18" charset="0"/>
              </a:rPr>
              <a:t>CTPT: C</a:t>
            </a:r>
            <a:r>
              <a:rPr lang="en-US" altLang="en-US" sz="1800" baseline="-25000" dirty="0">
                <a:solidFill>
                  <a:srgbClr val="FFFFFF"/>
                </a:solidFill>
                <a:latin typeface="Times New Roman" panose="02020603050405020304" pitchFamily="18" charset="0"/>
              </a:rPr>
              <a:t>2</a:t>
            </a:r>
            <a:r>
              <a:rPr lang="en-US" altLang="en-US" sz="1800" dirty="0">
                <a:solidFill>
                  <a:srgbClr val="FFFFFF"/>
                </a:solidFill>
                <a:latin typeface="Times New Roman" panose="02020603050405020304" pitchFamily="18" charset="0"/>
              </a:rPr>
              <a:t>H</a:t>
            </a:r>
            <a:r>
              <a:rPr lang="en-US" altLang="en-US" sz="1800" baseline="-25000" dirty="0">
                <a:solidFill>
                  <a:srgbClr val="FFFFFF"/>
                </a:solidFill>
                <a:latin typeface="Times New Roman" panose="02020603050405020304" pitchFamily="18" charset="0"/>
              </a:rPr>
              <a:t>4</a:t>
            </a:r>
            <a:r>
              <a:rPr lang="en-US" altLang="en-US" sz="1800" dirty="0">
                <a:solidFill>
                  <a:srgbClr val="FFFFFF"/>
                </a:solidFill>
                <a:latin typeface="Times New Roman" panose="02020603050405020304" pitchFamily="18" charset="0"/>
              </a:rPr>
              <a:t>O</a:t>
            </a:r>
            <a:r>
              <a:rPr lang="en-US" altLang="en-US" sz="1800" baseline="-25000" dirty="0">
                <a:solidFill>
                  <a:srgbClr val="FFFFFF"/>
                </a:solidFill>
                <a:latin typeface="Times New Roman" panose="02020603050405020304" pitchFamily="18" charset="0"/>
              </a:rPr>
              <a:t>2</a:t>
            </a:r>
            <a:endParaRPr lang="en-US" altLang="en-US" sz="1800" dirty="0">
              <a:solidFill>
                <a:srgbClr val="FFFFFF"/>
              </a:solidFill>
              <a:latin typeface="Times New Roman" panose="02020603050405020304" pitchFamily="18" charset="0"/>
            </a:endParaRPr>
          </a:p>
          <a:p>
            <a:pPr eaLnBrk="1" hangingPunct="1">
              <a:lnSpc>
                <a:spcPct val="50000"/>
              </a:lnSpc>
              <a:spcBef>
                <a:spcPct val="50000"/>
              </a:spcBef>
              <a:buFontTx/>
              <a:buNone/>
            </a:pPr>
            <a:r>
              <a:rPr lang="en-US" altLang="en-US" sz="1800" dirty="0">
                <a:solidFill>
                  <a:srgbClr val="FFFFFF"/>
                </a:solidFill>
                <a:latin typeface="Times New Roman" panose="02020603050405020304" pitchFamily="18" charset="0"/>
              </a:rPr>
              <a:t> PTK: 60</a:t>
            </a:r>
          </a:p>
          <a:p>
            <a:pPr eaLnBrk="1" hangingPunct="1">
              <a:lnSpc>
                <a:spcPct val="50000"/>
              </a:lnSpc>
              <a:spcBef>
                <a:spcPct val="50000"/>
              </a:spcBef>
              <a:buFontTx/>
              <a:buNone/>
            </a:pPr>
            <a:endParaRPr lang="en-US" altLang="en-US" sz="1800" dirty="0">
              <a:solidFill>
                <a:srgbClr val="FFFFFF"/>
              </a:solidFill>
              <a:latin typeface="Times New Roman" panose="02020603050405020304" pitchFamily="18" charset="0"/>
            </a:endParaRPr>
          </a:p>
        </p:txBody>
      </p:sp>
      <p:sp>
        <p:nvSpPr>
          <p:cNvPr id="15" name="AutoShape 7"/>
          <p:cNvSpPr>
            <a:spLocks/>
          </p:cNvSpPr>
          <p:nvPr/>
        </p:nvSpPr>
        <p:spPr bwMode="auto">
          <a:xfrm>
            <a:off x="8529638" y="66675"/>
            <a:ext cx="228600" cy="609600"/>
          </a:xfrm>
          <a:prstGeom prst="leftBrace">
            <a:avLst>
              <a:gd name="adj1" fmla="val 22222"/>
              <a:gd name="adj2" fmla="val 50000"/>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b="1">
              <a:latin typeface="Times New Roman" panose="02020603050405020304" pitchFamily="18" charset="0"/>
            </a:endParaRPr>
          </a:p>
        </p:txBody>
      </p:sp>
      <p:sp>
        <p:nvSpPr>
          <p:cNvPr id="20490" name="Rectangle 9"/>
          <p:cNvSpPr>
            <a:spLocks noChangeArrowheads="1"/>
          </p:cNvSpPr>
          <p:nvPr/>
        </p:nvSpPr>
        <p:spPr bwMode="auto">
          <a:xfrm>
            <a:off x="809297" y="1891862"/>
            <a:ext cx="4810888" cy="746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rgbClr val="0000CC"/>
                </a:solidFill>
                <a:latin typeface="Times New Roman" panose="02020603050405020304" pitchFamily="18" charset="0"/>
              </a:rPr>
              <a:t>III. </a:t>
            </a:r>
            <a:r>
              <a:rPr lang="en-US" altLang="en-US" sz="2800" b="1" u="sng" dirty="0" err="1">
                <a:solidFill>
                  <a:srgbClr val="0000CC"/>
                </a:solidFill>
                <a:latin typeface="Times New Roman" panose="02020603050405020304" pitchFamily="18" charset="0"/>
              </a:rPr>
              <a:t>Tính</a:t>
            </a:r>
            <a:r>
              <a:rPr lang="en-US" altLang="en-US" sz="2800" b="1" u="sng" dirty="0">
                <a:solidFill>
                  <a:srgbClr val="0000CC"/>
                </a:solidFill>
                <a:latin typeface="Times New Roman" panose="02020603050405020304" pitchFamily="18" charset="0"/>
              </a:rPr>
              <a:t> </a:t>
            </a:r>
            <a:r>
              <a:rPr lang="en-US" altLang="en-US" sz="2800" b="1" u="sng" dirty="0" err="1">
                <a:solidFill>
                  <a:srgbClr val="0000CC"/>
                </a:solidFill>
                <a:latin typeface="Times New Roman" panose="02020603050405020304" pitchFamily="18" charset="0"/>
              </a:rPr>
              <a:t>chất</a:t>
            </a:r>
            <a:r>
              <a:rPr lang="en-US" altLang="en-US" sz="2800" b="1" u="sng" dirty="0">
                <a:solidFill>
                  <a:srgbClr val="0000CC"/>
                </a:solidFill>
                <a:latin typeface="Times New Roman" panose="02020603050405020304" pitchFamily="18" charset="0"/>
              </a:rPr>
              <a:t> </a:t>
            </a:r>
            <a:r>
              <a:rPr lang="en-US" altLang="en-US" sz="2800" b="1" u="sng" dirty="0" err="1">
                <a:solidFill>
                  <a:srgbClr val="0000CC"/>
                </a:solidFill>
                <a:latin typeface="Times New Roman" panose="02020603050405020304" pitchFamily="18" charset="0"/>
              </a:rPr>
              <a:t>hóa</a:t>
            </a:r>
            <a:r>
              <a:rPr lang="en-US" altLang="en-US" sz="2800" b="1" u="sng" dirty="0">
                <a:solidFill>
                  <a:srgbClr val="0000CC"/>
                </a:solidFill>
                <a:latin typeface="Times New Roman" panose="02020603050405020304" pitchFamily="18" charset="0"/>
              </a:rPr>
              <a:t> </a:t>
            </a:r>
            <a:r>
              <a:rPr lang="en-US" altLang="en-US" sz="2800" b="1" u="sng" dirty="0" err="1">
                <a:solidFill>
                  <a:srgbClr val="0000CC"/>
                </a:solidFill>
                <a:latin typeface="Times New Roman" panose="02020603050405020304" pitchFamily="18" charset="0"/>
              </a:rPr>
              <a:t>học</a:t>
            </a:r>
            <a:r>
              <a:rPr lang="en-US" altLang="en-US" sz="2800" b="1" u="sng" dirty="0">
                <a:solidFill>
                  <a:srgbClr val="0000CC"/>
                </a:solidFill>
                <a:latin typeface="Times New Roman" panose="02020603050405020304" pitchFamily="18" charset="0"/>
              </a:rPr>
              <a:t>:</a:t>
            </a:r>
          </a:p>
        </p:txBody>
      </p:sp>
    </p:spTree>
    <p:extLst>
      <p:ext uri="{BB962C8B-B14F-4D97-AF65-F5344CB8AC3E}">
        <p14:creationId xmlns:p14="http://schemas.microsoft.com/office/powerpoint/2010/main" val="3481809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71714"/>
                                        </p:tgtEl>
                                        <p:attrNameLst>
                                          <p:attrName>style.visibility</p:attrName>
                                        </p:attrNameLst>
                                      </p:cBhvr>
                                      <p:to>
                                        <p:strVal val="visible"/>
                                      </p:to>
                                    </p:set>
                                    <p:animEffect transition="in" filter="box(in)">
                                      <p:cBhvr>
                                        <p:cTn id="7" dur="500"/>
                                        <p:tgtEl>
                                          <p:spTgt spid="3717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490"/>
                                        </p:tgtEl>
                                        <p:attrNameLst>
                                          <p:attrName>style.visibility</p:attrName>
                                        </p:attrNameLst>
                                      </p:cBhvr>
                                      <p:to>
                                        <p:strVal val="visible"/>
                                      </p:to>
                                    </p:set>
                                    <p:animEffect transition="in" filter="fade">
                                      <p:cBhvr>
                                        <p:cTn id="12" dur="1000"/>
                                        <p:tgtEl>
                                          <p:spTgt spid="20490"/>
                                        </p:tgtEl>
                                      </p:cBhvr>
                                    </p:animEffect>
                                    <p:anim calcmode="lin" valueType="num">
                                      <p:cBhvr>
                                        <p:cTn id="13" dur="1000" fill="hold"/>
                                        <p:tgtEl>
                                          <p:spTgt spid="20490"/>
                                        </p:tgtEl>
                                        <p:attrNameLst>
                                          <p:attrName>ppt_x</p:attrName>
                                        </p:attrNameLst>
                                      </p:cBhvr>
                                      <p:tavLst>
                                        <p:tav tm="0">
                                          <p:val>
                                            <p:strVal val="#ppt_x"/>
                                          </p:val>
                                        </p:tav>
                                        <p:tav tm="100000">
                                          <p:val>
                                            <p:strVal val="#ppt_x"/>
                                          </p:val>
                                        </p:tav>
                                      </p:tavLst>
                                    </p:anim>
                                    <p:anim calcmode="lin" valueType="num">
                                      <p:cBhvr>
                                        <p:cTn id="14" dur="1000" fill="hold"/>
                                        <p:tgtEl>
                                          <p:spTgt spid="204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714" grpId="0"/>
      <p:bldP spid="20490"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1444" name="Text Box 4"/>
          <p:cNvSpPr>
            <a:spLocks noGrp="1" noChangeArrowheads="1"/>
          </p:cNvSpPr>
          <p:nvPr>
            <p:ph type="title"/>
          </p:nvPr>
        </p:nvSpPr>
        <p:spPr>
          <a:xfrm>
            <a:off x="877455" y="0"/>
            <a:ext cx="9790545" cy="1143000"/>
          </a:xfrm>
        </p:spPr>
        <p:txBody>
          <a:bodyPr anchor="t"/>
          <a:lstStyle/>
          <a:p>
            <a:pPr>
              <a:spcBef>
                <a:spcPct val="50000"/>
              </a:spcBef>
            </a:pPr>
            <a:r>
              <a:rPr lang="en-US" altLang="en-US" sz="1800" b="1" dirty="0">
                <a:solidFill>
                  <a:srgbClr val="FF0066"/>
                </a:solidFill>
              </a:rPr>
              <a:t>     </a:t>
            </a:r>
            <a:r>
              <a:rPr lang="en-US" altLang="en-US" sz="1800" b="1" dirty="0" err="1">
                <a:solidFill>
                  <a:srgbClr val="FF0066"/>
                </a:solidFill>
              </a:rPr>
              <a:t>Phiếu</a:t>
            </a:r>
            <a:r>
              <a:rPr lang="en-US" altLang="en-US" sz="1800" b="1" dirty="0">
                <a:solidFill>
                  <a:srgbClr val="FF0066"/>
                </a:solidFill>
              </a:rPr>
              <a:t> </a:t>
            </a:r>
            <a:r>
              <a:rPr lang="en-US" altLang="en-US" sz="1800" b="1" dirty="0" err="1">
                <a:solidFill>
                  <a:srgbClr val="FF0066"/>
                </a:solidFill>
              </a:rPr>
              <a:t>học</a:t>
            </a:r>
            <a:r>
              <a:rPr lang="en-US" altLang="en-US" sz="1800" b="1" dirty="0">
                <a:solidFill>
                  <a:srgbClr val="FF0066"/>
                </a:solidFill>
              </a:rPr>
              <a:t> </a:t>
            </a:r>
            <a:r>
              <a:rPr lang="en-US" altLang="en-US" sz="1800" b="1" dirty="0" err="1">
                <a:solidFill>
                  <a:srgbClr val="FF0066"/>
                </a:solidFill>
              </a:rPr>
              <a:t>tập</a:t>
            </a:r>
            <a:r>
              <a:rPr lang="en-US" altLang="en-US" sz="1800" b="1" dirty="0">
                <a:solidFill>
                  <a:srgbClr val="FF0066"/>
                </a:solidFill>
              </a:rPr>
              <a:t> </a:t>
            </a:r>
            <a:r>
              <a:rPr lang="en-US" altLang="en-US" sz="1800" b="1" dirty="0" err="1">
                <a:solidFill>
                  <a:srgbClr val="FF0066"/>
                </a:solidFill>
              </a:rPr>
              <a:t>số</a:t>
            </a:r>
            <a:r>
              <a:rPr lang="en-US" altLang="en-US" sz="1800" b="1" dirty="0">
                <a:solidFill>
                  <a:srgbClr val="FF0066"/>
                </a:solidFill>
              </a:rPr>
              <a:t> 2</a:t>
            </a:r>
            <a:r>
              <a:rPr lang="en-US" altLang="en-US" sz="2000" b="1" dirty="0">
                <a:latin typeface="Times New Roman" panose="02020603050405020304" pitchFamily="18" charset="0"/>
                <a:cs typeface="Times New Roman" panose="02020603050405020304" pitchFamily="18" charset="0"/>
              </a:rPr>
              <a:t/>
            </a:r>
            <a:br>
              <a:rPr lang="en-US" altLang="en-US" sz="2000" b="1" dirty="0">
                <a:latin typeface="Times New Roman" panose="02020603050405020304" pitchFamily="18" charset="0"/>
                <a:cs typeface="Times New Roman" panose="02020603050405020304" pitchFamily="18" charset="0"/>
              </a:rPr>
            </a:b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Mỗi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nhóm</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tiến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hành</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các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thí</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nghiệm</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quan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sát</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hiện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tượng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thảo</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luận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và</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hoàn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thành</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nội</a:t>
            </a:r>
            <a:r>
              <a:rPr lang="en-US" altLang="en-US" sz="2000" b="1" dirty="0">
                <a:latin typeface="Times New Roman" panose="02020603050405020304" pitchFamily="18" charset="0"/>
                <a:cs typeface="Times New Roman" panose="02020603050405020304" pitchFamily="18" charset="0"/>
              </a:rPr>
              <a:t> dung </a:t>
            </a:r>
            <a:r>
              <a:rPr lang="en-US" altLang="en-US" sz="2000" b="1" dirty="0" err="1">
                <a:latin typeface="Times New Roman" panose="02020603050405020304" pitchFamily="18" charset="0"/>
                <a:cs typeface="Times New Roman" panose="02020603050405020304" pitchFamily="18" charset="0"/>
              </a:rPr>
              <a:t>phiếu</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học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tập</a:t>
            </a:r>
            <a:r>
              <a:rPr lang="en-US" altLang="en-US" sz="2000" b="1" dirty="0">
                <a:latin typeface="Times New Roman" panose="02020603050405020304" pitchFamily="18" charset="0"/>
                <a:cs typeface="Times New Roman" panose="02020603050405020304" pitchFamily="18" charset="0"/>
              </a:rPr>
              <a:t>.</a:t>
            </a:r>
          </a:p>
        </p:txBody>
      </p:sp>
      <p:graphicFrame>
        <p:nvGraphicFramePr>
          <p:cNvPr id="61519" name="Group 79"/>
          <p:cNvGraphicFramePr>
            <a:graphicFrameLocks noGrp="1"/>
          </p:cNvGraphicFramePr>
          <p:nvPr>
            <p:ph type="tbl" idx="1"/>
            <p:extLst>
              <p:ext uri="{D42A27DB-BD31-4B8C-83A1-F6EECF244321}">
                <p14:modId xmlns:p14="http://schemas.microsoft.com/office/powerpoint/2010/main" val="2579854242"/>
              </p:ext>
            </p:extLst>
          </p:nvPr>
        </p:nvGraphicFramePr>
        <p:xfrm>
          <a:off x="415635" y="1019176"/>
          <a:ext cx="11028219" cy="5786439"/>
        </p:xfrm>
        <a:graphic>
          <a:graphicData uri="http://schemas.openxmlformats.org/drawingml/2006/table">
            <a:tbl>
              <a:tblPr/>
              <a:tblGrid>
                <a:gridCol w="1726156">
                  <a:extLst>
                    <a:ext uri="{9D8B030D-6E8A-4147-A177-3AD203B41FA5}">
                      <a16:colId xmlns:a16="http://schemas.microsoft.com/office/drawing/2014/main" val="20000"/>
                    </a:ext>
                  </a:extLst>
                </a:gridCol>
                <a:gridCol w="5849752">
                  <a:extLst>
                    <a:ext uri="{9D8B030D-6E8A-4147-A177-3AD203B41FA5}">
                      <a16:colId xmlns:a16="http://schemas.microsoft.com/office/drawing/2014/main" val="20001"/>
                    </a:ext>
                  </a:extLst>
                </a:gridCol>
                <a:gridCol w="1438464">
                  <a:extLst>
                    <a:ext uri="{9D8B030D-6E8A-4147-A177-3AD203B41FA5}">
                      <a16:colId xmlns:a16="http://schemas.microsoft.com/office/drawing/2014/main" val="20002"/>
                    </a:ext>
                  </a:extLst>
                </a:gridCol>
                <a:gridCol w="2013847">
                  <a:extLst>
                    <a:ext uri="{9D8B030D-6E8A-4147-A177-3AD203B41FA5}">
                      <a16:colId xmlns:a16="http://schemas.microsoft.com/office/drawing/2014/main" val="20003"/>
                    </a:ext>
                  </a:extLst>
                </a:gridCol>
              </a:tblGrid>
              <a:tr h="823038">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Tên</a:t>
                      </a:r>
                      <a:r>
                        <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thí</a:t>
                      </a:r>
                      <a:r>
                        <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nghiệm</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Cách</a:t>
                      </a:r>
                      <a:r>
                        <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tiến</a:t>
                      </a:r>
                      <a:r>
                        <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hành</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Hiện</a:t>
                      </a:r>
                      <a:r>
                        <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tượng</a:t>
                      </a:r>
                      <a:r>
                        <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vi-VN" sz="1600" b="0" kern="1200" dirty="0">
                          <a:solidFill>
                            <a:schemeClr val="tx1"/>
                          </a:solidFill>
                          <a:effectLst/>
                          <a:latin typeface="Times New Roman" panose="02020603050405020304" pitchFamily="18" charset="0"/>
                          <a:ea typeface="+mn-ea"/>
                          <a:cs typeface="Times New Roman" panose="02020603050405020304" pitchFamily="18" charset="0"/>
                        </a:rPr>
                        <a:t>Giải thích, viết phương trình hóa học</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2303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dirty="0">
                          <a:ln>
                            <a:noFill/>
                          </a:ln>
                          <a:solidFill>
                            <a:srgbClr val="CB35C0"/>
                          </a:solidFill>
                          <a:effectLst/>
                          <a:latin typeface="Times New Roman" panose="02020603050405020304" pitchFamily="18" charset="0"/>
                          <a:cs typeface="Times New Roman" panose="02020603050405020304" pitchFamily="18" charset="0"/>
                        </a:rPr>
                        <a:t>TN1:</a:t>
                      </a:r>
                      <a:r>
                        <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lang="vi-VN" sz="1600" kern="1200" dirty="0">
                          <a:solidFill>
                            <a:schemeClr val="tx1"/>
                          </a:solidFill>
                          <a:effectLst/>
                          <a:latin typeface="Times New Roman" panose="02020603050405020304" pitchFamily="18" charset="0"/>
                          <a:ea typeface="+mn-ea"/>
                          <a:cs typeface="Times New Roman" panose="02020603050405020304" pitchFamily="18" charset="0"/>
                        </a:rPr>
                        <a:t>Phản ứng với chất chỉ thị</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vi-VN" sz="1600" kern="1200" dirty="0">
                          <a:solidFill>
                            <a:schemeClr val="tx1"/>
                          </a:solidFill>
                          <a:effectLst/>
                          <a:latin typeface="Times New Roman" panose="02020603050405020304" pitchFamily="18" charset="0"/>
                          <a:ea typeface="+mn-ea"/>
                          <a:cs typeface="Times New Roman" panose="02020603050405020304" pitchFamily="18" charset="0"/>
                        </a:rPr>
                        <a:t>Lấy một mẩu quỳ tím nhỏ vài giọt dung dịch </a:t>
                      </a:r>
                      <a:r>
                        <a:rPr lang="vi-VN" sz="1600" kern="1200" dirty="0" smtClean="0">
                          <a:solidFill>
                            <a:schemeClr val="tx1"/>
                          </a:solidFill>
                          <a:effectLst/>
                          <a:latin typeface="Times New Roman" panose="02020603050405020304" pitchFamily="18" charset="0"/>
                          <a:ea typeface="+mn-ea"/>
                          <a:cs typeface="Times New Roman" panose="02020603050405020304" pitchFamily="18" charset="0"/>
                        </a:rPr>
                        <a:t>ace</a:t>
                      </a:r>
                      <a:r>
                        <a:rPr lang="en-US" sz="1600" kern="1200" dirty="0" smtClean="0">
                          <a:solidFill>
                            <a:schemeClr val="tx1"/>
                          </a:solidFill>
                          <a:effectLst/>
                          <a:latin typeface="Times New Roman" panose="02020603050405020304" pitchFamily="18" charset="0"/>
                          <a:ea typeface="+mn-ea"/>
                          <a:cs typeface="Times New Roman" panose="02020603050405020304" pitchFamily="18" charset="0"/>
                        </a:rPr>
                        <a:t>t</a:t>
                      </a:r>
                      <a:r>
                        <a:rPr lang="vi-VN" sz="1600" kern="1200" dirty="0" smtClean="0">
                          <a:solidFill>
                            <a:schemeClr val="tx1"/>
                          </a:solidFill>
                          <a:effectLst/>
                          <a:latin typeface="Times New Roman" panose="02020603050405020304" pitchFamily="18" charset="0"/>
                          <a:ea typeface="+mn-ea"/>
                          <a:cs typeface="Times New Roman" panose="02020603050405020304" pitchFamily="18" charset="0"/>
                        </a:rPr>
                        <a:t>ic </a:t>
                      </a:r>
                      <a:r>
                        <a:rPr lang="vi-VN" sz="1600" kern="1200" dirty="0">
                          <a:solidFill>
                            <a:schemeClr val="tx1"/>
                          </a:solidFill>
                          <a:effectLst/>
                          <a:latin typeface="Times New Roman" panose="02020603050405020304" pitchFamily="18" charset="0"/>
                          <a:ea typeface="+mn-ea"/>
                          <a:cs typeface="Times New Roman" panose="02020603050405020304" pitchFamily="18" charset="0"/>
                        </a:rPr>
                        <a:t>acid lên mẩu giấy quỳ.</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303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dirty="0">
                          <a:ln>
                            <a:noFill/>
                          </a:ln>
                          <a:solidFill>
                            <a:srgbClr val="CB35C0"/>
                          </a:solidFill>
                          <a:effectLst/>
                          <a:latin typeface="Times New Roman" panose="02020603050405020304" pitchFamily="18" charset="0"/>
                          <a:cs typeface="Times New Roman" panose="02020603050405020304" pitchFamily="18" charset="0"/>
                        </a:rPr>
                        <a:t>TN2:</a:t>
                      </a:r>
                      <a:r>
                        <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lang="vi-VN" sz="1600" kern="1200" dirty="0">
                          <a:solidFill>
                            <a:schemeClr val="tx1"/>
                          </a:solidFill>
                          <a:effectLst/>
                          <a:latin typeface="Times New Roman" panose="02020603050405020304" pitchFamily="18" charset="0"/>
                          <a:ea typeface="+mn-ea"/>
                          <a:cs typeface="Times New Roman" panose="02020603050405020304" pitchFamily="18" charset="0"/>
                        </a:rPr>
                        <a:t>Phản ứng với kim loại</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sym typeface="Wingdings" pitchFamily="2" charset="2"/>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vi-VN" sz="1600" kern="1200" dirty="0">
                          <a:solidFill>
                            <a:schemeClr val="tx1"/>
                          </a:solidFill>
                          <a:effectLst/>
                          <a:latin typeface="Times New Roman" panose="02020603050405020304" pitchFamily="18" charset="0"/>
                          <a:ea typeface="+mn-ea"/>
                          <a:cs typeface="Times New Roman" panose="02020603050405020304" pitchFamily="18" charset="0"/>
                        </a:rPr>
                        <a:t>Cho khoảng 2 mL dung dịch acetic acid 10% vào ống nghiệm, thêm tiếp một ít mảnh Mg vào ống nghiệm.</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66901">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dirty="0">
                          <a:ln>
                            <a:noFill/>
                          </a:ln>
                          <a:solidFill>
                            <a:srgbClr val="CB35C0"/>
                          </a:solidFill>
                          <a:effectLst/>
                          <a:latin typeface="Times New Roman" panose="02020603050405020304" pitchFamily="18" charset="0"/>
                          <a:cs typeface="Times New Roman" panose="02020603050405020304" pitchFamily="18" charset="0"/>
                        </a:rPr>
                        <a:t>TN3:</a:t>
                      </a:r>
                      <a:r>
                        <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lang="vi-VN" sz="1600" kern="1200" dirty="0">
                          <a:solidFill>
                            <a:schemeClr val="tx1"/>
                          </a:solidFill>
                          <a:effectLst/>
                          <a:latin typeface="Times New Roman" panose="02020603050405020304" pitchFamily="18" charset="0"/>
                          <a:ea typeface="+mn-ea"/>
                          <a:cs typeface="Times New Roman" panose="02020603050405020304" pitchFamily="18" charset="0"/>
                        </a:rPr>
                        <a:t>Phản ứng với oxide kim loại</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vi-VN" sz="1600" kern="1200" dirty="0">
                          <a:solidFill>
                            <a:schemeClr val="tx1"/>
                          </a:solidFill>
                          <a:effectLst/>
                          <a:latin typeface="Times New Roman" panose="02020603050405020304" pitchFamily="18" charset="0"/>
                          <a:ea typeface="+mn-ea"/>
                          <a:cs typeface="Times New Roman" panose="02020603050405020304" pitchFamily="18" charset="0"/>
                        </a:rPr>
                        <a:t>- Cho vào ống nghiệm một ít bột CuO (khoảng 1/3 thìa thủy tinh), sau đó cho khoảng 2 mL  dung dịch acetic acid vào ống nghiệm.</a:t>
                      </a:r>
                      <a:endParaRPr lang="en-US" sz="1600" kern="1200" dirty="0">
                        <a:solidFill>
                          <a:schemeClr val="tx1"/>
                        </a:solidFill>
                        <a:effectLst/>
                        <a:latin typeface="Times New Roman" panose="02020603050405020304" pitchFamily="18" charset="0"/>
                        <a:ea typeface="+mn-ea"/>
                        <a:cs typeface="Times New Roman" panose="02020603050405020304" pitchFamily="18" charset="0"/>
                      </a:endParaRPr>
                    </a:p>
                    <a:p>
                      <a:r>
                        <a:rPr lang="vi-VN" sz="1600" kern="1200" dirty="0">
                          <a:solidFill>
                            <a:schemeClr val="tx1"/>
                          </a:solidFill>
                          <a:effectLst/>
                          <a:latin typeface="Times New Roman" panose="02020603050405020304" pitchFamily="18" charset="0"/>
                          <a:ea typeface="+mn-ea"/>
                          <a:cs typeface="Times New Roman" panose="02020603050405020304" pitchFamily="18" charset="0"/>
                        </a:rPr>
                        <a:t>- Đun nhẹ ống nghiệm trên ngọn lửa đèn cồn.</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10764">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dirty="0">
                          <a:ln>
                            <a:noFill/>
                          </a:ln>
                          <a:solidFill>
                            <a:srgbClr val="CB35C0"/>
                          </a:solidFill>
                          <a:effectLst/>
                          <a:latin typeface="Times New Roman" panose="02020603050405020304" pitchFamily="18" charset="0"/>
                          <a:cs typeface="Times New Roman" panose="02020603050405020304" pitchFamily="18" charset="0"/>
                        </a:rPr>
                        <a:t>TN4:</a:t>
                      </a:r>
                      <a:r>
                        <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lang="vi-VN" sz="1600" kern="1200" dirty="0">
                          <a:solidFill>
                            <a:schemeClr val="tx1"/>
                          </a:solidFill>
                          <a:effectLst/>
                          <a:latin typeface="Times New Roman" panose="02020603050405020304" pitchFamily="18" charset="0"/>
                          <a:ea typeface="+mn-ea"/>
                          <a:cs typeface="Times New Roman" panose="02020603050405020304" pitchFamily="18" charset="0"/>
                        </a:rPr>
                        <a:t>Phản ứng với base</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vi-VN" sz="1600" kern="1200" dirty="0">
                          <a:solidFill>
                            <a:schemeClr val="tx1"/>
                          </a:solidFill>
                          <a:effectLst/>
                          <a:latin typeface="Times New Roman" panose="02020603050405020304" pitchFamily="18" charset="0"/>
                          <a:ea typeface="+mn-ea"/>
                          <a:cs typeface="Times New Roman" panose="02020603050405020304" pitchFamily="18" charset="0"/>
                        </a:rPr>
                        <a:t>- Cho vào ống nghiệm 1 mL dung dịch NaOH 10% thêm tiếp vài giọt dung dịch phenolphtalein vào ống nghiệm, lắc đều.</a:t>
                      </a:r>
                      <a:endParaRPr lang="en-US" sz="1600" kern="1200" dirty="0">
                        <a:solidFill>
                          <a:schemeClr val="tx1"/>
                        </a:solidFill>
                        <a:effectLst/>
                        <a:latin typeface="Times New Roman" panose="02020603050405020304" pitchFamily="18" charset="0"/>
                        <a:ea typeface="+mn-ea"/>
                        <a:cs typeface="Times New Roman" panose="02020603050405020304" pitchFamily="18" charset="0"/>
                      </a:endParaRPr>
                    </a:p>
                    <a:p>
                      <a:r>
                        <a:rPr lang="vi-VN" sz="1600" kern="1200" dirty="0">
                          <a:solidFill>
                            <a:schemeClr val="tx1"/>
                          </a:solidFill>
                          <a:effectLst/>
                          <a:latin typeface="Times New Roman" panose="02020603050405020304" pitchFamily="18" charset="0"/>
                          <a:ea typeface="+mn-ea"/>
                          <a:cs typeface="Times New Roman" panose="02020603050405020304" pitchFamily="18" charset="0"/>
                        </a:rPr>
                        <a:t>- Nhỏ từ từ dung dịch acetic acid 10% vào ống nghiệm cho tới khi mất màu.</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3966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dirty="0">
                          <a:ln>
                            <a:noFill/>
                          </a:ln>
                          <a:solidFill>
                            <a:srgbClr val="CB35C0"/>
                          </a:solidFill>
                          <a:effectLst/>
                          <a:latin typeface="Times New Roman" panose="02020603050405020304" pitchFamily="18" charset="0"/>
                          <a:cs typeface="Times New Roman" panose="02020603050405020304" pitchFamily="18" charset="0"/>
                        </a:rPr>
                        <a:t>TN5:</a:t>
                      </a:r>
                      <a:r>
                        <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lang="vi-VN" sz="1600" kern="1200" dirty="0">
                          <a:solidFill>
                            <a:schemeClr val="tx1"/>
                          </a:solidFill>
                          <a:effectLst/>
                          <a:latin typeface="Times New Roman" panose="02020603050405020304" pitchFamily="18" charset="0"/>
                          <a:ea typeface="+mn-ea"/>
                          <a:cs typeface="Times New Roman" panose="02020603050405020304" pitchFamily="18" charset="0"/>
                        </a:rPr>
                        <a:t>Phản ứng với đá vôi</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vi-VN" sz="1600" kern="1200" dirty="0">
                          <a:solidFill>
                            <a:schemeClr val="tx1"/>
                          </a:solidFill>
                          <a:effectLst/>
                          <a:latin typeface="Times New Roman" panose="02020603050405020304" pitchFamily="18" charset="0"/>
                          <a:ea typeface="+mn-ea"/>
                          <a:cs typeface="Times New Roman" panose="02020603050405020304" pitchFamily="18" charset="0"/>
                        </a:rPr>
                        <a:t>Cho vào ống nghiệm khoảng 1 thìa thủy tinh đá vôi đập nhỏ, thêm tiếp khoảng 1 mL dung dịch acetic acid 10% vào ống nghiệm.</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8416309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44"/>
                                        </p:tgtEl>
                                        <p:attrNameLst>
                                          <p:attrName>style.visibility</p:attrName>
                                        </p:attrNameLst>
                                      </p:cBhvr>
                                      <p:to>
                                        <p:strVal val="visible"/>
                                      </p:to>
                                    </p:set>
                                    <p:animEffect transition="in" filter="blinds(horizontal)">
                                      <p:cBhvr>
                                        <p:cTn id="7" dur="500"/>
                                        <p:tgtEl>
                                          <p:spTgt spid="614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61519"/>
                                        </p:tgtEl>
                                        <p:attrNameLst>
                                          <p:attrName>style.visibility</p:attrName>
                                        </p:attrNameLst>
                                      </p:cBhvr>
                                      <p:to>
                                        <p:strVal val="visible"/>
                                      </p:to>
                                    </p:set>
                                    <p:anim calcmode="lin" valueType="num">
                                      <p:cBhvr additive="base">
                                        <p:cTn id="12" dur="500" fill="hold"/>
                                        <p:tgtEl>
                                          <p:spTgt spid="61519"/>
                                        </p:tgtEl>
                                        <p:attrNameLst>
                                          <p:attrName>ppt_x</p:attrName>
                                        </p:attrNameLst>
                                      </p:cBhvr>
                                      <p:tavLst>
                                        <p:tav tm="0">
                                          <p:val>
                                            <p:strVal val="#ppt_x"/>
                                          </p:val>
                                        </p:tav>
                                        <p:tav tm="100000">
                                          <p:val>
                                            <p:strVal val="#ppt_x"/>
                                          </p:val>
                                        </p:tav>
                                      </p:tavLst>
                                    </p:anim>
                                    <p:anim calcmode="lin" valueType="num">
                                      <p:cBhvr additive="base">
                                        <p:cTn id="13" dur="500" fill="hold"/>
                                        <p:tgtEl>
                                          <p:spTgt spid="615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61519" name="Group 79"/>
          <p:cNvGraphicFramePr>
            <a:graphicFrameLocks noGrp="1"/>
          </p:cNvGraphicFramePr>
          <p:nvPr>
            <p:ph type="tbl" idx="1"/>
            <p:extLst>
              <p:ext uri="{D42A27DB-BD31-4B8C-83A1-F6EECF244321}">
                <p14:modId xmlns:p14="http://schemas.microsoft.com/office/powerpoint/2010/main" val="3465696301"/>
              </p:ext>
            </p:extLst>
          </p:nvPr>
        </p:nvGraphicFramePr>
        <p:xfrm>
          <a:off x="480293" y="457201"/>
          <a:ext cx="11083634" cy="6334126"/>
        </p:xfrm>
        <a:graphic>
          <a:graphicData uri="http://schemas.openxmlformats.org/drawingml/2006/table">
            <a:tbl>
              <a:tblPr/>
              <a:tblGrid>
                <a:gridCol w="1734830">
                  <a:extLst>
                    <a:ext uri="{9D8B030D-6E8A-4147-A177-3AD203B41FA5}">
                      <a16:colId xmlns:a16="http://schemas.microsoft.com/office/drawing/2014/main" val="20000"/>
                    </a:ext>
                  </a:extLst>
                </a:gridCol>
                <a:gridCol w="2229299">
                  <a:extLst>
                    <a:ext uri="{9D8B030D-6E8A-4147-A177-3AD203B41FA5}">
                      <a16:colId xmlns:a16="http://schemas.microsoft.com/office/drawing/2014/main" val="20001"/>
                    </a:ext>
                  </a:extLst>
                </a:gridCol>
                <a:gridCol w="2898487">
                  <a:extLst>
                    <a:ext uri="{9D8B030D-6E8A-4147-A177-3AD203B41FA5}">
                      <a16:colId xmlns:a16="http://schemas.microsoft.com/office/drawing/2014/main" val="20002"/>
                    </a:ext>
                  </a:extLst>
                </a:gridCol>
                <a:gridCol w="4221018">
                  <a:extLst>
                    <a:ext uri="{9D8B030D-6E8A-4147-A177-3AD203B41FA5}">
                      <a16:colId xmlns:a16="http://schemas.microsoft.com/office/drawing/2014/main" val="20003"/>
                    </a:ext>
                  </a:extLst>
                </a:gridCol>
              </a:tblGrid>
              <a:tr h="695907">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Tên</a:t>
                      </a:r>
                      <a:r>
                        <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thí</a:t>
                      </a:r>
                      <a:r>
                        <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nghiệm</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Cách</a:t>
                      </a:r>
                      <a:r>
                        <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tiến</a:t>
                      </a:r>
                      <a:r>
                        <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hành</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Hiện</a:t>
                      </a:r>
                      <a:r>
                        <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tượng</a:t>
                      </a:r>
                      <a:r>
                        <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vi-VN" sz="1600" b="0" kern="1200" dirty="0">
                          <a:solidFill>
                            <a:schemeClr val="tx1"/>
                          </a:solidFill>
                          <a:effectLst/>
                          <a:latin typeface="Times New Roman" panose="02020603050405020304" pitchFamily="18" charset="0"/>
                          <a:ea typeface="+mn-ea"/>
                          <a:cs typeface="Times New Roman" panose="02020603050405020304" pitchFamily="18" charset="0"/>
                        </a:rPr>
                        <a:t>Giải thích, viết phương trình hóa học</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1050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dirty="0">
                          <a:ln>
                            <a:noFill/>
                          </a:ln>
                          <a:solidFill>
                            <a:srgbClr val="CB35C0"/>
                          </a:solidFill>
                          <a:effectLst/>
                          <a:latin typeface="Times New Roman" panose="02020603050405020304" pitchFamily="18" charset="0"/>
                          <a:cs typeface="Times New Roman" panose="02020603050405020304" pitchFamily="18" charset="0"/>
                        </a:rPr>
                        <a:t>TN1:</a:t>
                      </a:r>
                      <a:r>
                        <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lang="vi-VN" sz="1600" kern="1200" dirty="0">
                          <a:solidFill>
                            <a:schemeClr val="tx1"/>
                          </a:solidFill>
                          <a:effectLst/>
                          <a:latin typeface="Times New Roman" panose="02020603050405020304" pitchFamily="18" charset="0"/>
                          <a:ea typeface="+mn-ea"/>
                          <a:cs typeface="Times New Roman" panose="02020603050405020304" pitchFamily="18" charset="0"/>
                        </a:rPr>
                        <a:t>Phản ứng với chất chỉ thị</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vi-VN" sz="1600" kern="1200" dirty="0">
                          <a:solidFill>
                            <a:schemeClr val="tx1"/>
                          </a:solidFill>
                          <a:effectLst/>
                          <a:latin typeface="Times New Roman" panose="02020603050405020304" pitchFamily="18" charset="0"/>
                          <a:ea typeface="+mn-ea"/>
                          <a:cs typeface="Times New Roman" panose="02020603050405020304" pitchFamily="18" charset="0"/>
                        </a:rPr>
                        <a:t>Lấy một mẩu quỳ tím nhỏ vài giọt dung dịch aceric acid lên mẩu giấy quỳ.</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5432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dirty="0">
                          <a:ln>
                            <a:noFill/>
                          </a:ln>
                          <a:solidFill>
                            <a:srgbClr val="CB35C0"/>
                          </a:solidFill>
                          <a:effectLst/>
                          <a:latin typeface="Times New Roman" panose="02020603050405020304" pitchFamily="18" charset="0"/>
                          <a:cs typeface="Times New Roman" panose="02020603050405020304" pitchFamily="18" charset="0"/>
                        </a:rPr>
                        <a:t>TN2:</a:t>
                      </a:r>
                      <a:r>
                        <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lang="vi-VN" sz="1600" kern="1200" dirty="0">
                          <a:solidFill>
                            <a:schemeClr val="tx1"/>
                          </a:solidFill>
                          <a:effectLst/>
                          <a:latin typeface="Times New Roman" panose="02020603050405020304" pitchFamily="18" charset="0"/>
                          <a:ea typeface="+mn-ea"/>
                          <a:cs typeface="Times New Roman" panose="02020603050405020304" pitchFamily="18" charset="0"/>
                        </a:rPr>
                        <a:t>Phản ứng với kim loại</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sym typeface="Wingdings" pitchFamily="2" charset="2"/>
                      </a:endParaRPr>
                    </a:p>
                  </a:txBody>
                  <a:tcPr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vi-VN" sz="1600" kern="1200" dirty="0">
                          <a:solidFill>
                            <a:schemeClr val="tx1"/>
                          </a:solidFill>
                          <a:effectLst/>
                          <a:latin typeface="Times New Roman" panose="02020603050405020304" pitchFamily="18" charset="0"/>
                          <a:ea typeface="+mn-ea"/>
                          <a:cs typeface="Times New Roman" panose="02020603050405020304" pitchFamily="18" charset="0"/>
                        </a:rPr>
                        <a:t>Cho khoảng 2 mL dung dịch acetic acid 10% vào ống nghiệm, thêm tiếp một ít mảnh Mg vào ống nghiệm.</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73394">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dirty="0">
                          <a:ln>
                            <a:noFill/>
                          </a:ln>
                          <a:solidFill>
                            <a:srgbClr val="CB35C0"/>
                          </a:solidFill>
                          <a:effectLst/>
                          <a:latin typeface="Times New Roman" panose="02020603050405020304" pitchFamily="18" charset="0"/>
                          <a:cs typeface="Times New Roman" panose="02020603050405020304" pitchFamily="18" charset="0"/>
                        </a:rPr>
                        <a:t>TN3:</a:t>
                      </a:r>
                      <a:r>
                        <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lang="vi-VN" sz="1600" kern="1200" dirty="0">
                          <a:solidFill>
                            <a:schemeClr val="tx1"/>
                          </a:solidFill>
                          <a:effectLst/>
                          <a:latin typeface="Times New Roman" panose="02020603050405020304" pitchFamily="18" charset="0"/>
                          <a:ea typeface="+mn-ea"/>
                          <a:cs typeface="Times New Roman" panose="02020603050405020304" pitchFamily="18" charset="0"/>
                        </a:rPr>
                        <a:t>Phản ứng với oxide kim loại</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vi-VN" sz="1600" kern="1200" dirty="0">
                          <a:solidFill>
                            <a:schemeClr val="tx1"/>
                          </a:solidFill>
                          <a:effectLst/>
                          <a:latin typeface="Times New Roman" panose="02020603050405020304" pitchFamily="18" charset="0"/>
                          <a:ea typeface="+mn-ea"/>
                          <a:cs typeface="Times New Roman" panose="02020603050405020304" pitchFamily="18" charset="0"/>
                        </a:rPr>
                        <a:t>- Cho vào ống nghiệm một ít bột CuO (khoảng 1/3 thìa thủy tinh), sau đó cho khoảng 2 mL  dung dịch acetic acid vào ống nghiệm.</a:t>
                      </a:r>
                      <a:endParaRPr lang="en-US" sz="1600" kern="1200" dirty="0">
                        <a:solidFill>
                          <a:schemeClr val="tx1"/>
                        </a:solidFill>
                        <a:effectLst/>
                        <a:latin typeface="Times New Roman" panose="02020603050405020304" pitchFamily="18" charset="0"/>
                        <a:ea typeface="+mn-ea"/>
                        <a:cs typeface="Times New Roman" panose="02020603050405020304" pitchFamily="18" charset="0"/>
                      </a:endParaRPr>
                    </a:p>
                    <a:p>
                      <a:r>
                        <a:rPr lang="vi-VN" sz="1600" kern="1200" dirty="0">
                          <a:solidFill>
                            <a:schemeClr val="tx1"/>
                          </a:solidFill>
                          <a:effectLst/>
                          <a:latin typeface="Times New Roman" panose="02020603050405020304" pitchFamily="18" charset="0"/>
                          <a:ea typeface="+mn-ea"/>
                          <a:cs typeface="Times New Roman" panose="02020603050405020304" pitchFamily="18" charset="0"/>
                        </a:rPr>
                        <a:t>- Đun nhẹ ống nghiệm trên ngọn lửa đèn cồn.</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 name="Text Box 57"/>
          <p:cNvSpPr txBox="1">
            <a:spLocks noChangeArrowheads="1"/>
          </p:cNvSpPr>
          <p:nvPr/>
        </p:nvSpPr>
        <p:spPr bwMode="auto">
          <a:xfrm>
            <a:off x="4953000" y="1323975"/>
            <a:ext cx="182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solidFill>
                  <a:srgbClr val="FF0000"/>
                </a:solidFill>
                <a:latin typeface="Times New Roman" panose="02020603050405020304" pitchFamily="18" charset="0"/>
              </a:rPr>
              <a:t>Quỳ tím hóa đỏ</a:t>
            </a:r>
          </a:p>
        </p:txBody>
      </p:sp>
      <p:sp>
        <p:nvSpPr>
          <p:cNvPr id="6" name="Text Box 61"/>
          <p:cNvSpPr txBox="1">
            <a:spLocks noChangeArrowheads="1"/>
          </p:cNvSpPr>
          <p:nvPr/>
        </p:nvSpPr>
        <p:spPr bwMode="auto">
          <a:xfrm>
            <a:off x="4610100" y="2590799"/>
            <a:ext cx="2514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dirty="0" err="1">
                <a:solidFill>
                  <a:srgbClr val="FF0000"/>
                </a:solidFill>
                <a:latin typeface="Times New Roman" panose="02020603050405020304" pitchFamily="18" charset="0"/>
              </a:rPr>
              <a:t>Mảnh</a:t>
            </a:r>
            <a:r>
              <a:rPr lang="en-US" altLang="en-US" sz="2000" dirty="0">
                <a:solidFill>
                  <a:srgbClr val="FF0000"/>
                </a:solidFill>
                <a:latin typeface="Times New Roman" panose="02020603050405020304" pitchFamily="18" charset="0"/>
              </a:rPr>
              <a:t> Mg tan </a:t>
            </a:r>
            <a:r>
              <a:rPr lang="en-US" altLang="en-US" sz="2000" dirty="0" err="1">
                <a:solidFill>
                  <a:srgbClr val="FF0000"/>
                </a:solidFill>
                <a:latin typeface="Times New Roman" panose="02020603050405020304" pitchFamily="18" charset="0"/>
              </a:rPr>
              <a:t>dần</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có</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bọt</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khí</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thoát</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ra</a:t>
            </a:r>
            <a:r>
              <a:rPr lang="en-US" altLang="en-US" sz="2000" dirty="0">
                <a:solidFill>
                  <a:srgbClr val="FF0000"/>
                </a:solidFill>
                <a:latin typeface="Times New Roman" panose="02020603050405020304" pitchFamily="18" charset="0"/>
              </a:rPr>
              <a:t>, dung </a:t>
            </a:r>
            <a:r>
              <a:rPr lang="en-US" altLang="en-US" sz="2000" dirty="0" err="1">
                <a:solidFill>
                  <a:srgbClr val="FF0000"/>
                </a:solidFill>
                <a:latin typeface="Times New Roman" panose="02020603050405020304" pitchFamily="18" charset="0"/>
              </a:rPr>
              <a:t>dịch</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thu</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được</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không</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màu</a:t>
            </a:r>
            <a:endParaRPr lang="en-US" altLang="en-US" sz="2000" dirty="0">
              <a:solidFill>
                <a:srgbClr val="FF0000"/>
              </a:solidFill>
              <a:latin typeface="Times New Roman" panose="02020603050405020304" pitchFamily="18" charset="0"/>
            </a:endParaRPr>
          </a:p>
        </p:txBody>
      </p:sp>
      <p:sp>
        <p:nvSpPr>
          <p:cNvPr id="7" name="Text Box 57"/>
          <p:cNvSpPr txBox="1">
            <a:spLocks noChangeArrowheads="1"/>
          </p:cNvSpPr>
          <p:nvPr/>
        </p:nvSpPr>
        <p:spPr bwMode="auto">
          <a:xfrm>
            <a:off x="8007928" y="1386681"/>
            <a:ext cx="347287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2400" dirty="0">
                <a:solidFill>
                  <a:srgbClr val="FF0000"/>
                </a:solidFill>
                <a:latin typeface="Times New Roman" panose="02020603050405020304" pitchFamily="18" charset="0"/>
              </a:rPr>
              <a:t>Acetic acid làm đổi mầu chất chỉ thị màu.</a:t>
            </a:r>
            <a:endParaRPr lang="en-US" altLang="en-US" sz="2000" dirty="0">
              <a:solidFill>
                <a:srgbClr val="FF0000"/>
              </a:solidFill>
              <a:latin typeface="Times New Roman" panose="02020603050405020304" pitchFamily="18" charset="0"/>
            </a:endParaRPr>
          </a:p>
        </p:txBody>
      </p:sp>
      <p:sp>
        <p:nvSpPr>
          <p:cNvPr id="8" name="Text Box 61"/>
          <p:cNvSpPr txBox="1">
            <a:spLocks noChangeArrowheads="1"/>
          </p:cNvSpPr>
          <p:nvPr/>
        </p:nvSpPr>
        <p:spPr bwMode="auto">
          <a:xfrm>
            <a:off x="7943272" y="2566193"/>
            <a:ext cx="353752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err="1" smtClean="0">
                <a:solidFill>
                  <a:srgbClr val="FF0000"/>
                </a:solidFill>
                <a:latin typeface="Times New Roman" panose="02020603050405020304" pitchFamily="18" charset="0"/>
              </a:rPr>
              <a:t>Mảnh</a:t>
            </a:r>
            <a:r>
              <a:rPr lang="vi-VN" altLang="en-US" sz="1800" dirty="0" smtClean="0">
                <a:solidFill>
                  <a:srgbClr val="FF0000"/>
                </a:solidFill>
                <a:latin typeface="Times New Roman" panose="02020603050405020304" pitchFamily="18" charset="0"/>
              </a:rPr>
              <a:t> </a:t>
            </a:r>
            <a:r>
              <a:rPr lang="vi-VN" altLang="en-US" sz="1800" dirty="0">
                <a:solidFill>
                  <a:srgbClr val="FF0000"/>
                </a:solidFill>
                <a:latin typeface="Times New Roman" panose="02020603050405020304" pitchFamily="18" charset="0"/>
              </a:rPr>
              <a:t>Mg bị hoà tan bởi acetic acid, khí thoát ra là hydrogen.</a:t>
            </a:r>
            <a:endParaRPr lang="en-US" altLang="en-US" sz="1800" dirty="0">
              <a:solidFill>
                <a:srgbClr val="FF0000"/>
              </a:solidFill>
              <a:latin typeface="Times New Roman" panose="02020603050405020304" pitchFamily="18" charset="0"/>
            </a:endParaRPr>
          </a:p>
        </p:txBody>
      </p:sp>
      <p:sp>
        <p:nvSpPr>
          <p:cNvPr id="9" name="Text Box 61"/>
          <p:cNvSpPr txBox="1">
            <a:spLocks noChangeArrowheads="1"/>
          </p:cNvSpPr>
          <p:nvPr/>
        </p:nvSpPr>
        <p:spPr bwMode="auto">
          <a:xfrm>
            <a:off x="7675563" y="3223389"/>
            <a:ext cx="3989964"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dirty="0">
                <a:solidFill>
                  <a:srgbClr val="FF0000"/>
                </a:solidFill>
                <a:latin typeface="Times New Roman" panose="02020603050405020304" pitchFamily="18" charset="0"/>
              </a:rPr>
              <a:t>2CH</a:t>
            </a:r>
            <a:r>
              <a:rPr lang="en-US" altLang="en-US" sz="2000" baseline="-25000" dirty="0">
                <a:solidFill>
                  <a:srgbClr val="FF0000"/>
                </a:solidFill>
                <a:latin typeface="Times New Roman" panose="02020603050405020304" pitchFamily="18" charset="0"/>
              </a:rPr>
              <a:t>3</a:t>
            </a:r>
            <a:r>
              <a:rPr lang="en-US" altLang="en-US" sz="2000" dirty="0">
                <a:solidFill>
                  <a:srgbClr val="FF0000"/>
                </a:solidFill>
                <a:latin typeface="Times New Roman" panose="02020603050405020304" pitchFamily="18" charset="0"/>
              </a:rPr>
              <a:t>COOH + Mg → (CH</a:t>
            </a:r>
            <a:r>
              <a:rPr lang="en-US" altLang="en-US" sz="2000" baseline="-25000" dirty="0">
                <a:solidFill>
                  <a:srgbClr val="FF0000"/>
                </a:solidFill>
                <a:latin typeface="Times New Roman" panose="02020603050405020304" pitchFamily="18" charset="0"/>
              </a:rPr>
              <a:t>3</a:t>
            </a:r>
            <a:r>
              <a:rPr lang="en-US" altLang="en-US" sz="2000" dirty="0">
                <a:solidFill>
                  <a:srgbClr val="FF0000"/>
                </a:solidFill>
                <a:latin typeface="Times New Roman" panose="02020603050405020304" pitchFamily="18" charset="0"/>
              </a:rPr>
              <a:t>COO)</a:t>
            </a:r>
            <a:r>
              <a:rPr lang="en-US" altLang="en-US" sz="2000" baseline="-25000" dirty="0">
                <a:solidFill>
                  <a:srgbClr val="FF0000"/>
                </a:solidFill>
                <a:latin typeface="Times New Roman" panose="02020603050405020304" pitchFamily="18" charset="0"/>
              </a:rPr>
              <a:t>2</a:t>
            </a:r>
            <a:r>
              <a:rPr lang="en-US" altLang="en-US" sz="2000" dirty="0">
                <a:solidFill>
                  <a:srgbClr val="FF0000"/>
                </a:solidFill>
                <a:latin typeface="Times New Roman" panose="02020603050405020304" pitchFamily="18" charset="0"/>
              </a:rPr>
              <a:t>Mg + H</a:t>
            </a:r>
            <a:r>
              <a:rPr lang="en-US" altLang="en-US" sz="2000" baseline="-25000" dirty="0">
                <a:solidFill>
                  <a:srgbClr val="FF0000"/>
                </a:solidFill>
                <a:latin typeface="Times New Roman" panose="02020603050405020304" pitchFamily="18" charset="0"/>
              </a:rPr>
              <a:t>2</a:t>
            </a:r>
            <a:endParaRPr lang="en-US" altLang="en-US" sz="2000" dirty="0">
              <a:solidFill>
                <a:srgbClr val="FF0000"/>
              </a:solidFill>
              <a:latin typeface="Times New Roman" panose="02020603050405020304" pitchFamily="18" charset="0"/>
            </a:endParaRPr>
          </a:p>
        </p:txBody>
      </p:sp>
      <p:sp>
        <p:nvSpPr>
          <p:cNvPr id="10" name="Text Box 47"/>
          <p:cNvSpPr txBox="1">
            <a:spLocks noChangeArrowheads="1"/>
          </p:cNvSpPr>
          <p:nvPr/>
        </p:nvSpPr>
        <p:spPr bwMode="auto">
          <a:xfrm>
            <a:off x="4338061" y="4226071"/>
            <a:ext cx="2749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vi-VN" altLang="en-US" sz="2000" dirty="0">
                <a:solidFill>
                  <a:srgbClr val="FF0000"/>
                </a:solidFill>
                <a:latin typeface="Times New Roman" panose="02020603050405020304" pitchFamily="18" charset="0"/>
              </a:rPr>
              <a:t>Bột CuO màu đen tan dần trong acid, dung dịch xuất hiện màu xanh</a:t>
            </a:r>
            <a:r>
              <a:rPr lang="en-US" altLang="en-US" sz="2000" dirty="0">
                <a:solidFill>
                  <a:srgbClr val="FF0000"/>
                </a:solidFill>
                <a:latin typeface="Times New Roman" panose="02020603050405020304" pitchFamily="18" charset="0"/>
              </a:rPr>
              <a:t> lam</a:t>
            </a:r>
            <a:r>
              <a:rPr lang="vi-VN" altLang="en-US" sz="2000" dirty="0">
                <a:solidFill>
                  <a:srgbClr val="FF0000"/>
                </a:solidFill>
                <a:latin typeface="Times New Roman" panose="02020603050405020304" pitchFamily="18" charset="0"/>
              </a:rPr>
              <a:t>.</a:t>
            </a:r>
            <a:endParaRPr lang="en-US" altLang="en-US" sz="2000" dirty="0">
              <a:solidFill>
                <a:srgbClr val="FF0000"/>
              </a:solidFill>
              <a:latin typeface="Times New Roman" panose="02020603050405020304" pitchFamily="18" charset="0"/>
            </a:endParaRPr>
          </a:p>
        </p:txBody>
      </p:sp>
      <p:sp>
        <p:nvSpPr>
          <p:cNvPr id="11" name="Text Box 47"/>
          <p:cNvSpPr txBox="1">
            <a:spLocks noChangeArrowheads="1"/>
          </p:cNvSpPr>
          <p:nvPr/>
        </p:nvSpPr>
        <p:spPr bwMode="auto">
          <a:xfrm>
            <a:off x="7398543" y="4305298"/>
            <a:ext cx="408225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vi-VN" altLang="en-US" sz="2000" dirty="0">
                <a:solidFill>
                  <a:srgbClr val="FF0000"/>
                </a:solidFill>
                <a:latin typeface="Times New Roman" panose="02020603050405020304" pitchFamily="18" charset="0"/>
              </a:rPr>
              <a:t>CuO bị hoà tan bởi acetic acid tạo muối copper (II) acetate có màu xanh lam.</a:t>
            </a:r>
            <a:endParaRPr lang="en-US" altLang="en-US" sz="2000" dirty="0">
              <a:solidFill>
                <a:srgbClr val="FF0000"/>
              </a:solidFill>
              <a:latin typeface="Times New Roman" panose="02020603050405020304" pitchFamily="18" charset="0"/>
            </a:endParaRPr>
          </a:p>
        </p:txBody>
      </p:sp>
      <p:sp>
        <p:nvSpPr>
          <p:cNvPr id="12" name="Text Box 61"/>
          <p:cNvSpPr txBox="1">
            <a:spLocks noChangeArrowheads="1"/>
          </p:cNvSpPr>
          <p:nvPr/>
        </p:nvSpPr>
        <p:spPr bwMode="auto">
          <a:xfrm>
            <a:off x="7531100" y="5580064"/>
            <a:ext cx="28654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solidFill>
                  <a:srgbClr val="FF0000"/>
                </a:solidFill>
                <a:latin typeface="Times New Roman" panose="02020603050405020304" pitchFamily="18" charset="0"/>
              </a:rPr>
              <a:t>2CH</a:t>
            </a:r>
            <a:r>
              <a:rPr lang="en-US" altLang="en-US" sz="2000" baseline="-25000">
                <a:solidFill>
                  <a:srgbClr val="FF0000"/>
                </a:solidFill>
                <a:latin typeface="Times New Roman" panose="02020603050405020304" pitchFamily="18" charset="0"/>
              </a:rPr>
              <a:t>3</a:t>
            </a:r>
            <a:r>
              <a:rPr lang="en-US" altLang="en-US" sz="2000">
                <a:solidFill>
                  <a:srgbClr val="FF0000"/>
                </a:solidFill>
                <a:latin typeface="Times New Roman" panose="02020603050405020304" pitchFamily="18" charset="0"/>
              </a:rPr>
              <a:t>COOH + CuO → (CH</a:t>
            </a:r>
            <a:r>
              <a:rPr lang="en-US" altLang="en-US" sz="2000" baseline="-25000">
                <a:solidFill>
                  <a:srgbClr val="FF0000"/>
                </a:solidFill>
                <a:latin typeface="Times New Roman" panose="02020603050405020304" pitchFamily="18" charset="0"/>
              </a:rPr>
              <a:t>3</a:t>
            </a:r>
            <a:r>
              <a:rPr lang="en-US" altLang="en-US" sz="2000">
                <a:solidFill>
                  <a:srgbClr val="FF0000"/>
                </a:solidFill>
                <a:latin typeface="Times New Roman" panose="02020603050405020304" pitchFamily="18" charset="0"/>
              </a:rPr>
              <a:t>COO)</a:t>
            </a:r>
            <a:r>
              <a:rPr lang="en-US" altLang="en-US" sz="2000" baseline="-25000">
                <a:solidFill>
                  <a:srgbClr val="FF0000"/>
                </a:solidFill>
                <a:latin typeface="Times New Roman" panose="02020603050405020304" pitchFamily="18" charset="0"/>
              </a:rPr>
              <a:t>2</a:t>
            </a:r>
            <a:r>
              <a:rPr lang="en-US" altLang="en-US" sz="2000">
                <a:solidFill>
                  <a:srgbClr val="FF0000"/>
                </a:solidFill>
                <a:latin typeface="Times New Roman" panose="02020603050405020304" pitchFamily="18" charset="0"/>
              </a:rPr>
              <a:t>Cu + H</a:t>
            </a:r>
            <a:r>
              <a:rPr lang="en-US" altLang="en-US" sz="2000" baseline="-25000">
                <a:solidFill>
                  <a:srgbClr val="FF0000"/>
                </a:solidFill>
                <a:latin typeface="Times New Roman" panose="02020603050405020304" pitchFamily="18" charset="0"/>
              </a:rPr>
              <a:t>2</a:t>
            </a:r>
            <a:r>
              <a:rPr lang="en-US" altLang="en-US" sz="2000">
                <a:solidFill>
                  <a:srgbClr val="FF0000"/>
                </a:solidFill>
                <a:latin typeface="Times New Roman" panose="02020603050405020304" pitchFamily="18" charset="0"/>
              </a:rPr>
              <a:t>O</a:t>
            </a:r>
          </a:p>
        </p:txBody>
      </p:sp>
    </p:spTree>
    <p:extLst>
      <p:ext uri="{BB962C8B-B14F-4D97-AF65-F5344CB8AC3E}">
        <p14:creationId xmlns:p14="http://schemas.microsoft.com/office/powerpoint/2010/main" val="630635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1519"/>
                                        </p:tgtEl>
                                        <p:attrNameLst>
                                          <p:attrName>style.visibility</p:attrName>
                                        </p:attrNameLst>
                                      </p:cBhvr>
                                      <p:to>
                                        <p:strVal val="visible"/>
                                      </p:to>
                                    </p:set>
                                    <p:anim calcmode="lin" valueType="num">
                                      <p:cBhvr additive="base">
                                        <p:cTn id="7" dur="500" fill="hold"/>
                                        <p:tgtEl>
                                          <p:spTgt spid="61519"/>
                                        </p:tgtEl>
                                        <p:attrNameLst>
                                          <p:attrName>ppt_x</p:attrName>
                                        </p:attrNameLst>
                                      </p:cBhvr>
                                      <p:tavLst>
                                        <p:tav tm="0">
                                          <p:val>
                                            <p:strVal val="#ppt_x"/>
                                          </p:val>
                                        </p:tav>
                                        <p:tav tm="100000">
                                          <p:val>
                                            <p:strVal val="#ppt_x"/>
                                          </p:val>
                                        </p:tav>
                                      </p:tavLst>
                                    </p:anim>
                                    <p:anim calcmode="lin" valueType="num">
                                      <p:cBhvr additive="base">
                                        <p:cTn id="8" dur="500" fill="hold"/>
                                        <p:tgtEl>
                                          <p:spTgt spid="6151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61519" name="Group 79"/>
          <p:cNvGraphicFramePr>
            <a:graphicFrameLocks noGrp="1"/>
          </p:cNvGraphicFramePr>
          <p:nvPr>
            <p:ph type="tbl" idx="1"/>
            <p:extLst>
              <p:ext uri="{D42A27DB-BD31-4B8C-83A1-F6EECF244321}">
                <p14:modId xmlns:p14="http://schemas.microsoft.com/office/powerpoint/2010/main" val="1462413890"/>
              </p:ext>
            </p:extLst>
          </p:nvPr>
        </p:nvGraphicFramePr>
        <p:xfrm>
          <a:off x="618836" y="381000"/>
          <a:ext cx="11055928" cy="5999163"/>
        </p:xfrm>
        <a:graphic>
          <a:graphicData uri="http://schemas.openxmlformats.org/drawingml/2006/table">
            <a:tbl>
              <a:tblPr/>
              <a:tblGrid>
                <a:gridCol w="1730493">
                  <a:extLst>
                    <a:ext uri="{9D8B030D-6E8A-4147-A177-3AD203B41FA5}">
                      <a16:colId xmlns:a16="http://schemas.microsoft.com/office/drawing/2014/main" val="20000"/>
                    </a:ext>
                  </a:extLst>
                </a:gridCol>
                <a:gridCol w="2307324">
                  <a:extLst>
                    <a:ext uri="{9D8B030D-6E8A-4147-A177-3AD203B41FA5}">
                      <a16:colId xmlns:a16="http://schemas.microsoft.com/office/drawing/2014/main" val="20001"/>
                    </a:ext>
                  </a:extLst>
                </a:gridCol>
                <a:gridCol w="2499602">
                  <a:extLst>
                    <a:ext uri="{9D8B030D-6E8A-4147-A177-3AD203B41FA5}">
                      <a16:colId xmlns:a16="http://schemas.microsoft.com/office/drawing/2014/main" val="20002"/>
                    </a:ext>
                  </a:extLst>
                </a:gridCol>
                <a:gridCol w="4518509">
                  <a:extLst>
                    <a:ext uri="{9D8B030D-6E8A-4147-A177-3AD203B41FA5}">
                      <a16:colId xmlns:a16="http://schemas.microsoft.com/office/drawing/2014/main" val="20003"/>
                    </a:ext>
                  </a:extLst>
                </a:gridCol>
              </a:tblGrid>
              <a:tr h="69594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Tên</a:t>
                      </a:r>
                      <a:r>
                        <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thí</a:t>
                      </a:r>
                      <a:r>
                        <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nghiệm</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Cách</a:t>
                      </a:r>
                      <a:r>
                        <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tiến</a:t>
                      </a:r>
                      <a:r>
                        <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hành</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Hiện</a:t>
                      </a:r>
                      <a:r>
                        <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tượng</a:t>
                      </a:r>
                      <a:r>
                        <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vi-VN" sz="1600" b="0" kern="1200" dirty="0">
                          <a:solidFill>
                            <a:schemeClr val="tx1"/>
                          </a:solidFill>
                          <a:effectLst/>
                          <a:latin typeface="Times New Roman" panose="02020603050405020304" pitchFamily="18" charset="0"/>
                          <a:ea typeface="+mn-ea"/>
                          <a:cs typeface="Times New Roman" panose="02020603050405020304" pitchFamily="18" charset="0"/>
                        </a:rPr>
                        <a:t>Giải thích, viết phương trình hóa học</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261177">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dirty="0">
                          <a:ln>
                            <a:noFill/>
                          </a:ln>
                          <a:solidFill>
                            <a:srgbClr val="CB35C0"/>
                          </a:solidFill>
                          <a:effectLst/>
                          <a:latin typeface="Times New Roman" panose="02020603050405020304" pitchFamily="18" charset="0"/>
                          <a:cs typeface="Times New Roman" panose="02020603050405020304" pitchFamily="18" charset="0"/>
                        </a:rPr>
                        <a:t>TN4:</a:t>
                      </a:r>
                      <a:r>
                        <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lang="vi-VN" sz="1600" kern="1200" dirty="0">
                          <a:solidFill>
                            <a:schemeClr val="tx1"/>
                          </a:solidFill>
                          <a:effectLst/>
                          <a:latin typeface="Times New Roman" panose="02020603050405020304" pitchFamily="18" charset="0"/>
                          <a:ea typeface="+mn-ea"/>
                          <a:cs typeface="Times New Roman" panose="02020603050405020304" pitchFamily="18" charset="0"/>
                        </a:rPr>
                        <a:t>Phản ứng với base</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vi-VN" sz="1600" kern="1200" dirty="0">
                          <a:solidFill>
                            <a:schemeClr val="tx1"/>
                          </a:solidFill>
                          <a:effectLst/>
                          <a:latin typeface="Times New Roman" panose="02020603050405020304" pitchFamily="18" charset="0"/>
                          <a:ea typeface="+mn-ea"/>
                          <a:cs typeface="Times New Roman" panose="02020603050405020304" pitchFamily="18" charset="0"/>
                        </a:rPr>
                        <a:t>- Cho vào ống nghiệm 1 mL dung dịch NaOH 10% thêm tiếp vài giọt dung dịch phenolphtalein vào ống nghiệm, lắc đều.</a:t>
                      </a:r>
                      <a:endParaRPr lang="en-US" sz="1600" kern="1200" dirty="0">
                        <a:solidFill>
                          <a:schemeClr val="tx1"/>
                        </a:solidFill>
                        <a:effectLst/>
                        <a:latin typeface="Times New Roman" panose="02020603050405020304" pitchFamily="18" charset="0"/>
                        <a:ea typeface="+mn-ea"/>
                        <a:cs typeface="Times New Roman" panose="02020603050405020304" pitchFamily="18" charset="0"/>
                      </a:endParaRPr>
                    </a:p>
                    <a:p>
                      <a:r>
                        <a:rPr lang="vi-VN" sz="1600" kern="1200" dirty="0">
                          <a:solidFill>
                            <a:schemeClr val="tx1"/>
                          </a:solidFill>
                          <a:effectLst/>
                          <a:latin typeface="Times New Roman" panose="02020603050405020304" pitchFamily="18" charset="0"/>
                          <a:ea typeface="+mn-ea"/>
                          <a:cs typeface="Times New Roman" panose="02020603050405020304" pitchFamily="18" charset="0"/>
                        </a:rPr>
                        <a:t>- Nhỏ từ từ dung dịch acetic acid 10% vào ống nghiệm cho tới khi mất màu.</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042046">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dirty="0">
                          <a:ln>
                            <a:noFill/>
                          </a:ln>
                          <a:solidFill>
                            <a:srgbClr val="CB35C0"/>
                          </a:solidFill>
                          <a:effectLst/>
                          <a:latin typeface="Times New Roman" panose="02020603050405020304" pitchFamily="18" charset="0"/>
                          <a:cs typeface="Times New Roman" panose="02020603050405020304" pitchFamily="18" charset="0"/>
                        </a:rPr>
                        <a:t>TN5:</a:t>
                      </a:r>
                      <a:r>
                        <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lang="vi-VN" sz="1600" kern="1200" dirty="0">
                          <a:solidFill>
                            <a:schemeClr val="tx1"/>
                          </a:solidFill>
                          <a:effectLst/>
                          <a:latin typeface="Times New Roman" panose="02020603050405020304" pitchFamily="18" charset="0"/>
                          <a:ea typeface="+mn-ea"/>
                          <a:cs typeface="Times New Roman" panose="02020603050405020304" pitchFamily="18" charset="0"/>
                        </a:rPr>
                        <a:t>Phản ứng với đá vôi</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vi-VN" sz="1600" kern="1200" dirty="0">
                          <a:solidFill>
                            <a:schemeClr val="tx1"/>
                          </a:solidFill>
                          <a:effectLst/>
                          <a:latin typeface="Times New Roman" panose="02020603050405020304" pitchFamily="18" charset="0"/>
                          <a:ea typeface="+mn-ea"/>
                          <a:cs typeface="Times New Roman" panose="02020603050405020304" pitchFamily="18" charset="0"/>
                        </a:rPr>
                        <a:t>Cho vào ống nghiệm khoảng 1 thìa thủy tinh đá vôi đập nhỏ, thêm tiếp khoảng 1 mL dung dịch acetic acid 10% vào ống nghiệm.</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6" name="Text Box 47"/>
          <p:cNvSpPr txBox="1">
            <a:spLocks noChangeArrowheads="1"/>
          </p:cNvSpPr>
          <p:nvPr/>
        </p:nvSpPr>
        <p:spPr bwMode="auto">
          <a:xfrm>
            <a:off x="4729018" y="1295401"/>
            <a:ext cx="2429164"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000" dirty="0">
                <a:solidFill>
                  <a:srgbClr val="FF0000"/>
                </a:solidFill>
                <a:latin typeface="Times New Roman" panose="02020603050405020304" pitchFamily="18" charset="0"/>
              </a:rPr>
              <a:t>- Dung dịch không màu chuyển samg màu hồng.</a:t>
            </a:r>
            <a:endParaRPr lang="en-US" altLang="en-US" sz="2000" dirty="0">
              <a:solidFill>
                <a:srgbClr val="FF0000"/>
              </a:solidFill>
              <a:latin typeface="Times New Roman" panose="02020603050405020304" pitchFamily="18" charset="0"/>
            </a:endParaRPr>
          </a:p>
          <a:p>
            <a:pPr>
              <a:spcBef>
                <a:spcPct val="0"/>
              </a:spcBef>
              <a:buFontTx/>
              <a:buNone/>
            </a:pPr>
            <a:r>
              <a:rPr lang="en-US" altLang="en-US" sz="2000" dirty="0">
                <a:solidFill>
                  <a:srgbClr val="FF0000"/>
                </a:solidFill>
                <a:latin typeface="Times New Roman" panose="02020603050405020304" pitchFamily="18" charset="0"/>
              </a:rPr>
              <a:t>- </a:t>
            </a:r>
            <a:r>
              <a:rPr lang="vi-VN" altLang="en-US" sz="2000" dirty="0">
                <a:solidFill>
                  <a:srgbClr val="FF0000"/>
                </a:solidFill>
                <a:latin typeface="Times New Roman" panose="02020603050405020304" pitchFamily="18" charset="0"/>
              </a:rPr>
              <a:t>Dung dịch ban đầu có màu hồng chuyển </a:t>
            </a:r>
            <a:endParaRPr lang="en-US" altLang="en-US" sz="2000" dirty="0">
              <a:solidFill>
                <a:srgbClr val="FF0000"/>
              </a:solidFill>
              <a:latin typeface="Times New Roman" panose="02020603050405020304" pitchFamily="18" charset="0"/>
            </a:endParaRPr>
          </a:p>
        </p:txBody>
      </p:sp>
      <p:sp>
        <p:nvSpPr>
          <p:cNvPr id="7" name="Text Box 47"/>
          <p:cNvSpPr txBox="1">
            <a:spLocks noChangeArrowheads="1"/>
          </p:cNvSpPr>
          <p:nvPr/>
        </p:nvSpPr>
        <p:spPr bwMode="auto">
          <a:xfrm>
            <a:off x="7277100" y="1214439"/>
            <a:ext cx="42037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000" dirty="0">
                <a:solidFill>
                  <a:srgbClr val="FF0000"/>
                </a:solidFill>
                <a:latin typeface="Times New Roman" panose="02020603050405020304" pitchFamily="18" charset="0"/>
              </a:rPr>
              <a:t>Dung dịch NaOH làm phenolphthalein hoá đỏ, khi cho acetic acid vào ống nghiệm, xảy ra phản ứng trung hoà tạo môi trường trung tính nên làm mất màu đỏ.</a:t>
            </a:r>
            <a:endParaRPr lang="en-US" altLang="en-US" sz="2000" dirty="0">
              <a:solidFill>
                <a:srgbClr val="FF0000"/>
              </a:solidFill>
              <a:latin typeface="Times New Roman" panose="02020603050405020304" pitchFamily="18" charset="0"/>
            </a:endParaRPr>
          </a:p>
        </p:txBody>
      </p:sp>
      <p:sp>
        <p:nvSpPr>
          <p:cNvPr id="8" name="Text Box 61"/>
          <p:cNvSpPr txBox="1">
            <a:spLocks noChangeArrowheads="1"/>
          </p:cNvSpPr>
          <p:nvPr/>
        </p:nvSpPr>
        <p:spPr bwMode="auto">
          <a:xfrm>
            <a:off x="7264400" y="3077042"/>
            <a:ext cx="44103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dirty="0">
                <a:solidFill>
                  <a:srgbClr val="FF0000"/>
                </a:solidFill>
                <a:latin typeface="Times New Roman" panose="02020603050405020304" pitchFamily="18" charset="0"/>
              </a:rPr>
              <a:t>CH</a:t>
            </a:r>
            <a:r>
              <a:rPr lang="en-US" altLang="en-US" sz="1800" baseline="-25000" dirty="0">
                <a:solidFill>
                  <a:srgbClr val="FF0000"/>
                </a:solidFill>
                <a:latin typeface="Times New Roman" panose="02020603050405020304" pitchFamily="18" charset="0"/>
              </a:rPr>
              <a:t>3</a:t>
            </a:r>
            <a:r>
              <a:rPr lang="en-US" altLang="en-US" sz="1800" dirty="0">
                <a:solidFill>
                  <a:srgbClr val="FF0000"/>
                </a:solidFill>
                <a:latin typeface="Times New Roman" panose="02020603050405020304" pitchFamily="18" charset="0"/>
              </a:rPr>
              <a:t>COOH + </a:t>
            </a:r>
            <a:r>
              <a:rPr lang="en-US" altLang="en-US" sz="1800" dirty="0" err="1">
                <a:solidFill>
                  <a:srgbClr val="FF0000"/>
                </a:solidFill>
                <a:latin typeface="Times New Roman" panose="02020603050405020304" pitchFamily="18" charset="0"/>
              </a:rPr>
              <a:t>NaOH</a:t>
            </a:r>
            <a:r>
              <a:rPr lang="en-US" altLang="en-US" sz="1800" dirty="0">
                <a:solidFill>
                  <a:srgbClr val="FF0000"/>
                </a:solidFill>
                <a:latin typeface="Times New Roman" panose="02020603050405020304" pitchFamily="18" charset="0"/>
              </a:rPr>
              <a:t> → CH</a:t>
            </a:r>
            <a:r>
              <a:rPr lang="en-US" altLang="en-US" sz="1800" baseline="-25000" dirty="0">
                <a:solidFill>
                  <a:srgbClr val="FF0000"/>
                </a:solidFill>
                <a:latin typeface="Times New Roman" panose="02020603050405020304" pitchFamily="18" charset="0"/>
              </a:rPr>
              <a:t>3</a:t>
            </a:r>
            <a:r>
              <a:rPr lang="en-US" altLang="en-US" sz="1800" dirty="0">
                <a:solidFill>
                  <a:srgbClr val="FF0000"/>
                </a:solidFill>
                <a:latin typeface="Times New Roman" panose="02020603050405020304" pitchFamily="18" charset="0"/>
              </a:rPr>
              <a:t>COONa + H</a:t>
            </a:r>
            <a:r>
              <a:rPr lang="en-US" altLang="en-US" sz="1800" baseline="-25000" dirty="0">
                <a:solidFill>
                  <a:srgbClr val="FF0000"/>
                </a:solidFill>
                <a:latin typeface="Times New Roman" panose="02020603050405020304" pitchFamily="18" charset="0"/>
              </a:rPr>
              <a:t>2</a:t>
            </a:r>
            <a:r>
              <a:rPr lang="en-US" altLang="en-US" sz="1800" dirty="0">
                <a:solidFill>
                  <a:srgbClr val="FF0000"/>
                </a:solidFill>
                <a:latin typeface="Times New Roman" panose="02020603050405020304" pitchFamily="18" charset="0"/>
              </a:rPr>
              <a:t>O</a:t>
            </a:r>
          </a:p>
        </p:txBody>
      </p:sp>
      <p:sp>
        <p:nvSpPr>
          <p:cNvPr id="9" name="Text Box 50"/>
          <p:cNvSpPr txBox="1">
            <a:spLocks noChangeArrowheads="1"/>
          </p:cNvSpPr>
          <p:nvPr/>
        </p:nvSpPr>
        <p:spPr bwMode="auto">
          <a:xfrm>
            <a:off x="4645891" y="4349751"/>
            <a:ext cx="236450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altLang="en-US" sz="2000" dirty="0">
                <a:solidFill>
                  <a:srgbClr val="FF0000"/>
                </a:solidFill>
                <a:latin typeface="Times New Roman" panose="02020603050405020304" pitchFamily="18" charset="0"/>
              </a:rPr>
              <a:t>Mẩu đá vôi tan dần tạo dung dịch không màu, có khí không màu thoát ra.</a:t>
            </a:r>
            <a:endParaRPr lang="en-US" altLang="en-US" sz="2000" dirty="0">
              <a:solidFill>
                <a:srgbClr val="FF0000"/>
              </a:solidFill>
              <a:latin typeface="Times New Roman" panose="02020603050405020304" pitchFamily="18" charset="0"/>
            </a:endParaRPr>
          </a:p>
        </p:txBody>
      </p:sp>
      <p:sp>
        <p:nvSpPr>
          <p:cNvPr id="10" name="Text Box 50"/>
          <p:cNvSpPr txBox="1">
            <a:spLocks noChangeArrowheads="1"/>
          </p:cNvSpPr>
          <p:nvPr/>
        </p:nvSpPr>
        <p:spPr bwMode="auto">
          <a:xfrm>
            <a:off x="7277100" y="4411664"/>
            <a:ext cx="4203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000" dirty="0">
                <a:solidFill>
                  <a:srgbClr val="FF0000"/>
                </a:solidFill>
                <a:latin typeface="Times New Roman" panose="02020603050405020304" pitchFamily="18" charset="0"/>
              </a:rPr>
              <a:t>Acetic acid phản ứng với calcium carbonate giải phóng ra khí CO</a:t>
            </a:r>
            <a:r>
              <a:rPr lang="vi-VN" altLang="en-US" sz="2000" baseline="-25000" dirty="0">
                <a:solidFill>
                  <a:srgbClr val="FF0000"/>
                </a:solidFill>
                <a:latin typeface="Times New Roman" panose="02020603050405020304" pitchFamily="18" charset="0"/>
              </a:rPr>
              <a:t>2</a:t>
            </a:r>
            <a:r>
              <a:rPr lang="vi-VN" altLang="en-US" sz="2000" dirty="0">
                <a:solidFill>
                  <a:srgbClr val="FF0000"/>
                </a:solidFill>
                <a:latin typeface="Times New Roman" panose="02020603050405020304" pitchFamily="18" charset="0"/>
              </a:rPr>
              <a:t>.</a:t>
            </a:r>
            <a:endParaRPr lang="en-US" altLang="en-US" sz="2000" dirty="0">
              <a:solidFill>
                <a:srgbClr val="FF0000"/>
              </a:solidFill>
              <a:latin typeface="Times New Roman" panose="02020603050405020304" pitchFamily="18" charset="0"/>
            </a:endParaRPr>
          </a:p>
        </p:txBody>
      </p:sp>
      <p:sp>
        <p:nvSpPr>
          <p:cNvPr id="11" name="Text Box 61"/>
          <p:cNvSpPr txBox="1">
            <a:spLocks noChangeArrowheads="1"/>
          </p:cNvSpPr>
          <p:nvPr/>
        </p:nvSpPr>
        <p:spPr bwMode="auto">
          <a:xfrm>
            <a:off x="7362536" y="5187684"/>
            <a:ext cx="4214091"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dirty="0">
                <a:solidFill>
                  <a:srgbClr val="FF0000"/>
                </a:solidFill>
                <a:latin typeface="Times New Roman" panose="02020603050405020304" pitchFamily="18" charset="0"/>
              </a:rPr>
              <a:t>2CH</a:t>
            </a:r>
            <a:r>
              <a:rPr lang="en-US" altLang="en-US" sz="2000" baseline="-25000" dirty="0">
                <a:solidFill>
                  <a:srgbClr val="FF0000"/>
                </a:solidFill>
                <a:latin typeface="Times New Roman" panose="02020603050405020304" pitchFamily="18" charset="0"/>
              </a:rPr>
              <a:t>3</a:t>
            </a:r>
            <a:r>
              <a:rPr lang="en-US" altLang="en-US" sz="2000" dirty="0">
                <a:solidFill>
                  <a:srgbClr val="FF0000"/>
                </a:solidFill>
                <a:latin typeface="Times New Roman" panose="02020603050405020304" pitchFamily="18" charset="0"/>
              </a:rPr>
              <a:t>COOH + CaCO</a:t>
            </a:r>
            <a:r>
              <a:rPr lang="en-US" altLang="en-US" sz="2000" baseline="-25000" dirty="0">
                <a:solidFill>
                  <a:srgbClr val="FF0000"/>
                </a:solidFill>
                <a:latin typeface="Times New Roman" panose="02020603050405020304" pitchFamily="18" charset="0"/>
              </a:rPr>
              <a:t>3</a:t>
            </a:r>
            <a:r>
              <a:rPr lang="en-US" altLang="en-US" sz="2000" dirty="0">
                <a:solidFill>
                  <a:srgbClr val="FF0000"/>
                </a:solidFill>
                <a:latin typeface="Times New Roman" panose="02020603050405020304" pitchFamily="18" charset="0"/>
              </a:rPr>
              <a:t> → (CH</a:t>
            </a:r>
            <a:r>
              <a:rPr lang="en-US" altLang="en-US" sz="2000" baseline="-25000" dirty="0">
                <a:solidFill>
                  <a:srgbClr val="FF0000"/>
                </a:solidFill>
                <a:latin typeface="Times New Roman" panose="02020603050405020304" pitchFamily="18" charset="0"/>
              </a:rPr>
              <a:t>3</a:t>
            </a:r>
            <a:r>
              <a:rPr lang="en-US" altLang="en-US" sz="2000" dirty="0">
                <a:solidFill>
                  <a:srgbClr val="FF0000"/>
                </a:solidFill>
                <a:latin typeface="Times New Roman" panose="02020603050405020304" pitchFamily="18" charset="0"/>
              </a:rPr>
              <a:t>COO)</a:t>
            </a:r>
            <a:r>
              <a:rPr lang="en-US" altLang="en-US" sz="2000" baseline="-25000" dirty="0">
                <a:solidFill>
                  <a:srgbClr val="FF0000"/>
                </a:solidFill>
                <a:latin typeface="Times New Roman" panose="02020603050405020304" pitchFamily="18" charset="0"/>
              </a:rPr>
              <a:t>2</a:t>
            </a:r>
            <a:r>
              <a:rPr lang="en-US" altLang="en-US" sz="2000" dirty="0">
                <a:solidFill>
                  <a:srgbClr val="FF0000"/>
                </a:solidFill>
                <a:latin typeface="Times New Roman" panose="02020603050405020304" pitchFamily="18" charset="0"/>
              </a:rPr>
              <a:t>Ca + CO</a:t>
            </a:r>
            <a:r>
              <a:rPr lang="en-US" altLang="en-US" sz="2000" baseline="-25000" dirty="0">
                <a:solidFill>
                  <a:srgbClr val="FF0000"/>
                </a:solidFill>
                <a:latin typeface="Times New Roman" panose="02020603050405020304" pitchFamily="18" charset="0"/>
              </a:rPr>
              <a:t>2</a:t>
            </a:r>
            <a:r>
              <a:rPr lang="en-US" altLang="en-US" sz="2000" dirty="0">
                <a:solidFill>
                  <a:srgbClr val="FF0000"/>
                </a:solidFill>
                <a:latin typeface="Times New Roman" panose="02020603050405020304" pitchFamily="18" charset="0"/>
              </a:rPr>
              <a:t> + H</a:t>
            </a:r>
            <a:r>
              <a:rPr lang="en-US" altLang="en-US" sz="2000" baseline="-25000" dirty="0">
                <a:solidFill>
                  <a:srgbClr val="FF0000"/>
                </a:solidFill>
                <a:latin typeface="Times New Roman" panose="02020603050405020304" pitchFamily="18" charset="0"/>
              </a:rPr>
              <a:t>2</a:t>
            </a:r>
            <a:r>
              <a:rPr lang="en-US" altLang="en-US" sz="2000" dirty="0">
                <a:solidFill>
                  <a:srgbClr val="FF0000"/>
                </a:solidFill>
                <a:latin typeface="Times New Roman" panose="02020603050405020304" pitchFamily="18" charset="0"/>
              </a:rPr>
              <a:t>O</a:t>
            </a:r>
          </a:p>
        </p:txBody>
      </p:sp>
    </p:spTree>
    <p:extLst>
      <p:ext uri="{BB962C8B-B14F-4D97-AF65-F5344CB8AC3E}">
        <p14:creationId xmlns:p14="http://schemas.microsoft.com/office/powerpoint/2010/main" val="37676432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1519"/>
                                        </p:tgtEl>
                                        <p:attrNameLst>
                                          <p:attrName>style.visibility</p:attrName>
                                        </p:attrNameLst>
                                      </p:cBhvr>
                                      <p:to>
                                        <p:strVal val="visible"/>
                                      </p:to>
                                    </p:set>
                                    <p:anim calcmode="lin" valueType="num">
                                      <p:cBhvr additive="base">
                                        <p:cTn id="7" dur="500" fill="hold"/>
                                        <p:tgtEl>
                                          <p:spTgt spid="61519"/>
                                        </p:tgtEl>
                                        <p:attrNameLst>
                                          <p:attrName>ppt_x</p:attrName>
                                        </p:attrNameLst>
                                      </p:cBhvr>
                                      <p:tavLst>
                                        <p:tav tm="0">
                                          <p:val>
                                            <p:strVal val="#ppt_x"/>
                                          </p:val>
                                        </p:tav>
                                        <p:tav tm="100000">
                                          <p:val>
                                            <p:strVal val="#ppt_x"/>
                                          </p:val>
                                        </p:tav>
                                      </p:tavLst>
                                    </p:anim>
                                    <p:anim calcmode="lin" valueType="num">
                                      <p:cBhvr additive="base">
                                        <p:cTn id="8" dur="500" fill="hold"/>
                                        <p:tgtEl>
                                          <p:spTgt spid="6151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amond(in)">
                                      <p:cBhvr>
                                        <p:cTn id="23" dur="2000"/>
                                        <p:tgtEl>
                                          <p:spTgt spid="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diamond(in)">
                                      <p:cBhvr>
                                        <p:cTn id="28" dur="1000"/>
                                        <p:tgtEl>
                                          <p:spTgt spid="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diamond(in)">
                                      <p:cBhvr>
                                        <p:cTn id="33" dur="1000"/>
                                        <p:tgtEl>
                                          <p:spTgt spid="1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8" presetClass="entr" presetSubtype="16"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diamond(in)">
                                      <p:cBhvr>
                                        <p:cTn id="3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7650" name="Text Box 3"/>
          <p:cNvSpPr txBox="1">
            <a:spLocks noChangeArrowheads="1"/>
          </p:cNvSpPr>
          <p:nvPr/>
        </p:nvSpPr>
        <p:spPr bwMode="auto">
          <a:xfrm>
            <a:off x="8915400" y="57151"/>
            <a:ext cx="17526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50000"/>
              </a:lnSpc>
              <a:spcBef>
                <a:spcPct val="50000"/>
              </a:spcBef>
              <a:buFontTx/>
              <a:buNone/>
            </a:pPr>
            <a:r>
              <a:rPr lang="en-US" altLang="en-US" sz="2000">
                <a:solidFill>
                  <a:srgbClr val="FFFFFF"/>
                </a:solidFill>
                <a:latin typeface="Times New Roman" panose="02020603050405020304" pitchFamily="18" charset="0"/>
              </a:rPr>
              <a:t> CTPT: C</a:t>
            </a:r>
            <a:r>
              <a:rPr lang="en-US" altLang="en-US" sz="2000" baseline="-25000">
                <a:solidFill>
                  <a:srgbClr val="FFFFFF"/>
                </a:solidFill>
                <a:latin typeface="Times New Roman" panose="02020603050405020304" pitchFamily="18" charset="0"/>
              </a:rPr>
              <a:t>2</a:t>
            </a:r>
            <a:r>
              <a:rPr lang="en-US" altLang="en-US" sz="2000">
                <a:solidFill>
                  <a:srgbClr val="FFFFFF"/>
                </a:solidFill>
                <a:latin typeface="Times New Roman" panose="02020603050405020304" pitchFamily="18" charset="0"/>
              </a:rPr>
              <a:t>H</a:t>
            </a:r>
            <a:r>
              <a:rPr lang="en-US" altLang="en-US" sz="2000" baseline="-25000">
                <a:solidFill>
                  <a:srgbClr val="FFFFFF"/>
                </a:solidFill>
                <a:latin typeface="Times New Roman" panose="02020603050405020304" pitchFamily="18" charset="0"/>
              </a:rPr>
              <a:t>6</a:t>
            </a:r>
            <a:r>
              <a:rPr lang="en-US" altLang="en-US" sz="2000">
                <a:solidFill>
                  <a:srgbClr val="FFFFFF"/>
                </a:solidFill>
                <a:latin typeface="Times New Roman" panose="02020603050405020304" pitchFamily="18" charset="0"/>
              </a:rPr>
              <a:t>O</a:t>
            </a:r>
          </a:p>
          <a:p>
            <a:pPr eaLnBrk="1" hangingPunct="1">
              <a:lnSpc>
                <a:spcPct val="50000"/>
              </a:lnSpc>
              <a:spcBef>
                <a:spcPct val="50000"/>
              </a:spcBef>
              <a:buFontTx/>
              <a:buNone/>
            </a:pPr>
            <a:r>
              <a:rPr lang="en-US" altLang="en-US" sz="1600">
                <a:solidFill>
                  <a:srgbClr val="FFFFFF"/>
                </a:solidFill>
                <a:latin typeface="Times New Roman" panose="02020603050405020304" pitchFamily="18" charset="0"/>
              </a:rPr>
              <a:t> PTK</a:t>
            </a:r>
            <a:r>
              <a:rPr lang="en-US" altLang="en-US" sz="2000">
                <a:solidFill>
                  <a:srgbClr val="FFFFFF"/>
                </a:solidFill>
                <a:latin typeface="Times New Roman" panose="02020603050405020304" pitchFamily="18" charset="0"/>
              </a:rPr>
              <a:t>: 46</a:t>
            </a:r>
          </a:p>
          <a:p>
            <a:pPr eaLnBrk="1" hangingPunct="1">
              <a:lnSpc>
                <a:spcPct val="50000"/>
              </a:lnSpc>
              <a:spcBef>
                <a:spcPct val="50000"/>
              </a:spcBef>
              <a:buFontTx/>
              <a:buNone/>
            </a:pPr>
            <a:endParaRPr lang="en-US" altLang="en-US" sz="2000">
              <a:solidFill>
                <a:srgbClr val="FFFFFF"/>
              </a:solidFill>
              <a:latin typeface="Times New Roman" panose="02020603050405020304" pitchFamily="18" charset="0"/>
            </a:endParaRPr>
          </a:p>
        </p:txBody>
      </p:sp>
      <p:sp>
        <p:nvSpPr>
          <p:cNvPr id="27651" name="AutoShape 4"/>
          <p:cNvSpPr>
            <a:spLocks/>
          </p:cNvSpPr>
          <p:nvPr/>
        </p:nvSpPr>
        <p:spPr bwMode="auto">
          <a:xfrm>
            <a:off x="8839200" y="0"/>
            <a:ext cx="228600" cy="609600"/>
          </a:xfrm>
          <a:prstGeom prst="leftBrace">
            <a:avLst>
              <a:gd name="adj1" fmla="val 22222"/>
              <a:gd name="adj2" fmla="val 50000"/>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b="1">
              <a:latin typeface="Times New Roman" panose="02020603050405020304" pitchFamily="18" charset="0"/>
            </a:endParaRPr>
          </a:p>
        </p:txBody>
      </p:sp>
      <p:sp>
        <p:nvSpPr>
          <p:cNvPr id="27652" name="Text Box 6"/>
          <p:cNvSpPr txBox="1">
            <a:spLocks noChangeArrowheads="1"/>
          </p:cNvSpPr>
          <p:nvPr/>
        </p:nvSpPr>
        <p:spPr bwMode="auto">
          <a:xfrm>
            <a:off x="0" y="1"/>
            <a:ext cx="12192000" cy="701675"/>
          </a:xfrm>
          <a:prstGeom prst="rect">
            <a:avLst/>
          </a:prstGeom>
          <a:solidFill>
            <a:srgbClr val="CC00C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a:solidFill>
                  <a:schemeClr val="bg1"/>
                </a:solidFill>
                <a:latin typeface="Times New Roman" panose="02020603050405020304" pitchFamily="18" charset="0"/>
                <a:cs typeface="Times New Roman" panose="02020603050405020304" pitchFamily="18" charset="0"/>
              </a:rPr>
              <a:t>           B</a:t>
            </a:r>
            <a:r>
              <a:rPr lang="vi-VN" altLang="en-US" sz="4000" b="1" dirty="0">
                <a:solidFill>
                  <a:schemeClr val="bg1"/>
                </a:solidFill>
                <a:latin typeface="Times New Roman" panose="02020603050405020304" pitchFamily="18" charset="0"/>
                <a:cs typeface="Times New Roman" panose="02020603050405020304" pitchFamily="18" charset="0"/>
              </a:rPr>
              <a:t>ÀI</a:t>
            </a:r>
            <a:r>
              <a:rPr lang="en-US" altLang="en-US" sz="4000" b="1" dirty="0">
                <a:solidFill>
                  <a:schemeClr val="bg1"/>
                </a:solidFill>
                <a:latin typeface="Times New Roman" panose="02020603050405020304" pitchFamily="18" charset="0"/>
                <a:cs typeface="Times New Roman" panose="02020603050405020304" pitchFamily="18" charset="0"/>
              </a:rPr>
              <a:t> </a:t>
            </a:r>
            <a:r>
              <a:rPr lang="vi-VN" altLang="en-US" sz="4000" b="1" dirty="0">
                <a:solidFill>
                  <a:schemeClr val="bg1"/>
                </a:solidFill>
                <a:latin typeface="Times New Roman" panose="02020603050405020304" pitchFamily="18" charset="0"/>
                <a:cs typeface="Times New Roman" panose="02020603050405020304" pitchFamily="18" charset="0"/>
              </a:rPr>
              <a:t>27</a:t>
            </a:r>
            <a:r>
              <a:rPr lang="en-US" altLang="en-US" sz="4000" b="1" dirty="0">
                <a:solidFill>
                  <a:schemeClr val="bg1"/>
                </a:solidFill>
                <a:latin typeface="Times New Roman" panose="02020603050405020304" pitchFamily="18" charset="0"/>
                <a:cs typeface="Times New Roman" panose="02020603050405020304" pitchFamily="18" charset="0"/>
              </a:rPr>
              <a:t>:</a:t>
            </a:r>
            <a:r>
              <a:rPr lang="vi-VN" altLang="en-US" sz="4000" b="1" dirty="0">
                <a:solidFill>
                  <a:schemeClr val="bg1"/>
                </a:solidFill>
                <a:latin typeface="Times New Roman" panose="02020603050405020304" pitchFamily="18" charset="0"/>
                <a:cs typeface="Times New Roman" panose="02020603050405020304" pitchFamily="18" charset="0"/>
              </a:rPr>
              <a:t> ACETIC ACID</a:t>
            </a:r>
            <a:endParaRPr lang="en-US" altLang="en-US" sz="4000" b="1" dirty="0">
              <a:solidFill>
                <a:srgbClr val="FFFF00"/>
              </a:solidFill>
              <a:latin typeface="Times New Roman" panose="02020603050405020304" pitchFamily="18" charset="0"/>
              <a:cs typeface="Times New Roman" panose="02020603050405020304" pitchFamily="18" charset="0"/>
            </a:endParaRPr>
          </a:p>
        </p:txBody>
      </p:sp>
      <p:sp>
        <p:nvSpPr>
          <p:cNvPr id="27653" name="AutoShape 7"/>
          <p:cNvSpPr>
            <a:spLocks/>
          </p:cNvSpPr>
          <p:nvPr/>
        </p:nvSpPr>
        <p:spPr bwMode="auto">
          <a:xfrm>
            <a:off x="8699500" y="0"/>
            <a:ext cx="228600" cy="609600"/>
          </a:xfrm>
          <a:prstGeom prst="leftBrace">
            <a:avLst>
              <a:gd name="adj1" fmla="val 22222"/>
              <a:gd name="adj2" fmla="val 50000"/>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b="1">
              <a:latin typeface="Times New Roman" panose="02020603050405020304" pitchFamily="18" charset="0"/>
            </a:endParaRPr>
          </a:p>
        </p:txBody>
      </p:sp>
      <p:sp>
        <p:nvSpPr>
          <p:cNvPr id="27654" name="Text Box 8"/>
          <p:cNvSpPr txBox="1">
            <a:spLocks noChangeArrowheads="1"/>
          </p:cNvSpPr>
          <p:nvPr/>
        </p:nvSpPr>
        <p:spPr bwMode="auto">
          <a:xfrm>
            <a:off x="8915400" y="88901"/>
            <a:ext cx="1752600" cy="79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50000"/>
              </a:lnSpc>
              <a:spcBef>
                <a:spcPct val="50000"/>
              </a:spcBef>
              <a:buFontTx/>
              <a:buNone/>
            </a:pPr>
            <a:r>
              <a:rPr lang="en-US" altLang="en-US" sz="2000">
                <a:solidFill>
                  <a:srgbClr val="FFFFFF"/>
                </a:solidFill>
                <a:latin typeface="Times New Roman" panose="02020603050405020304" pitchFamily="18" charset="0"/>
              </a:rPr>
              <a:t> </a:t>
            </a:r>
            <a:r>
              <a:rPr lang="en-US" altLang="en-US" sz="1800">
                <a:solidFill>
                  <a:srgbClr val="FFFFFF"/>
                </a:solidFill>
                <a:latin typeface="Times New Roman" panose="02020603050405020304" pitchFamily="18" charset="0"/>
              </a:rPr>
              <a:t>CTPT: C</a:t>
            </a:r>
            <a:r>
              <a:rPr lang="en-US" altLang="en-US" sz="1800" baseline="-25000">
                <a:solidFill>
                  <a:srgbClr val="FFFFFF"/>
                </a:solidFill>
                <a:latin typeface="Times New Roman" panose="02020603050405020304" pitchFamily="18" charset="0"/>
              </a:rPr>
              <a:t>2</a:t>
            </a:r>
            <a:r>
              <a:rPr lang="en-US" altLang="en-US" sz="1800">
                <a:solidFill>
                  <a:srgbClr val="FFFFFF"/>
                </a:solidFill>
                <a:latin typeface="Times New Roman" panose="02020603050405020304" pitchFamily="18" charset="0"/>
              </a:rPr>
              <a:t>H</a:t>
            </a:r>
            <a:r>
              <a:rPr lang="en-US" altLang="en-US" sz="1800" baseline="-25000">
                <a:solidFill>
                  <a:srgbClr val="FFFFFF"/>
                </a:solidFill>
                <a:latin typeface="Times New Roman" panose="02020603050405020304" pitchFamily="18" charset="0"/>
              </a:rPr>
              <a:t>4</a:t>
            </a:r>
            <a:r>
              <a:rPr lang="en-US" altLang="en-US" sz="1800">
                <a:solidFill>
                  <a:srgbClr val="FFFFFF"/>
                </a:solidFill>
                <a:latin typeface="Times New Roman" panose="02020603050405020304" pitchFamily="18" charset="0"/>
              </a:rPr>
              <a:t>O</a:t>
            </a:r>
            <a:r>
              <a:rPr lang="en-US" altLang="en-US" sz="1800" baseline="-25000">
                <a:solidFill>
                  <a:srgbClr val="FFFFFF"/>
                </a:solidFill>
                <a:latin typeface="Times New Roman" panose="02020603050405020304" pitchFamily="18" charset="0"/>
              </a:rPr>
              <a:t>2</a:t>
            </a:r>
            <a:endParaRPr lang="en-US" altLang="en-US" sz="1800">
              <a:solidFill>
                <a:srgbClr val="FFFFFF"/>
              </a:solidFill>
              <a:latin typeface="Times New Roman" panose="02020603050405020304" pitchFamily="18" charset="0"/>
            </a:endParaRPr>
          </a:p>
          <a:p>
            <a:pPr eaLnBrk="1" hangingPunct="1">
              <a:lnSpc>
                <a:spcPct val="50000"/>
              </a:lnSpc>
              <a:spcBef>
                <a:spcPct val="50000"/>
              </a:spcBef>
              <a:buFontTx/>
              <a:buNone/>
            </a:pPr>
            <a:r>
              <a:rPr lang="en-US" altLang="en-US" sz="1800">
                <a:solidFill>
                  <a:srgbClr val="FFFFFF"/>
                </a:solidFill>
                <a:latin typeface="Times New Roman" panose="02020603050405020304" pitchFamily="18" charset="0"/>
              </a:rPr>
              <a:t> PTK: 60</a:t>
            </a:r>
          </a:p>
          <a:p>
            <a:pPr eaLnBrk="1" hangingPunct="1">
              <a:lnSpc>
                <a:spcPct val="50000"/>
              </a:lnSpc>
              <a:spcBef>
                <a:spcPct val="50000"/>
              </a:spcBef>
              <a:buFontTx/>
              <a:buNone/>
            </a:pPr>
            <a:endParaRPr lang="en-US" altLang="en-US" sz="1800">
              <a:solidFill>
                <a:srgbClr val="FFFFFF"/>
              </a:solidFill>
              <a:latin typeface="Times New Roman" panose="02020603050405020304" pitchFamily="18" charset="0"/>
            </a:endParaRPr>
          </a:p>
        </p:txBody>
      </p:sp>
      <p:sp>
        <p:nvSpPr>
          <p:cNvPr id="27655" name="Rectangle 9"/>
          <p:cNvSpPr>
            <a:spLocks noChangeArrowheads="1"/>
          </p:cNvSpPr>
          <p:nvPr/>
        </p:nvSpPr>
        <p:spPr bwMode="auto">
          <a:xfrm>
            <a:off x="838778" y="808832"/>
            <a:ext cx="4826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rgbClr val="0000CC"/>
                </a:solidFill>
                <a:latin typeface="Times New Roman" panose="02020603050405020304" pitchFamily="18" charset="0"/>
              </a:rPr>
              <a:t>III. </a:t>
            </a:r>
            <a:r>
              <a:rPr lang="en-US" altLang="en-US" sz="2800" b="1" u="sng" dirty="0" err="1">
                <a:solidFill>
                  <a:srgbClr val="0000CC"/>
                </a:solidFill>
                <a:latin typeface="Times New Roman" panose="02020603050405020304" pitchFamily="18" charset="0"/>
              </a:rPr>
              <a:t>Tính</a:t>
            </a:r>
            <a:r>
              <a:rPr lang="en-US" altLang="en-US" sz="2800" b="1" u="sng" dirty="0">
                <a:solidFill>
                  <a:srgbClr val="0000CC"/>
                </a:solidFill>
                <a:latin typeface="Times New Roman" panose="02020603050405020304" pitchFamily="18" charset="0"/>
              </a:rPr>
              <a:t> </a:t>
            </a:r>
            <a:r>
              <a:rPr lang="en-US" altLang="en-US" sz="2800" b="1" u="sng" dirty="0" err="1">
                <a:solidFill>
                  <a:srgbClr val="0000CC"/>
                </a:solidFill>
                <a:latin typeface="Times New Roman" panose="02020603050405020304" pitchFamily="18" charset="0"/>
              </a:rPr>
              <a:t>chất</a:t>
            </a:r>
            <a:r>
              <a:rPr lang="en-US" altLang="en-US" sz="2800" b="1" u="sng" dirty="0">
                <a:solidFill>
                  <a:srgbClr val="0000CC"/>
                </a:solidFill>
                <a:latin typeface="Times New Roman" panose="02020603050405020304" pitchFamily="18" charset="0"/>
              </a:rPr>
              <a:t> </a:t>
            </a:r>
            <a:r>
              <a:rPr lang="en-US" altLang="en-US" sz="2800" b="1" u="sng" dirty="0" err="1">
                <a:solidFill>
                  <a:srgbClr val="0000CC"/>
                </a:solidFill>
                <a:latin typeface="Times New Roman" panose="02020603050405020304" pitchFamily="18" charset="0"/>
              </a:rPr>
              <a:t>hóa</a:t>
            </a:r>
            <a:r>
              <a:rPr lang="en-US" altLang="en-US" sz="2800" b="1" u="sng" dirty="0">
                <a:solidFill>
                  <a:srgbClr val="0000CC"/>
                </a:solidFill>
                <a:latin typeface="Times New Roman" panose="02020603050405020304" pitchFamily="18" charset="0"/>
              </a:rPr>
              <a:t> </a:t>
            </a:r>
            <a:r>
              <a:rPr lang="en-US" altLang="en-US" sz="2800" b="1" u="sng" dirty="0" err="1">
                <a:solidFill>
                  <a:srgbClr val="0000CC"/>
                </a:solidFill>
                <a:latin typeface="Times New Roman" panose="02020603050405020304" pitchFamily="18" charset="0"/>
              </a:rPr>
              <a:t>học</a:t>
            </a:r>
            <a:r>
              <a:rPr lang="en-US" altLang="en-US" sz="2800" b="1" u="sng" dirty="0">
                <a:solidFill>
                  <a:srgbClr val="0000CC"/>
                </a:solidFill>
                <a:latin typeface="Times New Roman" panose="02020603050405020304" pitchFamily="18" charset="0"/>
              </a:rPr>
              <a:t>:</a:t>
            </a:r>
          </a:p>
        </p:txBody>
      </p:sp>
      <p:sp>
        <p:nvSpPr>
          <p:cNvPr id="339985" name="Rectangle 17"/>
          <p:cNvSpPr>
            <a:spLocks noChangeArrowheads="1"/>
          </p:cNvSpPr>
          <p:nvPr/>
        </p:nvSpPr>
        <p:spPr bwMode="auto">
          <a:xfrm>
            <a:off x="813378" y="1452133"/>
            <a:ext cx="2438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rgbClr val="0000CC"/>
                </a:solidFill>
                <a:latin typeface="Times New Roman" panose="02020603050405020304" pitchFamily="18" charset="0"/>
              </a:rPr>
              <a:t>   1. </a:t>
            </a:r>
            <a:r>
              <a:rPr lang="en-US" altLang="en-US" sz="2800" b="1" u="sng" dirty="0" err="1">
                <a:solidFill>
                  <a:srgbClr val="0000CC"/>
                </a:solidFill>
                <a:latin typeface="Times New Roman" panose="02020603050405020304" pitchFamily="18" charset="0"/>
              </a:rPr>
              <a:t>Tính</a:t>
            </a:r>
            <a:r>
              <a:rPr lang="en-US" altLang="en-US" sz="2800" b="1" u="sng" dirty="0">
                <a:solidFill>
                  <a:srgbClr val="0000CC"/>
                </a:solidFill>
                <a:latin typeface="Times New Roman" panose="02020603050405020304" pitchFamily="18" charset="0"/>
              </a:rPr>
              <a:t> acid</a:t>
            </a:r>
          </a:p>
        </p:txBody>
      </p:sp>
      <p:sp>
        <p:nvSpPr>
          <p:cNvPr id="11" name="Rectangle 17"/>
          <p:cNvSpPr>
            <a:spLocks noChangeArrowheads="1"/>
          </p:cNvSpPr>
          <p:nvPr/>
        </p:nvSpPr>
        <p:spPr bwMode="auto">
          <a:xfrm>
            <a:off x="415637" y="2032001"/>
            <a:ext cx="11600872" cy="88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rgbClr val="0000CC"/>
                </a:solidFill>
                <a:latin typeface="Times New Roman" panose="02020603050405020304" pitchFamily="18" charset="0"/>
              </a:rPr>
              <a:t>   </a:t>
            </a:r>
            <a:r>
              <a:rPr lang="en-US" altLang="en-US" sz="2800" dirty="0">
                <a:solidFill>
                  <a:srgbClr val="0000CC"/>
                </a:solidFill>
                <a:latin typeface="Times New Roman" panose="02020603050405020304" pitchFamily="18" charset="0"/>
              </a:rPr>
              <a:t>Acetic acid </a:t>
            </a:r>
            <a:r>
              <a:rPr lang="en-US" altLang="en-US" sz="2800" dirty="0" err="1">
                <a:solidFill>
                  <a:srgbClr val="0000CC"/>
                </a:solidFill>
                <a:latin typeface="Times New Roman" panose="02020603050405020304" pitchFamily="18" charset="0"/>
              </a:rPr>
              <a:t>là</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một</a:t>
            </a:r>
            <a:r>
              <a:rPr lang="en-US" altLang="en-US" sz="2800" dirty="0">
                <a:solidFill>
                  <a:srgbClr val="0000CC"/>
                </a:solidFill>
                <a:latin typeface="Times New Roman" panose="02020603050405020304" pitchFamily="18" charset="0"/>
              </a:rPr>
              <a:t> acid </a:t>
            </a:r>
            <a:r>
              <a:rPr lang="en-US" altLang="en-US" sz="2800" dirty="0" err="1">
                <a:solidFill>
                  <a:srgbClr val="0000CC"/>
                </a:solidFill>
                <a:latin typeface="Times New Roman" panose="02020603050405020304" pitchFamily="18" charset="0"/>
              </a:rPr>
              <a:t>yếu</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và</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có</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đầy</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đủ</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tính</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chất</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của</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một</a:t>
            </a:r>
            <a:r>
              <a:rPr lang="en-US" altLang="en-US" sz="2800" dirty="0">
                <a:solidFill>
                  <a:srgbClr val="0000CC"/>
                </a:solidFill>
                <a:latin typeface="Times New Roman" panose="02020603050405020304" pitchFamily="18" charset="0"/>
              </a:rPr>
              <a:t> acid </a:t>
            </a:r>
            <a:r>
              <a:rPr lang="en-US" altLang="en-US" sz="2800" dirty="0" err="1">
                <a:solidFill>
                  <a:srgbClr val="0000CC"/>
                </a:solidFill>
                <a:latin typeface="Times New Roman" panose="02020603050405020304" pitchFamily="18" charset="0"/>
              </a:rPr>
              <a:t>thông</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thường</a:t>
            </a:r>
            <a:r>
              <a:rPr lang="en-US" altLang="en-US" sz="1800" dirty="0">
                <a:latin typeface="Times New Roman" panose="02020603050405020304" pitchFamily="18" charset="0"/>
              </a:rPr>
              <a:t>.</a:t>
            </a:r>
            <a:endParaRPr lang="en-US" altLang="en-US" sz="2800" b="1" u="sng" dirty="0">
              <a:solidFill>
                <a:srgbClr val="0000CC"/>
              </a:solidFill>
              <a:latin typeface="Times New Roman" panose="02020603050405020304" pitchFamily="18" charset="0"/>
            </a:endParaRPr>
          </a:p>
        </p:txBody>
      </p:sp>
      <p:sp>
        <p:nvSpPr>
          <p:cNvPr id="12" name="Rectangle 17"/>
          <p:cNvSpPr>
            <a:spLocks noChangeArrowheads="1"/>
          </p:cNvSpPr>
          <p:nvPr/>
        </p:nvSpPr>
        <p:spPr bwMode="auto">
          <a:xfrm>
            <a:off x="546678" y="2616200"/>
            <a:ext cx="5410200" cy="88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a:solidFill>
                  <a:srgbClr val="0000CC"/>
                </a:solidFill>
                <a:latin typeface="Times New Roman" panose="02020603050405020304" pitchFamily="18" charset="0"/>
              </a:rPr>
              <a:t>   </a:t>
            </a:r>
            <a:r>
              <a:rPr lang="vi-VN" altLang="en-US" sz="2800" dirty="0">
                <a:solidFill>
                  <a:srgbClr val="0000CC"/>
                </a:solidFill>
                <a:latin typeface="Times New Roman" panose="02020603050405020304" pitchFamily="18" charset="0"/>
              </a:rPr>
              <a:t>a. </a:t>
            </a:r>
            <a:r>
              <a:rPr lang="en-US" altLang="en-US" sz="2800" u="sng" dirty="0" err="1">
                <a:solidFill>
                  <a:srgbClr val="FF0000"/>
                </a:solidFill>
                <a:latin typeface="Times New Roman" panose="02020603050405020304" pitchFamily="18" charset="0"/>
              </a:rPr>
              <a:t>Phản</a:t>
            </a:r>
            <a:r>
              <a:rPr lang="en-US" altLang="en-US" sz="2800" u="sng" dirty="0">
                <a:solidFill>
                  <a:srgbClr val="FF0000"/>
                </a:solidFill>
                <a:latin typeface="Times New Roman" panose="02020603050405020304" pitchFamily="18" charset="0"/>
              </a:rPr>
              <a:t> </a:t>
            </a:r>
            <a:r>
              <a:rPr lang="en-US" altLang="en-US" sz="2800" u="sng" dirty="0" err="1">
                <a:solidFill>
                  <a:srgbClr val="FF0000"/>
                </a:solidFill>
                <a:latin typeface="Times New Roman" panose="02020603050405020304" pitchFamily="18" charset="0"/>
              </a:rPr>
              <a:t>ứng</a:t>
            </a:r>
            <a:r>
              <a:rPr lang="en-US" altLang="en-US" sz="2800" u="sng" dirty="0">
                <a:solidFill>
                  <a:srgbClr val="FF0000"/>
                </a:solidFill>
                <a:latin typeface="Times New Roman" panose="02020603050405020304" pitchFamily="18" charset="0"/>
              </a:rPr>
              <a:t> </a:t>
            </a:r>
            <a:r>
              <a:rPr lang="vi-VN" altLang="en-US" sz="2800" u="sng" dirty="0">
                <a:solidFill>
                  <a:srgbClr val="FF0000"/>
                </a:solidFill>
                <a:latin typeface="Times New Roman" panose="02020603050405020304" pitchFamily="18" charset="0"/>
              </a:rPr>
              <a:t>với chất chỉ thị màu</a:t>
            </a:r>
            <a:r>
              <a:rPr lang="vi-VN" altLang="en-US" sz="2800" dirty="0">
                <a:solidFill>
                  <a:srgbClr val="0000CC"/>
                </a:solidFill>
                <a:latin typeface="Times New Roman" panose="02020603050405020304" pitchFamily="18" charset="0"/>
              </a:rPr>
              <a:t>.</a:t>
            </a:r>
            <a:endParaRPr lang="en-US" altLang="en-US" sz="2800" dirty="0">
              <a:solidFill>
                <a:srgbClr val="0000CC"/>
              </a:solidFill>
              <a:latin typeface="Times New Roman" panose="02020603050405020304" pitchFamily="18" charset="0"/>
            </a:endParaRPr>
          </a:p>
        </p:txBody>
      </p:sp>
      <p:sp>
        <p:nvSpPr>
          <p:cNvPr id="13" name="Rectangle 17"/>
          <p:cNvSpPr>
            <a:spLocks noChangeArrowheads="1"/>
          </p:cNvSpPr>
          <p:nvPr/>
        </p:nvSpPr>
        <p:spPr bwMode="auto">
          <a:xfrm>
            <a:off x="546677" y="3293558"/>
            <a:ext cx="11469831" cy="88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a:solidFill>
                  <a:srgbClr val="0000CC"/>
                </a:solidFill>
                <a:latin typeface="Times New Roman" panose="02020603050405020304" pitchFamily="18" charset="0"/>
              </a:rPr>
              <a:t>      </a:t>
            </a:r>
            <a:r>
              <a:rPr lang="vi-VN" altLang="en-US" sz="2800" dirty="0">
                <a:solidFill>
                  <a:srgbClr val="0000CC"/>
                </a:solidFill>
                <a:latin typeface="Times New Roman" panose="02020603050405020304" pitchFamily="18" charset="0"/>
              </a:rPr>
              <a:t>Làm</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đổi</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màu</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chất</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chỉ</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thị</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như</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giấy</a:t>
            </a:r>
            <a:r>
              <a:rPr lang="vi-VN" altLang="en-US" sz="2800" dirty="0">
                <a:solidFill>
                  <a:srgbClr val="0000CC"/>
                </a:solidFill>
                <a:latin typeface="Times New Roman" panose="02020603050405020304" pitchFamily="18" charset="0"/>
              </a:rPr>
              <a:t> quỳ tím </a:t>
            </a:r>
            <a:r>
              <a:rPr lang="en-US" altLang="en-US" sz="2800" dirty="0" err="1">
                <a:solidFill>
                  <a:srgbClr val="0000CC"/>
                </a:solidFill>
                <a:latin typeface="Times New Roman" panose="02020603050405020304" pitchFamily="18" charset="0"/>
              </a:rPr>
              <a:t>và</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giấy</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chỉ</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thị</a:t>
            </a:r>
            <a:r>
              <a:rPr lang="en-US" altLang="en-US" sz="2800" dirty="0">
                <a:solidFill>
                  <a:srgbClr val="0000CC"/>
                </a:solidFill>
                <a:latin typeface="Times New Roman" panose="02020603050405020304" pitchFamily="18" charset="0"/>
              </a:rPr>
              <a:t> pH </a:t>
            </a:r>
            <a:r>
              <a:rPr lang="vi-VN" altLang="en-US" sz="2800" dirty="0">
                <a:solidFill>
                  <a:srgbClr val="0000CC"/>
                </a:solidFill>
                <a:latin typeface="Times New Roman" panose="02020603050405020304" pitchFamily="18" charset="0"/>
              </a:rPr>
              <a:t>chuyển sang màu đỏ.</a:t>
            </a:r>
            <a:endParaRPr lang="en-US" altLang="en-US" sz="2800" dirty="0">
              <a:solidFill>
                <a:srgbClr val="0000CC"/>
              </a:solidFill>
              <a:latin typeface="Times New Roman" panose="02020603050405020304" pitchFamily="18" charset="0"/>
            </a:endParaRPr>
          </a:p>
        </p:txBody>
      </p:sp>
      <p:sp>
        <p:nvSpPr>
          <p:cNvPr id="14" name="Rectangle 17"/>
          <p:cNvSpPr>
            <a:spLocks noChangeArrowheads="1"/>
          </p:cNvSpPr>
          <p:nvPr/>
        </p:nvSpPr>
        <p:spPr bwMode="auto">
          <a:xfrm>
            <a:off x="628073" y="4827588"/>
            <a:ext cx="1138843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a:solidFill>
                  <a:srgbClr val="0000CC"/>
                </a:solidFill>
                <a:latin typeface="Times New Roman" panose="02020603050405020304" pitchFamily="18" charset="0"/>
              </a:rPr>
              <a:t>Acetic acid </a:t>
            </a:r>
            <a:r>
              <a:rPr lang="en-US" altLang="en-US" sz="2800" dirty="0" err="1">
                <a:solidFill>
                  <a:srgbClr val="0000CC"/>
                </a:solidFill>
                <a:latin typeface="Times New Roman" panose="02020603050405020304" pitchFamily="18" charset="0"/>
              </a:rPr>
              <a:t>phản</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ứng</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với</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kim</a:t>
            </a:r>
            <a:r>
              <a:rPr lang="en-US" altLang="en-US" sz="2800" dirty="0">
                <a:solidFill>
                  <a:srgbClr val="0000CC"/>
                </a:solidFill>
                <a:latin typeface="Times New Roman" panose="02020603050405020304" pitchFamily="18" charset="0"/>
              </a:rPr>
              <a:t> </a:t>
            </a:r>
            <a:r>
              <a:rPr lang="en-US" altLang="en-US" sz="2800" dirty="0" err="1" smtClean="0">
                <a:solidFill>
                  <a:srgbClr val="0000CC"/>
                </a:solidFill>
                <a:latin typeface="Times New Roman" panose="02020603050405020304" pitchFamily="18" charset="0"/>
              </a:rPr>
              <a:t>loại</a:t>
            </a:r>
            <a:r>
              <a:rPr lang="en-US" altLang="en-US" sz="2800" dirty="0" smtClean="0">
                <a:solidFill>
                  <a:srgbClr val="0000CC"/>
                </a:solidFill>
                <a:latin typeface="Times New Roman" panose="02020603050405020304" pitchFamily="18" charset="0"/>
              </a:rPr>
              <a:t> </a:t>
            </a:r>
            <a:r>
              <a:rPr lang="en-US" altLang="en-US" sz="2800" dirty="0" err="1" smtClean="0">
                <a:solidFill>
                  <a:srgbClr val="0000CC"/>
                </a:solidFill>
                <a:latin typeface="Times New Roman" panose="02020603050405020304" pitchFamily="18" charset="0"/>
              </a:rPr>
              <a:t>đứng</a:t>
            </a:r>
            <a:r>
              <a:rPr lang="en-US" altLang="en-US" sz="2800" dirty="0" smtClean="0">
                <a:solidFill>
                  <a:srgbClr val="0000CC"/>
                </a:solidFill>
                <a:latin typeface="Times New Roman" panose="02020603050405020304" pitchFamily="18" charset="0"/>
              </a:rPr>
              <a:t> </a:t>
            </a:r>
            <a:r>
              <a:rPr lang="en-US" altLang="en-US" sz="2800" dirty="0" err="1" smtClean="0">
                <a:solidFill>
                  <a:srgbClr val="0000CC"/>
                </a:solidFill>
                <a:latin typeface="Times New Roman" panose="02020603050405020304" pitchFamily="18" charset="0"/>
              </a:rPr>
              <a:t>trước</a:t>
            </a:r>
            <a:r>
              <a:rPr lang="en-US" altLang="en-US" sz="2800" dirty="0" smtClean="0">
                <a:solidFill>
                  <a:srgbClr val="0000CC"/>
                </a:solidFill>
                <a:latin typeface="Times New Roman" panose="02020603050405020304" pitchFamily="18" charset="0"/>
              </a:rPr>
              <a:t> </a:t>
            </a:r>
            <a:r>
              <a:rPr lang="en-US" altLang="en-US" sz="2800" dirty="0" smtClean="0">
                <a:solidFill>
                  <a:srgbClr val="0000CC"/>
                </a:solidFill>
                <a:latin typeface="Times New Roman" panose="02020603050405020304" pitchFamily="18" charset="0"/>
                <a:sym typeface="Wingdings" panose="05000000000000000000" pitchFamily="2" charset="2"/>
              </a:rPr>
              <a:t>H</a:t>
            </a:r>
            <a:r>
              <a:rPr lang="en-US" altLang="en-US" sz="2800" baseline="-25000" dirty="0" smtClean="0">
                <a:solidFill>
                  <a:srgbClr val="0000CC"/>
                </a:solidFill>
                <a:latin typeface="Times New Roman" panose="02020603050405020304" pitchFamily="18" charset="0"/>
                <a:sym typeface="Wingdings" panose="05000000000000000000" pitchFamily="2" charset="2"/>
              </a:rPr>
              <a:t>2 </a:t>
            </a:r>
            <a:r>
              <a:rPr lang="en-US" altLang="en-US" sz="2800" dirty="0" smtClean="0">
                <a:solidFill>
                  <a:srgbClr val="0000CC"/>
                </a:solidFill>
                <a:latin typeface="Times New Roman" panose="02020603050405020304" pitchFamily="18" charset="0"/>
              </a:rPr>
              <a:t> </a:t>
            </a:r>
            <a:r>
              <a:rPr lang="en-US" altLang="en-US" sz="2800" dirty="0" err="1" smtClean="0">
                <a:solidFill>
                  <a:srgbClr val="0000CC"/>
                </a:solidFill>
                <a:latin typeface="Times New Roman" panose="02020603050405020304" pitchFamily="18" charset="0"/>
              </a:rPr>
              <a:t>trong</a:t>
            </a:r>
            <a:r>
              <a:rPr lang="en-US" altLang="en-US" sz="2800" dirty="0" smtClean="0">
                <a:solidFill>
                  <a:srgbClr val="0000CC"/>
                </a:solidFill>
                <a:latin typeface="Times New Roman" panose="02020603050405020304" pitchFamily="18" charset="0"/>
              </a:rPr>
              <a:t> </a:t>
            </a:r>
            <a:r>
              <a:rPr lang="en-US" altLang="en-US" sz="2800" dirty="0" err="1" smtClean="0">
                <a:solidFill>
                  <a:srgbClr val="0000CC"/>
                </a:solidFill>
                <a:latin typeface="Times New Roman" panose="02020603050405020304" pitchFamily="18" charset="0"/>
              </a:rPr>
              <a:t>dãy</a:t>
            </a:r>
            <a:r>
              <a:rPr lang="en-US" altLang="en-US" sz="2800" dirty="0" smtClean="0">
                <a:solidFill>
                  <a:srgbClr val="0000CC"/>
                </a:solidFill>
                <a:latin typeface="Times New Roman" panose="02020603050405020304" pitchFamily="18" charset="0"/>
              </a:rPr>
              <a:t> </a:t>
            </a:r>
            <a:r>
              <a:rPr lang="en-US" altLang="en-US" sz="2800" dirty="0" err="1" smtClean="0">
                <a:solidFill>
                  <a:srgbClr val="0000CC"/>
                </a:solidFill>
                <a:latin typeface="Times New Roman" panose="02020603050405020304" pitchFamily="18" charset="0"/>
              </a:rPr>
              <a:t>hoạt</a:t>
            </a:r>
            <a:r>
              <a:rPr lang="en-US" altLang="en-US" sz="2800" dirty="0" smtClean="0">
                <a:solidFill>
                  <a:srgbClr val="0000CC"/>
                </a:solidFill>
                <a:latin typeface="Times New Roman" panose="02020603050405020304" pitchFamily="18" charset="0"/>
              </a:rPr>
              <a:t> </a:t>
            </a:r>
            <a:r>
              <a:rPr lang="en-US" altLang="en-US" sz="2800" dirty="0" err="1" smtClean="0">
                <a:solidFill>
                  <a:srgbClr val="0000CC"/>
                </a:solidFill>
                <a:latin typeface="Times New Roman" panose="02020603050405020304" pitchFamily="18" charset="0"/>
              </a:rPr>
              <a:t>động</a:t>
            </a:r>
            <a:r>
              <a:rPr lang="en-US" altLang="en-US" sz="2800" dirty="0" smtClean="0">
                <a:solidFill>
                  <a:srgbClr val="0000CC"/>
                </a:solidFill>
                <a:latin typeface="Times New Roman" panose="02020603050405020304" pitchFamily="18" charset="0"/>
              </a:rPr>
              <a:t> HH </a:t>
            </a:r>
            <a:r>
              <a:rPr lang="en-US" altLang="en-US" sz="2800" dirty="0" err="1" smtClean="0">
                <a:solidFill>
                  <a:srgbClr val="0000CC"/>
                </a:solidFill>
                <a:latin typeface="Times New Roman" panose="02020603050405020304" pitchFamily="18" charset="0"/>
              </a:rPr>
              <a:t>của</a:t>
            </a:r>
            <a:r>
              <a:rPr lang="en-US" altLang="en-US" sz="2800" dirty="0" smtClean="0">
                <a:solidFill>
                  <a:srgbClr val="0000CC"/>
                </a:solidFill>
                <a:latin typeface="Times New Roman" panose="02020603050405020304" pitchFamily="18" charset="0"/>
              </a:rPr>
              <a:t> KL </a:t>
            </a:r>
            <a:r>
              <a:rPr lang="en-US" altLang="en-US" sz="2800" dirty="0" err="1" smtClean="0">
                <a:solidFill>
                  <a:srgbClr val="0000CC"/>
                </a:solidFill>
                <a:latin typeface="Times New Roman" panose="02020603050405020304" pitchFamily="18" charset="0"/>
              </a:rPr>
              <a:t>tạo</a:t>
            </a:r>
            <a:r>
              <a:rPr lang="en-US" altLang="en-US" sz="2800" dirty="0" smtClean="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thành</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muối</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và</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giải</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phóng</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khí</a:t>
            </a:r>
            <a:r>
              <a:rPr lang="en-US" altLang="en-US" sz="2800" dirty="0">
                <a:solidFill>
                  <a:srgbClr val="0000CC"/>
                </a:solidFill>
                <a:latin typeface="Times New Roman" panose="02020603050405020304" pitchFamily="18" charset="0"/>
              </a:rPr>
              <a:t> hydrogen.</a:t>
            </a:r>
          </a:p>
        </p:txBody>
      </p:sp>
      <p:sp>
        <p:nvSpPr>
          <p:cNvPr id="15" name="Rectangle 17"/>
          <p:cNvSpPr>
            <a:spLocks noChangeArrowheads="1"/>
          </p:cNvSpPr>
          <p:nvPr/>
        </p:nvSpPr>
        <p:spPr bwMode="auto">
          <a:xfrm>
            <a:off x="696047" y="4174621"/>
            <a:ext cx="3916362"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dirty="0">
                <a:solidFill>
                  <a:srgbClr val="0000CC"/>
                </a:solidFill>
                <a:latin typeface="Times New Roman" panose="02020603050405020304" pitchFamily="18" charset="0"/>
              </a:rPr>
              <a:t>b. </a:t>
            </a:r>
            <a:r>
              <a:rPr lang="en-US" altLang="en-US" sz="2800" u="sng" dirty="0" err="1">
                <a:solidFill>
                  <a:srgbClr val="FF0000"/>
                </a:solidFill>
                <a:latin typeface="Times New Roman" panose="02020603050405020304" pitchFamily="18" charset="0"/>
              </a:rPr>
              <a:t>Phản</a:t>
            </a:r>
            <a:r>
              <a:rPr lang="en-US" altLang="en-US" sz="2800" u="sng" dirty="0">
                <a:solidFill>
                  <a:srgbClr val="FF0000"/>
                </a:solidFill>
                <a:latin typeface="Times New Roman" panose="02020603050405020304" pitchFamily="18" charset="0"/>
              </a:rPr>
              <a:t> </a:t>
            </a:r>
            <a:r>
              <a:rPr lang="en-US" altLang="en-US" sz="2800" u="sng" dirty="0" err="1">
                <a:solidFill>
                  <a:srgbClr val="FF0000"/>
                </a:solidFill>
                <a:latin typeface="Times New Roman" panose="02020603050405020304" pitchFamily="18" charset="0"/>
              </a:rPr>
              <a:t>ứng</a:t>
            </a:r>
            <a:r>
              <a:rPr lang="en-US" altLang="en-US" sz="2800" u="sng" dirty="0">
                <a:solidFill>
                  <a:srgbClr val="FF0000"/>
                </a:solidFill>
                <a:latin typeface="Times New Roman" panose="02020603050405020304" pitchFamily="18" charset="0"/>
              </a:rPr>
              <a:t> </a:t>
            </a:r>
            <a:r>
              <a:rPr lang="vi-VN" altLang="en-US" sz="2800" u="sng" dirty="0">
                <a:solidFill>
                  <a:srgbClr val="FF0000"/>
                </a:solidFill>
                <a:latin typeface="Times New Roman" panose="02020603050405020304" pitchFamily="18" charset="0"/>
              </a:rPr>
              <a:t>với kim loại</a:t>
            </a:r>
            <a:r>
              <a:rPr lang="vi-VN" altLang="en-US" sz="2800" dirty="0">
                <a:solidFill>
                  <a:srgbClr val="FF0000"/>
                </a:solidFill>
                <a:latin typeface="Times New Roman" panose="02020603050405020304" pitchFamily="18" charset="0"/>
              </a:rPr>
              <a:t>: </a:t>
            </a:r>
            <a:endParaRPr lang="en-US" altLang="en-US" sz="2800" dirty="0">
              <a:solidFill>
                <a:srgbClr val="FF0000"/>
              </a:solidFill>
              <a:latin typeface="Times New Roman" panose="02020603050405020304" pitchFamily="18" charset="0"/>
            </a:endParaRPr>
          </a:p>
        </p:txBody>
      </p:sp>
      <p:sp>
        <p:nvSpPr>
          <p:cNvPr id="16" name="Text Box 12"/>
          <p:cNvSpPr txBox="1">
            <a:spLocks noChangeArrowheads="1"/>
          </p:cNvSpPr>
          <p:nvPr/>
        </p:nvSpPr>
        <p:spPr bwMode="auto">
          <a:xfrm>
            <a:off x="2756478" y="5854700"/>
            <a:ext cx="6400800" cy="457200"/>
          </a:xfrm>
          <a:prstGeom prst="rect">
            <a:avLst/>
          </a:prstGeom>
          <a:noFill/>
          <a:ln>
            <a:noFill/>
          </a:ln>
          <a:effectLst/>
          <a:extLst>
            <a:ext uri="{909E8E84-426E-40DD-AFC4-6F175D3DCCD1}">
              <a14:hiddenFill xmlns:a14="http://schemas.microsoft.com/office/drawing/2010/main">
                <a:solidFill>
                  <a:srgbClr val="FF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dirty="0">
                <a:solidFill>
                  <a:srgbClr val="0000CC"/>
                </a:solidFill>
                <a:latin typeface="Times New Roman" panose="02020603050405020304" pitchFamily="18" charset="0"/>
              </a:rPr>
              <a:t>2CH</a:t>
            </a:r>
            <a:r>
              <a:rPr lang="en-US" altLang="en-US" sz="2400" baseline="-25000" dirty="0">
                <a:solidFill>
                  <a:srgbClr val="0000CC"/>
                </a:solidFill>
                <a:latin typeface="Times New Roman" panose="02020603050405020304" pitchFamily="18" charset="0"/>
              </a:rPr>
              <a:t>3</a:t>
            </a:r>
            <a:r>
              <a:rPr lang="en-US" altLang="en-US" sz="2400" dirty="0">
                <a:solidFill>
                  <a:srgbClr val="0000CC"/>
                </a:solidFill>
                <a:latin typeface="Times New Roman" panose="02020603050405020304" pitchFamily="18" charset="0"/>
              </a:rPr>
              <a:t>COOH  + Mg         </a:t>
            </a:r>
            <a:r>
              <a:rPr lang="en-US" altLang="en-US" sz="2400" dirty="0">
                <a:solidFill>
                  <a:srgbClr val="0000CC"/>
                </a:solidFill>
                <a:latin typeface="Times New Roman" panose="02020603050405020304" pitchFamily="18" charset="0"/>
                <a:sym typeface="Wingdings" panose="05000000000000000000" pitchFamily="2" charset="2"/>
              </a:rPr>
              <a:t>   (CH</a:t>
            </a:r>
            <a:r>
              <a:rPr lang="en-US" altLang="en-US" sz="2400" baseline="-25000" dirty="0">
                <a:solidFill>
                  <a:srgbClr val="0000CC"/>
                </a:solidFill>
                <a:latin typeface="Times New Roman" panose="02020603050405020304" pitchFamily="18" charset="0"/>
                <a:sym typeface="Wingdings" panose="05000000000000000000" pitchFamily="2" charset="2"/>
              </a:rPr>
              <a:t>3</a:t>
            </a:r>
            <a:r>
              <a:rPr lang="en-US" altLang="en-US" sz="2400" dirty="0">
                <a:solidFill>
                  <a:srgbClr val="0000CC"/>
                </a:solidFill>
                <a:latin typeface="Times New Roman" panose="02020603050405020304" pitchFamily="18" charset="0"/>
                <a:sym typeface="Wingdings" panose="05000000000000000000" pitchFamily="2" charset="2"/>
              </a:rPr>
              <a:t>COO)</a:t>
            </a:r>
            <a:r>
              <a:rPr lang="en-US" altLang="en-US" sz="2400" baseline="-25000" dirty="0">
                <a:solidFill>
                  <a:srgbClr val="0000CC"/>
                </a:solidFill>
                <a:latin typeface="Times New Roman" panose="02020603050405020304" pitchFamily="18" charset="0"/>
                <a:sym typeface="Wingdings" panose="05000000000000000000" pitchFamily="2" charset="2"/>
              </a:rPr>
              <a:t>2</a:t>
            </a:r>
            <a:r>
              <a:rPr lang="en-US" altLang="en-US" sz="2400" dirty="0">
                <a:solidFill>
                  <a:srgbClr val="0000CC"/>
                </a:solidFill>
                <a:latin typeface="Times New Roman" panose="02020603050405020304" pitchFamily="18" charset="0"/>
                <a:sym typeface="Wingdings" panose="05000000000000000000" pitchFamily="2" charset="2"/>
              </a:rPr>
              <a:t>Mg  + H</a:t>
            </a:r>
            <a:r>
              <a:rPr lang="en-US" altLang="en-US" sz="2400" baseline="-25000" dirty="0">
                <a:solidFill>
                  <a:srgbClr val="0000CC"/>
                </a:solidFill>
                <a:latin typeface="Times New Roman" panose="02020603050405020304" pitchFamily="18" charset="0"/>
                <a:sym typeface="Wingdings" panose="05000000000000000000" pitchFamily="2" charset="2"/>
              </a:rPr>
              <a:t>2</a:t>
            </a:r>
            <a:r>
              <a:rPr lang="en-US" altLang="en-US" sz="1600" b="1" baseline="-25000" dirty="0">
                <a:solidFill>
                  <a:srgbClr val="000066"/>
                </a:solidFill>
                <a:latin typeface="Times New Roman" panose="02020603050405020304" pitchFamily="18" charset="0"/>
                <a:sym typeface="Wingdings" panose="05000000000000000000" pitchFamily="2" charset="2"/>
              </a:rPr>
              <a:t> </a:t>
            </a:r>
            <a:endParaRPr lang="en-US" altLang="en-US" sz="1200" dirty="0">
              <a:solidFill>
                <a:srgbClr val="000066"/>
              </a:solidFill>
              <a:latin typeface="Times New Roman" panose="02020603050405020304" pitchFamily="18" charset="0"/>
            </a:endParaRPr>
          </a:p>
        </p:txBody>
      </p:sp>
      <p:sp>
        <p:nvSpPr>
          <p:cNvPr id="17" name="Line 13"/>
          <p:cNvSpPr>
            <a:spLocks noChangeShapeType="1"/>
          </p:cNvSpPr>
          <p:nvPr/>
        </p:nvSpPr>
        <p:spPr bwMode="auto">
          <a:xfrm>
            <a:off x="5486400" y="6083300"/>
            <a:ext cx="609600" cy="0"/>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1056744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9985"/>
                                        </p:tgtEl>
                                        <p:attrNameLst>
                                          <p:attrName>style.visibility</p:attrName>
                                        </p:attrNameLst>
                                      </p:cBhvr>
                                      <p:to>
                                        <p:strVal val="visible"/>
                                      </p:to>
                                    </p:set>
                                    <p:animEffect transition="in" filter="blinds(horizontal)">
                                      <p:cBhvr>
                                        <p:cTn id="7" dur="500"/>
                                        <p:tgtEl>
                                          <p:spTgt spid="3399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985" grpId="0"/>
      <p:bldP spid="11" grpId="0"/>
      <p:bldP spid="12" grpId="0"/>
      <p:bldP spid="13"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8674" name="Text Box 3"/>
          <p:cNvSpPr txBox="1">
            <a:spLocks noChangeArrowheads="1"/>
          </p:cNvSpPr>
          <p:nvPr/>
        </p:nvSpPr>
        <p:spPr bwMode="auto">
          <a:xfrm>
            <a:off x="8915400" y="57151"/>
            <a:ext cx="17526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50000"/>
              </a:lnSpc>
              <a:spcBef>
                <a:spcPct val="50000"/>
              </a:spcBef>
              <a:buFontTx/>
              <a:buNone/>
            </a:pPr>
            <a:r>
              <a:rPr lang="en-US" altLang="en-US" sz="2000">
                <a:solidFill>
                  <a:srgbClr val="FFFFFF"/>
                </a:solidFill>
                <a:latin typeface="Times New Roman" panose="02020603050405020304" pitchFamily="18" charset="0"/>
              </a:rPr>
              <a:t> CTPT: C</a:t>
            </a:r>
            <a:r>
              <a:rPr lang="en-US" altLang="en-US" sz="2000" baseline="-25000">
                <a:solidFill>
                  <a:srgbClr val="FFFFFF"/>
                </a:solidFill>
                <a:latin typeface="Times New Roman" panose="02020603050405020304" pitchFamily="18" charset="0"/>
              </a:rPr>
              <a:t>2</a:t>
            </a:r>
            <a:r>
              <a:rPr lang="en-US" altLang="en-US" sz="2000">
                <a:solidFill>
                  <a:srgbClr val="FFFFFF"/>
                </a:solidFill>
                <a:latin typeface="Times New Roman" panose="02020603050405020304" pitchFamily="18" charset="0"/>
              </a:rPr>
              <a:t>H</a:t>
            </a:r>
            <a:r>
              <a:rPr lang="en-US" altLang="en-US" sz="2000" baseline="-25000">
                <a:solidFill>
                  <a:srgbClr val="FFFFFF"/>
                </a:solidFill>
                <a:latin typeface="Times New Roman" panose="02020603050405020304" pitchFamily="18" charset="0"/>
              </a:rPr>
              <a:t>6</a:t>
            </a:r>
            <a:r>
              <a:rPr lang="en-US" altLang="en-US" sz="2000">
                <a:solidFill>
                  <a:srgbClr val="FFFFFF"/>
                </a:solidFill>
                <a:latin typeface="Times New Roman" panose="02020603050405020304" pitchFamily="18" charset="0"/>
              </a:rPr>
              <a:t>O</a:t>
            </a:r>
          </a:p>
          <a:p>
            <a:pPr eaLnBrk="1" hangingPunct="1">
              <a:lnSpc>
                <a:spcPct val="50000"/>
              </a:lnSpc>
              <a:spcBef>
                <a:spcPct val="50000"/>
              </a:spcBef>
              <a:buFontTx/>
              <a:buNone/>
            </a:pPr>
            <a:r>
              <a:rPr lang="en-US" altLang="en-US" sz="1600">
                <a:solidFill>
                  <a:srgbClr val="FFFFFF"/>
                </a:solidFill>
                <a:latin typeface="Times New Roman" panose="02020603050405020304" pitchFamily="18" charset="0"/>
              </a:rPr>
              <a:t> PTK</a:t>
            </a:r>
            <a:r>
              <a:rPr lang="en-US" altLang="en-US" sz="2000">
                <a:solidFill>
                  <a:srgbClr val="FFFFFF"/>
                </a:solidFill>
                <a:latin typeface="Times New Roman" panose="02020603050405020304" pitchFamily="18" charset="0"/>
              </a:rPr>
              <a:t>: 46</a:t>
            </a:r>
          </a:p>
          <a:p>
            <a:pPr eaLnBrk="1" hangingPunct="1">
              <a:lnSpc>
                <a:spcPct val="50000"/>
              </a:lnSpc>
              <a:spcBef>
                <a:spcPct val="50000"/>
              </a:spcBef>
              <a:buFontTx/>
              <a:buNone/>
            </a:pPr>
            <a:endParaRPr lang="en-US" altLang="en-US" sz="2000">
              <a:solidFill>
                <a:srgbClr val="FFFFFF"/>
              </a:solidFill>
              <a:latin typeface="Times New Roman" panose="02020603050405020304" pitchFamily="18" charset="0"/>
            </a:endParaRPr>
          </a:p>
        </p:txBody>
      </p:sp>
      <p:sp>
        <p:nvSpPr>
          <p:cNvPr id="28675" name="AutoShape 4"/>
          <p:cNvSpPr>
            <a:spLocks/>
          </p:cNvSpPr>
          <p:nvPr/>
        </p:nvSpPr>
        <p:spPr bwMode="auto">
          <a:xfrm>
            <a:off x="8839200" y="0"/>
            <a:ext cx="228600" cy="609600"/>
          </a:xfrm>
          <a:prstGeom prst="leftBrace">
            <a:avLst>
              <a:gd name="adj1" fmla="val 22222"/>
              <a:gd name="adj2" fmla="val 50000"/>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b="1">
              <a:latin typeface="Times New Roman" panose="02020603050405020304" pitchFamily="18" charset="0"/>
            </a:endParaRPr>
          </a:p>
        </p:txBody>
      </p:sp>
      <p:sp>
        <p:nvSpPr>
          <p:cNvPr id="28676" name="Text Box 6"/>
          <p:cNvSpPr txBox="1">
            <a:spLocks noChangeArrowheads="1"/>
          </p:cNvSpPr>
          <p:nvPr/>
        </p:nvSpPr>
        <p:spPr bwMode="auto">
          <a:xfrm>
            <a:off x="0" y="1"/>
            <a:ext cx="12192000" cy="701675"/>
          </a:xfrm>
          <a:prstGeom prst="rect">
            <a:avLst/>
          </a:prstGeom>
          <a:solidFill>
            <a:srgbClr val="CC00C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a:solidFill>
                  <a:schemeClr val="bg1"/>
                </a:solidFill>
                <a:latin typeface="Times New Roman" panose="02020603050405020304" pitchFamily="18" charset="0"/>
                <a:cs typeface="Times New Roman" panose="02020603050405020304" pitchFamily="18" charset="0"/>
              </a:rPr>
              <a:t>         B</a:t>
            </a:r>
            <a:r>
              <a:rPr lang="vi-VN" altLang="en-US" sz="4000" b="1" dirty="0">
                <a:solidFill>
                  <a:schemeClr val="bg1"/>
                </a:solidFill>
                <a:latin typeface="Times New Roman" panose="02020603050405020304" pitchFamily="18" charset="0"/>
                <a:cs typeface="Times New Roman" panose="02020603050405020304" pitchFamily="18" charset="0"/>
              </a:rPr>
              <a:t>ÀI</a:t>
            </a:r>
            <a:r>
              <a:rPr lang="en-US" altLang="en-US" sz="4000" b="1" dirty="0">
                <a:solidFill>
                  <a:schemeClr val="bg1"/>
                </a:solidFill>
                <a:latin typeface="Times New Roman" panose="02020603050405020304" pitchFamily="18" charset="0"/>
                <a:cs typeface="Times New Roman" panose="02020603050405020304" pitchFamily="18" charset="0"/>
              </a:rPr>
              <a:t> </a:t>
            </a:r>
            <a:r>
              <a:rPr lang="vi-VN" altLang="en-US" sz="4000" b="1" dirty="0">
                <a:solidFill>
                  <a:schemeClr val="bg1"/>
                </a:solidFill>
                <a:latin typeface="Times New Roman" panose="02020603050405020304" pitchFamily="18" charset="0"/>
                <a:cs typeface="Times New Roman" panose="02020603050405020304" pitchFamily="18" charset="0"/>
              </a:rPr>
              <a:t>27</a:t>
            </a:r>
            <a:r>
              <a:rPr lang="en-US" altLang="en-US" sz="4000" b="1" dirty="0">
                <a:solidFill>
                  <a:schemeClr val="bg1"/>
                </a:solidFill>
                <a:latin typeface="Times New Roman" panose="02020603050405020304" pitchFamily="18" charset="0"/>
                <a:cs typeface="Times New Roman" panose="02020603050405020304" pitchFamily="18" charset="0"/>
              </a:rPr>
              <a:t>:</a:t>
            </a:r>
            <a:r>
              <a:rPr lang="vi-VN" altLang="en-US" sz="4000" b="1" dirty="0">
                <a:solidFill>
                  <a:schemeClr val="bg1"/>
                </a:solidFill>
                <a:latin typeface="Times New Roman" panose="02020603050405020304" pitchFamily="18" charset="0"/>
                <a:cs typeface="Times New Roman" panose="02020603050405020304" pitchFamily="18" charset="0"/>
              </a:rPr>
              <a:t> ACETIC ACID</a:t>
            </a:r>
            <a:endParaRPr lang="en-US" altLang="en-US" sz="4000" b="1" dirty="0">
              <a:solidFill>
                <a:srgbClr val="FFFF00"/>
              </a:solidFill>
              <a:latin typeface="Times New Roman" panose="02020603050405020304" pitchFamily="18" charset="0"/>
              <a:cs typeface="Times New Roman" panose="02020603050405020304" pitchFamily="18" charset="0"/>
            </a:endParaRPr>
          </a:p>
        </p:txBody>
      </p:sp>
      <p:sp>
        <p:nvSpPr>
          <p:cNvPr id="28677" name="AutoShape 7"/>
          <p:cNvSpPr>
            <a:spLocks/>
          </p:cNvSpPr>
          <p:nvPr/>
        </p:nvSpPr>
        <p:spPr bwMode="auto">
          <a:xfrm>
            <a:off x="8699500" y="0"/>
            <a:ext cx="228600" cy="609600"/>
          </a:xfrm>
          <a:prstGeom prst="leftBrace">
            <a:avLst>
              <a:gd name="adj1" fmla="val 22222"/>
              <a:gd name="adj2" fmla="val 50000"/>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b="1">
              <a:latin typeface="Times New Roman" panose="02020603050405020304" pitchFamily="18" charset="0"/>
            </a:endParaRPr>
          </a:p>
        </p:txBody>
      </p:sp>
      <p:sp>
        <p:nvSpPr>
          <p:cNvPr id="28678" name="Text Box 8"/>
          <p:cNvSpPr txBox="1">
            <a:spLocks noChangeArrowheads="1"/>
          </p:cNvSpPr>
          <p:nvPr/>
        </p:nvSpPr>
        <p:spPr bwMode="auto">
          <a:xfrm>
            <a:off x="8915400" y="88901"/>
            <a:ext cx="1752600" cy="79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50000"/>
              </a:lnSpc>
              <a:spcBef>
                <a:spcPct val="50000"/>
              </a:spcBef>
              <a:buFontTx/>
              <a:buNone/>
            </a:pPr>
            <a:r>
              <a:rPr lang="en-US" altLang="en-US" sz="2000">
                <a:solidFill>
                  <a:srgbClr val="FFFFFF"/>
                </a:solidFill>
                <a:latin typeface="Times New Roman" panose="02020603050405020304" pitchFamily="18" charset="0"/>
              </a:rPr>
              <a:t> </a:t>
            </a:r>
            <a:r>
              <a:rPr lang="en-US" altLang="en-US" sz="1800">
                <a:solidFill>
                  <a:srgbClr val="FFFFFF"/>
                </a:solidFill>
                <a:latin typeface="Times New Roman" panose="02020603050405020304" pitchFamily="18" charset="0"/>
              </a:rPr>
              <a:t>CTPT: C</a:t>
            </a:r>
            <a:r>
              <a:rPr lang="en-US" altLang="en-US" sz="1800" baseline="-25000">
                <a:solidFill>
                  <a:srgbClr val="FFFFFF"/>
                </a:solidFill>
                <a:latin typeface="Times New Roman" panose="02020603050405020304" pitchFamily="18" charset="0"/>
              </a:rPr>
              <a:t>2</a:t>
            </a:r>
            <a:r>
              <a:rPr lang="en-US" altLang="en-US" sz="1800">
                <a:solidFill>
                  <a:srgbClr val="FFFFFF"/>
                </a:solidFill>
                <a:latin typeface="Times New Roman" panose="02020603050405020304" pitchFamily="18" charset="0"/>
              </a:rPr>
              <a:t>H</a:t>
            </a:r>
            <a:r>
              <a:rPr lang="en-US" altLang="en-US" sz="1800" baseline="-25000">
                <a:solidFill>
                  <a:srgbClr val="FFFFFF"/>
                </a:solidFill>
                <a:latin typeface="Times New Roman" panose="02020603050405020304" pitchFamily="18" charset="0"/>
              </a:rPr>
              <a:t>4</a:t>
            </a:r>
            <a:r>
              <a:rPr lang="en-US" altLang="en-US" sz="1800">
                <a:solidFill>
                  <a:srgbClr val="FFFFFF"/>
                </a:solidFill>
                <a:latin typeface="Times New Roman" panose="02020603050405020304" pitchFamily="18" charset="0"/>
              </a:rPr>
              <a:t>O</a:t>
            </a:r>
            <a:r>
              <a:rPr lang="en-US" altLang="en-US" sz="1800" baseline="-25000">
                <a:solidFill>
                  <a:srgbClr val="FFFFFF"/>
                </a:solidFill>
                <a:latin typeface="Times New Roman" panose="02020603050405020304" pitchFamily="18" charset="0"/>
              </a:rPr>
              <a:t>2</a:t>
            </a:r>
            <a:endParaRPr lang="en-US" altLang="en-US" sz="1800">
              <a:solidFill>
                <a:srgbClr val="FFFFFF"/>
              </a:solidFill>
              <a:latin typeface="Times New Roman" panose="02020603050405020304" pitchFamily="18" charset="0"/>
            </a:endParaRPr>
          </a:p>
          <a:p>
            <a:pPr eaLnBrk="1" hangingPunct="1">
              <a:lnSpc>
                <a:spcPct val="50000"/>
              </a:lnSpc>
              <a:spcBef>
                <a:spcPct val="50000"/>
              </a:spcBef>
              <a:buFontTx/>
              <a:buNone/>
            </a:pPr>
            <a:r>
              <a:rPr lang="en-US" altLang="en-US" sz="1800">
                <a:solidFill>
                  <a:srgbClr val="FFFFFF"/>
                </a:solidFill>
                <a:latin typeface="Times New Roman" panose="02020603050405020304" pitchFamily="18" charset="0"/>
              </a:rPr>
              <a:t> PTK: 60</a:t>
            </a:r>
          </a:p>
          <a:p>
            <a:pPr eaLnBrk="1" hangingPunct="1">
              <a:lnSpc>
                <a:spcPct val="50000"/>
              </a:lnSpc>
              <a:spcBef>
                <a:spcPct val="50000"/>
              </a:spcBef>
              <a:buFontTx/>
              <a:buNone/>
            </a:pPr>
            <a:endParaRPr lang="en-US" altLang="en-US" sz="1800">
              <a:solidFill>
                <a:srgbClr val="FFFFFF"/>
              </a:solidFill>
              <a:latin typeface="Times New Roman" panose="02020603050405020304" pitchFamily="18" charset="0"/>
            </a:endParaRPr>
          </a:p>
        </p:txBody>
      </p:sp>
      <p:sp>
        <p:nvSpPr>
          <p:cNvPr id="28679" name="Rectangle 9"/>
          <p:cNvSpPr>
            <a:spLocks noChangeArrowheads="1"/>
          </p:cNvSpPr>
          <p:nvPr/>
        </p:nvSpPr>
        <p:spPr bwMode="auto">
          <a:xfrm>
            <a:off x="551296" y="737394"/>
            <a:ext cx="4826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rgbClr val="0000CC"/>
                </a:solidFill>
                <a:latin typeface="Times New Roman" panose="02020603050405020304" pitchFamily="18" charset="0"/>
              </a:rPr>
              <a:t>III. </a:t>
            </a:r>
            <a:r>
              <a:rPr lang="en-US" altLang="en-US" sz="2800" b="1" u="sng" dirty="0" err="1">
                <a:solidFill>
                  <a:srgbClr val="0000CC"/>
                </a:solidFill>
                <a:latin typeface="Times New Roman" panose="02020603050405020304" pitchFamily="18" charset="0"/>
              </a:rPr>
              <a:t>Tính</a:t>
            </a:r>
            <a:r>
              <a:rPr lang="en-US" altLang="en-US" sz="2800" b="1" u="sng" dirty="0">
                <a:solidFill>
                  <a:srgbClr val="0000CC"/>
                </a:solidFill>
                <a:latin typeface="Times New Roman" panose="02020603050405020304" pitchFamily="18" charset="0"/>
              </a:rPr>
              <a:t> </a:t>
            </a:r>
            <a:r>
              <a:rPr lang="en-US" altLang="en-US" sz="2800" b="1" u="sng" dirty="0" err="1">
                <a:solidFill>
                  <a:srgbClr val="0000CC"/>
                </a:solidFill>
                <a:latin typeface="Times New Roman" panose="02020603050405020304" pitchFamily="18" charset="0"/>
              </a:rPr>
              <a:t>chất</a:t>
            </a:r>
            <a:r>
              <a:rPr lang="en-US" altLang="en-US" sz="2800" b="1" u="sng" dirty="0">
                <a:solidFill>
                  <a:srgbClr val="0000CC"/>
                </a:solidFill>
                <a:latin typeface="Times New Roman" panose="02020603050405020304" pitchFamily="18" charset="0"/>
              </a:rPr>
              <a:t> </a:t>
            </a:r>
            <a:r>
              <a:rPr lang="en-US" altLang="en-US" sz="2800" b="1" u="sng" dirty="0" err="1">
                <a:solidFill>
                  <a:srgbClr val="0000CC"/>
                </a:solidFill>
                <a:latin typeface="Times New Roman" panose="02020603050405020304" pitchFamily="18" charset="0"/>
              </a:rPr>
              <a:t>hóa</a:t>
            </a:r>
            <a:r>
              <a:rPr lang="en-US" altLang="en-US" sz="2800" b="1" u="sng" dirty="0">
                <a:solidFill>
                  <a:srgbClr val="0000CC"/>
                </a:solidFill>
                <a:latin typeface="Times New Roman" panose="02020603050405020304" pitchFamily="18" charset="0"/>
              </a:rPr>
              <a:t> </a:t>
            </a:r>
            <a:r>
              <a:rPr lang="en-US" altLang="en-US" sz="2800" b="1" u="sng" dirty="0" err="1">
                <a:solidFill>
                  <a:srgbClr val="0000CC"/>
                </a:solidFill>
                <a:latin typeface="Times New Roman" panose="02020603050405020304" pitchFamily="18" charset="0"/>
              </a:rPr>
              <a:t>học</a:t>
            </a:r>
            <a:r>
              <a:rPr lang="en-US" altLang="en-US" sz="2800" b="1" u="sng" dirty="0">
                <a:solidFill>
                  <a:srgbClr val="0000CC"/>
                </a:solidFill>
                <a:latin typeface="Times New Roman" panose="02020603050405020304" pitchFamily="18" charset="0"/>
              </a:rPr>
              <a:t>:</a:t>
            </a:r>
          </a:p>
        </p:txBody>
      </p:sp>
      <p:sp>
        <p:nvSpPr>
          <p:cNvPr id="339985" name="Rectangle 17"/>
          <p:cNvSpPr>
            <a:spLocks noChangeArrowheads="1"/>
          </p:cNvSpPr>
          <p:nvPr/>
        </p:nvSpPr>
        <p:spPr bwMode="auto">
          <a:xfrm>
            <a:off x="330633" y="1314451"/>
            <a:ext cx="5638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a:solidFill>
                  <a:srgbClr val="0000CC"/>
                </a:solidFill>
                <a:latin typeface="Times New Roman" panose="02020603050405020304" pitchFamily="18" charset="0"/>
              </a:rPr>
              <a:t>   </a:t>
            </a:r>
            <a:r>
              <a:rPr lang="vi-VN" altLang="en-US" sz="2800" dirty="0">
                <a:solidFill>
                  <a:srgbClr val="0000CC"/>
                </a:solidFill>
                <a:latin typeface="Times New Roman" panose="02020603050405020304" pitchFamily="18" charset="0"/>
              </a:rPr>
              <a:t>c. </a:t>
            </a:r>
            <a:r>
              <a:rPr lang="en-US" altLang="en-US" sz="2800" u="sng" dirty="0" err="1">
                <a:solidFill>
                  <a:srgbClr val="FF0000"/>
                </a:solidFill>
                <a:latin typeface="Times New Roman" panose="02020603050405020304" pitchFamily="18" charset="0"/>
              </a:rPr>
              <a:t>Phản</a:t>
            </a:r>
            <a:r>
              <a:rPr lang="en-US" altLang="en-US" sz="2800" u="sng" dirty="0">
                <a:solidFill>
                  <a:srgbClr val="FF0000"/>
                </a:solidFill>
                <a:latin typeface="Times New Roman" panose="02020603050405020304" pitchFamily="18" charset="0"/>
              </a:rPr>
              <a:t> </a:t>
            </a:r>
            <a:r>
              <a:rPr lang="en-US" altLang="en-US" sz="2800" u="sng" dirty="0" err="1">
                <a:solidFill>
                  <a:srgbClr val="FF0000"/>
                </a:solidFill>
                <a:latin typeface="Times New Roman" panose="02020603050405020304" pitchFamily="18" charset="0"/>
              </a:rPr>
              <a:t>ứng</a:t>
            </a:r>
            <a:r>
              <a:rPr lang="en-US" altLang="en-US" sz="2800" u="sng" dirty="0">
                <a:solidFill>
                  <a:srgbClr val="FF0000"/>
                </a:solidFill>
                <a:latin typeface="Times New Roman" panose="02020603050405020304" pitchFamily="18" charset="0"/>
              </a:rPr>
              <a:t> </a:t>
            </a:r>
            <a:r>
              <a:rPr lang="vi-VN" altLang="en-US" sz="2800" u="sng" dirty="0">
                <a:solidFill>
                  <a:srgbClr val="FF0000"/>
                </a:solidFill>
                <a:latin typeface="Times New Roman" panose="02020603050405020304" pitchFamily="18" charset="0"/>
              </a:rPr>
              <a:t>với oxide kim loại</a:t>
            </a:r>
            <a:r>
              <a:rPr lang="vi-VN" altLang="en-US" sz="2800" dirty="0">
                <a:solidFill>
                  <a:srgbClr val="0000CC"/>
                </a:solidFill>
                <a:latin typeface="Times New Roman" panose="02020603050405020304" pitchFamily="18" charset="0"/>
              </a:rPr>
              <a:t>:</a:t>
            </a:r>
            <a:endParaRPr lang="en-US" altLang="en-US" sz="2800" dirty="0">
              <a:solidFill>
                <a:srgbClr val="0000CC"/>
              </a:solidFill>
              <a:latin typeface="Times New Roman" panose="02020603050405020304" pitchFamily="18" charset="0"/>
            </a:endParaRPr>
          </a:p>
        </p:txBody>
      </p:sp>
      <p:sp>
        <p:nvSpPr>
          <p:cNvPr id="11" name="Rectangle 17"/>
          <p:cNvSpPr>
            <a:spLocks noChangeArrowheads="1"/>
          </p:cNvSpPr>
          <p:nvPr/>
        </p:nvSpPr>
        <p:spPr bwMode="auto">
          <a:xfrm>
            <a:off x="551295" y="1809751"/>
            <a:ext cx="10403031" cy="88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a:solidFill>
                  <a:srgbClr val="0000CC"/>
                </a:solidFill>
                <a:latin typeface="Times New Roman" panose="02020603050405020304" pitchFamily="18" charset="0"/>
              </a:rPr>
              <a:t>   </a:t>
            </a:r>
            <a:r>
              <a:rPr lang="en-US" altLang="en-US" sz="2800" dirty="0">
                <a:solidFill>
                  <a:srgbClr val="0000CC"/>
                </a:solidFill>
                <a:latin typeface="Times New Roman" panose="02020603050405020304" pitchFamily="18" charset="0"/>
              </a:rPr>
              <a:t>Acetic acid </a:t>
            </a:r>
            <a:r>
              <a:rPr lang="en-US" altLang="en-US" sz="2800" dirty="0" err="1">
                <a:solidFill>
                  <a:srgbClr val="0000CC"/>
                </a:solidFill>
                <a:latin typeface="Times New Roman" panose="02020603050405020304" pitchFamily="18" charset="0"/>
              </a:rPr>
              <a:t>phản</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ứng</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với</a:t>
            </a:r>
            <a:r>
              <a:rPr lang="en-US" altLang="en-US" sz="2800" dirty="0">
                <a:solidFill>
                  <a:srgbClr val="0000CC"/>
                </a:solidFill>
                <a:latin typeface="Times New Roman" panose="02020603050405020304" pitchFamily="18" charset="0"/>
              </a:rPr>
              <a:t> </a:t>
            </a:r>
            <a:r>
              <a:rPr lang="vi-VN" altLang="en-US" sz="2800" dirty="0">
                <a:solidFill>
                  <a:srgbClr val="0000CC"/>
                </a:solidFill>
                <a:latin typeface="Times New Roman" panose="02020603050405020304" pitchFamily="18" charset="0"/>
              </a:rPr>
              <a:t>oxide kim loại</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tạo</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thành</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muối</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và</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nước</a:t>
            </a:r>
            <a:r>
              <a:rPr lang="en-US" altLang="en-US" sz="2800" dirty="0">
                <a:solidFill>
                  <a:srgbClr val="0000CC"/>
                </a:solidFill>
                <a:latin typeface="Times New Roman" panose="02020603050405020304" pitchFamily="18" charset="0"/>
              </a:rPr>
              <a:t>.</a:t>
            </a:r>
          </a:p>
        </p:txBody>
      </p:sp>
      <p:sp>
        <p:nvSpPr>
          <p:cNvPr id="14" name="Rectangle 17"/>
          <p:cNvSpPr>
            <a:spLocks noChangeArrowheads="1"/>
          </p:cNvSpPr>
          <p:nvPr/>
        </p:nvSpPr>
        <p:spPr bwMode="auto">
          <a:xfrm>
            <a:off x="987425" y="3551385"/>
            <a:ext cx="8305800" cy="53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a:solidFill>
                  <a:srgbClr val="0000CC"/>
                </a:solidFill>
                <a:latin typeface="Times New Roman" panose="02020603050405020304" pitchFamily="18" charset="0"/>
              </a:rPr>
              <a:t>Acetic acid </a:t>
            </a:r>
            <a:r>
              <a:rPr lang="en-US" altLang="en-US" sz="2800" dirty="0" err="1">
                <a:solidFill>
                  <a:srgbClr val="0000CC"/>
                </a:solidFill>
                <a:latin typeface="Times New Roman" panose="02020603050405020304" pitchFamily="18" charset="0"/>
              </a:rPr>
              <a:t>phản</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ứng</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với</a:t>
            </a:r>
            <a:r>
              <a:rPr lang="en-US" altLang="en-US" sz="2800" dirty="0">
                <a:solidFill>
                  <a:srgbClr val="0000CC"/>
                </a:solidFill>
                <a:latin typeface="Times New Roman" panose="02020603050405020304" pitchFamily="18" charset="0"/>
              </a:rPr>
              <a:t> base </a:t>
            </a:r>
            <a:r>
              <a:rPr lang="en-US" altLang="en-US" sz="2800" dirty="0" err="1">
                <a:solidFill>
                  <a:srgbClr val="0000CC"/>
                </a:solidFill>
                <a:latin typeface="Times New Roman" panose="02020603050405020304" pitchFamily="18" charset="0"/>
              </a:rPr>
              <a:t>tạo</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thành</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muối</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và</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nước</a:t>
            </a:r>
            <a:r>
              <a:rPr lang="en-US" altLang="en-US" sz="2800" dirty="0">
                <a:solidFill>
                  <a:srgbClr val="0000CC"/>
                </a:solidFill>
                <a:latin typeface="Times New Roman" panose="02020603050405020304" pitchFamily="18" charset="0"/>
              </a:rPr>
              <a:t>.</a:t>
            </a:r>
          </a:p>
        </p:txBody>
      </p:sp>
      <p:sp>
        <p:nvSpPr>
          <p:cNvPr id="15" name="Rectangle 17"/>
          <p:cNvSpPr>
            <a:spLocks noChangeArrowheads="1"/>
          </p:cNvSpPr>
          <p:nvPr/>
        </p:nvSpPr>
        <p:spPr bwMode="auto">
          <a:xfrm>
            <a:off x="533255" y="4466221"/>
            <a:ext cx="532130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dirty="0">
                <a:solidFill>
                  <a:srgbClr val="0000CC"/>
                </a:solidFill>
                <a:latin typeface="Times New Roman" panose="02020603050405020304" pitchFamily="18" charset="0"/>
              </a:rPr>
              <a:t>e. </a:t>
            </a:r>
            <a:r>
              <a:rPr lang="en-US" altLang="en-US" sz="2800" u="sng" dirty="0" err="1">
                <a:solidFill>
                  <a:srgbClr val="FF0000"/>
                </a:solidFill>
                <a:latin typeface="Times New Roman" panose="02020603050405020304" pitchFamily="18" charset="0"/>
              </a:rPr>
              <a:t>Phản</a:t>
            </a:r>
            <a:r>
              <a:rPr lang="en-US" altLang="en-US" sz="2800" u="sng" dirty="0">
                <a:solidFill>
                  <a:srgbClr val="FF0000"/>
                </a:solidFill>
                <a:latin typeface="Times New Roman" panose="02020603050405020304" pitchFamily="18" charset="0"/>
              </a:rPr>
              <a:t> </a:t>
            </a:r>
            <a:r>
              <a:rPr lang="en-US" altLang="en-US" sz="2800" u="sng" dirty="0" err="1">
                <a:solidFill>
                  <a:srgbClr val="FF0000"/>
                </a:solidFill>
                <a:latin typeface="Times New Roman" panose="02020603050405020304" pitchFamily="18" charset="0"/>
              </a:rPr>
              <a:t>ứng</a:t>
            </a:r>
            <a:r>
              <a:rPr lang="vi-VN" altLang="en-US" sz="2800" u="sng" dirty="0">
                <a:solidFill>
                  <a:srgbClr val="FF0000"/>
                </a:solidFill>
                <a:latin typeface="Times New Roman" panose="02020603050405020304" pitchFamily="18" charset="0"/>
              </a:rPr>
              <a:t> với muối</a:t>
            </a:r>
            <a:r>
              <a:rPr lang="en-US" altLang="en-US" sz="2800" u="sng" dirty="0">
                <a:solidFill>
                  <a:srgbClr val="FF0000"/>
                </a:solidFill>
                <a:latin typeface="Times New Roman" panose="02020603050405020304" pitchFamily="18" charset="0"/>
              </a:rPr>
              <a:t> carbonate</a:t>
            </a:r>
            <a:r>
              <a:rPr lang="vi-VN" altLang="en-US" sz="2800" dirty="0">
                <a:solidFill>
                  <a:srgbClr val="0000CC"/>
                </a:solidFill>
                <a:latin typeface="Times New Roman" panose="02020603050405020304" pitchFamily="18" charset="0"/>
              </a:rPr>
              <a:t>.</a:t>
            </a:r>
            <a:endParaRPr lang="en-US" altLang="en-US" sz="2800" dirty="0">
              <a:solidFill>
                <a:srgbClr val="0000CC"/>
              </a:solidFill>
              <a:latin typeface="Times New Roman" panose="02020603050405020304" pitchFamily="18" charset="0"/>
            </a:endParaRPr>
          </a:p>
        </p:txBody>
      </p:sp>
      <p:sp>
        <p:nvSpPr>
          <p:cNvPr id="18" name="Text Box 15"/>
          <p:cNvSpPr txBox="1">
            <a:spLocks noChangeArrowheads="1"/>
          </p:cNvSpPr>
          <p:nvPr/>
        </p:nvSpPr>
        <p:spPr bwMode="auto">
          <a:xfrm>
            <a:off x="2524125" y="2671763"/>
            <a:ext cx="6769100" cy="457200"/>
          </a:xfrm>
          <a:prstGeom prst="rect">
            <a:avLst/>
          </a:prstGeom>
          <a:noFill/>
          <a:ln>
            <a:noFill/>
          </a:ln>
          <a:effectLst/>
          <a:extLst>
            <a:ext uri="{909E8E84-426E-40DD-AFC4-6F175D3DCCD1}">
              <a14:hiddenFill xmlns:a14="http://schemas.microsoft.com/office/drawing/2010/main">
                <a:solidFill>
                  <a:srgbClr val="FF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dirty="0">
                <a:solidFill>
                  <a:srgbClr val="0000CC"/>
                </a:solidFill>
                <a:latin typeface="Times New Roman" panose="02020603050405020304" pitchFamily="18" charset="0"/>
              </a:rPr>
              <a:t>2CH</a:t>
            </a:r>
            <a:r>
              <a:rPr lang="en-US" altLang="en-US" sz="2400" baseline="-25000" dirty="0">
                <a:solidFill>
                  <a:srgbClr val="0000CC"/>
                </a:solidFill>
                <a:latin typeface="Times New Roman" panose="02020603050405020304" pitchFamily="18" charset="0"/>
              </a:rPr>
              <a:t>3</a:t>
            </a:r>
            <a:r>
              <a:rPr lang="en-US" altLang="en-US" sz="2400" dirty="0">
                <a:solidFill>
                  <a:srgbClr val="0000CC"/>
                </a:solidFill>
                <a:latin typeface="Times New Roman" panose="02020603050405020304" pitchFamily="18" charset="0"/>
              </a:rPr>
              <a:t>COOH  + </a:t>
            </a:r>
            <a:r>
              <a:rPr lang="en-US" altLang="en-US" sz="2400" dirty="0" err="1">
                <a:solidFill>
                  <a:srgbClr val="0000CC"/>
                </a:solidFill>
                <a:latin typeface="Times New Roman" panose="02020603050405020304" pitchFamily="18" charset="0"/>
              </a:rPr>
              <a:t>CuO</a:t>
            </a:r>
            <a:r>
              <a:rPr lang="en-US" altLang="en-US" sz="2400" dirty="0">
                <a:solidFill>
                  <a:srgbClr val="0000CC"/>
                </a:solidFill>
                <a:latin typeface="Times New Roman" panose="02020603050405020304" pitchFamily="18" charset="0"/>
              </a:rPr>
              <a:t>         </a:t>
            </a:r>
            <a:r>
              <a:rPr lang="en-US" altLang="en-US" sz="2400" dirty="0">
                <a:solidFill>
                  <a:srgbClr val="0000CC"/>
                </a:solidFill>
                <a:latin typeface="Times New Roman" panose="02020603050405020304" pitchFamily="18" charset="0"/>
                <a:sym typeface="Wingdings" panose="05000000000000000000" pitchFamily="2" charset="2"/>
              </a:rPr>
              <a:t>   (CH</a:t>
            </a:r>
            <a:r>
              <a:rPr lang="en-US" altLang="en-US" sz="2400" baseline="-25000" dirty="0">
                <a:solidFill>
                  <a:srgbClr val="0000CC"/>
                </a:solidFill>
                <a:latin typeface="Times New Roman" panose="02020603050405020304" pitchFamily="18" charset="0"/>
                <a:sym typeface="Wingdings" panose="05000000000000000000" pitchFamily="2" charset="2"/>
              </a:rPr>
              <a:t>3</a:t>
            </a:r>
            <a:r>
              <a:rPr lang="en-US" altLang="en-US" sz="2400" dirty="0">
                <a:solidFill>
                  <a:srgbClr val="0000CC"/>
                </a:solidFill>
                <a:latin typeface="Times New Roman" panose="02020603050405020304" pitchFamily="18" charset="0"/>
                <a:sym typeface="Wingdings" panose="05000000000000000000" pitchFamily="2" charset="2"/>
              </a:rPr>
              <a:t>COO)</a:t>
            </a:r>
            <a:r>
              <a:rPr lang="en-US" altLang="en-US" sz="2400" baseline="-25000" dirty="0">
                <a:solidFill>
                  <a:srgbClr val="0000CC"/>
                </a:solidFill>
                <a:latin typeface="Times New Roman" panose="02020603050405020304" pitchFamily="18" charset="0"/>
                <a:sym typeface="Wingdings" panose="05000000000000000000" pitchFamily="2" charset="2"/>
              </a:rPr>
              <a:t>2</a:t>
            </a:r>
            <a:r>
              <a:rPr lang="en-US" altLang="en-US" sz="2400" dirty="0">
                <a:solidFill>
                  <a:srgbClr val="0000CC"/>
                </a:solidFill>
                <a:latin typeface="Times New Roman" panose="02020603050405020304" pitchFamily="18" charset="0"/>
                <a:sym typeface="Wingdings" panose="05000000000000000000" pitchFamily="2" charset="2"/>
              </a:rPr>
              <a:t>Cu  + H</a:t>
            </a:r>
            <a:r>
              <a:rPr lang="en-US" altLang="en-US" sz="2400" baseline="-25000" dirty="0">
                <a:solidFill>
                  <a:srgbClr val="0000CC"/>
                </a:solidFill>
                <a:latin typeface="Times New Roman" panose="02020603050405020304" pitchFamily="18" charset="0"/>
                <a:sym typeface="Wingdings" panose="05000000000000000000" pitchFamily="2" charset="2"/>
              </a:rPr>
              <a:t>2</a:t>
            </a:r>
            <a:r>
              <a:rPr lang="en-US" altLang="en-US" sz="2400" dirty="0">
                <a:solidFill>
                  <a:srgbClr val="0000CC"/>
                </a:solidFill>
                <a:latin typeface="Times New Roman" panose="02020603050405020304" pitchFamily="18" charset="0"/>
                <a:sym typeface="Wingdings" panose="05000000000000000000" pitchFamily="2" charset="2"/>
              </a:rPr>
              <a:t>O</a:t>
            </a:r>
            <a:endParaRPr lang="en-US" altLang="en-US" sz="1200" dirty="0">
              <a:solidFill>
                <a:srgbClr val="000066"/>
              </a:solidFill>
              <a:latin typeface="Times New Roman" panose="02020603050405020304" pitchFamily="18" charset="0"/>
            </a:endParaRPr>
          </a:p>
        </p:txBody>
      </p:sp>
      <p:sp>
        <p:nvSpPr>
          <p:cNvPr id="19" name="Line 13"/>
          <p:cNvSpPr>
            <a:spLocks noChangeShapeType="1"/>
          </p:cNvSpPr>
          <p:nvPr/>
        </p:nvSpPr>
        <p:spPr bwMode="auto">
          <a:xfrm>
            <a:off x="5329238" y="2919413"/>
            <a:ext cx="609600" cy="0"/>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Text Box 18"/>
          <p:cNvSpPr txBox="1">
            <a:spLocks noChangeArrowheads="1"/>
          </p:cNvSpPr>
          <p:nvPr/>
        </p:nvSpPr>
        <p:spPr bwMode="auto">
          <a:xfrm>
            <a:off x="2347913" y="4070350"/>
            <a:ext cx="6769100" cy="457200"/>
          </a:xfrm>
          <a:prstGeom prst="rect">
            <a:avLst/>
          </a:prstGeom>
          <a:noFill/>
          <a:ln>
            <a:noFill/>
          </a:ln>
          <a:effectLst/>
          <a:extLst>
            <a:ext uri="{909E8E84-426E-40DD-AFC4-6F175D3DCCD1}">
              <a14:hiddenFill xmlns:a14="http://schemas.microsoft.com/office/drawing/2010/main">
                <a:solidFill>
                  <a:srgbClr val="FF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a:solidFill>
                  <a:srgbClr val="0000CC"/>
                </a:solidFill>
                <a:latin typeface="Times New Roman" panose="02020603050405020304" pitchFamily="18" charset="0"/>
              </a:rPr>
              <a:t>CH</a:t>
            </a:r>
            <a:r>
              <a:rPr lang="en-US" altLang="en-US" sz="2400" baseline="-25000">
                <a:solidFill>
                  <a:srgbClr val="0000CC"/>
                </a:solidFill>
                <a:latin typeface="Times New Roman" panose="02020603050405020304" pitchFamily="18" charset="0"/>
              </a:rPr>
              <a:t>3</a:t>
            </a:r>
            <a:r>
              <a:rPr lang="en-US" altLang="en-US" sz="2400">
                <a:solidFill>
                  <a:srgbClr val="0000CC"/>
                </a:solidFill>
                <a:latin typeface="Times New Roman" panose="02020603050405020304" pitchFamily="18" charset="0"/>
              </a:rPr>
              <a:t>COOH  + NaOH         </a:t>
            </a:r>
            <a:r>
              <a:rPr lang="en-US" altLang="en-US" sz="2400">
                <a:solidFill>
                  <a:srgbClr val="0000CC"/>
                </a:solidFill>
                <a:latin typeface="Times New Roman" panose="02020603050405020304" pitchFamily="18" charset="0"/>
                <a:sym typeface="Wingdings" panose="05000000000000000000" pitchFamily="2" charset="2"/>
              </a:rPr>
              <a:t>   CH</a:t>
            </a:r>
            <a:r>
              <a:rPr lang="en-US" altLang="en-US" sz="2400" baseline="-25000">
                <a:solidFill>
                  <a:srgbClr val="0000CC"/>
                </a:solidFill>
                <a:latin typeface="Times New Roman" panose="02020603050405020304" pitchFamily="18" charset="0"/>
                <a:sym typeface="Wingdings" panose="05000000000000000000" pitchFamily="2" charset="2"/>
              </a:rPr>
              <a:t>3</a:t>
            </a:r>
            <a:r>
              <a:rPr lang="en-US" altLang="en-US" sz="2400">
                <a:solidFill>
                  <a:srgbClr val="0000CC"/>
                </a:solidFill>
                <a:latin typeface="Times New Roman" panose="02020603050405020304" pitchFamily="18" charset="0"/>
                <a:sym typeface="Wingdings" panose="05000000000000000000" pitchFamily="2" charset="2"/>
              </a:rPr>
              <a:t>COONa  + H</a:t>
            </a:r>
            <a:r>
              <a:rPr lang="en-US" altLang="en-US" sz="2400" baseline="-25000">
                <a:solidFill>
                  <a:srgbClr val="0000CC"/>
                </a:solidFill>
                <a:latin typeface="Times New Roman" panose="02020603050405020304" pitchFamily="18" charset="0"/>
                <a:sym typeface="Wingdings" panose="05000000000000000000" pitchFamily="2" charset="2"/>
              </a:rPr>
              <a:t>2</a:t>
            </a:r>
            <a:r>
              <a:rPr lang="en-US" altLang="en-US" sz="2400">
                <a:solidFill>
                  <a:srgbClr val="0000CC"/>
                </a:solidFill>
                <a:latin typeface="Times New Roman" panose="02020603050405020304" pitchFamily="18" charset="0"/>
                <a:sym typeface="Wingdings" panose="05000000000000000000" pitchFamily="2" charset="2"/>
              </a:rPr>
              <a:t>O</a:t>
            </a:r>
            <a:endParaRPr lang="en-US" altLang="en-US" sz="1200">
              <a:solidFill>
                <a:srgbClr val="000066"/>
              </a:solidFill>
              <a:latin typeface="Times New Roman" panose="02020603050405020304" pitchFamily="18" charset="0"/>
            </a:endParaRPr>
          </a:p>
        </p:txBody>
      </p:sp>
      <p:sp>
        <p:nvSpPr>
          <p:cNvPr id="21" name="Line 13"/>
          <p:cNvSpPr>
            <a:spLocks noChangeShapeType="1"/>
          </p:cNvSpPr>
          <p:nvPr/>
        </p:nvSpPr>
        <p:spPr bwMode="auto">
          <a:xfrm>
            <a:off x="5262563" y="4298950"/>
            <a:ext cx="609600" cy="0"/>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Rectangle 17"/>
          <p:cNvSpPr>
            <a:spLocks noChangeArrowheads="1"/>
          </p:cNvSpPr>
          <p:nvPr/>
        </p:nvSpPr>
        <p:spPr bwMode="auto">
          <a:xfrm>
            <a:off x="573087" y="2979736"/>
            <a:ext cx="3916363" cy="59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dirty="0">
                <a:solidFill>
                  <a:srgbClr val="0000CC"/>
                </a:solidFill>
                <a:latin typeface="Times New Roman" panose="02020603050405020304" pitchFamily="18" charset="0"/>
              </a:rPr>
              <a:t>d. </a:t>
            </a:r>
            <a:r>
              <a:rPr lang="en-US" altLang="en-US" sz="2800" u="sng" dirty="0" err="1">
                <a:solidFill>
                  <a:srgbClr val="FF0000"/>
                </a:solidFill>
                <a:latin typeface="Times New Roman" panose="02020603050405020304" pitchFamily="18" charset="0"/>
              </a:rPr>
              <a:t>Phản</a:t>
            </a:r>
            <a:r>
              <a:rPr lang="en-US" altLang="en-US" sz="2800" u="sng" dirty="0">
                <a:solidFill>
                  <a:srgbClr val="FF0000"/>
                </a:solidFill>
                <a:latin typeface="Times New Roman" panose="02020603050405020304" pitchFamily="18" charset="0"/>
              </a:rPr>
              <a:t> </a:t>
            </a:r>
            <a:r>
              <a:rPr lang="en-US" altLang="en-US" sz="2800" u="sng" dirty="0" err="1">
                <a:solidFill>
                  <a:srgbClr val="FF0000"/>
                </a:solidFill>
                <a:latin typeface="Times New Roman" panose="02020603050405020304" pitchFamily="18" charset="0"/>
              </a:rPr>
              <a:t>ứng</a:t>
            </a:r>
            <a:r>
              <a:rPr lang="en-US" altLang="en-US" sz="2800" u="sng" dirty="0">
                <a:solidFill>
                  <a:srgbClr val="FF0000"/>
                </a:solidFill>
                <a:latin typeface="Times New Roman" panose="02020603050405020304" pitchFamily="18" charset="0"/>
              </a:rPr>
              <a:t> </a:t>
            </a:r>
            <a:r>
              <a:rPr lang="vi-VN" altLang="en-US" sz="2800" u="sng" dirty="0">
                <a:solidFill>
                  <a:srgbClr val="FF0000"/>
                </a:solidFill>
                <a:latin typeface="Times New Roman" panose="02020603050405020304" pitchFamily="18" charset="0"/>
              </a:rPr>
              <a:t>với base</a:t>
            </a:r>
            <a:r>
              <a:rPr lang="vi-VN" altLang="en-US" sz="2800" dirty="0">
                <a:solidFill>
                  <a:srgbClr val="0000CC"/>
                </a:solidFill>
                <a:latin typeface="Times New Roman" panose="02020603050405020304" pitchFamily="18" charset="0"/>
              </a:rPr>
              <a:t>:</a:t>
            </a:r>
            <a:endParaRPr lang="en-US" altLang="en-US" sz="2800" dirty="0">
              <a:solidFill>
                <a:srgbClr val="0000CC"/>
              </a:solidFill>
              <a:latin typeface="Times New Roman" panose="02020603050405020304" pitchFamily="18" charset="0"/>
            </a:endParaRPr>
          </a:p>
        </p:txBody>
      </p:sp>
      <p:sp>
        <p:nvSpPr>
          <p:cNvPr id="23" name="Rectangle 17"/>
          <p:cNvSpPr>
            <a:spLocks noChangeArrowheads="1"/>
          </p:cNvSpPr>
          <p:nvPr/>
        </p:nvSpPr>
        <p:spPr bwMode="auto">
          <a:xfrm>
            <a:off x="757382" y="5105401"/>
            <a:ext cx="10769600"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a:solidFill>
                  <a:srgbClr val="0000CC"/>
                </a:solidFill>
                <a:latin typeface="Times New Roman" panose="02020603050405020304" pitchFamily="18" charset="0"/>
              </a:rPr>
              <a:t>Acetic acid </a:t>
            </a:r>
            <a:r>
              <a:rPr lang="en-US" altLang="en-US" sz="2800" dirty="0" err="1">
                <a:solidFill>
                  <a:srgbClr val="0000CC"/>
                </a:solidFill>
                <a:latin typeface="Times New Roman" panose="02020603050405020304" pitchFamily="18" charset="0"/>
              </a:rPr>
              <a:t>phản</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ứng</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với</a:t>
            </a:r>
            <a:r>
              <a:rPr lang="vi-VN" altLang="en-US" sz="2800" dirty="0">
                <a:solidFill>
                  <a:srgbClr val="0000CC"/>
                </a:solidFill>
                <a:latin typeface="Times New Roman" panose="02020603050405020304" pitchFamily="18" charset="0"/>
              </a:rPr>
              <a:t> muối</a:t>
            </a:r>
            <a:r>
              <a:rPr lang="en-US" altLang="en-US" sz="2800" dirty="0">
                <a:solidFill>
                  <a:srgbClr val="0000CC"/>
                </a:solidFill>
                <a:latin typeface="Times New Roman" panose="02020603050405020304" pitchFamily="18" charset="0"/>
              </a:rPr>
              <a:t> carbonate </a:t>
            </a:r>
            <a:r>
              <a:rPr lang="en-US" altLang="en-US" sz="2800" dirty="0" err="1">
                <a:solidFill>
                  <a:srgbClr val="0000CC"/>
                </a:solidFill>
                <a:latin typeface="Times New Roman" panose="02020603050405020304" pitchFamily="18" charset="0"/>
              </a:rPr>
              <a:t>tạo</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thành</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muối</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và</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giải</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phóng</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khí</a:t>
            </a:r>
            <a:r>
              <a:rPr lang="en-US" altLang="en-US" sz="2800" dirty="0">
                <a:solidFill>
                  <a:srgbClr val="0000CC"/>
                </a:solidFill>
                <a:latin typeface="Times New Roman" panose="02020603050405020304" pitchFamily="18" charset="0"/>
              </a:rPr>
              <a:t> carbon dioxide</a:t>
            </a:r>
          </a:p>
        </p:txBody>
      </p:sp>
      <p:sp>
        <p:nvSpPr>
          <p:cNvPr id="24" name="Text Box 21"/>
          <p:cNvSpPr txBox="1">
            <a:spLocks noChangeArrowheads="1"/>
          </p:cNvSpPr>
          <p:nvPr/>
        </p:nvSpPr>
        <p:spPr bwMode="auto">
          <a:xfrm>
            <a:off x="2247900" y="6051550"/>
            <a:ext cx="7696200" cy="457200"/>
          </a:xfrm>
          <a:prstGeom prst="rect">
            <a:avLst/>
          </a:prstGeom>
          <a:noFill/>
          <a:ln>
            <a:noFill/>
          </a:ln>
          <a:effectLst/>
          <a:extLst>
            <a:ext uri="{909E8E84-426E-40DD-AFC4-6F175D3DCCD1}">
              <a14:hiddenFill xmlns:a14="http://schemas.microsoft.com/office/drawing/2010/main">
                <a:solidFill>
                  <a:srgbClr val="FF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dirty="0">
                <a:solidFill>
                  <a:srgbClr val="0000CC"/>
                </a:solidFill>
                <a:latin typeface="Times New Roman" panose="02020603050405020304" pitchFamily="18" charset="0"/>
              </a:rPr>
              <a:t>2CH</a:t>
            </a:r>
            <a:r>
              <a:rPr lang="en-US" altLang="en-US" sz="2400" baseline="-25000" dirty="0">
                <a:solidFill>
                  <a:srgbClr val="0000CC"/>
                </a:solidFill>
                <a:latin typeface="Times New Roman" panose="02020603050405020304" pitchFamily="18" charset="0"/>
              </a:rPr>
              <a:t>3</a:t>
            </a:r>
            <a:r>
              <a:rPr lang="en-US" altLang="en-US" sz="2400" dirty="0">
                <a:solidFill>
                  <a:srgbClr val="0000CC"/>
                </a:solidFill>
                <a:latin typeface="Times New Roman" panose="02020603050405020304" pitchFamily="18" charset="0"/>
              </a:rPr>
              <a:t>COOH  + CaCO</a:t>
            </a:r>
            <a:r>
              <a:rPr lang="en-US" altLang="en-US" sz="2400" baseline="-25000" dirty="0">
                <a:solidFill>
                  <a:srgbClr val="0000CC"/>
                </a:solidFill>
                <a:latin typeface="Times New Roman" panose="02020603050405020304" pitchFamily="18" charset="0"/>
              </a:rPr>
              <a:t>3</a:t>
            </a:r>
            <a:r>
              <a:rPr lang="en-US" altLang="en-US" sz="2400" dirty="0">
                <a:solidFill>
                  <a:srgbClr val="0000CC"/>
                </a:solidFill>
                <a:latin typeface="Times New Roman" panose="02020603050405020304" pitchFamily="18" charset="0"/>
              </a:rPr>
              <a:t>         </a:t>
            </a:r>
            <a:r>
              <a:rPr lang="en-US" altLang="en-US" sz="2400" dirty="0">
                <a:solidFill>
                  <a:srgbClr val="0000CC"/>
                </a:solidFill>
                <a:latin typeface="Times New Roman" panose="02020603050405020304" pitchFamily="18" charset="0"/>
                <a:sym typeface="Wingdings" panose="05000000000000000000" pitchFamily="2" charset="2"/>
              </a:rPr>
              <a:t>   (CH</a:t>
            </a:r>
            <a:r>
              <a:rPr lang="en-US" altLang="en-US" sz="2400" baseline="-25000" dirty="0">
                <a:solidFill>
                  <a:srgbClr val="0000CC"/>
                </a:solidFill>
                <a:latin typeface="Times New Roman" panose="02020603050405020304" pitchFamily="18" charset="0"/>
                <a:sym typeface="Wingdings" panose="05000000000000000000" pitchFamily="2" charset="2"/>
              </a:rPr>
              <a:t>3</a:t>
            </a:r>
            <a:r>
              <a:rPr lang="en-US" altLang="en-US" sz="2400" dirty="0">
                <a:solidFill>
                  <a:srgbClr val="0000CC"/>
                </a:solidFill>
                <a:latin typeface="Times New Roman" panose="02020603050405020304" pitchFamily="18" charset="0"/>
                <a:sym typeface="Wingdings" panose="05000000000000000000" pitchFamily="2" charset="2"/>
              </a:rPr>
              <a:t>COO)</a:t>
            </a:r>
            <a:r>
              <a:rPr lang="en-US" altLang="en-US" sz="2400" baseline="-25000" dirty="0">
                <a:solidFill>
                  <a:srgbClr val="0000CC"/>
                </a:solidFill>
                <a:latin typeface="Times New Roman" panose="02020603050405020304" pitchFamily="18" charset="0"/>
                <a:sym typeface="Wingdings" panose="05000000000000000000" pitchFamily="2" charset="2"/>
              </a:rPr>
              <a:t>2</a:t>
            </a:r>
            <a:r>
              <a:rPr lang="en-US" altLang="en-US" sz="2400" dirty="0">
                <a:solidFill>
                  <a:srgbClr val="0000CC"/>
                </a:solidFill>
                <a:latin typeface="Times New Roman" panose="02020603050405020304" pitchFamily="18" charset="0"/>
                <a:sym typeface="Wingdings" panose="05000000000000000000" pitchFamily="2" charset="2"/>
              </a:rPr>
              <a:t>Ca  + CO</a:t>
            </a:r>
            <a:r>
              <a:rPr lang="en-US" altLang="en-US" sz="2400" baseline="-25000" dirty="0">
                <a:solidFill>
                  <a:srgbClr val="0000CC"/>
                </a:solidFill>
                <a:latin typeface="Times New Roman" panose="02020603050405020304" pitchFamily="18" charset="0"/>
                <a:sym typeface="Wingdings" panose="05000000000000000000" pitchFamily="2" charset="2"/>
              </a:rPr>
              <a:t>2</a:t>
            </a:r>
            <a:r>
              <a:rPr lang="en-US" altLang="en-US" sz="2400" dirty="0">
                <a:solidFill>
                  <a:srgbClr val="0000CC"/>
                </a:solidFill>
                <a:latin typeface="Times New Roman" panose="02020603050405020304" pitchFamily="18" charset="0"/>
                <a:sym typeface="Wingdings" panose="05000000000000000000" pitchFamily="2" charset="2"/>
              </a:rPr>
              <a:t> </a:t>
            </a:r>
            <a:r>
              <a:rPr lang="en-US" altLang="en-US" sz="1800" dirty="0">
                <a:solidFill>
                  <a:srgbClr val="0000CC"/>
                </a:solidFill>
                <a:latin typeface="Times New Roman" panose="02020603050405020304" pitchFamily="18" charset="0"/>
                <a:sym typeface="Wingdings" panose="05000000000000000000" pitchFamily="2" charset="2"/>
              </a:rPr>
              <a:t>+</a:t>
            </a:r>
            <a:r>
              <a:rPr lang="en-US" altLang="en-US" sz="1800" dirty="0">
                <a:latin typeface="Times New Roman" panose="02020603050405020304" pitchFamily="18" charset="0"/>
                <a:sym typeface="Wingdings" panose="05000000000000000000" pitchFamily="2" charset="2"/>
              </a:rPr>
              <a:t> </a:t>
            </a:r>
            <a:r>
              <a:rPr lang="en-US" altLang="en-US" sz="2400" dirty="0">
                <a:solidFill>
                  <a:srgbClr val="0000CC"/>
                </a:solidFill>
                <a:latin typeface="Times New Roman" panose="02020603050405020304" pitchFamily="18" charset="0"/>
                <a:sym typeface="Wingdings" panose="05000000000000000000" pitchFamily="2" charset="2"/>
              </a:rPr>
              <a:t>H</a:t>
            </a:r>
            <a:r>
              <a:rPr lang="en-US" altLang="en-US" sz="2400" baseline="-25000" dirty="0">
                <a:solidFill>
                  <a:srgbClr val="0000CC"/>
                </a:solidFill>
                <a:latin typeface="Times New Roman" panose="02020603050405020304" pitchFamily="18" charset="0"/>
                <a:sym typeface="Wingdings" panose="05000000000000000000" pitchFamily="2" charset="2"/>
              </a:rPr>
              <a:t>2</a:t>
            </a:r>
            <a:r>
              <a:rPr lang="en-US" altLang="en-US" sz="2400" dirty="0">
                <a:solidFill>
                  <a:srgbClr val="0000CC"/>
                </a:solidFill>
                <a:latin typeface="Times New Roman" panose="02020603050405020304" pitchFamily="18" charset="0"/>
                <a:sym typeface="Wingdings" panose="05000000000000000000" pitchFamily="2" charset="2"/>
              </a:rPr>
              <a:t>O</a:t>
            </a:r>
          </a:p>
        </p:txBody>
      </p:sp>
      <p:sp>
        <p:nvSpPr>
          <p:cNvPr id="25" name="Line 13"/>
          <p:cNvSpPr>
            <a:spLocks noChangeShapeType="1"/>
          </p:cNvSpPr>
          <p:nvPr/>
        </p:nvSpPr>
        <p:spPr bwMode="auto">
          <a:xfrm>
            <a:off x="5413375" y="6280150"/>
            <a:ext cx="609600" cy="0"/>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Text Box 18"/>
          <p:cNvSpPr txBox="1">
            <a:spLocks noChangeArrowheads="1"/>
          </p:cNvSpPr>
          <p:nvPr/>
        </p:nvSpPr>
        <p:spPr bwMode="auto">
          <a:xfrm>
            <a:off x="2249488" y="4123798"/>
            <a:ext cx="6769100" cy="457200"/>
          </a:xfrm>
          <a:prstGeom prst="rect">
            <a:avLst/>
          </a:prstGeom>
          <a:noFill/>
          <a:ln>
            <a:noFill/>
          </a:ln>
          <a:effectLst/>
          <a:extLst>
            <a:ext uri="{909E8E84-426E-40DD-AFC4-6F175D3DCCD1}">
              <a14:hiddenFill xmlns:a14="http://schemas.microsoft.com/office/drawing/2010/main">
                <a:solidFill>
                  <a:srgbClr val="FF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a:solidFill>
                  <a:srgbClr val="0000CC"/>
                </a:solidFill>
                <a:latin typeface="Times New Roman" panose="02020603050405020304" pitchFamily="18" charset="0"/>
              </a:rPr>
              <a:t>CH</a:t>
            </a:r>
            <a:r>
              <a:rPr lang="en-US" altLang="en-US" sz="2400" baseline="-25000">
                <a:solidFill>
                  <a:srgbClr val="0000CC"/>
                </a:solidFill>
                <a:latin typeface="Times New Roman" panose="02020603050405020304" pitchFamily="18" charset="0"/>
              </a:rPr>
              <a:t>3</a:t>
            </a:r>
            <a:r>
              <a:rPr lang="en-US" altLang="en-US" sz="2400">
                <a:solidFill>
                  <a:srgbClr val="0000CC"/>
                </a:solidFill>
                <a:latin typeface="Times New Roman" panose="02020603050405020304" pitchFamily="18" charset="0"/>
              </a:rPr>
              <a:t>COOH  + NaOH         </a:t>
            </a:r>
            <a:r>
              <a:rPr lang="en-US" altLang="en-US" sz="2400">
                <a:solidFill>
                  <a:srgbClr val="0000CC"/>
                </a:solidFill>
                <a:latin typeface="Times New Roman" panose="02020603050405020304" pitchFamily="18" charset="0"/>
                <a:sym typeface="Wingdings" panose="05000000000000000000" pitchFamily="2" charset="2"/>
              </a:rPr>
              <a:t>   CH</a:t>
            </a:r>
            <a:r>
              <a:rPr lang="en-US" altLang="en-US" sz="2400" baseline="-25000">
                <a:solidFill>
                  <a:srgbClr val="0000CC"/>
                </a:solidFill>
                <a:latin typeface="Times New Roman" panose="02020603050405020304" pitchFamily="18" charset="0"/>
                <a:sym typeface="Wingdings" panose="05000000000000000000" pitchFamily="2" charset="2"/>
              </a:rPr>
              <a:t>3</a:t>
            </a:r>
            <a:r>
              <a:rPr lang="en-US" altLang="en-US" sz="2400">
                <a:solidFill>
                  <a:srgbClr val="0000CC"/>
                </a:solidFill>
                <a:latin typeface="Times New Roman" panose="02020603050405020304" pitchFamily="18" charset="0"/>
                <a:sym typeface="Wingdings" panose="05000000000000000000" pitchFamily="2" charset="2"/>
              </a:rPr>
              <a:t>COONa  + H</a:t>
            </a:r>
            <a:r>
              <a:rPr lang="en-US" altLang="en-US" sz="2400" baseline="-25000">
                <a:solidFill>
                  <a:srgbClr val="0000CC"/>
                </a:solidFill>
                <a:latin typeface="Times New Roman" panose="02020603050405020304" pitchFamily="18" charset="0"/>
                <a:sym typeface="Wingdings" panose="05000000000000000000" pitchFamily="2" charset="2"/>
              </a:rPr>
              <a:t>2</a:t>
            </a:r>
            <a:r>
              <a:rPr lang="en-US" altLang="en-US" sz="2400">
                <a:solidFill>
                  <a:srgbClr val="0000CC"/>
                </a:solidFill>
                <a:latin typeface="Times New Roman" panose="02020603050405020304" pitchFamily="18" charset="0"/>
                <a:sym typeface="Wingdings" panose="05000000000000000000" pitchFamily="2" charset="2"/>
              </a:rPr>
              <a:t>O</a:t>
            </a:r>
            <a:endParaRPr lang="en-US" altLang="en-US" sz="1200">
              <a:solidFill>
                <a:srgbClr val="000066"/>
              </a:solidFill>
              <a:latin typeface="Times New Roman" panose="02020603050405020304" pitchFamily="18" charset="0"/>
            </a:endParaRPr>
          </a:p>
        </p:txBody>
      </p:sp>
    </p:spTree>
    <p:extLst>
      <p:ext uri="{BB962C8B-B14F-4D97-AF65-F5344CB8AC3E}">
        <p14:creationId xmlns:p14="http://schemas.microsoft.com/office/powerpoint/2010/main" val="22829209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9985"/>
                                        </p:tgtEl>
                                        <p:attrNameLst>
                                          <p:attrName>style.visibility</p:attrName>
                                        </p:attrNameLst>
                                      </p:cBhvr>
                                      <p:to>
                                        <p:strVal val="visible"/>
                                      </p:to>
                                    </p:set>
                                    <p:animEffect transition="in" filter="blinds(horizontal)">
                                      <p:cBhvr>
                                        <p:cTn id="7" dur="500"/>
                                        <p:tgtEl>
                                          <p:spTgt spid="3399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42"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ppt_x"/>
                                          </p:val>
                                        </p:tav>
                                        <p:tav tm="100000">
                                          <p:val>
                                            <p:strVal val="#ppt_x"/>
                                          </p:val>
                                        </p:tav>
                                      </p:tavLst>
                                    </p:anim>
                                    <p:anim calcmode="lin" valueType="num">
                                      <p:cBhvr additive="base">
                                        <p:cTn id="4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fill="hold"/>
                                        <p:tgtEl>
                                          <p:spTgt spid="15"/>
                                        </p:tgtEl>
                                        <p:attrNameLst>
                                          <p:attrName>ppt_x</p:attrName>
                                        </p:attrNameLst>
                                      </p:cBhvr>
                                      <p:tavLst>
                                        <p:tav tm="0">
                                          <p:val>
                                            <p:strVal val="#ppt_x"/>
                                          </p:val>
                                        </p:tav>
                                        <p:tav tm="100000">
                                          <p:val>
                                            <p:strVal val="#ppt_x"/>
                                          </p:val>
                                        </p:tav>
                                      </p:tavLst>
                                    </p:anim>
                                    <p:anim calcmode="lin" valueType="num">
                                      <p:cBhvr additive="base">
                                        <p:cTn id="5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additive="base">
                                        <p:cTn id="60" dur="500" fill="hold"/>
                                        <p:tgtEl>
                                          <p:spTgt spid="23"/>
                                        </p:tgtEl>
                                        <p:attrNameLst>
                                          <p:attrName>ppt_x</p:attrName>
                                        </p:attrNameLst>
                                      </p:cBhvr>
                                      <p:tavLst>
                                        <p:tav tm="0">
                                          <p:val>
                                            <p:strVal val="#ppt_x"/>
                                          </p:val>
                                        </p:tav>
                                        <p:tav tm="100000">
                                          <p:val>
                                            <p:strVal val="#ppt_x"/>
                                          </p:val>
                                        </p:tav>
                                      </p:tavLst>
                                    </p:anim>
                                    <p:anim calcmode="lin" valueType="num">
                                      <p:cBhvr additive="base">
                                        <p:cTn id="6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 calcmode="lin" valueType="num">
                                      <p:cBhvr additive="base">
                                        <p:cTn id="66" dur="500" fill="hold"/>
                                        <p:tgtEl>
                                          <p:spTgt spid="24"/>
                                        </p:tgtEl>
                                        <p:attrNameLst>
                                          <p:attrName>ppt_x</p:attrName>
                                        </p:attrNameLst>
                                      </p:cBhvr>
                                      <p:tavLst>
                                        <p:tav tm="0">
                                          <p:val>
                                            <p:strVal val="#ppt_x"/>
                                          </p:val>
                                        </p:tav>
                                        <p:tav tm="100000">
                                          <p:val>
                                            <p:strVal val="#ppt_x"/>
                                          </p:val>
                                        </p:tav>
                                      </p:tavLst>
                                    </p:anim>
                                    <p:anim calcmode="lin" valueType="num">
                                      <p:cBhvr additive="base">
                                        <p:cTn id="6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4"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additive="base">
                                        <p:cTn id="72" dur="500" fill="hold"/>
                                        <p:tgtEl>
                                          <p:spTgt spid="25"/>
                                        </p:tgtEl>
                                        <p:attrNameLst>
                                          <p:attrName>ppt_x</p:attrName>
                                        </p:attrNameLst>
                                      </p:cBhvr>
                                      <p:tavLst>
                                        <p:tav tm="0">
                                          <p:val>
                                            <p:strVal val="#ppt_x"/>
                                          </p:val>
                                        </p:tav>
                                        <p:tav tm="100000">
                                          <p:val>
                                            <p:strVal val="#ppt_x"/>
                                          </p:val>
                                        </p:tav>
                                      </p:tavLst>
                                    </p:anim>
                                    <p:anim calcmode="lin" valueType="num">
                                      <p:cBhvr additive="base">
                                        <p:cTn id="7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26"/>
                                        </p:tgtEl>
                                        <p:attrNameLst>
                                          <p:attrName>style.visibility</p:attrName>
                                        </p:attrNameLst>
                                      </p:cBhvr>
                                      <p:to>
                                        <p:strVal val="visible"/>
                                      </p:to>
                                    </p:set>
                                    <p:anim calcmode="lin" valueType="num">
                                      <p:cBhvr additive="base">
                                        <p:cTn id="78" dur="500" fill="hold"/>
                                        <p:tgtEl>
                                          <p:spTgt spid="26"/>
                                        </p:tgtEl>
                                        <p:attrNameLst>
                                          <p:attrName>ppt_x</p:attrName>
                                        </p:attrNameLst>
                                      </p:cBhvr>
                                      <p:tavLst>
                                        <p:tav tm="0">
                                          <p:val>
                                            <p:strVal val="#ppt_x"/>
                                          </p:val>
                                        </p:tav>
                                        <p:tav tm="100000">
                                          <p:val>
                                            <p:strVal val="#ppt_x"/>
                                          </p:val>
                                        </p:tav>
                                      </p:tavLst>
                                    </p:anim>
                                    <p:anim calcmode="lin" valueType="num">
                                      <p:cBhvr additive="base">
                                        <p:cTn id="7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985" grpId="0"/>
      <p:bldP spid="11" grpId="0"/>
      <p:bldP spid="14" grpId="0"/>
      <p:bldP spid="15" grpId="0"/>
      <p:bldP spid="18" grpId="0"/>
      <p:bldP spid="20" grpId="0"/>
      <p:bldP spid="22" grpId="0"/>
      <p:bldP spid="23" grpId="0"/>
      <p:bldP spid="24" grpId="0"/>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2104</TotalTime>
  <Words>2102</Words>
  <Application>Microsoft Office PowerPoint</Application>
  <PresentationFormat>Widescreen</PresentationFormat>
  <Paragraphs>344</Paragraphs>
  <Slides>26</Slides>
  <Notes>1</Notes>
  <HiddenSlides>0</HiddenSlides>
  <MMClips>2</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26</vt:i4>
      </vt:variant>
    </vt:vector>
  </HeadingPairs>
  <TitlesOfParts>
    <vt:vector size="41" baseType="lpstr">
      <vt:lpstr>Calibri Light</vt:lpstr>
      <vt:lpstr>Times New Roman</vt:lpstr>
      <vt:lpstr>Wingdings</vt:lpstr>
      <vt:lpstr>.VnAvantH</vt:lpstr>
      <vt:lpstr>Tahoma</vt:lpstr>
      <vt:lpstr>Calibri</vt:lpstr>
      <vt:lpstr>等线</vt:lpstr>
      <vt:lpstr>Arial</vt:lpstr>
      <vt:lpstr>华康俪金黑W8(P)</vt:lpstr>
      <vt:lpstr>.VnAvant</vt:lpstr>
      <vt:lpstr>Wingdings 2</vt:lpstr>
      <vt:lpstr>VNI-Times</vt:lpstr>
      <vt:lpstr>VNI-Cooper</vt:lpstr>
      <vt:lpstr>方正正中黑简体</vt:lpstr>
      <vt:lpstr>Office Theme</vt:lpstr>
      <vt:lpstr>PowerPoint Presentation</vt:lpstr>
      <vt:lpstr>PowerPoint Presentation</vt:lpstr>
      <vt:lpstr>PowerPoint Presentation</vt:lpstr>
      <vt:lpstr>PowerPoint Presentation</vt:lpstr>
      <vt:lpstr>     Phiếu học tập số 2    Mỗi nhóm tiến hành các thí nghiệm, quan sát hiện tượng, thảo luận và hoàn thành nội dung phiếu học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Thèn Tươi</dc:creator>
  <cp:keywords>VnTeach.Com</cp:keywords>
  <cp:lastModifiedBy>Administrator</cp:lastModifiedBy>
  <cp:revision>11</cp:revision>
  <dcterms:created xsi:type="dcterms:W3CDTF">2018-07-11T14:54:56Z</dcterms:created>
  <dcterms:modified xsi:type="dcterms:W3CDTF">2025-05-17T04:52:00Z</dcterms:modified>
</cp:coreProperties>
</file>