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697" r:id="rId3"/>
  </p:sldMasterIdLst>
  <p:notesMasterIdLst>
    <p:notesMasterId r:id="rId28"/>
  </p:notesMasterIdLst>
  <p:sldIdLst>
    <p:sldId id="581" r:id="rId4"/>
    <p:sldId id="256" r:id="rId5"/>
    <p:sldId id="476" r:id="rId6"/>
    <p:sldId id="575" r:id="rId7"/>
    <p:sldId id="576" r:id="rId8"/>
    <p:sldId id="577" r:id="rId9"/>
    <p:sldId id="597" r:id="rId10"/>
    <p:sldId id="596" r:id="rId11"/>
    <p:sldId id="582" r:id="rId12"/>
    <p:sldId id="598" r:id="rId13"/>
    <p:sldId id="599" r:id="rId14"/>
    <p:sldId id="600" r:id="rId15"/>
    <p:sldId id="584" r:id="rId16"/>
    <p:sldId id="585" r:id="rId17"/>
    <p:sldId id="586" r:id="rId18"/>
    <p:sldId id="587" r:id="rId19"/>
    <p:sldId id="588" r:id="rId20"/>
    <p:sldId id="589" r:id="rId21"/>
    <p:sldId id="590" r:id="rId22"/>
    <p:sldId id="591" r:id="rId23"/>
    <p:sldId id="592" r:id="rId24"/>
    <p:sldId id="593" r:id="rId25"/>
    <p:sldId id="594" r:id="rId26"/>
    <p:sldId id="59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7" autoAdjust="0"/>
    <p:restoredTop sz="94353" autoAdjust="0"/>
  </p:normalViewPr>
  <p:slideViewPr>
    <p:cSldViewPr snapToGrid="0">
      <p:cViewPr varScale="1">
        <p:scale>
          <a:sx n="65" d="100"/>
          <a:sy n="65" d="100"/>
        </p:scale>
        <p:origin x="76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chia </a:t>
            </a:r>
            <a:r>
              <a:rPr lang="en-US" dirty="0" err="1"/>
              <a:t>lớp</a:t>
            </a:r>
            <a:r>
              <a:rPr lang="en-US" baseline="0" dirty="0"/>
              <a:t> </a:t>
            </a:r>
            <a:r>
              <a:rPr lang="en-US" baseline="0" dirty="0" err="1"/>
              <a:t>thành</a:t>
            </a:r>
            <a:r>
              <a:rPr lang="en-US" baseline="0" dirty="0"/>
              <a:t> 4 </a:t>
            </a:r>
            <a:r>
              <a:rPr lang="en-US" baseline="0" dirty="0" err="1"/>
              <a:t>đội</a:t>
            </a:r>
            <a:r>
              <a:rPr lang="en-US" baseline="0" dirty="0"/>
              <a:t>, </a:t>
            </a:r>
            <a:r>
              <a:rPr lang="en-US" baseline="0" dirty="0" err="1"/>
              <a:t>mỗi</a:t>
            </a:r>
            <a:r>
              <a:rPr lang="en-US" baseline="0" dirty="0"/>
              <a:t> </a:t>
            </a:r>
            <a:r>
              <a:rPr lang="en-US" baseline="0" dirty="0" err="1"/>
              <a:t>đội</a:t>
            </a:r>
            <a:r>
              <a:rPr lang="en-US" baseline="0" dirty="0"/>
              <a:t> </a:t>
            </a:r>
            <a:r>
              <a:rPr lang="en-US" baseline="0" dirty="0" err="1"/>
              <a:t>lần</a:t>
            </a:r>
            <a:r>
              <a:rPr lang="en-US" baseline="0" dirty="0"/>
              <a:t> </a:t>
            </a:r>
            <a:r>
              <a:rPr lang="en-US" baseline="0" dirty="0" err="1"/>
              <a:t>lượt</a:t>
            </a:r>
            <a:r>
              <a:rPr lang="en-US" baseline="0" dirty="0"/>
              <a:t> </a:t>
            </a:r>
            <a:r>
              <a:rPr lang="en-US" baseline="0" dirty="0" err="1"/>
              <a:t>cử</a:t>
            </a:r>
            <a:r>
              <a:rPr lang="en-US" baseline="0" dirty="0"/>
              <a:t> </a:t>
            </a:r>
            <a:r>
              <a:rPr lang="en-US" baseline="0" dirty="0" err="1"/>
              <a:t>từng</a:t>
            </a:r>
            <a:r>
              <a:rPr lang="en-US" baseline="0" dirty="0"/>
              <a:t> </a:t>
            </a:r>
            <a:r>
              <a:rPr lang="en-US" baseline="0" dirty="0" err="1"/>
              <a:t>thành</a:t>
            </a:r>
            <a:r>
              <a:rPr lang="en-US" baseline="0" dirty="0"/>
              <a:t> </a:t>
            </a:r>
            <a:r>
              <a:rPr lang="en-US" baseline="0" dirty="0" err="1"/>
              <a:t>viên</a:t>
            </a:r>
            <a:r>
              <a:rPr lang="en-US" baseline="0" dirty="0"/>
              <a:t> </a:t>
            </a:r>
            <a:r>
              <a:rPr lang="en-US" baseline="0" dirty="0" err="1"/>
              <a:t>lên</a:t>
            </a:r>
            <a:r>
              <a:rPr lang="en-US" baseline="0" dirty="0"/>
              <a:t> </a:t>
            </a:r>
            <a:r>
              <a:rPr lang="en-US" baseline="0" dirty="0" err="1"/>
              <a:t>viết</a:t>
            </a:r>
            <a:r>
              <a:rPr lang="en-US" baseline="0" dirty="0"/>
              <a:t> </a:t>
            </a:r>
            <a:r>
              <a:rPr lang="en-US" baseline="0" dirty="0" err="1"/>
              <a:t>đáp</a:t>
            </a:r>
            <a:r>
              <a:rPr lang="en-US" baseline="0" dirty="0"/>
              <a:t> </a:t>
            </a:r>
            <a:r>
              <a:rPr lang="en-US" baseline="0" dirty="0" err="1"/>
              <a:t>án</a:t>
            </a:r>
            <a:r>
              <a:rPr lang="en-US" baseline="0" dirty="0"/>
              <a:t> </a:t>
            </a:r>
            <a:r>
              <a:rPr lang="en-US" baseline="0" dirty="0" err="1"/>
              <a:t>lên</a:t>
            </a:r>
            <a:r>
              <a:rPr lang="en-US" baseline="0" dirty="0"/>
              <a:t> </a:t>
            </a:r>
            <a:r>
              <a:rPr lang="en-US" baseline="0" dirty="0" err="1"/>
              <a:t>bảng</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Nhiệm</a:t>
            </a:r>
            <a:r>
              <a:rPr lang="en-US" baseline="0" dirty="0"/>
              <a:t> </a:t>
            </a:r>
            <a:r>
              <a:rPr lang="en-US" baseline="0" dirty="0" err="1"/>
              <a:t>vụ</a:t>
            </a:r>
            <a:r>
              <a:rPr lang="en-US" baseline="0" dirty="0"/>
              <a:t>: </a:t>
            </a:r>
            <a:r>
              <a:rPr lang="en-US" dirty="0" err="1"/>
              <a:t>Sắp</a:t>
            </a:r>
            <a:r>
              <a:rPr lang="en-US" dirty="0"/>
              <a:t> </a:t>
            </a:r>
            <a:r>
              <a:rPr lang="en-US" dirty="0" err="1"/>
              <a:t>xếp</a:t>
            </a:r>
            <a:r>
              <a:rPr lang="en-US" baseline="0" dirty="0"/>
              <a:t> </a:t>
            </a:r>
            <a:r>
              <a:rPr lang="en-US" baseline="0" dirty="0" err="1"/>
              <a:t>các</a:t>
            </a:r>
            <a:r>
              <a:rPr lang="en-US" baseline="0" dirty="0"/>
              <a:t> </a:t>
            </a:r>
            <a:r>
              <a:rPr lang="en-US" baseline="0" dirty="0" err="1"/>
              <a:t>từ</a:t>
            </a:r>
            <a:r>
              <a:rPr lang="en-US" baseline="0" dirty="0"/>
              <a:t> </a:t>
            </a:r>
            <a:r>
              <a:rPr lang="en-US" baseline="0" dirty="0" err="1"/>
              <a:t>khóa</a:t>
            </a:r>
            <a:r>
              <a:rPr lang="en-US" baseline="0" dirty="0"/>
              <a:t> </a:t>
            </a:r>
            <a:r>
              <a:rPr lang="en-US" baseline="0" dirty="0" err="1"/>
              <a:t>đã</a:t>
            </a:r>
            <a:r>
              <a:rPr lang="en-US" baseline="0" dirty="0"/>
              <a:t> </a:t>
            </a:r>
            <a:r>
              <a:rPr lang="en-US" baseline="0" dirty="0" err="1"/>
              <a:t>cho</a:t>
            </a:r>
            <a:r>
              <a:rPr lang="en-US" baseline="0" dirty="0"/>
              <a:t> </a:t>
            </a:r>
            <a:r>
              <a:rPr lang="en-US" baseline="0" dirty="0" err="1"/>
              <a:t>thành</a:t>
            </a:r>
            <a:r>
              <a:rPr lang="en-US" baseline="0" dirty="0"/>
              <a:t> </a:t>
            </a:r>
            <a:r>
              <a:rPr lang="en-US" baseline="0" dirty="0" err="1"/>
              <a:t>một</a:t>
            </a:r>
            <a:r>
              <a:rPr lang="en-US" baseline="0" dirty="0"/>
              <a:t> </a:t>
            </a:r>
            <a:r>
              <a:rPr lang="en-US" baseline="0" dirty="0" err="1"/>
              <a:t>câu</a:t>
            </a:r>
            <a:r>
              <a:rPr lang="en-US" baseline="0" dirty="0"/>
              <a:t> </a:t>
            </a:r>
            <a:r>
              <a:rPr lang="en-US" baseline="0" dirty="0" err="1"/>
              <a:t>có</a:t>
            </a:r>
            <a:r>
              <a:rPr lang="en-US" baseline="0" dirty="0"/>
              <a:t> </a:t>
            </a:r>
            <a:r>
              <a:rPr lang="en-US" baseline="0" dirty="0" err="1"/>
              <a:t>nghĩa</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Ví</a:t>
            </a:r>
            <a:r>
              <a:rPr lang="en-US" baseline="0" dirty="0"/>
              <a:t> </a:t>
            </a:r>
            <a:r>
              <a:rPr lang="en-US" baseline="0" dirty="0" err="1"/>
              <a:t>dụ</a:t>
            </a:r>
            <a:r>
              <a:rPr lang="en-US" baseline="0" dirty="0"/>
              <a:t>: </a:t>
            </a:r>
            <a:r>
              <a:rPr lang="en-US" baseline="0" dirty="0" err="1"/>
              <a:t>sao</a:t>
            </a:r>
            <a:r>
              <a:rPr lang="en-US" baseline="0" dirty="0"/>
              <a:t> </a:t>
            </a:r>
            <a:r>
              <a:rPr lang="en-US" baseline="0" dirty="0" err="1"/>
              <a:t>ông</a:t>
            </a:r>
            <a:r>
              <a:rPr lang="en-US" baseline="0" dirty="0"/>
              <a:t> </a:t>
            </a:r>
            <a:r>
              <a:rPr lang="en-US" baseline="0" dirty="0" err="1"/>
              <a:t>nhìn</a:t>
            </a:r>
            <a:r>
              <a:rPr lang="en-US" baseline="0" dirty="0"/>
              <a:t> </a:t>
            </a:r>
            <a:r>
              <a:rPr lang="en-US" baseline="0" dirty="0" err="1"/>
              <a:t>tôi</a:t>
            </a:r>
            <a:r>
              <a:rPr lang="en-US" baseline="0" dirty="0"/>
              <a:t> </a:t>
            </a:r>
            <a:r>
              <a:rPr lang="en-US" baseline="0" dirty="0" err="1"/>
              <a:t>kĩ</a:t>
            </a:r>
            <a:r>
              <a:rPr lang="en-US" baseline="0" dirty="0"/>
              <a:t> </a:t>
            </a:r>
            <a:r>
              <a:rPr lang="en-US" baseline="0" dirty="0" err="1"/>
              <a:t>thế</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Sao </a:t>
            </a:r>
            <a:r>
              <a:rPr lang="en-US" baseline="0" dirty="0" err="1"/>
              <a:t>tôi</a:t>
            </a:r>
            <a:r>
              <a:rPr lang="en-US" baseline="0" dirty="0"/>
              <a:t> </a:t>
            </a:r>
            <a:r>
              <a:rPr lang="en-US" baseline="0" dirty="0" err="1"/>
              <a:t>nhìn</a:t>
            </a:r>
            <a:r>
              <a:rPr lang="en-US" baseline="0" dirty="0"/>
              <a:t> </a:t>
            </a:r>
            <a:r>
              <a:rPr lang="en-US" baseline="0" dirty="0" err="1"/>
              <a:t>ông</a:t>
            </a:r>
            <a:r>
              <a:rPr lang="en-US" baseline="0" dirty="0"/>
              <a:t> </a:t>
            </a:r>
            <a:r>
              <a:rPr lang="en-US" baseline="0" dirty="0" err="1"/>
              <a:t>kĩ</a:t>
            </a:r>
            <a:r>
              <a:rPr lang="en-US" baseline="0" dirty="0"/>
              <a:t> </a:t>
            </a:r>
            <a:r>
              <a:rPr lang="en-US" baseline="0" dirty="0" err="1"/>
              <a:t>thế</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Tôi</a:t>
            </a:r>
            <a:r>
              <a:rPr lang="en-US" baseline="0" dirty="0"/>
              <a:t> </a:t>
            </a:r>
            <a:r>
              <a:rPr lang="en-US" baseline="0" dirty="0" err="1"/>
              <a:t>nhìn</a:t>
            </a:r>
            <a:r>
              <a:rPr lang="en-US" baseline="0" dirty="0"/>
              <a:t> </a:t>
            </a:r>
            <a:r>
              <a:rPr lang="en-US" baseline="0" dirty="0" err="1"/>
              <a:t>ông</a:t>
            </a:r>
            <a:r>
              <a:rPr lang="en-US" baseline="0" dirty="0"/>
              <a:t> </a:t>
            </a:r>
            <a:r>
              <a:rPr lang="en-US" baseline="0" dirty="0" err="1"/>
              <a:t>kĩ</a:t>
            </a:r>
            <a:r>
              <a:rPr lang="en-US" baseline="0" dirty="0"/>
              <a:t> </a:t>
            </a:r>
            <a:r>
              <a:rPr lang="en-US" baseline="0" dirty="0" err="1"/>
              <a:t>thế</a:t>
            </a:r>
            <a:r>
              <a:rPr lang="en-US" baseline="0" dirty="0"/>
              <a:t> </a:t>
            </a:r>
            <a:r>
              <a:rPr lang="en-US" baseline="0" dirty="0" err="1"/>
              <a:t>sao</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Ông</a:t>
            </a:r>
            <a:r>
              <a:rPr lang="en-US" baseline="0" dirty="0"/>
              <a:t> </a:t>
            </a:r>
            <a:r>
              <a:rPr lang="en-US" baseline="0" dirty="0" err="1"/>
              <a:t>nhìn</a:t>
            </a:r>
            <a:r>
              <a:rPr lang="en-US" baseline="0" dirty="0"/>
              <a:t> </a:t>
            </a:r>
            <a:r>
              <a:rPr lang="en-US" baseline="0" dirty="0" err="1"/>
              <a:t>tôi</a:t>
            </a:r>
            <a:r>
              <a:rPr lang="en-US" baseline="0" dirty="0"/>
              <a:t> </a:t>
            </a:r>
            <a:r>
              <a:rPr lang="en-US" baseline="0" dirty="0" err="1"/>
              <a:t>kĩ</a:t>
            </a:r>
            <a:r>
              <a:rPr lang="en-US" baseline="0" dirty="0"/>
              <a:t> </a:t>
            </a:r>
            <a:r>
              <a:rPr lang="en-US" baseline="0" dirty="0" err="1"/>
              <a:t>thế</a:t>
            </a:r>
            <a:r>
              <a:rPr lang="en-US" baseline="0" dirty="0"/>
              <a:t> </a:t>
            </a:r>
            <a:r>
              <a:rPr lang="en-US" baseline="0" dirty="0" err="1"/>
              <a:t>sao</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Kĩ</a:t>
            </a:r>
            <a:r>
              <a:rPr lang="en-US" baseline="0" dirty="0"/>
              <a:t> </a:t>
            </a:r>
            <a:r>
              <a:rPr lang="en-US" baseline="0" dirty="0" err="1"/>
              <a:t>thế</a:t>
            </a:r>
            <a:r>
              <a:rPr lang="en-US" baseline="0" dirty="0"/>
              <a:t>, </a:t>
            </a:r>
            <a:r>
              <a:rPr lang="en-US" baseline="0" dirty="0" err="1"/>
              <a:t>sao</a:t>
            </a:r>
            <a:r>
              <a:rPr lang="en-US" baseline="0" dirty="0"/>
              <a:t> </a:t>
            </a:r>
            <a:r>
              <a:rPr lang="en-US" baseline="0" dirty="0" err="1"/>
              <a:t>ông</a:t>
            </a:r>
            <a:r>
              <a:rPr lang="en-US" baseline="0" dirty="0"/>
              <a:t> </a:t>
            </a:r>
            <a:r>
              <a:rPr lang="en-US" baseline="0" dirty="0" err="1"/>
              <a:t>nhìn</a:t>
            </a:r>
            <a:r>
              <a:rPr lang="en-US" baseline="0" dirty="0"/>
              <a:t> </a:t>
            </a:r>
            <a:r>
              <a:rPr lang="en-US" baseline="0" dirty="0" err="1"/>
              <a:t>tôi</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Kĩ</a:t>
            </a:r>
            <a:r>
              <a:rPr lang="en-US" baseline="0" dirty="0"/>
              <a:t> </a:t>
            </a:r>
            <a:r>
              <a:rPr lang="en-US" baseline="0" dirty="0" err="1"/>
              <a:t>thế</a:t>
            </a:r>
            <a:r>
              <a:rPr lang="en-US" baseline="0" dirty="0"/>
              <a:t>, </a:t>
            </a:r>
            <a:r>
              <a:rPr lang="en-US" baseline="0" dirty="0" err="1"/>
              <a:t>sao</a:t>
            </a:r>
            <a:r>
              <a:rPr lang="en-US" baseline="0" dirty="0"/>
              <a:t> </a:t>
            </a:r>
            <a:r>
              <a:rPr lang="en-US" baseline="0" dirty="0" err="1"/>
              <a:t>tôi</a:t>
            </a:r>
            <a:r>
              <a:rPr lang="en-US" baseline="0" dirty="0"/>
              <a:t> </a:t>
            </a:r>
            <a:r>
              <a:rPr lang="en-US" baseline="0" dirty="0" err="1"/>
              <a:t>nhìn</a:t>
            </a:r>
            <a:r>
              <a:rPr lang="en-US" baseline="0" dirty="0"/>
              <a:t> </a:t>
            </a:r>
            <a:r>
              <a:rPr lang="en-US" baseline="0" dirty="0" err="1"/>
              <a:t>ông</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Nhìn</a:t>
            </a:r>
            <a:r>
              <a:rPr lang="en-US" baseline="0" dirty="0"/>
              <a:t> </a:t>
            </a:r>
            <a:r>
              <a:rPr lang="en-US" baseline="0" dirty="0" err="1"/>
              <a:t>tôi</a:t>
            </a:r>
            <a:r>
              <a:rPr lang="en-US" baseline="0" dirty="0"/>
              <a:t> </a:t>
            </a:r>
            <a:r>
              <a:rPr lang="en-US" baseline="0" dirty="0" err="1"/>
              <a:t>kĩ</a:t>
            </a:r>
            <a:r>
              <a:rPr lang="en-US" baseline="0" dirty="0"/>
              <a:t> </a:t>
            </a:r>
            <a:r>
              <a:rPr lang="en-US" baseline="0" dirty="0" err="1"/>
              <a:t>thế</a:t>
            </a:r>
            <a:r>
              <a:rPr lang="en-US" baseline="0" dirty="0"/>
              <a:t> </a:t>
            </a:r>
            <a:r>
              <a:rPr lang="en-US" baseline="0" dirty="0" err="1"/>
              <a:t>sao</a:t>
            </a:r>
            <a:r>
              <a:rPr lang="en-US" baseline="0" dirty="0"/>
              <a:t> </a:t>
            </a:r>
            <a:r>
              <a:rPr lang="en-US" baseline="0" dirty="0" err="1"/>
              <a:t>ông</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23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10</a:t>
            </a:fld>
            <a:endParaRPr lang="en-US"/>
          </a:p>
        </p:txBody>
      </p:sp>
    </p:spTree>
    <p:extLst>
      <p:ext uri="{BB962C8B-B14F-4D97-AF65-F5344CB8AC3E}">
        <p14:creationId xmlns:p14="http://schemas.microsoft.com/office/powerpoint/2010/main" val="3288319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11</a:t>
            </a:fld>
            <a:endParaRPr lang="en-US"/>
          </a:p>
        </p:txBody>
      </p:sp>
    </p:spTree>
    <p:extLst>
      <p:ext uri="{BB962C8B-B14F-4D97-AF65-F5344CB8AC3E}">
        <p14:creationId xmlns:p14="http://schemas.microsoft.com/office/powerpoint/2010/main" val="1803859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t>
            </a:r>
            <a:r>
              <a:rPr kumimoji="0" lang="vi-VN" sz="12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ưu ý: </a:t>
            </a: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 thành phần biệt lập như thành phần gọi – đáp, thành phần cảm thán có thể tách ra tạo thành một câu đặc biệt </a:t>
            </a:r>
            <a:r>
              <a:rPr kumimoji="0" lang="vi-VN" sz="1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1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Hỡi chàng trai! </a:t>
            </a:r>
            <a:r>
              <a:rPr kumimoji="0" lang="vi-VN" sz="1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 hãy nói nữa đi, nói cho ta nghe nhiều nữa đi.)</a:t>
            </a: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và ngược lại, các câu đặc biệt dùng để gọi – đáp, bộc lộ cảm xúc có thể gộp với câu phía sau để tạo thành một cấu trúc lớn hơn </a:t>
            </a:r>
            <a:r>
              <a:rPr kumimoji="0" lang="vi-VN" sz="1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12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 ơi</a:t>
            </a:r>
            <a:r>
              <a:rPr kumimoji="0" lang="vi-VN" sz="1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đến hôm nay ta mới được nghe một lời nói, lời nói của chàng trai trẻ.).</a:t>
            </a:r>
            <a:endParaRPr kumimoji="0" lang="en-US" sz="1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 HS nhận xét sự khác biệt giữa cấu trúc của phần lời thoại đã cho và phần lời thoại do HS viết.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CCE84CD-114C-4AB1-A301-9740D6EB1117}" type="slidenum">
              <a:rPr lang="en-US" smtClean="0"/>
              <a:t>12</a:t>
            </a:fld>
            <a:endParaRPr lang="en-US"/>
          </a:p>
        </p:txBody>
      </p:sp>
    </p:spTree>
    <p:extLst>
      <p:ext uri="{BB962C8B-B14F-4D97-AF65-F5344CB8AC3E}">
        <p14:creationId xmlns:p14="http://schemas.microsoft.com/office/powerpoint/2010/main" val="2995472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496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86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289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941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182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699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106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9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70634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335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139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A07D4-5845-4225-831C-2B65DFEF5E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92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429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3330301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954599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5/17/2025</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5/17/2025</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5/17/2025</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defTabSz="914446"/>
            <a:fld id="{8FB643D8-C639-4ED3-927B-9CF422E769F9}" type="datetimeFigureOut">
              <a:rPr lang="en-US" smtClean="0">
                <a:solidFill>
                  <a:prstClr val="black">
                    <a:tint val="75000"/>
                  </a:prstClr>
                </a:solidFill>
              </a:rPr>
              <a:pPr defTabSz="914446"/>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defTabSz="914446"/>
            <a:fld id="{4903B7BF-B94C-448E-A4F3-50F213708E24}"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460730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defTabSz="914446"/>
            <a:fld id="{8FB643D8-C639-4ED3-927B-9CF422E769F9}" type="datetimeFigureOut">
              <a:rPr lang="en-US" smtClean="0">
                <a:solidFill>
                  <a:prstClr val="black">
                    <a:tint val="75000"/>
                  </a:prstClr>
                </a:solidFill>
              </a:rPr>
              <a:pPr defTabSz="914446"/>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defTabSz="914446"/>
            <a:fld id="{4903B7BF-B94C-448E-A4F3-50F213708E24}"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287682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defTabSz="914446"/>
            <a:fld id="{8FB643D8-C639-4ED3-927B-9CF422E769F9}" type="datetimeFigureOut">
              <a:rPr lang="en-US" smtClean="0">
                <a:solidFill>
                  <a:prstClr val="black">
                    <a:tint val="75000"/>
                  </a:prstClr>
                </a:solidFill>
              </a:rPr>
              <a:pPr defTabSz="914446"/>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defTabSz="914446"/>
            <a:fld id="{4903B7BF-B94C-448E-A4F3-50F213708E24}"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652851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defTabSz="914446"/>
            <a:fld id="{8FB643D8-C639-4ED3-927B-9CF422E769F9}" type="datetimeFigureOut">
              <a:rPr lang="en-US" smtClean="0">
                <a:solidFill>
                  <a:prstClr val="black">
                    <a:tint val="75000"/>
                  </a:prstClr>
                </a:solidFill>
              </a:rPr>
              <a:pPr defTabSz="914446"/>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defTabSz="914446"/>
            <a:fld id="{4903B7BF-B94C-448E-A4F3-50F213708E24}"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738363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defTabSz="914446"/>
            <a:fld id="{8FB643D8-C639-4ED3-927B-9CF422E769F9}" type="datetimeFigureOut">
              <a:rPr lang="en-US" smtClean="0">
                <a:solidFill>
                  <a:prstClr val="black">
                    <a:tint val="75000"/>
                  </a:prstClr>
                </a:solidFill>
              </a:rPr>
              <a:pPr defTabSz="914446"/>
              <a:t>5/17/2025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defTabSz="914446"/>
            <a:fld id="{4903B7BF-B94C-448E-A4F3-50F213708E24}"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273140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defTabSz="914446"/>
            <a:fld id="{8FB643D8-C639-4ED3-927B-9CF422E769F9}" type="datetimeFigureOut">
              <a:rPr lang="en-US" smtClean="0">
                <a:solidFill>
                  <a:prstClr val="black">
                    <a:tint val="75000"/>
                  </a:prstClr>
                </a:solidFill>
              </a:rPr>
              <a:pPr defTabSz="914446"/>
              <a:t>5/17/2025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defTabSz="914446"/>
            <a:fld id="{4903B7BF-B94C-448E-A4F3-50F213708E24}"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644371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defTabSz="914446"/>
            <a:fld id="{8FB643D8-C639-4ED3-927B-9CF422E769F9}" type="datetimeFigureOut">
              <a:rPr lang="en-US" smtClean="0">
                <a:solidFill>
                  <a:prstClr val="black">
                    <a:tint val="75000"/>
                  </a:prstClr>
                </a:solidFill>
              </a:rPr>
              <a:pPr defTabSz="914446"/>
              <a:t>5/17/2025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defTabSz="914446"/>
            <a:fld id="{4903B7BF-B94C-448E-A4F3-50F213708E24}"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001088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defTabSz="914446"/>
            <a:fld id="{8FB643D8-C639-4ED3-927B-9CF422E769F9}" type="datetimeFigureOut">
              <a:rPr lang="en-US" smtClean="0">
                <a:solidFill>
                  <a:prstClr val="black">
                    <a:tint val="75000"/>
                  </a:prstClr>
                </a:solidFill>
              </a:rPr>
              <a:pPr defTabSz="914446"/>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defTabSz="914446"/>
            <a:fld id="{4903B7BF-B94C-448E-A4F3-50F213708E24}"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3711787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5/17/2025</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defTabSz="914446"/>
            <a:fld id="{8FB643D8-C639-4ED3-927B-9CF422E769F9}" type="datetimeFigureOut">
              <a:rPr lang="en-US" smtClean="0">
                <a:solidFill>
                  <a:prstClr val="black">
                    <a:tint val="75000"/>
                  </a:prstClr>
                </a:solidFill>
              </a:rPr>
              <a:pPr defTabSz="914446"/>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defTabSz="914446"/>
            <a:fld id="{4903B7BF-B94C-448E-A4F3-50F213708E24}"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108255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defTabSz="914446"/>
            <a:fld id="{8FB643D8-C639-4ED3-927B-9CF422E769F9}" type="datetimeFigureOut">
              <a:rPr lang="en-US" smtClean="0">
                <a:solidFill>
                  <a:prstClr val="black">
                    <a:tint val="75000"/>
                  </a:prstClr>
                </a:solidFill>
              </a:rPr>
              <a:pPr defTabSz="914446"/>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defTabSz="914446"/>
            <a:fld id="{4903B7BF-B94C-448E-A4F3-50F213708E24}"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4031992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defTabSz="914446"/>
            <a:fld id="{8FB643D8-C639-4ED3-927B-9CF422E769F9}" type="datetimeFigureOut">
              <a:rPr lang="en-US" smtClean="0">
                <a:solidFill>
                  <a:prstClr val="black">
                    <a:tint val="75000"/>
                  </a:prstClr>
                </a:solidFill>
              </a:rPr>
              <a:pPr defTabSz="914446"/>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defTabSz="914446"/>
            <a:fld id="{4903B7BF-B94C-448E-A4F3-50F213708E24}"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129007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30" indent="0" algn="ctr">
              <a:buNone/>
              <a:defRPr>
                <a:solidFill>
                  <a:schemeClr val="tx1">
                    <a:tint val="75000"/>
                  </a:schemeClr>
                </a:solidFill>
              </a:defRPr>
            </a:lvl2pPr>
            <a:lvl3pPr marL="1219261" indent="0" algn="ctr">
              <a:buNone/>
              <a:defRPr>
                <a:solidFill>
                  <a:schemeClr val="tx1">
                    <a:tint val="75000"/>
                  </a:schemeClr>
                </a:solidFill>
              </a:defRPr>
            </a:lvl3pPr>
            <a:lvl4pPr marL="1828891" indent="0" algn="ctr">
              <a:buNone/>
              <a:defRPr>
                <a:solidFill>
                  <a:schemeClr val="tx1">
                    <a:tint val="75000"/>
                  </a:schemeClr>
                </a:solidFill>
              </a:defRPr>
            </a:lvl4pPr>
            <a:lvl5pPr marL="2438522" indent="0" algn="ctr">
              <a:buNone/>
              <a:defRPr>
                <a:solidFill>
                  <a:schemeClr val="tx1">
                    <a:tint val="75000"/>
                  </a:schemeClr>
                </a:solidFill>
              </a:defRPr>
            </a:lvl5pPr>
            <a:lvl6pPr marL="3048152" indent="0" algn="ctr">
              <a:buNone/>
              <a:defRPr>
                <a:solidFill>
                  <a:schemeClr val="tx1">
                    <a:tint val="75000"/>
                  </a:schemeClr>
                </a:solidFill>
              </a:defRPr>
            </a:lvl6pPr>
            <a:lvl7pPr marL="3657783" indent="0" algn="ctr">
              <a:buNone/>
              <a:defRPr>
                <a:solidFill>
                  <a:schemeClr val="tx1">
                    <a:tint val="75000"/>
                  </a:schemeClr>
                </a:solidFill>
              </a:defRPr>
            </a:lvl7pPr>
            <a:lvl8pPr marL="4267413" indent="0" algn="ctr">
              <a:buNone/>
              <a:defRPr>
                <a:solidFill>
                  <a:schemeClr val="tx1">
                    <a:tint val="75000"/>
                  </a:schemeClr>
                </a:solidFill>
              </a:defRPr>
            </a:lvl8pPr>
            <a:lvl9pPr marL="48770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261"/>
            <a:fld id="{33BB504A-11D5-4594-99D7-C9A16AF1D067}" type="datetimeFigureOut">
              <a:rPr lang="en-US" smtClean="0">
                <a:solidFill>
                  <a:prstClr val="black">
                    <a:tint val="75000"/>
                  </a:prstClr>
                </a:solidFill>
              </a:rPr>
              <a:pPr defTabSz="1219261"/>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2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261"/>
            <a:fld id="{E97553C6-A3D7-405C-ABD2-52B04B23E2E7}" type="slidenum">
              <a:rPr lang="en-US" smtClean="0">
                <a:solidFill>
                  <a:prstClr val="black">
                    <a:tint val="75000"/>
                  </a:prstClr>
                </a:solidFill>
              </a:rPr>
              <a:pPr defTabSz="1219261"/>
              <a:t>‹#›</a:t>
            </a:fld>
            <a:endParaRPr lang="en-US">
              <a:solidFill>
                <a:prstClr val="black">
                  <a:tint val="75000"/>
                </a:prstClr>
              </a:solidFill>
            </a:endParaRPr>
          </a:p>
        </p:txBody>
      </p:sp>
    </p:spTree>
    <p:extLst>
      <p:ext uri="{BB962C8B-B14F-4D97-AF65-F5344CB8AC3E}">
        <p14:creationId xmlns:p14="http://schemas.microsoft.com/office/powerpoint/2010/main" val="692481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261"/>
            <a:fld id="{33BB504A-11D5-4594-99D7-C9A16AF1D067}" type="datetimeFigureOut">
              <a:rPr lang="en-US" smtClean="0">
                <a:solidFill>
                  <a:prstClr val="black">
                    <a:tint val="75000"/>
                  </a:prstClr>
                </a:solidFill>
              </a:rPr>
              <a:pPr defTabSz="1219261"/>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2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261"/>
            <a:fld id="{E97553C6-A3D7-405C-ABD2-52B04B23E2E7}" type="slidenum">
              <a:rPr lang="en-US" smtClean="0">
                <a:solidFill>
                  <a:prstClr val="black">
                    <a:tint val="75000"/>
                  </a:prstClr>
                </a:solidFill>
              </a:rPr>
              <a:pPr defTabSz="1219261"/>
              <a:t>‹#›</a:t>
            </a:fld>
            <a:endParaRPr lang="en-US">
              <a:solidFill>
                <a:prstClr val="black">
                  <a:tint val="75000"/>
                </a:prstClr>
              </a:solidFill>
            </a:endParaRPr>
          </a:p>
        </p:txBody>
      </p:sp>
    </p:spTree>
    <p:extLst>
      <p:ext uri="{BB962C8B-B14F-4D97-AF65-F5344CB8AC3E}">
        <p14:creationId xmlns:p14="http://schemas.microsoft.com/office/powerpoint/2010/main" val="3878143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4"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630" indent="0">
              <a:buNone/>
              <a:defRPr sz="2400">
                <a:solidFill>
                  <a:schemeClr val="tx1">
                    <a:tint val="75000"/>
                  </a:schemeClr>
                </a:solidFill>
              </a:defRPr>
            </a:lvl2pPr>
            <a:lvl3pPr marL="1219261" indent="0">
              <a:buNone/>
              <a:defRPr sz="2133">
                <a:solidFill>
                  <a:schemeClr val="tx1">
                    <a:tint val="75000"/>
                  </a:schemeClr>
                </a:solidFill>
              </a:defRPr>
            </a:lvl3pPr>
            <a:lvl4pPr marL="1828891" indent="0">
              <a:buNone/>
              <a:defRPr sz="1867">
                <a:solidFill>
                  <a:schemeClr val="tx1">
                    <a:tint val="75000"/>
                  </a:schemeClr>
                </a:solidFill>
              </a:defRPr>
            </a:lvl4pPr>
            <a:lvl5pPr marL="2438522" indent="0">
              <a:buNone/>
              <a:defRPr sz="1867">
                <a:solidFill>
                  <a:schemeClr val="tx1">
                    <a:tint val="75000"/>
                  </a:schemeClr>
                </a:solidFill>
              </a:defRPr>
            </a:lvl5pPr>
            <a:lvl6pPr marL="3048152" indent="0">
              <a:buNone/>
              <a:defRPr sz="1867">
                <a:solidFill>
                  <a:schemeClr val="tx1">
                    <a:tint val="75000"/>
                  </a:schemeClr>
                </a:solidFill>
              </a:defRPr>
            </a:lvl6pPr>
            <a:lvl7pPr marL="3657783" indent="0">
              <a:buNone/>
              <a:defRPr sz="1867">
                <a:solidFill>
                  <a:schemeClr val="tx1">
                    <a:tint val="75000"/>
                  </a:schemeClr>
                </a:solidFill>
              </a:defRPr>
            </a:lvl7pPr>
            <a:lvl8pPr marL="4267413" indent="0">
              <a:buNone/>
              <a:defRPr sz="1867">
                <a:solidFill>
                  <a:schemeClr val="tx1">
                    <a:tint val="75000"/>
                  </a:schemeClr>
                </a:solidFill>
              </a:defRPr>
            </a:lvl8pPr>
            <a:lvl9pPr marL="4877044"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261"/>
            <a:fld id="{33BB504A-11D5-4594-99D7-C9A16AF1D067}" type="datetimeFigureOut">
              <a:rPr lang="en-US" smtClean="0">
                <a:solidFill>
                  <a:prstClr val="black">
                    <a:tint val="75000"/>
                  </a:prstClr>
                </a:solidFill>
              </a:rPr>
              <a:pPr defTabSz="1219261"/>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2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261"/>
            <a:fld id="{E97553C6-A3D7-405C-ABD2-52B04B23E2E7}" type="slidenum">
              <a:rPr lang="en-US" smtClean="0">
                <a:solidFill>
                  <a:prstClr val="black">
                    <a:tint val="75000"/>
                  </a:prstClr>
                </a:solidFill>
              </a:rPr>
              <a:pPr defTabSz="1219261"/>
              <a:t>‹#›</a:t>
            </a:fld>
            <a:endParaRPr lang="en-US">
              <a:solidFill>
                <a:prstClr val="black">
                  <a:tint val="75000"/>
                </a:prstClr>
              </a:solidFill>
            </a:endParaRPr>
          </a:p>
        </p:txBody>
      </p:sp>
    </p:spTree>
    <p:extLst>
      <p:ext uri="{BB962C8B-B14F-4D97-AF65-F5344CB8AC3E}">
        <p14:creationId xmlns:p14="http://schemas.microsoft.com/office/powerpoint/2010/main" val="1430064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4"/>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261"/>
            <a:fld id="{33BB504A-11D5-4594-99D7-C9A16AF1D067}" type="datetimeFigureOut">
              <a:rPr lang="en-US" smtClean="0">
                <a:solidFill>
                  <a:prstClr val="black">
                    <a:tint val="75000"/>
                  </a:prstClr>
                </a:solidFill>
              </a:rPr>
              <a:pPr defTabSz="1219261"/>
              <a:t>5/17/2025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26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261"/>
            <a:fld id="{E97553C6-A3D7-405C-ABD2-52B04B23E2E7}" type="slidenum">
              <a:rPr lang="en-US" smtClean="0">
                <a:solidFill>
                  <a:prstClr val="black">
                    <a:tint val="75000"/>
                  </a:prstClr>
                </a:solidFill>
              </a:rPr>
              <a:pPr defTabSz="1219261"/>
              <a:t>‹#›</a:t>
            </a:fld>
            <a:endParaRPr lang="en-US">
              <a:solidFill>
                <a:prstClr val="black">
                  <a:tint val="75000"/>
                </a:prstClr>
              </a:solidFill>
            </a:endParaRPr>
          </a:p>
        </p:txBody>
      </p:sp>
    </p:spTree>
    <p:extLst>
      <p:ext uri="{BB962C8B-B14F-4D97-AF65-F5344CB8AC3E}">
        <p14:creationId xmlns:p14="http://schemas.microsoft.com/office/powerpoint/2010/main" val="3317256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630" indent="0">
              <a:buNone/>
              <a:defRPr sz="2667" b="1"/>
            </a:lvl2pPr>
            <a:lvl3pPr marL="1219261" indent="0">
              <a:buNone/>
              <a:defRPr sz="2400" b="1"/>
            </a:lvl3pPr>
            <a:lvl4pPr marL="1828891" indent="0">
              <a:buNone/>
              <a:defRPr sz="2133" b="1"/>
            </a:lvl4pPr>
            <a:lvl5pPr marL="2438522" indent="0">
              <a:buNone/>
              <a:defRPr sz="2133" b="1"/>
            </a:lvl5pPr>
            <a:lvl6pPr marL="3048152" indent="0">
              <a:buNone/>
              <a:defRPr sz="2133" b="1"/>
            </a:lvl6pPr>
            <a:lvl7pPr marL="3657783" indent="0">
              <a:buNone/>
              <a:defRPr sz="2133" b="1"/>
            </a:lvl7pPr>
            <a:lvl8pPr marL="4267413" indent="0">
              <a:buNone/>
              <a:defRPr sz="2133" b="1"/>
            </a:lvl8pPr>
            <a:lvl9pPr marL="4877044"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261"/>
            <a:fld id="{33BB504A-11D5-4594-99D7-C9A16AF1D067}" type="datetimeFigureOut">
              <a:rPr lang="en-US" smtClean="0">
                <a:solidFill>
                  <a:prstClr val="black">
                    <a:tint val="75000"/>
                  </a:prstClr>
                </a:solidFill>
              </a:rPr>
              <a:pPr defTabSz="1219261"/>
              <a:t>5/17/2025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26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261"/>
            <a:fld id="{E97553C6-A3D7-405C-ABD2-52B04B23E2E7}" type="slidenum">
              <a:rPr lang="en-US" smtClean="0">
                <a:solidFill>
                  <a:prstClr val="black">
                    <a:tint val="75000"/>
                  </a:prstClr>
                </a:solidFill>
              </a:rPr>
              <a:pPr defTabSz="1219261"/>
              <a:t>‹#›</a:t>
            </a:fld>
            <a:endParaRPr lang="en-US">
              <a:solidFill>
                <a:prstClr val="black">
                  <a:tint val="75000"/>
                </a:prstClr>
              </a:solidFill>
            </a:endParaRPr>
          </a:p>
        </p:txBody>
      </p:sp>
    </p:spTree>
    <p:extLst>
      <p:ext uri="{BB962C8B-B14F-4D97-AF65-F5344CB8AC3E}">
        <p14:creationId xmlns:p14="http://schemas.microsoft.com/office/powerpoint/2010/main" val="613634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261"/>
            <a:fld id="{33BB504A-11D5-4594-99D7-C9A16AF1D067}" type="datetimeFigureOut">
              <a:rPr lang="en-US" smtClean="0">
                <a:solidFill>
                  <a:prstClr val="black">
                    <a:tint val="75000"/>
                  </a:prstClr>
                </a:solidFill>
              </a:rPr>
              <a:pPr defTabSz="1219261"/>
              <a:t>5/17/2025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26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261"/>
            <a:fld id="{E97553C6-A3D7-405C-ABD2-52B04B23E2E7}" type="slidenum">
              <a:rPr lang="en-US" smtClean="0">
                <a:solidFill>
                  <a:prstClr val="black">
                    <a:tint val="75000"/>
                  </a:prstClr>
                </a:solidFill>
              </a:rPr>
              <a:pPr defTabSz="1219261"/>
              <a:t>‹#›</a:t>
            </a:fld>
            <a:endParaRPr lang="en-US">
              <a:solidFill>
                <a:prstClr val="black">
                  <a:tint val="75000"/>
                </a:prstClr>
              </a:solidFill>
            </a:endParaRPr>
          </a:p>
        </p:txBody>
      </p:sp>
    </p:spTree>
    <p:extLst>
      <p:ext uri="{BB962C8B-B14F-4D97-AF65-F5344CB8AC3E}">
        <p14:creationId xmlns:p14="http://schemas.microsoft.com/office/powerpoint/2010/main" val="1588516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261"/>
            <a:fld id="{33BB504A-11D5-4594-99D7-C9A16AF1D067}" type="datetimeFigureOut">
              <a:rPr lang="en-US" smtClean="0">
                <a:solidFill>
                  <a:prstClr val="black">
                    <a:tint val="75000"/>
                  </a:prstClr>
                </a:solidFill>
              </a:rPr>
              <a:pPr defTabSz="1219261"/>
              <a:t>5/17/2025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26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261"/>
            <a:fld id="{E97553C6-A3D7-405C-ABD2-52B04B23E2E7}" type="slidenum">
              <a:rPr lang="en-US" smtClean="0">
                <a:solidFill>
                  <a:prstClr val="black">
                    <a:tint val="75000"/>
                  </a:prstClr>
                </a:solidFill>
              </a:rPr>
              <a:pPr defTabSz="1219261"/>
              <a:t>‹#›</a:t>
            </a:fld>
            <a:endParaRPr lang="en-US">
              <a:solidFill>
                <a:prstClr val="black">
                  <a:tint val="75000"/>
                </a:prstClr>
              </a:solidFill>
            </a:endParaRPr>
          </a:p>
        </p:txBody>
      </p:sp>
    </p:spTree>
    <p:extLst>
      <p:ext uri="{BB962C8B-B14F-4D97-AF65-F5344CB8AC3E}">
        <p14:creationId xmlns:p14="http://schemas.microsoft.com/office/powerpoint/2010/main" val="2444929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5/17/2025</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4"/>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630" indent="0">
              <a:buNone/>
              <a:defRPr sz="1600"/>
            </a:lvl2pPr>
            <a:lvl3pPr marL="1219261" indent="0">
              <a:buNone/>
              <a:defRPr sz="1333"/>
            </a:lvl3pPr>
            <a:lvl4pPr marL="1828891" indent="0">
              <a:buNone/>
              <a:defRPr sz="1200"/>
            </a:lvl4pPr>
            <a:lvl5pPr marL="2438522" indent="0">
              <a:buNone/>
              <a:defRPr sz="1200"/>
            </a:lvl5pPr>
            <a:lvl6pPr marL="3048152" indent="0">
              <a:buNone/>
              <a:defRPr sz="1200"/>
            </a:lvl6pPr>
            <a:lvl7pPr marL="3657783" indent="0">
              <a:buNone/>
              <a:defRPr sz="1200"/>
            </a:lvl7pPr>
            <a:lvl8pPr marL="4267413" indent="0">
              <a:buNone/>
              <a:defRPr sz="1200"/>
            </a:lvl8pPr>
            <a:lvl9pPr marL="487704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261"/>
            <a:fld id="{33BB504A-11D5-4594-99D7-C9A16AF1D067}" type="datetimeFigureOut">
              <a:rPr lang="en-US" smtClean="0">
                <a:solidFill>
                  <a:prstClr val="black">
                    <a:tint val="75000"/>
                  </a:prstClr>
                </a:solidFill>
              </a:rPr>
              <a:pPr defTabSz="1219261"/>
              <a:t>5/17/2025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26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261"/>
            <a:fld id="{E97553C6-A3D7-405C-ABD2-52B04B23E2E7}" type="slidenum">
              <a:rPr lang="en-US" smtClean="0">
                <a:solidFill>
                  <a:prstClr val="black">
                    <a:tint val="75000"/>
                  </a:prstClr>
                </a:solidFill>
              </a:rPr>
              <a:pPr defTabSz="1219261"/>
              <a:t>‹#›</a:t>
            </a:fld>
            <a:endParaRPr lang="en-US">
              <a:solidFill>
                <a:prstClr val="black">
                  <a:tint val="75000"/>
                </a:prstClr>
              </a:solidFill>
            </a:endParaRPr>
          </a:p>
        </p:txBody>
      </p:sp>
    </p:spTree>
    <p:extLst>
      <p:ext uri="{BB962C8B-B14F-4D97-AF65-F5344CB8AC3E}">
        <p14:creationId xmlns:p14="http://schemas.microsoft.com/office/powerpoint/2010/main" val="2818921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630" indent="0">
              <a:buNone/>
              <a:defRPr sz="3734"/>
            </a:lvl2pPr>
            <a:lvl3pPr marL="1219261" indent="0">
              <a:buNone/>
              <a:defRPr sz="3200"/>
            </a:lvl3pPr>
            <a:lvl4pPr marL="1828891" indent="0">
              <a:buNone/>
              <a:defRPr sz="2667"/>
            </a:lvl4pPr>
            <a:lvl5pPr marL="2438522" indent="0">
              <a:buNone/>
              <a:defRPr sz="2667"/>
            </a:lvl5pPr>
            <a:lvl6pPr marL="3048152" indent="0">
              <a:buNone/>
              <a:defRPr sz="2667"/>
            </a:lvl6pPr>
            <a:lvl7pPr marL="3657783" indent="0">
              <a:buNone/>
              <a:defRPr sz="2667"/>
            </a:lvl7pPr>
            <a:lvl8pPr marL="4267413" indent="0">
              <a:buNone/>
              <a:defRPr sz="2667"/>
            </a:lvl8pPr>
            <a:lvl9pPr marL="4877044" indent="0">
              <a:buNone/>
              <a:defRPr sz="2667"/>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630" indent="0">
              <a:buNone/>
              <a:defRPr sz="1600"/>
            </a:lvl2pPr>
            <a:lvl3pPr marL="1219261" indent="0">
              <a:buNone/>
              <a:defRPr sz="1333"/>
            </a:lvl3pPr>
            <a:lvl4pPr marL="1828891" indent="0">
              <a:buNone/>
              <a:defRPr sz="1200"/>
            </a:lvl4pPr>
            <a:lvl5pPr marL="2438522" indent="0">
              <a:buNone/>
              <a:defRPr sz="1200"/>
            </a:lvl5pPr>
            <a:lvl6pPr marL="3048152" indent="0">
              <a:buNone/>
              <a:defRPr sz="1200"/>
            </a:lvl6pPr>
            <a:lvl7pPr marL="3657783" indent="0">
              <a:buNone/>
              <a:defRPr sz="1200"/>
            </a:lvl7pPr>
            <a:lvl8pPr marL="4267413" indent="0">
              <a:buNone/>
              <a:defRPr sz="1200"/>
            </a:lvl8pPr>
            <a:lvl9pPr marL="4877044"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261"/>
            <a:fld id="{33BB504A-11D5-4594-99D7-C9A16AF1D067}" type="datetimeFigureOut">
              <a:rPr lang="en-US" smtClean="0">
                <a:solidFill>
                  <a:prstClr val="black">
                    <a:tint val="75000"/>
                  </a:prstClr>
                </a:solidFill>
              </a:rPr>
              <a:pPr defTabSz="1219261"/>
              <a:t>5/17/2025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26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261"/>
            <a:fld id="{E97553C6-A3D7-405C-ABD2-52B04B23E2E7}" type="slidenum">
              <a:rPr lang="en-US" smtClean="0">
                <a:solidFill>
                  <a:prstClr val="black">
                    <a:tint val="75000"/>
                  </a:prstClr>
                </a:solidFill>
              </a:rPr>
              <a:pPr defTabSz="1219261"/>
              <a:t>‹#›</a:t>
            </a:fld>
            <a:endParaRPr lang="en-US">
              <a:solidFill>
                <a:prstClr val="black">
                  <a:tint val="75000"/>
                </a:prstClr>
              </a:solidFill>
            </a:endParaRPr>
          </a:p>
        </p:txBody>
      </p:sp>
    </p:spTree>
    <p:extLst>
      <p:ext uri="{BB962C8B-B14F-4D97-AF65-F5344CB8AC3E}">
        <p14:creationId xmlns:p14="http://schemas.microsoft.com/office/powerpoint/2010/main" val="1632270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261"/>
            <a:fld id="{33BB504A-11D5-4594-99D7-C9A16AF1D067}" type="datetimeFigureOut">
              <a:rPr lang="en-US" smtClean="0">
                <a:solidFill>
                  <a:prstClr val="black">
                    <a:tint val="75000"/>
                  </a:prstClr>
                </a:solidFill>
              </a:rPr>
              <a:pPr defTabSz="1219261"/>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2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261"/>
            <a:fld id="{E97553C6-A3D7-405C-ABD2-52B04B23E2E7}" type="slidenum">
              <a:rPr lang="en-US" smtClean="0">
                <a:solidFill>
                  <a:prstClr val="black">
                    <a:tint val="75000"/>
                  </a:prstClr>
                </a:solidFill>
              </a:rPr>
              <a:pPr defTabSz="1219261"/>
              <a:t>‹#›</a:t>
            </a:fld>
            <a:endParaRPr lang="en-US">
              <a:solidFill>
                <a:prstClr val="black">
                  <a:tint val="75000"/>
                </a:prstClr>
              </a:solidFill>
            </a:endParaRPr>
          </a:p>
        </p:txBody>
      </p:sp>
    </p:spTree>
    <p:extLst>
      <p:ext uri="{BB962C8B-B14F-4D97-AF65-F5344CB8AC3E}">
        <p14:creationId xmlns:p14="http://schemas.microsoft.com/office/powerpoint/2010/main" val="344355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261"/>
            <a:fld id="{33BB504A-11D5-4594-99D7-C9A16AF1D067}" type="datetimeFigureOut">
              <a:rPr lang="en-US" smtClean="0">
                <a:solidFill>
                  <a:prstClr val="black">
                    <a:tint val="75000"/>
                  </a:prstClr>
                </a:solidFill>
              </a:rPr>
              <a:pPr defTabSz="1219261"/>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2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261"/>
            <a:fld id="{E97553C6-A3D7-405C-ABD2-52B04B23E2E7}" type="slidenum">
              <a:rPr lang="en-US" smtClean="0">
                <a:solidFill>
                  <a:prstClr val="black">
                    <a:tint val="75000"/>
                  </a:prstClr>
                </a:solidFill>
              </a:rPr>
              <a:pPr defTabSz="1219261"/>
              <a:t>‹#›</a:t>
            </a:fld>
            <a:endParaRPr lang="en-US">
              <a:solidFill>
                <a:prstClr val="black">
                  <a:tint val="75000"/>
                </a:prstClr>
              </a:solidFill>
            </a:endParaRPr>
          </a:p>
        </p:txBody>
      </p:sp>
    </p:spTree>
    <p:extLst>
      <p:ext uri="{BB962C8B-B14F-4D97-AF65-F5344CB8AC3E}">
        <p14:creationId xmlns:p14="http://schemas.microsoft.com/office/powerpoint/2010/main" val="343828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5/17/2025</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5/17/2025</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5/17/2025</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5/17/2025</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5/17/2025</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5/17/2025</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5/17/2025</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fld id="{8FB643D8-C639-4ED3-927B-9CF422E769F9}" type="datetimeFigureOut">
              <a:rPr lang="en-US" smtClean="0">
                <a:solidFill>
                  <a:prstClr val="black">
                    <a:tint val="75000"/>
                  </a:prstClr>
                </a:solidFill>
              </a:rPr>
              <a:pPr defTabSz="914446"/>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fld id="{4903B7BF-B94C-448E-A4F3-50F213708E24}"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201636096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261"/>
            <a:fld id="{33BB504A-11D5-4594-99D7-C9A16AF1D067}" type="datetimeFigureOut">
              <a:rPr lang="en-US" smtClean="0">
                <a:solidFill>
                  <a:prstClr val="black">
                    <a:tint val="75000"/>
                  </a:prstClr>
                </a:solidFill>
              </a:rPr>
              <a:pPr defTabSz="1219261"/>
              <a:t>5/17/2025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26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261"/>
            <a:fld id="{E97553C6-A3D7-405C-ABD2-52B04B23E2E7}" type="slidenum">
              <a:rPr lang="en-US" smtClean="0">
                <a:solidFill>
                  <a:prstClr val="black">
                    <a:tint val="75000"/>
                  </a:prstClr>
                </a:solidFill>
              </a:rPr>
              <a:pPr defTabSz="1219261"/>
              <a:t>‹#›</a:t>
            </a:fld>
            <a:endParaRPr lang="en-US">
              <a:solidFill>
                <a:prstClr val="black">
                  <a:tint val="75000"/>
                </a:prstClr>
              </a:solidFill>
            </a:endParaRPr>
          </a:p>
        </p:txBody>
      </p:sp>
    </p:spTree>
    <p:extLst>
      <p:ext uri="{BB962C8B-B14F-4D97-AF65-F5344CB8AC3E}">
        <p14:creationId xmlns:p14="http://schemas.microsoft.com/office/powerpoint/2010/main" val="263560069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1219261" rtl="0" eaLnBrk="1" latinLnBrk="0" hangingPunct="1">
        <a:spcBef>
          <a:spcPct val="0"/>
        </a:spcBef>
        <a:buNone/>
        <a:defRPr sz="5867" kern="1200">
          <a:solidFill>
            <a:schemeClr val="tx1"/>
          </a:solidFill>
          <a:latin typeface="+mj-lt"/>
          <a:ea typeface="+mj-ea"/>
          <a:cs typeface="+mj-cs"/>
        </a:defRPr>
      </a:lvl1pPr>
    </p:titleStyle>
    <p:bodyStyle>
      <a:lvl1pPr marL="457223" indent="-457223" algn="l" defTabSz="1219261"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650" indent="-381019" algn="l" defTabSz="1219261" rtl="0" eaLnBrk="1" latinLnBrk="0" hangingPunct="1">
        <a:spcBef>
          <a:spcPct val="20000"/>
        </a:spcBef>
        <a:buFont typeface="Arial" panose="020B0604020202020204" pitchFamily="34" charset="0"/>
        <a:buChar char="–"/>
        <a:defRPr sz="3734" kern="1200">
          <a:solidFill>
            <a:schemeClr val="tx1"/>
          </a:solidFill>
          <a:latin typeface="+mn-lt"/>
          <a:ea typeface="+mn-ea"/>
          <a:cs typeface="+mn-cs"/>
        </a:defRPr>
      </a:lvl2pPr>
      <a:lvl3pPr marL="1524076" indent="-304815" algn="l" defTabSz="1219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707"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337"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968"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598"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2229"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859" indent="-304815" algn="l" defTabSz="1219261"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261" rtl="0" eaLnBrk="1" latinLnBrk="0" hangingPunct="1">
        <a:defRPr sz="2400" kern="1200">
          <a:solidFill>
            <a:schemeClr val="tx1"/>
          </a:solidFill>
          <a:latin typeface="+mn-lt"/>
          <a:ea typeface="+mn-ea"/>
          <a:cs typeface="+mn-cs"/>
        </a:defRPr>
      </a:lvl1pPr>
      <a:lvl2pPr marL="609630"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1" algn="l" defTabSz="1219261" rtl="0" eaLnBrk="1" latinLnBrk="0" hangingPunct="1">
        <a:defRPr sz="2400" kern="1200">
          <a:solidFill>
            <a:schemeClr val="tx1"/>
          </a:solidFill>
          <a:latin typeface="+mn-lt"/>
          <a:ea typeface="+mn-ea"/>
          <a:cs typeface="+mn-cs"/>
        </a:defRPr>
      </a:lvl4pPr>
      <a:lvl5pPr marL="2438522"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2.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4.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13" Type="http://schemas.microsoft.com/office/2007/relationships/hdphoto" Target="../media/hdphoto3.wdp"/><Relationship Id="rId3" Type="http://schemas.openxmlformats.org/officeDocument/2006/relationships/slideLayout" Target="../slideLayouts/slideLayout23.xml"/><Relationship Id="rId7" Type="http://schemas.microsoft.com/office/2007/relationships/hdphoto" Target="../media/hdphoto1.wdp"/><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jpg"/><Relationship Id="rId15" Type="http://schemas.microsoft.com/office/2007/relationships/hdphoto" Target="../media/hdphoto4.wdp"/><Relationship Id="rId10" Type="http://schemas.microsoft.com/office/2007/relationships/hdphoto" Target="../media/hdphoto2.wdp"/><Relationship Id="rId4" Type="http://schemas.openxmlformats.org/officeDocument/2006/relationships/notesSlide" Target="../notesSlides/notesSlide13.xml"/><Relationship Id="rId9" Type="http://schemas.openxmlformats.org/officeDocument/2006/relationships/image" Target="../media/image19.pn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13" Type="http://schemas.microsoft.com/office/2007/relationships/hdphoto" Target="../media/hdphoto7.wdp"/><Relationship Id="rId18" Type="http://schemas.openxmlformats.org/officeDocument/2006/relationships/image" Target="../media/image29.png"/><Relationship Id="rId26" Type="http://schemas.openxmlformats.org/officeDocument/2006/relationships/slide" Target="slide24.xml"/><Relationship Id="rId3" Type="http://schemas.openxmlformats.org/officeDocument/2006/relationships/image" Target="../media/image23.png"/><Relationship Id="rId21" Type="http://schemas.microsoft.com/office/2007/relationships/hdphoto" Target="../media/hdphoto10.wdp"/><Relationship Id="rId7" Type="http://schemas.microsoft.com/office/2007/relationships/hdphoto" Target="../media/hdphoto5.wdp"/><Relationship Id="rId12" Type="http://schemas.openxmlformats.org/officeDocument/2006/relationships/image" Target="../media/image27.png"/><Relationship Id="rId17" Type="http://schemas.openxmlformats.org/officeDocument/2006/relationships/slide" Target="slide19.xml"/><Relationship Id="rId25" Type="http://schemas.openxmlformats.org/officeDocument/2006/relationships/slide" Target="slide23.xml"/><Relationship Id="rId2" Type="http://schemas.openxmlformats.org/officeDocument/2006/relationships/notesSlide" Target="../notesSlides/notesSlide14.xml"/><Relationship Id="rId16" Type="http://schemas.microsoft.com/office/2007/relationships/hdphoto" Target="../media/hdphoto8.wdp"/><Relationship Id="rId20" Type="http://schemas.openxmlformats.org/officeDocument/2006/relationships/image" Target="../media/image30.png"/><Relationship Id="rId29" Type="http://schemas.openxmlformats.org/officeDocument/2006/relationships/image" Target="../media/image33.png"/><Relationship Id="rId1" Type="http://schemas.openxmlformats.org/officeDocument/2006/relationships/slideLayout" Target="../slideLayouts/slideLayout23.xml"/><Relationship Id="rId6" Type="http://schemas.openxmlformats.org/officeDocument/2006/relationships/image" Target="../media/image25.png"/><Relationship Id="rId11" Type="http://schemas.openxmlformats.org/officeDocument/2006/relationships/slide" Target="slide17.xml"/><Relationship Id="rId24" Type="http://schemas.openxmlformats.org/officeDocument/2006/relationships/slide" Target="slide22.xml"/><Relationship Id="rId5" Type="http://schemas.openxmlformats.org/officeDocument/2006/relationships/slide" Target="slide15.xml"/><Relationship Id="rId15" Type="http://schemas.openxmlformats.org/officeDocument/2006/relationships/image" Target="../media/image28.png"/><Relationship Id="rId23" Type="http://schemas.openxmlformats.org/officeDocument/2006/relationships/slide" Target="slide21.xml"/><Relationship Id="rId28" Type="http://schemas.openxmlformats.org/officeDocument/2006/relationships/image" Target="../media/image32.png"/><Relationship Id="rId10" Type="http://schemas.microsoft.com/office/2007/relationships/hdphoto" Target="../media/hdphoto6.wdp"/><Relationship Id="rId19" Type="http://schemas.microsoft.com/office/2007/relationships/hdphoto" Target="../media/hdphoto9.wdp"/><Relationship Id="rId31" Type="http://schemas.openxmlformats.org/officeDocument/2006/relationships/image" Target="../media/image34.gif"/><Relationship Id="rId4" Type="http://schemas.openxmlformats.org/officeDocument/2006/relationships/image" Target="../media/image24.png"/><Relationship Id="rId9" Type="http://schemas.openxmlformats.org/officeDocument/2006/relationships/image" Target="../media/image26.png"/><Relationship Id="rId14" Type="http://schemas.openxmlformats.org/officeDocument/2006/relationships/slide" Target="slide18.xml"/><Relationship Id="rId22" Type="http://schemas.openxmlformats.org/officeDocument/2006/relationships/slide" Target="slide20.xml"/><Relationship Id="rId27" Type="http://schemas.openxmlformats.org/officeDocument/2006/relationships/image" Target="../media/image31.gif"/><Relationship Id="rId30" Type="http://schemas.microsoft.com/office/2007/relationships/hdphoto" Target="../media/hdphoto11.wdp"/></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g"/><Relationship Id="rId7" Type="http://schemas.openxmlformats.org/officeDocument/2006/relationships/slide" Target="slide14.xml"/><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35.png"/><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g"/><Relationship Id="rId7" Type="http://schemas.openxmlformats.org/officeDocument/2006/relationships/slide" Target="slide14.xml"/><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35.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g"/><Relationship Id="rId7" Type="http://schemas.openxmlformats.org/officeDocument/2006/relationships/slide" Target="slide14.xm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35.png"/><Relationship Id="rId9" Type="http://schemas.microsoft.com/office/2007/relationships/hdphoto" Target="../media/hdphoto12.wdp"/></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g"/><Relationship Id="rId7" Type="http://schemas.openxmlformats.org/officeDocument/2006/relationships/slide" Target="slide14.xml"/><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35.png"/><Relationship Id="rId9" Type="http://schemas.microsoft.com/office/2007/relationships/hdphoto" Target="../media/hdphoto12.wdp"/></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jpg"/><Relationship Id="rId7" Type="http://schemas.openxmlformats.org/officeDocument/2006/relationships/slide" Target="slide14.xm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35.png"/><Relationship Id="rId9"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jpg"/><Relationship Id="rId7" Type="http://schemas.microsoft.com/office/2007/relationships/hdphoto" Target="../media/hdphoto13.wdp"/><Relationship Id="rId12" Type="http://schemas.microsoft.com/office/2007/relationships/hdphoto" Target="../media/hdphoto12.wdp"/><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37.png"/><Relationship Id="rId11" Type="http://schemas.openxmlformats.org/officeDocument/2006/relationships/image" Target="../media/image36.png"/><Relationship Id="rId5" Type="http://schemas.microsoft.com/office/2007/relationships/hdphoto" Target="../media/hdphoto1.wdp"/><Relationship Id="rId10" Type="http://schemas.openxmlformats.org/officeDocument/2006/relationships/slide" Target="slide14.xml"/><Relationship Id="rId4" Type="http://schemas.openxmlformats.org/officeDocument/2006/relationships/image" Target="../media/image18.png"/><Relationship Id="rId9"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23.xml"/><Relationship Id="rId6" Type="http://schemas.microsoft.com/office/2007/relationships/hdphoto" Target="../media/hdphoto13.wdp"/><Relationship Id="rId11" Type="http://schemas.microsoft.com/office/2007/relationships/hdphoto" Target="../media/hdphoto12.wdp"/><Relationship Id="rId5" Type="http://schemas.openxmlformats.org/officeDocument/2006/relationships/image" Target="../media/image37.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slide" Target="slide14.xml"/></Relationships>
</file>

<file path=ppt/slides/_rels/slide2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23.xml"/><Relationship Id="rId6" Type="http://schemas.microsoft.com/office/2007/relationships/hdphoto" Target="../media/hdphoto13.wdp"/><Relationship Id="rId11" Type="http://schemas.microsoft.com/office/2007/relationships/hdphoto" Target="../media/hdphoto12.wdp"/><Relationship Id="rId5" Type="http://schemas.openxmlformats.org/officeDocument/2006/relationships/image" Target="../media/image37.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slide" Target="slide14.xml"/></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23.xml"/><Relationship Id="rId6" Type="http://schemas.microsoft.com/office/2007/relationships/hdphoto" Target="../media/hdphoto13.wdp"/><Relationship Id="rId11" Type="http://schemas.microsoft.com/office/2007/relationships/hdphoto" Target="../media/hdphoto12.wdp"/><Relationship Id="rId5" Type="http://schemas.openxmlformats.org/officeDocument/2006/relationships/image" Target="../media/image37.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slide" Target="slide14.xml"/></Relationships>
</file>

<file path=ppt/slides/_rels/slide2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23.xml"/><Relationship Id="rId6" Type="http://schemas.microsoft.com/office/2007/relationships/hdphoto" Target="../media/hdphoto13.wdp"/><Relationship Id="rId11" Type="http://schemas.microsoft.com/office/2007/relationships/hdphoto" Target="../media/hdphoto12.wdp"/><Relationship Id="rId5" Type="http://schemas.openxmlformats.org/officeDocument/2006/relationships/image" Target="../media/image37.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slide" Target="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1970989" y="1135085"/>
            <a:ext cx="75691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AI NHANH HƠN?</a:t>
            </a:r>
          </a:p>
        </p:txBody>
      </p:sp>
      <p:sp>
        <p:nvSpPr>
          <p:cNvPr id="5" name="TextBox 4">
            <a:extLst>
              <a:ext uri="{FF2B5EF4-FFF2-40B4-BE49-F238E27FC236}">
                <a16:creationId xmlns:a16="http://schemas.microsoft.com/office/drawing/2014/main" id="{EF4944E7-5D0F-98C9-0ECA-4109B3AF67A1}"/>
              </a:ext>
            </a:extLst>
          </p:cNvPr>
          <p:cNvSpPr txBox="1"/>
          <p:nvPr/>
        </p:nvSpPr>
        <p:spPr>
          <a:xfrm>
            <a:off x="845691" y="3685535"/>
            <a:ext cx="1942061" cy="707886"/>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9Slide07 Pangolin" panose="00000500000000000000" pitchFamily="2" charset="0"/>
                <a:ea typeface="+mn-ea"/>
                <a:cs typeface="Times New Roman" panose="02020603050405020304" pitchFamily="18" charset="0"/>
              </a:rPr>
              <a:t>SAO</a:t>
            </a:r>
          </a:p>
        </p:txBody>
      </p:sp>
      <p:sp>
        <p:nvSpPr>
          <p:cNvPr id="6" name="TextBox 5">
            <a:extLst>
              <a:ext uri="{FF2B5EF4-FFF2-40B4-BE49-F238E27FC236}">
                <a16:creationId xmlns:a16="http://schemas.microsoft.com/office/drawing/2014/main" id="{EF4944E7-5D0F-98C9-0ECA-4109B3AF67A1}"/>
              </a:ext>
            </a:extLst>
          </p:cNvPr>
          <p:cNvSpPr txBox="1"/>
          <p:nvPr/>
        </p:nvSpPr>
        <p:spPr>
          <a:xfrm>
            <a:off x="6278013" y="4865406"/>
            <a:ext cx="1942061" cy="707886"/>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atin typeface="#9Slide07 Pangolin" panose="00000500000000000000" pitchFamily="2" charset="0"/>
                <a:cs typeface="Times New Roman" panose="02020603050405020304" pitchFamily="18" charset="0"/>
              </a:rPr>
              <a:t>ÔNG</a:t>
            </a:r>
            <a:endParaRPr kumimoji="0" lang="en-US" sz="4000" b="1" i="0" u="none" strike="noStrike" kern="1200" cap="none" spc="0" normalizeH="0" baseline="0" noProof="0" dirty="0">
              <a:ln>
                <a:noFill/>
              </a:ln>
              <a:effectLst/>
              <a:uLnTx/>
              <a:uFillTx/>
              <a:latin typeface="#9Slide07 Pangolin" panose="000005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EF4944E7-5D0F-98C9-0ECA-4109B3AF67A1}"/>
              </a:ext>
            </a:extLst>
          </p:cNvPr>
          <p:cNvSpPr txBox="1"/>
          <p:nvPr/>
        </p:nvSpPr>
        <p:spPr>
          <a:xfrm>
            <a:off x="4114917" y="3685535"/>
            <a:ext cx="1942061" cy="707886"/>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9Slide07 Pangolin" panose="00000500000000000000" pitchFamily="2" charset="0"/>
                <a:ea typeface="+mn-ea"/>
                <a:cs typeface="Times New Roman" panose="02020603050405020304" pitchFamily="18" charset="0"/>
              </a:rPr>
              <a:t>NHÌN</a:t>
            </a:r>
          </a:p>
        </p:txBody>
      </p:sp>
      <p:sp>
        <p:nvSpPr>
          <p:cNvPr id="8" name="TextBox 7">
            <a:extLst>
              <a:ext uri="{FF2B5EF4-FFF2-40B4-BE49-F238E27FC236}">
                <a16:creationId xmlns:a16="http://schemas.microsoft.com/office/drawing/2014/main" id="{EF4944E7-5D0F-98C9-0ECA-4109B3AF67A1}"/>
              </a:ext>
            </a:extLst>
          </p:cNvPr>
          <p:cNvSpPr txBox="1"/>
          <p:nvPr/>
        </p:nvSpPr>
        <p:spPr>
          <a:xfrm>
            <a:off x="7200188" y="3678719"/>
            <a:ext cx="1942061" cy="707886"/>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9Slide07 Pangolin" panose="00000500000000000000" pitchFamily="2" charset="0"/>
                <a:ea typeface="+mn-ea"/>
                <a:cs typeface="Times New Roman" panose="02020603050405020304" pitchFamily="18" charset="0"/>
              </a:rPr>
              <a:t>TÔI</a:t>
            </a:r>
          </a:p>
        </p:txBody>
      </p:sp>
      <p:sp>
        <p:nvSpPr>
          <p:cNvPr id="9" name="TextBox 8">
            <a:extLst>
              <a:ext uri="{FF2B5EF4-FFF2-40B4-BE49-F238E27FC236}">
                <a16:creationId xmlns:a16="http://schemas.microsoft.com/office/drawing/2014/main" id="{EF4944E7-5D0F-98C9-0ECA-4109B3AF67A1}"/>
              </a:ext>
            </a:extLst>
          </p:cNvPr>
          <p:cNvSpPr txBox="1"/>
          <p:nvPr/>
        </p:nvSpPr>
        <p:spPr>
          <a:xfrm>
            <a:off x="9142249" y="4865406"/>
            <a:ext cx="1942061" cy="707886"/>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9Slide07 Pangolin" panose="00000500000000000000" pitchFamily="2" charset="0"/>
                <a:ea typeface="+mn-ea"/>
                <a:cs typeface="Times New Roman" panose="02020603050405020304" pitchFamily="18" charset="0"/>
              </a:rPr>
              <a:t>KĨ</a:t>
            </a:r>
            <a:r>
              <a:rPr kumimoji="0" lang="en-US" sz="4000" b="1" i="0" u="none" strike="noStrike" kern="1200" cap="none" spc="0" normalizeH="0" noProof="0" dirty="0">
                <a:ln>
                  <a:noFill/>
                </a:ln>
                <a:effectLst/>
                <a:uLnTx/>
                <a:uFillTx/>
                <a:latin typeface="#9Slide07 Pangolin" panose="00000500000000000000" pitchFamily="2" charset="0"/>
                <a:ea typeface="+mn-ea"/>
                <a:cs typeface="Times New Roman" panose="02020603050405020304" pitchFamily="18" charset="0"/>
              </a:rPr>
              <a:t> </a:t>
            </a:r>
            <a:endParaRPr kumimoji="0" lang="en-US" sz="4000" b="1" i="0" u="none" strike="noStrike" kern="1200" cap="none" spc="0" normalizeH="0" baseline="0" noProof="0" dirty="0">
              <a:ln>
                <a:noFill/>
              </a:ln>
              <a:effectLst/>
              <a:uLnTx/>
              <a:uFillTx/>
              <a:latin typeface="#9Slide07 Pangolin" panose="00000500000000000000" pitchFamily="2"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F4944E7-5D0F-98C9-0ECA-4109B3AF67A1}"/>
              </a:ext>
            </a:extLst>
          </p:cNvPr>
          <p:cNvSpPr txBox="1"/>
          <p:nvPr/>
        </p:nvSpPr>
        <p:spPr>
          <a:xfrm>
            <a:off x="2172856" y="4735722"/>
            <a:ext cx="1942061" cy="707886"/>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9Slide07 Pangolin" panose="00000500000000000000" pitchFamily="2" charset="0"/>
                <a:ea typeface="+mn-ea"/>
                <a:cs typeface="Times New Roman" panose="02020603050405020304" pitchFamily="18" charset="0"/>
              </a:rPr>
              <a:t>THẾ</a:t>
            </a:r>
          </a:p>
        </p:txBody>
      </p:sp>
      <p:sp>
        <p:nvSpPr>
          <p:cNvPr id="2" name="Freeform 2"/>
          <p:cNvSpPr/>
          <p:nvPr/>
        </p:nvSpPr>
        <p:spPr>
          <a:xfrm>
            <a:off x="606855" y="187090"/>
            <a:ext cx="5002375" cy="2603877"/>
          </a:xfrm>
          <a:custGeom>
            <a:avLst/>
            <a:gdLst/>
            <a:ahLst/>
            <a:cxnLst/>
            <a:rect l="l" t="t" r="r" b="b"/>
            <a:pathLst>
              <a:path w="7315200" h="3566160">
                <a:moveTo>
                  <a:pt x="0" y="0"/>
                </a:moveTo>
                <a:lnTo>
                  <a:pt x="7315200" y="0"/>
                </a:lnTo>
                <a:lnTo>
                  <a:pt x="7315200" y="3566160"/>
                </a:lnTo>
                <a:lnTo>
                  <a:pt x="0" y="356616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 name="Freeform 6">
            <a:extLst>
              <a:ext uri="{FF2B5EF4-FFF2-40B4-BE49-F238E27FC236}">
                <a16:creationId xmlns:a16="http://schemas.microsoft.com/office/drawing/2014/main" id="{DCE93FBB-66C2-503B-6E03-973986F8F3B7}"/>
              </a:ext>
            </a:extLst>
          </p:cNvPr>
          <p:cNvSpPr/>
          <p:nvPr/>
        </p:nvSpPr>
        <p:spPr>
          <a:xfrm>
            <a:off x="9446347" y="566382"/>
            <a:ext cx="2229313" cy="3548418"/>
          </a:xfrm>
          <a:custGeom>
            <a:avLst/>
            <a:gdLst/>
            <a:ahLst/>
            <a:cxnLst/>
            <a:rect l="l" t="t" r="r" b="b"/>
            <a:pathLst>
              <a:path w="2474023" h="4114800">
                <a:moveTo>
                  <a:pt x="0" y="0"/>
                </a:moveTo>
                <a:lnTo>
                  <a:pt x="2474024" y="0"/>
                </a:lnTo>
                <a:lnTo>
                  <a:pt x="2474024"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4884695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2"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429904" y="298554"/>
            <a:ext cx="11348113" cy="526297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3</a:t>
            </a:r>
          </a:p>
          <a:p>
            <a:pPr algn="just"/>
            <a:r>
              <a:rPr lang="vi-VN" sz="2800" b="1" dirty="0">
                <a:latin typeface="Times New Roman" panose="02020603050405020304" pitchFamily="18" charset="0"/>
                <a:cs typeface="Times New Roman" panose="02020603050405020304" pitchFamily="18" charset="0"/>
              </a:rPr>
              <a:t>Đọc đoạn thoại sau và thực hiện yêu cầu bên dưới:</a:t>
            </a:r>
          </a:p>
          <a:p>
            <a:pPr algn="just"/>
            <a:r>
              <a:rPr lang="vi-VN" sz="2800" b="1" i="1" dirty="0">
                <a:latin typeface="Times New Roman" panose="02020603050405020304" pitchFamily="18" charset="0"/>
                <a:cs typeface="Times New Roman" panose="02020603050405020304" pitchFamily="18" charset="0"/>
              </a:rPr>
              <a:t>Si-la</a:t>
            </a:r>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               - Kìa! Sao ông nhìn tôi kĩ thế...</a:t>
            </a:r>
            <a:endParaRPr lang="vi-VN" sz="2800" dirty="0">
              <a:latin typeface="Times New Roman" panose="02020603050405020304" pitchFamily="18" charset="0"/>
              <a:cs typeface="Times New Roman" panose="02020603050405020304" pitchFamily="18" charset="0"/>
            </a:endParaRPr>
          </a:p>
          <a:p>
            <a:pPr algn="just"/>
            <a:r>
              <a:rPr lang="vi-VN" sz="2800" b="1" i="1" dirty="0">
                <a:latin typeface="Times New Roman" panose="02020603050405020304" pitchFamily="18" charset="0"/>
                <a:cs typeface="Times New Roman" panose="02020603050405020304" pitchFamily="18" charset="0"/>
              </a:rPr>
              <a:t>Pơ-liêm</a:t>
            </a:r>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 Chàng trai này ở đâu?</a:t>
            </a:r>
            <a:endParaRPr lang="vi-VN" sz="2800" dirty="0">
              <a:latin typeface="Times New Roman" panose="02020603050405020304" pitchFamily="18" charset="0"/>
              <a:cs typeface="Times New Roman" panose="02020603050405020304" pitchFamily="18" charset="0"/>
            </a:endParaRPr>
          </a:p>
          <a:p>
            <a:pPr algn="just"/>
            <a:r>
              <a:rPr lang="vi-VN" sz="2800" b="1" i="1" dirty="0">
                <a:latin typeface="Times New Roman" panose="02020603050405020304" pitchFamily="18" charset="0"/>
                <a:cs typeface="Times New Roman" panose="02020603050405020304" pitchFamily="18" charset="0"/>
              </a:rPr>
              <a:t>Ha-nu-man</a:t>
            </a:r>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  - Ở hội thi võ có rất nhiều chàng trai ở khắp các nơi về. Tôi đã gặp chàng trai này và đưa đến đây để gặp bệ hạ.</a:t>
            </a:r>
            <a:endParaRPr lang="vi-VN" sz="2800" dirty="0">
              <a:latin typeface="Times New Roman" panose="02020603050405020304" pitchFamily="18" charset="0"/>
              <a:cs typeface="Times New Roman" panose="02020603050405020304" pitchFamily="18" charset="0"/>
            </a:endParaRPr>
          </a:p>
          <a:p>
            <a:pPr algn="just"/>
            <a:r>
              <a:rPr lang="vi-VN" sz="2800" b="1" i="1" dirty="0">
                <a:latin typeface="Times New Roman" panose="02020603050405020304" pitchFamily="18" charset="0"/>
                <a:cs typeface="Times New Roman" panose="02020603050405020304" pitchFamily="18" charset="0"/>
              </a:rPr>
              <a:t>Pơ-liêm</a:t>
            </a:r>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         - </a:t>
            </a:r>
            <a:r>
              <a:rPr lang="vi-VN" sz="2800" b="1" i="1" dirty="0">
                <a:latin typeface="Times New Roman" panose="02020603050405020304" pitchFamily="18" charset="0"/>
                <a:cs typeface="Times New Roman" panose="02020603050405020304" pitchFamily="18" charset="0"/>
              </a:rPr>
              <a:t>Gặp ta có việc gì?</a:t>
            </a:r>
            <a:endParaRPr lang="vi-VN" sz="2800" dirty="0">
              <a:latin typeface="Times New Roman" panose="02020603050405020304" pitchFamily="18" charset="0"/>
              <a:cs typeface="Times New Roman" panose="02020603050405020304" pitchFamily="18" charset="0"/>
            </a:endParaRPr>
          </a:p>
          <a:p>
            <a:pPr algn="r"/>
            <a:r>
              <a:rPr lang="vi-VN" sz="2800" dirty="0">
                <a:latin typeface="Times New Roman" panose="02020603050405020304" pitchFamily="18" charset="0"/>
                <a:cs typeface="Times New Roman" panose="02020603050405020304" pitchFamily="18" charset="0"/>
              </a:rPr>
              <a:t>(Lưu Quang Thuận - Lưu Quang Vũ, </a:t>
            </a:r>
            <a:r>
              <a:rPr lang="vi-VN" sz="2800" i="1" dirty="0">
                <a:latin typeface="Times New Roman" panose="02020603050405020304" pitchFamily="18" charset="0"/>
                <a:cs typeface="Times New Roman" panose="02020603050405020304" pitchFamily="18" charset="0"/>
              </a:rPr>
              <a:t>Nàng Si-ta</a:t>
            </a:r>
            <a:r>
              <a:rPr lang="vi-VN"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a. Nhận xét về cấu trúc của câu in đậm trong đoạn thoại trên.</a:t>
            </a:r>
          </a:p>
          <a:p>
            <a:pPr algn="just"/>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b. Nêu tác dụng của việc sử dụng cấu trúc câu ấy.</a:t>
            </a:r>
          </a:p>
        </p:txBody>
      </p:sp>
      <p:sp>
        <p:nvSpPr>
          <p:cNvPr id="3" name="Rectangle 2"/>
          <p:cNvSpPr/>
          <p:nvPr/>
        </p:nvSpPr>
        <p:spPr>
          <a:xfrm>
            <a:off x="1376737" y="4363778"/>
            <a:ext cx="10903974" cy="522259"/>
          </a:xfrm>
          <a:prstGeom prst="rect">
            <a:avLst/>
          </a:prstGeom>
        </p:spPr>
        <p:txBody>
          <a:bodyPr wrap="square">
            <a:spAutoFit/>
          </a:bodyPr>
          <a:lstStyle/>
          <a:p>
            <a:pPr algn="just">
              <a:lnSpc>
                <a:spcPct val="107000"/>
              </a:lnSpc>
              <a:spcAft>
                <a:spcPts val="600"/>
              </a:spcAft>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“Gặp ta có việc gì?” là một câu rút gọn.</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328969" y="5499219"/>
            <a:ext cx="10009239" cy="1060227"/>
          </a:xfrm>
          <a:prstGeom prst="rect">
            <a:avLst/>
          </a:prstGeom>
        </p:spPr>
        <p:txBody>
          <a:bodyPr wrap="square">
            <a:spAutoFit/>
          </a:bodyPr>
          <a:lstStyle/>
          <a:p>
            <a:pPr algn="just">
              <a:spcAft>
                <a:spcPts val="600"/>
              </a:spcAft>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iúp câu ngắn gọn hơn, </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a:t>
            </a: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hiến cho nhịp độ của cuộc đối thoại nhanh hơn.</a:t>
            </a:r>
            <a:endPar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Freeform 4"/>
          <p:cNvSpPr/>
          <p:nvPr/>
        </p:nvSpPr>
        <p:spPr>
          <a:xfrm>
            <a:off x="8980227" y="3862317"/>
            <a:ext cx="3054824" cy="3163947"/>
          </a:xfrm>
          <a:custGeom>
            <a:avLst/>
            <a:gdLst/>
            <a:ahLst/>
            <a:cxnLst/>
            <a:rect l="l" t="t" r="r" b="b"/>
            <a:pathLst>
              <a:path w="4990959" h="5099319">
                <a:moveTo>
                  <a:pt x="0" y="0"/>
                </a:moveTo>
                <a:lnTo>
                  <a:pt x="4990958" y="0"/>
                </a:lnTo>
                <a:lnTo>
                  <a:pt x="4990958" y="5099319"/>
                </a:lnTo>
                <a:lnTo>
                  <a:pt x="0" y="509931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8489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409872" y="200452"/>
            <a:ext cx="11484152" cy="31085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4</a:t>
            </a:r>
          </a:p>
          <a:p>
            <a:pPr algn="just"/>
            <a:r>
              <a:rPr lang="vi-VN" sz="2800" b="1" dirty="0">
                <a:latin typeface="Times New Roman" panose="02020603050405020304" pitchFamily="18" charset="0"/>
                <a:cs typeface="Times New Roman" panose="02020603050405020304" pitchFamily="18" charset="0"/>
              </a:rPr>
              <a:t>Đọc lời thoại dưới đây và thực hiện các yêu cầu:</a:t>
            </a:r>
          </a:p>
          <a:p>
            <a:pPr algn="just"/>
            <a:endParaRPr lang="en-US" sz="2800" b="1" i="1" dirty="0">
              <a:latin typeface="Times New Roman" panose="02020603050405020304" pitchFamily="18" charset="0"/>
              <a:cs typeface="Times New Roman" panose="02020603050405020304" pitchFamily="18" charset="0"/>
            </a:endParaRPr>
          </a:p>
          <a:p>
            <a:pPr algn="just"/>
            <a:r>
              <a:rPr lang="vi-VN" sz="2800" b="1" i="1" dirty="0">
                <a:latin typeface="Times New Roman" panose="02020603050405020304" pitchFamily="18" charset="0"/>
                <a:cs typeface="Times New Roman" panose="02020603050405020304" pitchFamily="18" charset="0"/>
              </a:rPr>
              <a:t>Pơ-liêm</a:t>
            </a:r>
            <a:r>
              <a:rPr lang="vi-VN" sz="2800" i="1" dirty="0">
                <a:latin typeface="Times New Roman" panose="02020603050405020304" pitchFamily="18" charset="0"/>
                <a:cs typeface="Times New Roman" panose="02020603050405020304" pitchFamily="18" charset="0"/>
              </a:rPr>
              <a:t> - </a:t>
            </a:r>
            <a:r>
              <a:rPr lang="vi-VN" sz="2800" b="1" i="1" dirty="0">
                <a:latin typeface="Times New Roman" panose="02020603050405020304" pitchFamily="18" charset="0"/>
                <a:cs typeface="Times New Roman" panose="02020603050405020304" pitchFamily="18" charset="0"/>
              </a:rPr>
              <a:t>Trời ơi!</a:t>
            </a:r>
            <a:r>
              <a:rPr lang="vi-VN" sz="2800" i="1" dirty="0">
                <a:latin typeface="Times New Roman" panose="02020603050405020304" pitchFamily="18" charset="0"/>
                <a:cs typeface="Times New Roman" panose="02020603050405020304" pitchFamily="18" charset="0"/>
              </a:rPr>
              <a:t> Đến hôm nay ta mới được nghe một lời nói, lời nói của chàng trai trẻ. </a:t>
            </a:r>
            <a:r>
              <a:rPr lang="vi-VN" sz="2800" b="1" i="1" dirty="0">
                <a:latin typeface="Times New Roman" panose="02020603050405020304" pitchFamily="18" charset="0"/>
                <a:cs typeface="Times New Roman" panose="02020603050405020304" pitchFamily="18" charset="0"/>
              </a:rPr>
              <a:t>Hỡi chàng trai, em hãy nói nữa đi, nói cho ta nghe nhiều nữa đi.</a:t>
            </a:r>
            <a:endParaRPr lang="vi-VN" sz="2800" dirty="0">
              <a:latin typeface="Times New Roman" panose="02020603050405020304" pitchFamily="18" charset="0"/>
              <a:cs typeface="Times New Roman" panose="02020603050405020304" pitchFamily="18" charset="0"/>
            </a:endParaRPr>
          </a:p>
          <a:p>
            <a:pPr algn="r"/>
            <a:r>
              <a:rPr lang="vi-VN" sz="2800" dirty="0">
                <a:latin typeface="Times New Roman" panose="02020603050405020304" pitchFamily="18" charset="0"/>
                <a:cs typeface="Times New Roman" panose="02020603050405020304" pitchFamily="18" charset="0"/>
              </a:rPr>
              <a:t>(Lưu Quang Thuận - Lưu Quang Vũ, </a:t>
            </a:r>
            <a:r>
              <a:rPr lang="vi-VN" sz="2800" i="1" dirty="0">
                <a:latin typeface="Times New Roman" panose="02020603050405020304" pitchFamily="18" charset="0"/>
                <a:cs typeface="Times New Roman" panose="02020603050405020304" pitchFamily="18" charset="0"/>
              </a:rPr>
              <a:t>Nàng Si-ta</a:t>
            </a:r>
            <a:r>
              <a:rPr lang="vi-VN" sz="2800" dirty="0">
                <a:latin typeface="Times New Roman" panose="02020603050405020304" pitchFamily="18" charset="0"/>
                <a:cs typeface="Times New Roman" panose="02020603050405020304" pitchFamily="18" charset="0"/>
              </a:rPr>
              <a:t>)</a:t>
            </a:r>
          </a:p>
        </p:txBody>
      </p:sp>
      <p:sp>
        <p:nvSpPr>
          <p:cNvPr id="6" name="Freeform 6"/>
          <p:cNvSpPr/>
          <p:nvPr/>
        </p:nvSpPr>
        <p:spPr>
          <a:xfrm>
            <a:off x="8911988" y="3429000"/>
            <a:ext cx="3280012" cy="3429000"/>
          </a:xfrm>
          <a:custGeom>
            <a:avLst/>
            <a:gdLst/>
            <a:ahLst/>
            <a:cxnLst/>
            <a:rect l="l" t="t" r="r" b="b"/>
            <a:pathLst>
              <a:path w="3780472" h="4114800">
                <a:moveTo>
                  <a:pt x="0" y="0"/>
                </a:moveTo>
                <a:lnTo>
                  <a:pt x="3780473" y="0"/>
                </a:lnTo>
                <a:lnTo>
                  <a:pt x="378047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120AAADF-E730-C0AC-0D56-138542D69BD3}"/>
              </a:ext>
            </a:extLst>
          </p:cNvPr>
          <p:cNvSpPr/>
          <p:nvPr/>
        </p:nvSpPr>
        <p:spPr>
          <a:xfrm>
            <a:off x="409872" y="3928566"/>
            <a:ext cx="8126803" cy="181588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a. Phân tích cấu trúc các câu in đậm trong lời thoại trên.</a:t>
            </a:r>
          </a:p>
          <a:p>
            <a:pPr algn="just"/>
            <a:r>
              <a:rPr lang="vi-VN" sz="2800" dirty="0">
                <a:latin typeface="Times New Roman" panose="02020603050405020304" pitchFamily="18" charset="0"/>
                <a:cs typeface="Times New Roman" panose="02020603050405020304" pitchFamily="18" charset="0"/>
              </a:rPr>
              <a:t>b. Viết lại lời thoại trên bằng cách tách/ gộp câu.</a:t>
            </a:r>
          </a:p>
          <a:p>
            <a:pPr algn="just"/>
            <a:r>
              <a:rPr lang="vi-VN" sz="2800" dirty="0">
                <a:latin typeface="Times New Roman" panose="02020603050405020304" pitchFamily="18" charset="0"/>
                <a:cs typeface="Times New Roman" panose="02020603050405020304" pitchFamily="18" charset="0"/>
              </a:rPr>
              <a:t>c. Nhận xét sự khác biệt về cấu trúc của lời thoại trong đoạn trích trên và phần lời thoại do em viết. </a:t>
            </a:r>
          </a:p>
        </p:txBody>
      </p:sp>
    </p:spTree>
    <p:extLst>
      <p:ext uri="{BB962C8B-B14F-4D97-AF65-F5344CB8AC3E}">
        <p14:creationId xmlns:p14="http://schemas.microsoft.com/office/powerpoint/2010/main" val="129021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627945" y="977848"/>
            <a:ext cx="3759812" cy="4825360"/>
          </a:xfrm>
          <a:prstGeom prst="rect">
            <a:avLst/>
          </a:prstGeom>
          <a:solidFill>
            <a:schemeClr val="accent1">
              <a:lumMod val="20000"/>
              <a:lumOff val="80000"/>
            </a:schemeClr>
          </a:solidFill>
        </p:spPr>
        <p:txBody>
          <a:bodyPr wrap="square">
            <a:spAutoFit/>
          </a:bodyPr>
          <a:lstStyle/>
          <a:p>
            <a:pPr lvl="0" algn="just">
              <a:lnSpc>
                <a:spcPct val="107000"/>
              </a:lnSpc>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a:t>
            </a:r>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Phân</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tích cấu trúc các câu in đậm</a:t>
            </a: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7000"/>
              </a:lnSpc>
              <a:spcBef>
                <a:spcPts val="0"/>
              </a:spcBef>
              <a:spcAft>
                <a:spcPts val="600"/>
              </a:spcAft>
              <a:buClrTx/>
              <a:buSzTx/>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 ơi!</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là câu đặc biệt dùng để bộc lộ cảm xúc của người nói.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7000"/>
              </a:lnSpc>
              <a:spcBef>
                <a:spcPts val="0"/>
              </a:spcBef>
              <a:spcAft>
                <a:spcPts val="600"/>
              </a:spcAft>
              <a:buClrTx/>
              <a:buSzTx/>
              <a:tabLst>
                <a:tab pos="180340" algn="l"/>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Hỡi chàng trai</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(thành phần gọi – đáp),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(CN) /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 nói nữa đi, nói cho ta nghe nhiều nữa đi</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(VN).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1025555-EC8E-0605-2241-C78F4D2242BD}"/>
              </a:ext>
            </a:extLst>
          </p:cNvPr>
          <p:cNvSpPr/>
          <p:nvPr/>
        </p:nvSpPr>
        <p:spPr>
          <a:xfrm>
            <a:off x="7788324" y="977848"/>
            <a:ext cx="4023816" cy="4902304"/>
          </a:xfrm>
          <a:prstGeom prst="rect">
            <a:avLst/>
          </a:prstGeom>
          <a:solidFill>
            <a:schemeClr val="accent1">
              <a:lumMod val="20000"/>
              <a:lumOff val="80000"/>
            </a:schemeClr>
          </a:solidFill>
        </p:spPr>
        <p:txBody>
          <a:bodyPr wrap="square">
            <a:spAutoFit/>
          </a:bodyPr>
          <a:lstStyle/>
          <a:p>
            <a:pPr marR="0" lvl="0" algn="just" defTabSz="914400" rtl="0" eaLnBrk="1" fontAlgn="auto" latinLnBrk="0" hangingPunct="1">
              <a:lnSpc>
                <a:spcPct val="107000"/>
              </a:lnSpc>
              <a:spcBef>
                <a:spcPts val="0"/>
              </a:spcBef>
              <a:spcAft>
                <a:spcPts val="600"/>
              </a:spcAft>
              <a:buClrTx/>
              <a:buSzTx/>
              <a:tabLst>
                <a:tab pos="180340" algn="l"/>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Viết lại lời thoại bằng cách tách/ gộp câu: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7000"/>
              </a:lnSpc>
              <a:spcBef>
                <a:spcPts val="0"/>
              </a:spcBef>
              <a:spcAft>
                <a:spcPts val="600"/>
              </a:spcAft>
              <a:buClrTx/>
              <a:buSzTx/>
              <a:tabLst>
                <a:tab pos="180340" algn="l"/>
              </a:tabLst>
              <a:defRPr/>
            </a:pP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Ví</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dụ</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 ơi,</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đến hôm nay ta mới được nghe một lời nói, lời nói của chàng trai trẻ.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Hỡi chàng trai!</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Em hãy nói nữa đi, nói cho ta nghe nhiều nữa đi.</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7000"/>
              </a:lnSpc>
              <a:spcBef>
                <a:spcPts val="0"/>
              </a:spcBef>
              <a:spcAft>
                <a:spcPts val="600"/>
              </a:spcAft>
              <a:buClrTx/>
              <a:buSzTx/>
              <a:tabLst>
                <a:tab pos="180340" algn="l"/>
              </a:tabLst>
              <a:defRPr/>
            </a:pPr>
            <a:endPar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7000"/>
              </a:lnSpc>
              <a:spcBef>
                <a:spcPts val="0"/>
              </a:spcBef>
              <a:spcAft>
                <a:spcPts val="600"/>
              </a:spcAft>
              <a:buClrTx/>
              <a:buSzTx/>
              <a:tabLst>
                <a:tab pos="180340" algn="l"/>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Freeform 7"/>
          <p:cNvSpPr/>
          <p:nvPr/>
        </p:nvSpPr>
        <p:spPr>
          <a:xfrm>
            <a:off x="4490482" y="1550145"/>
            <a:ext cx="3099581" cy="327681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78844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1" y="859553"/>
            <a:ext cx="6584953" cy="913199"/>
          </a:xfrm>
          <a:prstGeom prst="rect">
            <a:avLst/>
          </a:prstGeom>
          <a:noFill/>
        </p:spPr>
        <p:txBody>
          <a:bodyPr wrap="square" rtlCol="0">
            <a:spAutoFit/>
          </a:bodyPr>
          <a:lstStyle/>
          <a:p>
            <a:pPr defTabSz="1219261"/>
            <a:r>
              <a:rPr lang="en-US" sz="5334" b="1" dirty="0">
                <a:solidFill>
                  <a:srgbClr val="C00000"/>
                </a:solidFill>
                <a:latin typeface="Arial" panose="020B0604020202020204" pitchFamily="34" charset="0"/>
                <a:cs typeface="Arial" panose="020B0604020202020204" pitchFamily="34" charset="0"/>
              </a:rPr>
              <a:t> AI NHANH HƠN</a:t>
            </a:r>
          </a:p>
        </p:txBody>
      </p:sp>
      <p:pic>
        <p:nvPicPr>
          <p:cNvPr id="12" name="Picture 3" descr="C:\Users\ADMIN\Desktop\Tai nguyen thiet ke tro choi\Bảng gỗ\bat dau.png">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9175755" y="5610193"/>
            <a:ext cx="2832099" cy="1083377"/>
          </a:xfrm>
          <a:prstGeom prst="rect">
            <a:avLst/>
          </a:prstGeom>
          <a:noFill/>
          <a:extLst>
            <a:ext uri="{909E8E84-426E-40DD-AFC4-6F175D3DCCD1}">
              <a14:hiddenFill xmlns:a14="http://schemas.microsoft.com/office/drawing/2010/main">
                <a:solidFill>
                  <a:srgbClr val="FFFFFF"/>
                </a:solidFill>
              </a14:hiddenFill>
            </a:ext>
          </a:extLst>
        </p:spPr>
      </p:pic>
      <p:pic>
        <p:nvPicPr>
          <p:cNvPr id="13"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38051" y="6151880"/>
            <a:ext cx="812800" cy="731520"/>
          </a:xfrm>
          <a:prstGeom prst="rect">
            <a:avLst/>
          </a:prstGeom>
        </p:spPr>
      </p:pic>
      <p:pic>
        <p:nvPicPr>
          <p:cNvPr id="14" name="Picture 2" descr="Hình ảnh có liên qua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2850725"/>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759201" y="3274061"/>
            <a:ext cx="3092449" cy="349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60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4"/>
                                        </p:tgtEl>
                                        <p:attrNameLst>
                                          <p:attrName>r</p:attrName>
                                        </p:attrNameLst>
                                      </p:cBhvr>
                                    </p:animRot>
                                    <p:animRot by="-240000">
                                      <p:cBhvr>
                                        <p:cTn id="13" dur="400" fill="hold">
                                          <p:stCondLst>
                                            <p:cond delay="400"/>
                                          </p:stCondLst>
                                        </p:cTn>
                                        <p:tgtEl>
                                          <p:spTgt spid="14"/>
                                        </p:tgtEl>
                                        <p:attrNameLst>
                                          <p:attrName>r</p:attrName>
                                        </p:attrNameLst>
                                      </p:cBhvr>
                                    </p:animRot>
                                    <p:animRot by="240000">
                                      <p:cBhvr>
                                        <p:cTn id="14" dur="400" fill="hold">
                                          <p:stCondLst>
                                            <p:cond delay="800"/>
                                          </p:stCondLst>
                                        </p:cTn>
                                        <p:tgtEl>
                                          <p:spTgt spid="14"/>
                                        </p:tgtEl>
                                        <p:attrNameLst>
                                          <p:attrName>r</p:attrName>
                                        </p:attrNameLst>
                                      </p:cBhvr>
                                    </p:animRot>
                                    <p:animRot by="-240000">
                                      <p:cBhvr>
                                        <p:cTn id="15" dur="400" fill="hold">
                                          <p:stCondLst>
                                            <p:cond delay="1200"/>
                                          </p:stCondLst>
                                        </p:cTn>
                                        <p:tgtEl>
                                          <p:spTgt spid="14"/>
                                        </p:tgtEl>
                                        <p:attrNameLst>
                                          <p:attrName>r</p:attrName>
                                        </p:attrNameLst>
                                      </p:cBhvr>
                                    </p:animRot>
                                    <p:animRot by="120000">
                                      <p:cBhvr>
                                        <p:cTn id="16" dur="400" fill="hold">
                                          <p:stCondLst>
                                            <p:cond delay="1600"/>
                                          </p:stCondLst>
                                        </p:cTn>
                                        <p:tgtEl>
                                          <p:spTgt spid="14"/>
                                        </p:tgtEl>
                                        <p:attrNameLst>
                                          <p:attrName>r</p:attrName>
                                        </p:attrNameLst>
                                      </p:cBhvr>
                                    </p:animRot>
                                  </p:childTnLst>
                                </p:cTn>
                              </p:par>
                              <p:par>
                                <p:cTn id="17" presetID="26"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53" fill="hold" display="0">
                  <p:stCondLst>
                    <p:cond delay="indefinite"/>
                  </p:stCondLst>
                  <p:endCondLst>
                    <p:cond evt="onStopAudio" delay="0">
                      <p:tgtEl>
                        <p:sldTgt/>
                      </p:tgtEl>
                    </p:cond>
                  </p:endCondLst>
                </p:cTn>
                <p:tgtEl>
                  <p:spTgt spid="13"/>
                </p:tgtEl>
              </p:cMediaNode>
            </p:audio>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
            <a:ext cx="12166600" cy="681228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632930" y="4212948"/>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616944" y="3290936"/>
            <a:ext cx="1415057" cy="106129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2184400" y="2956560"/>
            <a:ext cx="13208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3657600" y="2757536"/>
            <a:ext cx="14224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80000" y="2193570"/>
            <a:ext cx="1503912" cy="112793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41472" y="5034141"/>
            <a:ext cx="1096168" cy="10331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22"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553654" y="5493668"/>
            <a:ext cx="1529647" cy="1147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23"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6299201" y="5355505"/>
            <a:ext cx="1567457"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rId24"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8013579" y="4776243"/>
            <a:ext cx="1544696" cy="1158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rId25"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8331201" y="3351710"/>
            <a:ext cx="1552980" cy="11647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rId26"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39051" y="2380607"/>
            <a:ext cx="1503912" cy="11279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413883" y="-130427"/>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374479" y="-786651"/>
            <a:ext cx="3919084" cy="3421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355512">
            <a:off x="9096723" y="-533399"/>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194846" flipH="1">
            <a:off x="8044884" y="-771305"/>
            <a:ext cx="2231515"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2575451" y="5408521"/>
            <a:ext cx="924287" cy="1232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355512">
            <a:off x="10285896" y="-757287"/>
            <a:ext cx="2066504" cy="31278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739192">
            <a:off x="11133348" y="-367685"/>
            <a:ext cx="2066504" cy="312780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965645" y="2421071"/>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261"/>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2221320" y="23695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261"/>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5297979" y="2343382"/>
            <a:ext cx="6350000" cy="56007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6862619" y="1849080"/>
            <a:ext cx="6350000" cy="560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28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612490" y="-604905"/>
            <a:ext cx="7183705" cy="38200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88025" y="4081209"/>
            <a:ext cx="7152991" cy="2800767"/>
          </a:xfrm>
          <a:prstGeom prst="rect">
            <a:avLst/>
          </a:prstGeom>
          <a:noFill/>
        </p:spPr>
        <p:txBody>
          <a:bodyPr wrap="square" rtlCol="0">
            <a:spAutoFit/>
          </a:bodyPr>
          <a:lstStyle/>
          <a:p>
            <a:pPr algn="just" defTabSz="609630">
              <a:defRPr/>
            </a:pPr>
            <a:r>
              <a:rPr lang="en-US" b="1" dirty="0">
                <a:solidFill>
                  <a:srgbClr val="FF0000"/>
                </a:solidFill>
                <a:latin typeface="+mj-lt"/>
              </a:rPr>
              <a:t>1. </a:t>
            </a:r>
            <a:r>
              <a:rPr lang="vi-VN" b="1" dirty="0">
                <a:solidFill>
                  <a:srgbClr val="FF0000"/>
                </a:solidFill>
                <a:latin typeface="+mj-lt"/>
              </a:rPr>
              <a:t>Nhận xét về sự khác biệt giữa cấu trúc các câu a1 và a2, dưới đây. </a:t>
            </a:r>
            <a:endParaRPr lang="en-US" b="1" dirty="0">
              <a:solidFill>
                <a:srgbClr val="FF0000"/>
              </a:solidFill>
              <a:latin typeface="+mj-lt"/>
            </a:endParaRPr>
          </a:p>
          <a:p>
            <a:pPr algn="just" defTabSz="609630">
              <a:defRPr/>
            </a:pPr>
            <a:r>
              <a:rPr lang="vi-VN" b="1" dirty="0">
                <a:solidFill>
                  <a:srgbClr val="FF0000"/>
                </a:solidFill>
                <a:latin typeface="+mj-lt"/>
              </a:rPr>
              <a:t>Nêu tác dụng của cấu trúc câu trong từng trường hợp.</a:t>
            </a:r>
            <a:endParaRPr lang="en-US" b="1" dirty="0">
              <a:solidFill>
                <a:srgbClr val="FF0000"/>
              </a:solidFill>
              <a:latin typeface="+mj-lt"/>
            </a:endParaRPr>
          </a:p>
          <a:p>
            <a:pPr algn="just"/>
            <a:r>
              <a:rPr lang="vi-VN" dirty="0">
                <a:solidFill>
                  <a:srgbClr val="FF0000"/>
                </a:solidFill>
                <a:latin typeface="+mj-lt"/>
              </a:rPr>
              <a:t>a1. </a:t>
            </a:r>
            <a:r>
              <a:rPr lang="vi-VN" i="1" dirty="0">
                <a:solidFill>
                  <a:srgbClr val="FF0000"/>
                </a:solidFill>
                <a:latin typeface="+mj-lt"/>
              </a:rPr>
              <a:t>Để có được những bài học quý, con người thường phải nếm trải nhiều khó khăn, vượt qua nhiều thử thách, thậm chí lâm vào những tình huống, cảnh ngộ bi đát, phải trả giá đắt cho những sai lầm.</a:t>
            </a:r>
            <a:endParaRPr lang="vi-VN" dirty="0">
              <a:solidFill>
                <a:srgbClr val="FF0000"/>
              </a:solidFill>
              <a:latin typeface="+mj-lt"/>
            </a:endParaRPr>
          </a:p>
          <a:p>
            <a:pPr algn="just"/>
            <a:r>
              <a:rPr lang="vi-VN" dirty="0">
                <a:solidFill>
                  <a:srgbClr val="FF0000"/>
                </a:solidFill>
                <a:latin typeface="+mj-lt"/>
              </a:rPr>
              <a:t>a2. </a:t>
            </a:r>
            <a:r>
              <a:rPr lang="vi-VN" i="1" dirty="0">
                <a:solidFill>
                  <a:srgbClr val="FF0000"/>
                </a:solidFill>
                <a:latin typeface="+mj-lt"/>
              </a:rPr>
              <a:t>Con người thường phải nếm trải nhiều khó khăn, vượt qua nhiều thử thách, thậm chí lâm vào những tình huống, cảnh ngộ bị đát, phải trả giá đắt cho những sai lầm để có được những bài học quý.</a:t>
            </a:r>
            <a:endParaRPr lang="vi-VN" dirty="0">
              <a:solidFill>
                <a:srgbClr val="FF0000"/>
              </a:solidFill>
              <a:latin typeface="+mj-lt"/>
            </a:endParaRPr>
          </a:p>
          <a:p>
            <a:pPr algn="just" defTabSz="609630">
              <a:defRPr/>
            </a:pPr>
            <a:endParaRPr lang="vi-VN" sz="3200" b="1" dirty="0">
              <a:solidFill>
                <a:srgbClr val="FF0000"/>
              </a:solidFill>
              <a:latin typeface="+mj-lt"/>
              <a:cs typeface="Times New Roman" panose="02020603050405020304" pitchFamily="18" charset="0"/>
            </a:endParaRPr>
          </a:p>
        </p:txBody>
      </p:sp>
      <p:sp>
        <p:nvSpPr>
          <p:cNvPr id="11" name="TextBox 10"/>
          <p:cNvSpPr txBox="1"/>
          <p:nvPr/>
        </p:nvSpPr>
        <p:spPr>
          <a:xfrm>
            <a:off x="1986117" y="667436"/>
            <a:ext cx="6454900" cy="2400657"/>
          </a:xfrm>
          <a:prstGeom prst="rect">
            <a:avLst/>
          </a:prstGeom>
          <a:noFill/>
        </p:spPr>
        <p:txBody>
          <a:bodyPr wrap="square" rtlCol="0">
            <a:spAutoFit/>
          </a:bodyPr>
          <a:lstStyle/>
          <a:p>
            <a:pPr algn="just">
              <a:spcAft>
                <a:spcPts val="600"/>
              </a:spcAft>
            </a:pPr>
            <a:r>
              <a:rPr lang="vi-VN" sz="3000" dirty="0">
                <a:latin typeface="Times New Roman" panose="02020603050405020304" pitchFamily="18" charset="0"/>
                <a:ea typeface="Calibri" panose="020F0502020204030204" pitchFamily="34" charset="0"/>
                <a:cs typeface="Times New Roman" panose="02020603050405020304" pitchFamily="18" charset="0"/>
              </a:rPr>
              <a:t>Ở câu a</a:t>
            </a:r>
            <a:r>
              <a:rPr lang="vi-VN" sz="3000" baseline="-25000" dirty="0">
                <a:latin typeface="Times New Roman" panose="02020603050405020304" pitchFamily="18" charset="0"/>
                <a:ea typeface="Calibri" panose="020F0502020204030204" pitchFamily="34" charset="0"/>
                <a:cs typeface="Times New Roman" panose="02020603050405020304" pitchFamily="18" charset="0"/>
              </a:rPr>
              <a:t>1</a:t>
            </a:r>
            <a:r>
              <a:rPr lang="vi-VN" sz="3000" dirty="0">
                <a:latin typeface="Times New Roman" panose="02020603050405020304" pitchFamily="18" charset="0"/>
                <a:ea typeface="Calibri" panose="020F0502020204030204" pitchFamily="34" charset="0"/>
                <a:cs typeface="Times New Roman" panose="02020603050405020304" pitchFamily="18" charset="0"/>
              </a:rPr>
              <a:t>, phần trạng ngữ "để có được những bài học quý" được đặt ở đầu câu, có tác dụng nhấn mạnh thông tin; trong khi đó, ở câu a</a:t>
            </a:r>
            <a:r>
              <a:rPr lang="vi-VN" sz="30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3000" dirty="0">
                <a:latin typeface="Times New Roman" panose="02020603050405020304" pitchFamily="18" charset="0"/>
                <a:ea typeface="Calibri" panose="020F0502020204030204" pitchFamily="34" charset="0"/>
                <a:cs typeface="Times New Roman" panose="02020603050405020304" pitchFamily="18" charset="0"/>
              </a:rPr>
              <a:t>, phần thông tin này được đặt ở cuối câu.</a:t>
            </a:r>
            <a:endParaRPr lang="en-US" sz="3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5" descr="C:\Users\ADMIN\Desktop\Tai nguyen thiet ke tro choi\Bảng gỗ\tro ve.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1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5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80">
                                          <p:stCondLst>
                                            <p:cond delay="0"/>
                                          </p:stCondLst>
                                        </p:cTn>
                                        <p:tgtEl>
                                          <p:spTgt spid="11"/>
                                        </p:tgtEl>
                                      </p:cBhvr>
                                    </p:animEffect>
                                    <p:anim calcmode="lin" valueType="num">
                                      <p:cBhvr>
                                        <p:cTn id="3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3" dur="26">
                                          <p:stCondLst>
                                            <p:cond delay="650"/>
                                          </p:stCondLst>
                                        </p:cTn>
                                        <p:tgtEl>
                                          <p:spTgt spid="11"/>
                                        </p:tgtEl>
                                      </p:cBhvr>
                                      <p:to x="100000" y="60000"/>
                                    </p:animScale>
                                    <p:animScale>
                                      <p:cBhvr>
                                        <p:cTn id="44" dur="166" decel="50000">
                                          <p:stCondLst>
                                            <p:cond delay="676"/>
                                          </p:stCondLst>
                                        </p:cTn>
                                        <p:tgtEl>
                                          <p:spTgt spid="11"/>
                                        </p:tgtEl>
                                      </p:cBhvr>
                                      <p:to x="100000" y="100000"/>
                                    </p:animScale>
                                    <p:animScale>
                                      <p:cBhvr>
                                        <p:cTn id="45" dur="26">
                                          <p:stCondLst>
                                            <p:cond delay="1312"/>
                                          </p:stCondLst>
                                        </p:cTn>
                                        <p:tgtEl>
                                          <p:spTgt spid="11"/>
                                        </p:tgtEl>
                                      </p:cBhvr>
                                      <p:to x="100000" y="80000"/>
                                    </p:animScale>
                                    <p:animScale>
                                      <p:cBhvr>
                                        <p:cTn id="46" dur="166" decel="50000">
                                          <p:stCondLst>
                                            <p:cond delay="1338"/>
                                          </p:stCondLst>
                                        </p:cTn>
                                        <p:tgtEl>
                                          <p:spTgt spid="11"/>
                                        </p:tgtEl>
                                      </p:cBhvr>
                                      <p:to x="100000" y="100000"/>
                                    </p:animScale>
                                    <p:animScale>
                                      <p:cBhvr>
                                        <p:cTn id="47" dur="26">
                                          <p:stCondLst>
                                            <p:cond delay="1642"/>
                                          </p:stCondLst>
                                        </p:cTn>
                                        <p:tgtEl>
                                          <p:spTgt spid="11"/>
                                        </p:tgtEl>
                                      </p:cBhvr>
                                      <p:to x="100000" y="90000"/>
                                    </p:animScale>
                                    <p:animScale>
                                      <p:cBhvr>
                                        <p:cTn id="48" dur="166" decel="50000">
                                          <p:stCondLst>
                                            <p:cond delay="1668"/>
                                          </p:stCondLst>
                                        </p:cTn>
                                        <p:tgtEl>
                                          <p:spTgt spid="11"/>
                                        </p:tgtEl>
                                      </p:cBhvr>
                                      <p:to x="100000" y="100000"/>
                                    </p:animScale>
                                    <p:animScale>
                                      <p:cBhvr>
                                        <p:cTn id="49" dur="26">
                                          <p:stCondLst>
                                            <p:cond delay="1808"/>
                                          </p:stCondLst>
                                        </p:cTn>
                                        <p:tgtEl>
                                          <p:spTgt spid="11"/>
                                        </p:tgtEl>
                                      </p:cBhvr>
                                      <p:to x="100000" y="95000"/>
                                    </p:animScale>
                                    <p:animScale>
                                      <p:cBhvr>
                                        <p:cTn id="5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8815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844381" y="4451328"/>
            <a:ext cx="5994400" cy="1446550"/>
          </a:xfrm>
          <a:prstGeom prst="rect">
            <a:avLst/>
          </a:prstGeom>
          <a:noFill/>
        </p:spPr>
        <p:txBody>
          <a:bodyPr wrap="square" rtlCol="0">
            <a:spAutoFit/>
          </a:bodyPr>
          <a:lstStyle/>
          <a:p>
            <a:pPr algn="just" defTabSz="609630"/>
            <a:r>
              <a:rPr lang="en-US" sz="4400" b="1" dirty="0">
                <a:solidFill>
                  <a:srgbClr val="FF0000"/>
                </a:solidFill>
                <a:latin typeface="Times New Roman" panose="02020603050405020304" pitchFamily="18" charset="0"/>
                <a:cs typeface="Times New Roman" panose="02020603050405020304" pitchFamily="18" charset="0"/>
              </a:rPr>
              <a:t>2. </a:t>
            </a:r>
            <a:r>
              <a:rPr lang="en-US" sz="4400" b="1" dirty="0" err="1">
                <a:solidFill>
                  <a:srgbClr val="FF0000"/>
                </a:solidFill>
                <a:latin typeface="Times New Roman" panose="02020603050405020304" pitchFamily="18" charset="0"/>
                <a:cs typeface="Times New Roman" panose="02020603050405020304" pitchFamily="18" charset="0"/>
              </a:rPr>
              <a:t>Việc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biến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đổi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trúc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có</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dụng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gì</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4282781" y="1151355"/>
            <a:ext cx="4165600" cy="1815882"/>
          </a:xfrm>
          <a:prstGeom prst="rect">
            <a:avLst/>
          </a:prstGeom>
          <a:noFill/>
        </p:spPr>
        <p:txBody>
          <a:bodyPr wrap="square" rtlCol="0">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 N</a:t>
            </a:r>
            <a:r>
              <a:rPr lang="vi-VN" sz="2800" dirty="0">
                <a:solidFill>
                  <a:srgbClr val="000000"/>
                </a:solidFill>
                <a:latin typeface="Times New Roman" panose="02020603050405020304" pitchFamily="18" charset="0"/>
                <a:cs typeface="Times New Roman" panose="02020603050405020304" pitchFamily="18" charset="0"/>
              </a:rPr>
              <a:t>hấn mạnh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cs typeface="Times New Roman" panose="02020603050405020304" pitchFamily="18" charset="0"/>
              </a:rPr>
              <a:t> tin</a:t>
            </a: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Cung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cấp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cs typeface="Times New Roman" panose="02020603050405020304" pitchFamily="18" charset="0"/>
              </a:rPr>
              <a:t> tin</a:t>
            </a:r>
          </a:p>
          <a:p>
            <a:pPr algn="just"/>
            <a:r>
              <a:rPr lang="en-US" sz="2800" dirty="0">
                <a:solidFill>
                  <a:srgbClr val="000000"/>
                </a:solidFill>
                <a:latin typeface="Times New Roman" panose="02020603050405020304" pitchFamily="18" charset="0"/>
                <a:cs typeface="Times New Roman" panose="02020603050405020304" pitchFamily="18" charset="0"/>
              </a:rPr>
              <a:t>- L</a:t>
            </a:r>
            <a:r>
              <a:rPr lang="vi-VN" sz="2800" dirty="0">
                <a:solidFill>
                  <a:srgbClr val="000000"/>
                </a:solidFill>
                <a:latin typeface="Times New Roman" panose="02020603050405020304" pitchFamily="18" charset="0"/>
                <a:cs typeface="Times New Roman" panose="02020603050405020304" pitchFamily="18" charset="0"/>
              </a:rPr>
              <a:t>àm cho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ngắn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gọn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hơn</a:t>
            </a:r>
            <a:endParaRPr lang="en-US" sz="2800" dirty="0">
              <a:latin typeface="Times New Roman" panose="02020603050405020304" pitchFamily="18" charset="0"/>
              <a:cs typeface="Times New Roman" panose="02020603050405020304" pitchFamily="18" charset="0"/>
            </a:endParaRPr>
          </a:p>
        </p:txBody>
      </p:sp>
      <p:pic>
        <p:nvPicPr>
          <p:cNvPr id="13" name="Picture 5" descr="C:\Users\ADMIN\Desktop\Tai nguyen thiet ke tro choi\Bảng gỗ\tro ve.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21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38865" y="4118789"/>
            <a:ext cx="7010399" cy="1938992"/>
          </a:xfrm>
          <a:prstGeom prst="rect">
            <a:avLst/>
          </a:prstGeom>
          <a:noFill/>
        </p:spPr>
        <p:txBody>
          <a:bodyPr wrap="square" rtlCol="0">
            <a:spAutoFit/>
          </a:bodyPr>
          <a:lstStyle/>
          <a:p>
            <a:pPr algn="just" defTabSz="609630">
              <a:defRPr/>
            </a:pPr>
            <a:r>
              <a:rPr lang="en-US" sz="2000" b="1" dirty="0">
                <a:solidFill>
                  <a:srgbClr val="FF0000"/>
                </a:solidFill>
                <a:latin typeface="+mj-lt"/>
              </a:rPr>
              <a:t>3. </a:t>
            </a:r>
            <a:r>
              <a:rPr lang="vi-VN" sz="2000" b="1" dirty="0">
                <a:solidFill>
                  <a:srgbClr val="FF0000"/>
                </a:solidFill>
                <a:latin typeface="+mj-lt"/>
              </a:rPr>
              <a:t>Nhận xét về sự khác biệt giữa cấu trúc các câu b1 và b2</a:t>
            </a:r>
            <a:r>
              <a:rPr lang="en-US" sz="2000" b="1" dirty="0">
                <a:solidFill>
                  <a:srgbClr val="FF0000"/>
                </a:solidFill>
                <a:latin typeface="+mj-lt"/>
              </a:rPr>
              <a:t> </a:t>
            </a:r>
            <a:r>
              <a:rPr lang="vi-VN" sz="2000" b="1" dirty="0">
                <a:solidFill>
                  <a:srgbClr val="FF0000"/>
                </a:solidFill>
                <a:latin typeface="+mj-lt"/>
              </a:rPr>
              <a:t>dưới đây. Nêu tác dụng của cấu trúc câu trong từng trường hợp.</a:t>
            </a:r>
            <a:endParaRPr lang="en-US" sz="2000" b="1" dirty="0">
              <a:solidFill>
                <a:srgbClr val="FF0000"/>
              </a:solidFill>
              <a:latin typeface="+mj-lt"/>
            </a:endParaRPr>
          </a:p>
          <a:p>
            <a:pPr algn="just"/>
            <a:r>
              <a:rPr lang="vi-VN" sz="2000" dirty="0">
                <a:solidFill>
                  <a:srgbClr val="FF0000"/>
                </a:solidFill>
                <a:latin typeface="+mj-lt"/>
              </a:rPr>
              <a:t>b1. </a:t>
            </a:r>
            <a:r>
              <a:rPr lang="vi-VN" sz="2000" i="1" dirty="0">
                <a:solidFill>
                  <a:srgbClr val="FF0000"/>
                </a:solidFill>
                <a:latin typeface="+mj-lt"/>
              </a:rPr>
              <a:t>Vậy những lẽ dở hay, cả sở thích riêng, ý nguyện riêng nhà ngươi cũng không có ư?</a:t>
            </a:r>
            <a:endParaRPr lang="vi-VN" sz="2000" dirty="0">
              <a:solidFill>
                <a:srgbClr val="FF0000"/>
              </a:solidFill>
              <a:latin typeface="+mj-lt"/>
            </a:endParaRPr>
          </a:p>
          <a:p>
            <a:pPr algn="just"/>
            <a:r>
              <a:rPr lang="vi-VN" sz="2000" dirty="0">
                <a:solidFill>
                  <a:srgbClr val="FF0000"/>
                </a:solidFill>
                <a:latin typeface="+mj-lt"/>
              </a:rPr>
              <a:t>b2. </a:t>
            </a:r>
            <a:r>
              <a:rPr lang="vi-VN" sz="2000" i="1" dirty="0">
                <a:solidFill>
                  <a:srgbClr val="FF0000"/>
                </a:solidFill>
                <a:latin typeface="+mj-lt"/>
              </a:rPr>
              <a:t>Vậy nhà ngươi không có những lẽ dở hay, không có cả sở thích riêng, ý nguyện riêng tư?</a:t>
            </a:r>
            <a:endParaRPr lang="vi-VN" sz="2000" dirty="0">
              <a:solidFill>
                <a:srgbClr val="FF0000"/>
              </a:solidFill>
              <a:latin typeface="+mj-lt"/>
            </a:endParaRPr>
          </a:p>
        </p:txBody>
      </p:sp>
      <p:sp>
        <p:nvSpPr>
          <p:cNvPr id="11" name="TextBox 10"/>
          <p:cNvSpPr txBox="1"/>
          <p:nvPr/>
        </p:nvSpPr>
        <p:spPr>
          <a:xfrm>
            <a:off x="4245697" y="696186"/>
            <a:ext cx="4269038" cy="1936428"/>
          </a:xfrm>
          <a:prstGeom prst="rect">
            <a:avLst/>
          </a:prstGeom>
          <a:noFill/>
        </p:spPr>
        <p:txBody>
          <a:bodyPr wrap="square" rtlCol="0">
            <a:spAutoFit/>
          </a:bodyPr>
          <a:lstStyle/>
          <a:p>
            <a:pPr algn="just">
              <a:lnSpc>
                <a:spcPct val="107000"/>
              </a:lnSpc>
              <a:spcAft>
                <a:spcPts val="60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Bổ ngữ ở câu b</a:t>
            </a:r>
            <a:r>
              <a:rPr lang="vi-VN" sz="28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2800" dirty="0">
                <a:latin typeface="Times New Roman" panose="02020603050405020304" pitchFamily="18" charset="0"/>
                <a:ea typeface="Calibri" panose="020F0502020204030204" pitchFamily="34" charset="0"/>
                <a:cs typeface="Times New Roman" panose="02020603050405020304" pitchFamily="18" charset="0"/>
              </a:rPr>
              <a:t> được đảo vị trí lên đầu câu ở câu b</a:t>
            </a:r>
            <a:r>
              <a:rPr lang="vi-VN" sz="2800" baseline="-25000" dirty="0">
                <a:latin typeface="Times New Roman" panose="02020603050405020304" pitchFamily="18" charset="0"/>
                <a:ea typeface="Calibri" panose="020F0502020204030204" pitchFamily="34" charset="0"/>
                <a:cs typeface="Times New Roman" panose="02020603050405020304" pitchFamily="18" charset="0"/>
              </a:rPr>
              <a:t>1</a:t>
            </a:r>
            <a:r>
              <a:rPr lang="vi-VN" sz="2800" dirty="0">
                <a:latin typeface="Times New Roman" panose="02020603050405020304" pitchFamily="18" charset="0"/>
                <a:ea typeface="Calibri" panose="020F0502020204030204" pitchFamily="34" charset="0"/>
                <a:cs typeface="Times New Roman" panose="02020603050405020304" pitchFamily="18" charset="0"/>
              </a:rPr>
              <a:t> với mục đích nhấn mạnh thông tin.</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5" descr="C:\Users\ADMIN\Desktop\Tai nguyen thiet ke tro choi\Bảng gỗ\tro ve.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1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418735" y="-604905"/>
            <a:ext cx="6377459" cy="36275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74800" y="4239516"/>
            <a:ext cx="5994400" cy="1938992"/>
          </a:xfrm>
          <a:prstGeom prst="rect">
            <a:avLst/>
          </a:prstGeom>
          <a:noFill/>
        </p:spPr>
        <p:txBody>
          <a:bodyPr wrap="square" rtlCol="0">
            <a:spAutoFit/>
          </a:bodyPr>
          <a:lstStyle/>
          <a:p>
            <a:pPr algn="ctr" defTabSz="1219261"/>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dụng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đổi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trúc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2844800" y="640079"/>
            <a:ext cx="5603581" cy="2246769"/>
          </a:xfrm>
          <a:prstGeom prst="rect">
            <a:avLst/>
          </a:prstGeom>
          <a:noFill/>
        </p:spPr>
        <p:txBody>
          <a:bodyPr wrap="square" rtlCol="0">
            <a:spAutoFit/>
          </a:bodyPr>
          <a:lstStyle/>
          <a:p>
            <a:pPr algn="just" defTabSz="609630"/>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Thay đổi trật tự các thành phần trong câu</a:t>
            </a:r>
            <a:endParaRPr lang="en-US" sz="2800" dirty="0">
              <a:solidFill>
                <a:srgbClr val="000000"/>
              </a:solidFill>
              <a:latin typeface="Times New Roman" panose="02020603050405020304" pitchFamily="18" charset="0"/>
              <a:cs typeface="Times New Roman" panose="02020603050405020304" pitchFamily="18" charset="0"/>
            </a:endParaRPr>
          </a:p>
          <a:p>
            <a:pPr algn="just" defTabSz="609630"/>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gộp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rút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gọn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a:t>
            </a:r>
          </a:p>
          <a:p>
            <a:pPr algn="just" defTabSz="609630"/>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Biến đổi câu chủ động thành câu bị động </a:t>
            </a: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13" name="Picture 5" descr="C:\Users\ADMIN\Desktop\Tai nguyen thiet ke tro choi\Bảng gỗ\tro ve.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73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9" y="2545080"/>
            <a:ext cx="13090819"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930400" y="-604905"/>
            <a:ext cx="9448800" cy="35767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47019" y="4449414"/>
            <a:ext cx="6931742" cy="1815882"/>
          </a:xfrm>
          <a:prstGeom prst="rect">
            <a:avLst/>
          </a:prstGeom>
          <a:noFill/>
        </p:spPr>
        <p:txBody>
          <a:bodyPr wrap="square" rtlCol="0">
            <a:spAutoFit/>
          </a:bodyPr>
          <a:lstStyle/>
          <a:p>
            <a:pPr algn="just">
              <a:spcBef>
                <a:spcPct val="0"/>
              </a:spcBef>
            </a:pPr>
            <a:r>
              <a:rPr lang="en-US" sz="2800" b="1" spc="125" dirty="0">
                <a:solidFill>
                  <a:srgbClr val="FF0000"/>
                </a:solidFill>
                <a:latin typeface="Times New Roman" panose="02020603050405020304" pitchFamily="18" charset="0"/>
                <a:cs typeface="Times New Roman" panose="02020603050405020304" pitchFamily="18" charset="0"/>
              </a:rPr>
              <a:t>5. </a:t>
            </a:r>
            <a:r>
              <a:rPr lang="en-US" sz="2800" b="1" spc="125" dirty="0" err="1">
                <a:solidFill>
                  <a:srgbClr val="FF0000"/>
                </a:solidFill>
                <a:latin typeface="Times New Roman" panose="02020603050405020304" pitchFamily="18" charset="0"/>
                <a:cs typeface="Times New Roman" panose="02020603050405020304" pitchFamily="18" charset="0"/>
              </a:rPr>
              <a:t>Ví</a:t>
            </a:r>
            <a:r>
              <a:rPr lang="en-US" sz="2800" b="1" spc="125" dirty="0">
                <a:solidFill>
                  <a:srgbClr val="FF0000"/>
                </a:solidFill>
                <a:latin typeface="Times New Roman" panose="02020603050405020304" pitchFamily="18" charset="0"/>
                <a:cs typeface="Times New Roman" panose="02020603050405020304" pitchFamily="18" charset="0"/>
              </a:rPr>
              <a:t> </a:t>
            </a:r>
            <a:r>
              <a:rPr lang="en-US" sz="2800" b="1" spc="125" dirty="0" err="1">
                <a:solidFill>
                  <a:srgbClr val="FF0000"/>
                </a:solidFill>
                <a:latin typeface="Times New Roman" panose="02020603050405020304" pitchFamily="18" charset="0"/>
                <a:cs typeface="Times New Roman" panose="02020603050405020304" pitchFamily="18" charset="0"/>
              </a:rPr>
              <a:t>dụ</a:t>
            </a:r>
            <a:r>
              <a:rPr lang="en-US" sz="2800" b="1" spc="125" dirty="0">
                <a:solidFill>
                  <a:srgbClr val="FF0000"/>
                </a:solidFill>
                <a:latin typeface="Times New Roman" panose="02020603050405020304" pitchFamily="18" charset="0"/>
                <a:cs typeface="Times New Roman" panose="02020603050405020304" pitchFamily="18" charset="0"/>
              </a:rPr>
              <a:t> </a:t>
            </a:r>
            <a:r>
              <a:rPr lang="en-US" sz="2800" b="1" spc="125" dirty="0" err="1">
                <a:solidFill>
                  <a:srgbClr val="FF0000"/>
                </a:solidFill>
                <a:latin typeface="Times New Roman" panose="02020603050405020304" pitchFamily="18" charset="0"/>
                <a:cs typeface="Times New Roman" panose="02020603050405020304" pitchFamily="18" charset="0"/>
              </a:rPr>
              <a:t>sau</a:t>
            </a:r>
            <a:r>
              <a:rPr lang="en-US" sz="2800" b="1" spc="125" dirty="0">
                <a:solidFill>
                  <a:srgbClr val="FF0000"/>
                </a:solidFill>
                <a:latin typeface="Times New Roman" panose="02020603050405020304" pitchFamily="18" charset="0"/>
                <a:cs typeface="Times New Roman" panose="02020603050405020304" pitchFamily="18" charset="0"/>
              </a:rPr>
              <a:t> </a:t>
            </a:r>
            <a:r>
              <a:rPr lang="en-US" sz="2800" b="1" spc="125" dirty="0" err="1">
                <a:solidFill>
                  <a:srgbClr val="FF0000"/>
                </a:solidFill>
                <a:latin typeface="Times New Roman" panose="02020603050405020304" pitchFamily="18" charset="0"/>
                <a:cs typeface="Times New Roman" panose="02020603050405020304" pitchFamily="18" charset="0"/>
              </a:rPr>
              <a:t>thuộc</a:t>
            </a:r>
            <a:r>
              <a:rPr lang="en-US" sz="2800" b="1" spc="125" dirty="0">
                <a:solidFill>
                  <a:srgbClr val="FF0000"/>
                </a:solidFill>
                <a:latin typeface="Times New Roman" panose="02020603050405020304" pitchFamily="18" charset="0"/>
                <a:cs typeface="Times New Roman" panose="02020603050405020304" pitchFamily="18" charset="0"/>
              </a:rPr>
              <a:t> </a:t>
            </a:r>
            <a:r>
              <a:rPr lang="en-US" sz="2800" b="1" spc="125" dirty="0" err="1">
                <a:solidFill>
                  <a:srgbClr val="FF0000"/>
                </a:solidFill>
                <a:latin typeface="Times New Roman" panose="02020603050405020304" pitchFamily="18" charset="0"/>
                <a:cs typeface="Times New Roman" panose="02020603050405020304" pitchFamily="18" charset="0"/>
              </a:rPr>
              <a:t>kiểu</a:t>
            </a:r>
            <a:r>
              <a:rPr lang="en-US" sz="2800" b="1" spc="125" dirty="0">
                <a:solidFill>
                  <a:srgbClr val="FF0000"/>
                </a:solidFill>
                <a:latin typeface="Times New Roman" panose="02020603050405020304" pitchFamily="18" charset="0"/>
                <a:cs typeface="Times New Roman" panose="02020603050405020304" pitchFamily="18" charset="0"/>
              </a:rPr>
              <a:t> </a:t>
            </a:r>
            <a:r>
              <a:rPr lang="en-US" sz="2800" b="1" spc="125" dirty="0" err="1">
                <a:solidFill>
                  <a:srgbClr val="FF0000"/>
                </a:solidFill>
                <a:latin typeface="Times New Roman" panose="02020603050405020304" pitchFamily="18" charset="0"/>
                <a:cs typeface="Times New Roman" panose="02020603050405020304" pitchFamily="18" charset="0"/>
              </a:rPr>
              <a:t>biến</a:t>
            </a:r>
            <a:r>
              <a:rPr lang="en-US" sz="2800" b="1" spc="125" dirty="0">
                <a:solidFill>
                  <a:srgbClr val="FF0000"/>
                </a:solidFill>
                <a:latin typeface="Times New Roman" panose="02020603050405020304" pitchFamily="18" charset="0"/>
                <a:cs typeface="Times New Roman" panose="02020603050405020304" pitchFamily="18" charset="0"/>
              </a:rPr>
              <a:t> </a:t>
            </a:r>
            <a:r>
              <a:rPr lang="en-US" sz="2800" b="1" spc="125" dirty="0" err="1">
                <a:solidFill>
                  <a:srgbClr val="FF0000"/>
                </a:solidFill>
                <a:latin typeface="Times New Roman" panose="02020603050405020304" pitchFamily="18" charset="0"/>
                <a:cs typeface="Times New Roman" panose="02020603050405020304" pitchFamily="18" charset="0"/>
              </a:rPr>
              <a:t>đổi</a:t>
            </a:r>
            <a:r>
              <a:rPr lang="en-US" sz="2800" b="1" spc="125" dirty="0">
                <a:solidFill>
                  <a:srgbClr val="FF0000"/>
                </a:solidFill>
                <a:latin typeface="Times New Roman" panose="02020603050405020304" pitchFamily="18" charset="0"/>
                <a:cs typeface="Times New Roman" panose="02020603050405020304" pitchFamily="18" charset="0"/>
              </a:rPr>
              <a:t> </a:t>
            </a:r>
            <a:r>
              <a:rPr lang="en-US" sz="2800" b="1" spc="125" dirty="0" err="1">
                <a:solidFill>
                  <a:srgbClr val="FF0000"/>
                </a:solidFill>
                <a:latin typeface="Times New Roman" panose="02020603050405020304" pitchFamily="18" charset="0"/>
                <a:cs typeface="Times New Roman" panose="02020603050405020304" pitchFamily="18" charset="0"/>
              </a:rPr>
              <a:t>cấu</a:t>
            </a:r>
            <a:r>
              <a:rPr lang="en-US" sz="2800" b="1" spc="125" dirty="0">
                <a:solidFill>
                  <a:srgbClr val="FF0000"/>
                </a:solidFill>
                <a:latin typeface="Times New Roman" panose="02020603050405020304" pitchFamily="18" charset="0"/>
                <a:cs typeface="Times New Roman" panose="02020603050405020304" pitchFamily="18" charset="0"/>
              </a:rPr>
              <a:t> </a:t>
            </a:r>
            <a:r>
              <a:rPr lang="en-US" sz="2800" b="1" spc="125" dirty="0" err="1">
                <a:solidFill>
                  <a:srgbClr val="FF0000"/>
                </a:solidFill>
                <a:latin typeface="Times New Roman" panose="02020603050405020304" pitchFamily="18" charset="0"/>
                <a:cs typeface="Times New Roman" panose="02020603050405020304" pitchFamily="18" charset="0"/>
              </a:rPr>
              <a:t>trúc</a:t>
            </a:r>
            <a:r>
              <a:rPr lang="en-US" sz="2800" b="1" spc="125" dirty="0">
                <a:solidFill>
                  <a:srgbClr val="FF0000"/>
                </a:solidFill>
                <a:latin typeface="Times New Roman" panose="02020603050405020304" pitchFamily="18" charset="0"/>
                <a:cs typeface="Times New Roman" panose="02020603050405020304" pitchFamily="18" charset="0"/>
              </a:rPr>
              <a:t> </a:t>
            </a:r>
            <a:r>
              <a:rPr lang="en-US" sz="2800" b="1" spc="125" dirty="0" err="1">
                <a:solidFill>
                  <a:srgbClr val="FF0000"/>
                </a:solidFill>
                <a:latin typeface="Times New Roman" panose="02020603050405020304" pitchFamily="18" charset="0"/>
                <a:cs typeface="Times New Roman" panose="02020603050405020304" pitchFamily="18" charset="0"/>
              </a:rPr>
              <a:t>câu</a:t>
            </a:r>
            <a:r>
              <a:rPr lang="en-US" sz="2800" b="1" spc="125" dirty="0">
                <a:solidFill>
                  <a:srgbClr val="FF0000"/>
                </a:solidFill>
                <a:latin typeface="Times New Roman" panose="02020603050405020304" pitchFamily="18" charset="0"/>
                <a:cs typeface="Times New Roman" panose="02020603050405020304" pitchFamily="18" charset="0"/>
              </a:rPr>
              <a:t> </a:t>
            </a:r>
            <a:r>
              <a:rPr lang="en-US" sz="2800" b="1" spc="125" dirty="0" err="1">
                <a:solidFill>
                  <a:srgbClr val="FF0000"/>
                </a:solidFill>
                <a:latin typeface="Times New Roman" panose="02020603050405020304" pitchFamily="18" charset="0"/>
                <a:cs typeface="Times New Roman" panose="02020603050405020304" pitchFamily="18" charset="0"/>
              </a:rPr>
              <a:t>nào</a:t>
            </a:r>
            <a:r>
              <a:rPr lang="en-US" sz="2800" b="1" spc="125" dirty="0">
                <a:solidFill>
                  <a:srgbClr val="FF0000"/>
                </a:solidFill>
                <a:latin typeface="Times New Roman" panose="02020603050405020304" pitchFamily="18" charset="0"/>
                <a:cs typeface="Times New Roman" panose="02020603050405020304" pitchFamily="18" charset="0"/>
              </a:rPr>
              <a:t>: </a:t>
            </a:r>
          </a:p>
          <a:p>
            <a:pPr algn="just">
              <a:spcBef>
                <a:spcPct val="0"/>
              </a:spcBef>
            </a:pPr>
            <a:r>
              <a:rPr lang="en-US" sz="2800" i="1" dirty="0">
                <a:solidFill>
                  <a:srgbClr val="FF0000"/>
                </a:solidFill>
                <a:latin typeface="Times New Roman" panose="02020603050405020304" pitchFamily="18" charset="0"/>
                <a:cs typeface="Times New Roman" panose="02020603050405020304" pitchFamily="18" charset="0"/>
              </a:rPr>
              <a:t>Ba </a:t>
            </a:r>
            <a:r>
              <a:rPr lang="en-US" sz="2800" i="1" dirty="0" err="1">
                <a:solidFill>
                  <a:srgbClr val="FF0000"/>
                </a:solidFill>
                <a:latin typeface="Times New Roman" panose="02020603050405020304" pitchFamily="18" charset="0"/>
                <a:cs typeface="Times New Roman" panose="02020603050405020304" pitchFamily="18" charset="0"/>
              </a:rPr>
              <a:t>nó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bế</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nó</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lên</a:t>
            </a:r>
            <a:endParaRPr lang="en-US" sz="2800" i="1" dirty="0">
              <a:solidFill>
                <a:srgbClr val="FF0000"/>
              </a:solidFill>
              <a:latin typeface="Times New Roman" panose="02020603050405020304" pitchFamily="18" charset="0"/>
              <a:cs typeface="Times New Roman" panose="02020603050405020304" pitchFamily="18" charset="0"/>
            </a:endParaRPr>
          </a:p>
          <a:p>
            <a:pPr algn="just">
              <a:spcBef>
                <a:spcPct val="0"/>
              </a:spcBef>
            </a:pPr>
            <a:r>
              <a:rPr 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a:t>
            </a:r>
            <a:r>
              <a:rPr 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ba</a:t>
            </a:r>
            <a:r>
              <a:rPr 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nó</a:t>
            </a:r>
            <a:r>
              <a:rPr 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bế</a:t>
            </a:r>
            <a:r>
              <a:rPr lang="en-US"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lên</a:t>
            </a:r>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048000" y="1292493"/>
            <a:ext cx="8483600" cy="584775"/>
          </a:xfrm>
          <a:prstGeom prst="rect">
            <a:avLst/>
          </a:prstGeom>
          <a:noFill/>
        </p:spPr>
        <p:txBody>
          <a:bodyPr wrap="square" rtlCol="0">
            <a:spAutoFit/>
          </a:bodyPr>
          <a:lstStyle/>
          <a:p>
            <a:pPr algn="just" defTabSz="609630"/>
            <a:r>
              <a:rPr lang="en-US" sz="3200" dirty="0" err="1">
                <a:solidFill>
                  <a:prstClr val="black"/>
                </a:solidFill>
                <a:latin typeface="Times New Roman" panose="02020603050405020304" pitchFamily="18" charset="0"/>
                <a:cs typeface="Times New Roman" panose="02020603050405020304" pitchFamily="18" charset="0"/>
              </a:rPr>
              <a:t>Chuyển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chủ</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3" name="Picture 5" descr="C:\Users\ADMIN\Desktop\Tai nguyen thiet ke tro choi\Bảng gỗ\tro ve.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90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5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500"/>
                                        <p:tgtEl>
                                          <p:spTgt spid="1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9000" b="-39000"/>
          </a:stretch>
        </a:blip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526432" y="394902"/>
            <a:ext cx="10032598" cy="5775310"/>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4"/>
            <a:stretch>
              <a:fillRect l="-16398" t="-59453" r="-8011" b="-77034"/>
            </a:stretch>
          </a:blipFill>
          <a:ln w="38100" cap="sq">
            <a:solidFill>
              <a:srgbClr val="4E4845"/>
            </a:solidFill>
            <a:prstDash val="solid"/>
            <a:miter/>
          </a:ln>
        </p:spPr>
        <p:txBody>
          <a:bodyPr/>
          <a:lstStyle/>
          <a:p>
            <a:endParaRPr lang="en-US" dirty="0"/>
          </a:p>
        </p:txBody>
      </p:sp>
      <p:sp>
        <p:nvSpPr>
          <p:cNvPr id="6" name="TextBox 5">
            <a:extLst>
              <a:ext uri="{FF2B5EF4-FFF2-40B4-BE49-F238E27FC236}">
                <a16:creationId xmlns:a16="http://schemas.microsoft.com/office/drawing/2014/main" id="{0A55E294-B04B-252D-45C5-EEFF1CFE2801}"/>
              </a:ext>
            </a:extLst>
          </p:cNvPr>
          <p:cNvSpPr txBox="1"/>
          <p:nvPr/>
        </p:nvSpPr>
        <p:spPr>
          <a:xfrm>
            <a:off x="424074" y="625876"/>
            <a:ext cx="10032597" cy="1754326"/>
          </a:xfrm>
          <a:prstGeom prst="rect">
            <a:avLst/>
          </a:prstGeom>
          <a:noFill/>
        </p:spPr>
        <p:txBody>
          <a:bodyPr wrap="square" rtlCol="0">
            <a:spAutoFit/>
          </a:bodyPr>
          <a:lstStyle/>
          <a:p>
            <a:pPr algn="ctr"/>
            <a:r>
              <a:rPr lang="en-US" sz="3600" dirty="0" err="1">
                <a:latin typeface="#9Slide07 SVNA Love Of Thunder" panose="02040603050506020204" pitchFamily="18" charset="0"/>
                <a:cs typeface="Times New Roman" panose="02020603050405020304" pitchFamily="18" charset="0"/>
              </a:rPr>
              <a:t>Bài</a:t>
            </a:r>
            <a:r>
              <a:rPr lang="en-US" sz="3600" dirty="0">
                <a:latin typeface="#9Slide07 SVNA Love Of Thunder" panose="02040603050506020204" pitchFamily="18" charset="0"/>
                <a:cs typeface="Times New Roman" panose="02020603050405020304" pitchFamily="18" charset="0"/>
              </a:rPr>
              <a:t> 9: </a:t>
            </a:r>
          </a:p>
          <a:p>
            <a:pPr algn="ctr"/>
            <a:r>
              <a:rPr lang="en-US" sz="3600" dirty="0" err="1">
                <a:latin typeface="#9Slide07 SVNA Love Of Thunder" panose="02040603050506020204" pitchFamily="18" charset="0"/>
                <a:cs typeface="Times New Roman" panose="02020603050405020304" pitchFamily="18" charset="0"/>
              </a:rPr>
              <a:t>Những</a:t>
            </a:r>
            <a:r>
              <a:rPr lang="en-US" sz="3600" dirty="0">
                <a:latin typeface="#9Slide07 SVNA Love Of Thunder" panose="02040603050506020204" pitchFamily="18" charset="0"/>
                <a:cs typeface="Times New Roman" panose="02020603050405020304" pitchFamily="18" charset="0"/>
              </a:rPr>
              <a:t> </a:t>
            </a:r>
            <a:r>
              <a:rPr lang="en-US" sz="3600" dirty="0" err="1">
                <a:latin typeface="#9Slide07 SVNA Love Of Thunder" panose="02040603050506020204" pitchFamily="18" charset="0"/>
                <a:cs typeface="Times New Roman" panose="02020603050405020304" pitchFamily="18" charset="0"/>
              </a:rPr>
              <a:t>trải</a:t>
            </a:r>
            <a:r>
              <a:rPr lang="en-US" sz="3600" dirty="0">
                <a:latin typeface="#9Slide07 SVNA Love Of Thunder" panose="02040603050506020204" pitchFamily="18" charset="0"/>
                <a:cs typeface="Times New Roman" panose="02020603050405020304" pitchFamily="18" charset="0"/>
              </a:rPr>
              <a:t> </a:t>
            </a:r>
            <a:r>
              <a:rPr lang="en-US" sz="3600" dirty="0" err="1">
                <a:latin typeface="#9Slide07 SVNA Love Of Thunder" panose="02040603050506020204" pitchFamily="18" charset="0"/>
                <a:cs typeface="Times New Roman" panose="02020603050405020304" pitchFamily="18" charset="0"/>
              </a:rPr>
              <a:t>nghiệm</a:t>
            </a:r>
            <a:r>
              <a:rPr lang="en-US" sz="3600" dirty="0">
                <a:latin typeface="#9Slide07 SVNA Love Of Thunder" panose="02040603050506020204" pitchFamily="18" charset="0"/>
                <a:cs typeface="Times New Roman" panose="02020603050405020304" pitchFamily="18" charset="0"/>
              </a:rPr>
              <a:t> </a:t>
            </a:r>
          </a:p>
          <a:p>
            <a:pPr algn="ctr"/>
            <a:r>
              <a:rPr lang="en-US" sz="3600" dirty="0" err="1">
                <a:latin typeface="#9Slide07 SVNA Love Of Thunder" panose="02040603050506020204" pitchFamily="18" charset="0"/>
                <a:cs typeface="Times New Roman" panose="02020603050405020304" pitchFamily="18" charset="0"/>
              </a:rPr>
              <a:t>từ</a:t>
            </a:r>
            <a:r>
              <a:rPr lang="en-US" sz="3600" dirty="0">
                <a:latin typeface="#9Slide07 SVNA Love Of Thunder" panose="02040603050506020204" pitchFamily="18" charset="0"/>
                <a:cs typeface="Times New Roman" panose="02020603050405020304" pitchFamily="18" charset="0"/>
              </a:rPr>
              <a:t> </a:t>
            </a:r>
            <a:r>
              <a:rPr lang="en-US" sz="3600" dirty="0" err="1">
                <a:latin typeface="#9Slide07 SVNA Love Of Thunder" panose="02040603050506020204" pitchFamily="18" charset="0"/>
                <a:cs typeface="Times New Roman" panose="02020603050405020304" pitchFamily="18" charset="0"/>
              </a:rPr>
              <a:t>bài</a:t>
            </a:r>
            <a:r>
              <a:rPr lang="en-US" sz="3600" dirty="0">
                <a:latin typeface="#9Slide07 SVNA Love Of Thunder" panose="02040603050506020204" pitchFamily="18" charset="0"/>
                <a:cs typeface="Times New Roman" panose="02020603050405020304" pitchFamily="18" charset="0"/>
              </a:rPr>
              <a:t> </a:t>
            </a:r>
            <a:r>
              <a:rPr lang="en-US" sz="3600" dirty="0" err="1">
                <a:latin typeface="#9Slide07 SVNA Love Of Thunder" panose="02040603050506020204" pitchFamily="18" charset="0"/>
                <a:cs typeface="Times New Roman" panose="02020603050405020304" pitchFamily="18" charset="0"/>
              </a:rPr>
              <a:t>học</a:t>
            </a:r>
            <a:r>
              <a:rPr lang="en-US" sz="3600" dirty="0">
                <a:latin typeface="#9Slide07 SVNA Love Of Thunder" panose="02040603050506020204" pitchFamily="18" charset="0"/>
                <a:cs typeface="Times New Roman" panose="02020603050405020304" pitchFamily="18" charset="0"/>
              </a:rPr>
              <a:t> </a:t>
            </a:r>
            <a:r>
              <a:rPr lang="en-US" sz="3600" dirty="0" err="1">
                <a:latin typeface="#9Slide07 SVNA Love Of Thunder" panose="02040603050506020204" pitchFamily="18" charset="0"/>
                <a:cs typeface="Times New Roman" panose="02020603050405020304" pitchFamily="18" charset="0"/>
              </a:rPr>
              <a:t>đau</a:t>
            </a:r>
            <a:r>
              <a:rPr lang="en-US" sz="3600" dirty="0">
                <a:latin typeface="#9Slide07 SVNA Love Of Thunder" panose="02040603050506020204" pitchFamily="18" charset="0"/>
                <a:cs typeface="Times New Roman" panose="02020603050405020304" pitchFamily="18" charset="0"/>
              </a:rPr>
              <a:t> </a:t>
            </a:r>
            <a:r>
              <a:rPr lang="en-US" sz="3600" dirty="0" err="1">
                <a:latin typeface="#9Slide07 SVNA Love Of Thunder" panose="02040603050506020204" pitchFamily="18" charset="0"/>
                <a:cs typeface="Times New Roman" panose="02020603050405020304" pitchFamily="18" charset="0"/>
              </a:rPr>
              <a:t>thương</a:t>
            </a:r>
            <a:endParaRPr lang="en-US" sz="36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1586942" y="3033939"/>
            <a:ext cx="7569160" cy="1569660"/>
          </a:xfrm>
          <a:prstGeom prst="rect">
            <a:avLst/>
          </a:prstGeom>
          <a:noFill/>
        </p:spPr>
        <p:txBody>
          <a:bodyPr wrap="square" rtlCol="0">
            <a:spAutoFit/>
          </a:bodyPr>
          <a:lstStyle/>
          <a:p>
            <a:pPr algn="ctr"/>
            <a:r>
              <a:rPr lang="en-US" sz="4800" b="1" dirty="0">
                <a:solidFill>
                  <a:srgbClr val="C00000"/>
                </a:solidFill>
                <a:latin typeface="#9Slide07 Pangolin" panose="00000500000000000000" pitchFamily="2" charset="0"/>
                <a:cs typeface="Times New Roman" panose="02020603050405020304" pitchFamily="18" charset="0"/>
              </a:rPr>
              <a:t>THỰC HÀNH </a:t>
            </a:r>
          </a:p>
          <a:p>
            <a:pPr algn="ctr"/>
            <a:r>
              <a:rPr lang="en-US" sz="4800" b="1" dirty="0">
                <a:solidFill>
                  <a:srgbClr val="C00000"/>
                </a:solidFill>
                <a:latin typeface="#9Slide07 Pangolin" panose="00000500000000000000" pitchFamily="2" charset="0"/>
                <a:cs typeface="Times New Roman" panose="02020603050405020304" pitchFamily="18" charset="0"/>
              </a:rPr>
              <a:t>TIẾNG VIỆT</a:t>
            </a:r>
          </a:p>
        </p:txBody>
      </p:sp>
      <p:sp>
        <p:nvSpPr>
          <p:cNvPr id="8" name="Freeform 8"/>
          <p:cNvSpPr/>
          <p:nvPr/>
        </p:nvSpPr>
        <p:spPr>
          <a:xfrm>
            <a:off x="8153525" y="1405719"/>
            <a:ext cx="4126173" cy="5640600"/>
          </a:xfrm>
          <a:custGeom>
            <a:avLst/>
            <a:gdLst/>
            <a:ahLst/>
            <a:cxnLst/>
            <a:rect l="l" t="t" r="r" b="b"/>
            <a:pathLst>
              <a:path w="2818638" h="4114800">
                <a:moveTo>
                  <a:pt x="0" y="0"/>
                </a:moveTo>
                <a:lnTo>
                  <a:pt x="2818638" y="0"/>
                </a:lnTo>
                <a:lnTo>
                  <a:pt x="281863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 name="Freeform 4">
            <a:extLst>
              <a:ext uri="{FF2B5EF4-FFF2-40B4-BE49-F238E27FC236}">
                <a16:creationId xmlns:a16="http://schemas.microsoft.com/office/drawing/2014/main" id="{F7483D3D-02F0-BEAD-A8E0-70677BD85A85}"/>
              </a:ext>
            </a:extLst>
          </p:cNvPr>
          <p:cNvSpPr/>
          <p:nvPr/>
        </p:nvSpPr>
        <p:spPr>
          <a:xfrm>
            <a:off x="0" y="3875964"/>
            <a:ext cx="2406078" cy="3104866"/>
          </a:xfrm>
          <a:custGeom>
            <a:avLst/>
            <a:gdLst/>
            <a:ahLst/>
            <a:cxnLst/>
            <a:rect l="l" t="t" r="r" b="b"/>
            <a:pathLst>
              <a:path w="3195828" h="4114800">
                <a:moveTo>
                  <a:pt x="0" y="0"/>
                </a:moveTo>
                <a:lnTo>
                  <a:pt x="3195828" y="0"/>
                </a:lnTo>
                <a:lnTo>
                  <a:pt x="3195828"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98839" y="-604905"/>
            <a:ext cx="6469626" cy="37210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74142" y="600751"/>
            <a:ext cx="6007510" cy="2540311"/>
          </a:xfrm>
          <a:prstGeom prst="rect">
            <a:avLst/>
          </a:prstGeom>
          <a:noFill/>
        </p:spPr>
        <p:txBody>
          <a:bodyPr wrap="square" rtlCol="0">
            <a:spAutoFit/>
          </a:bodyPr>
          <a:lstStyle/>
          <a:p>
            <a:pPr algn="just">
              <a:lnSpc>
                <a:spcPct val="107000"/>
              </a:lnSpc>
              <a:spcAft>
                <a:spcPts val="6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vi-VN" sz="2400" dirty="0">
                <a:latin typeface="Times New Roman" panose="02020603050405020304" pitchFamily="18" charset="0"/>
                <a:ea typeface="Calibri" panose="020F0502020204030204" pitchFamily="34" charset="0"/>
                <a:cs typeface="Times New Roman" panose="02020603050405020304" pitchFamily="18" charset="0"/>
              </a:rPr>
              <a:t>So với câu c</a:t>
            </a:r>
            <a:r>
              <a:rPr lang="vi-VN" sz="2400" baseline="-25000" dirty="0">
                <a:latin typeface="Times New Roman" panose="02020603050405020304" pitchFamily="18" charset="0"/>
                <a:ea typeface="Calibri" panose="020F0502020204030204" pitchFamily="34" charset="0"/>
                <a:cs typeface="Times New Roman" panose="02020603050405020304" pitchFamily="18" charset="0"/>
              </a:rPr>
              <a:t>2</a:t>
            </a:r>
            <a:r>
              <a:rPr lang="vi-VN" sz="2400" dirty="0">
                <a:latin typeface="Times New Roman" panose="02020603050405020304" pitchFamily="18" charset="0"/>
                <a:ea typeface="Calibri" panose="020F0502020204030204" pitchFamily="34" charset="0"/>
                <a:cs typeface="Times New Roman" panose="02020603050405020304" pitchFamily="18" charset="0"/>
              </a:rPr>
              <a:t>, câu c</a:t>
            </a:r>
            <a:r>
              <a:rPr lang="vi-VN" sz="2400" baseline="-25000" dirty="0">
                <a:latin typeface="Times New Roman" panose="02020603050405020304" pitchFamily="18" charset="0"/>
                <a:ea typeface="Calibri" panose="020F0502020204030204" pitchFamily="34" charset="0"/>
                <a:cs typeface="Times New Roman" panose="02020603050405020304" pitchFamily="18" charset="0"/>
              </a:rPr>
              <a:t>1</a:t>
            </a:r>
            <a:r>
              <a:rPr lang="vi-VN" sz="2400" dirty="0">
                <a:latin typeface="Times New Roman" panose="02020603050405020304" pitchFamily="18" charset="0"/>
                <a:ea typeface="Calibri" panose="020F0502020204030204" pitchFamily="34" charset="0"/>
                <a:cs typeface="Times New Roman" panose="02020603050405020304" pitchFamily="18" charset="0"/>
              </a:rPr>
              <a:t> có thêm thành phần trạng ngữ "trong y phục của một người hành hương" với mục đích cung cấp thêm thông tin. </a:t>
            </a:r>
            <a:r>
              <a:rPr lang="en-US" sz="2400" dirty="0">
                <a:latin typeface="Times New Roman" panose="02020603050405020304" pitchFamily="18" charset="0"/>
                <a:ea typeface="Calibri" panose="020F0502020204030204" pitchFamily="34" charset="0"/>
                <a:cs typeface="Times New Roman" panose="02020603050405020304" pitchFamily="18" charset="0"/>
              </a:rPr>
              <a:t>- T</a:t>
            </a:r>
            <a:r>
              <a:rPr lang="vi-VN" sz="2400" dirty="0">
                <a:latin typeface="Times New Roman" panose="02020603050405020304" pitchFamily="18" charset="0"/>
                <a:ea typeface="Calibri" panose="020F0502020204030204" pitchFamily="34" charset="0"/>
                <a:cs typeface="Times New Roman" panose="02020603050405020304" pitchFamily="18" charset="0"/>
              </a:rPr>
              <a:t>rạng ngữ "tại buổi dạ hội đó" được đưa lên đầu câu c</a:t>
            </a:r>
            <a:r>
              <a:rPr lang="vi-VN" sz="2400" baseline="-25000" dirty="0">
                <a:latin typeface="Times New Roman" panose="02020603050405020304" pitchFamily="18" charset="0"/>
                <a:ea typeface="Calibri" panose="020F0502020204030204" pitchFamily="34" charset="0"/>
                <a:cs typeface="Times New Roman" panose="02020603050405020304" pitchFamily="18" charset="0"/>
              </a:rPr>
              <a:t>1</a:t>
            </a:r>
            <a:r>
              <a:rPr lang="vi-VN" sz="2400" dirty="0">
                <a:latin typeface="Times New Roman" panose="02020603050405020304" pitchFamily="18" charset="0"/>
                <a:ea typeface="Calibri" panose="020F0502020204030204" pitchFamily="34" charset="0"/>
                <a:cs typeface="Times New Roman" panose="02020603050405020304" pitchFamily="18" charset="0"/>
              </a:rPr>
              <a:t> nhằm nhấn mạnh thông tin về địa điểm.</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2" descr="C:\Users\ADMIN\Desktop\Giai cuu con vat\wooden-board-theme-image-1-vector-clip-art_csp9738361.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1" y="3116101"/>
            <a:ext cx="8676196"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632384" y="4152537"/>
            <a:ext cx="6656209" cy="2431435"/>
          </a:xfrm>
          <a:prstGeom prst="rect">
            <a:avLst/>
          </a:prstGeom>
          <a:noFill/>
        </p:spPr>
        <p:txBody>
          <a:bodyPr wrap="square" rtlCol="0">
            <a:spAutoFit/>
          </a:bodyPr>
          <a:lstStyle/>
          <a:p>
            <a:pPr algn="just" defTabSz="609630">
              <a:defRPr/>
            </a:pPr>
            <a:r>
              <a:rPr lang="en-US" sz="1900" b="1" dirty="0">
                <a:solidFill>
                  <a:srgbClr val="FF0000"/>
                </a:solidFill>
                <a:latin typeface="Times New Roman" panose="02020603050405020304" pitchFamily="18" charset="0"/>
                <a:cs typeface="Times New Roman" panose="02020603050405020304" pitchFamily="18" charset="0"/>
              </a:rPr>
              <a:t>1. </a:t>
            </a:r>
            <a:r>
              <a:rPr lang="vi-VN" sz="1900" b="1" dirty="0">
                <a:solidFill>
                  <a:srgbClr val="FF0000"/>
                </a:solidFill>
                <a:latin typeface="Times New Roman" panose="02020603050405020304" pitchFamily="18" charset="0"/>
                <a:cs typeface="Times New Roman" panose="02020603050405020304" pitchFamily="18" charset="0"/>
              </a:rPr>
              <a:t>Nhận xét về sự khác biệt giữa cấu trúc các câu </a:t>
            </a:r>
            <a:r>
              <a:rPr lang="en-US" sz="1900" b="1" dirty="0">
                <a:solidFill>
                  <a:srgbClr val="FF0000"/>
                </a:solidFill>
                <a:latin typeface="Times New Roman" panose="02020603050405020304" pitchFamily="18" charset="0"/>
                <a:cs typeface="Times New Roman" panose="02020603050405020304" pitchFamily="18" charset="0"/>
              </a:rPr>
              <a:t>c</a:t>
            </a:r>
            <a:r>
              <a:rPr lang="vi-VN" sz="1900" b="1" dirty="0">
                <a:solidFill>
                  <a:srgbClr val="FF0000"/>
                </a:solidFill>
                <a:latin typeface="Times New Roman" panose="02020603050405020304" pitchFamily="18" charset="0"/>
                <a:cs typeface="Times New Roman" panose="02020603050405020304" pitchFamily="18" charset="0"/>
              </a:rPr>
              <a:t>1 và </a:t>
            </a:r>
            <a:r>
              <a:rPr lang="en-US" sz="1900" b="1" dirty="0">
                <a:solidFill>
                  <a:srgbClr val="FF0000"/>
                </a:solidFill>
                <a:latin typeface="Times New Roman" panose="02020603050405020304" pitchFamily="18" charset="0"/>
                <a:cs typeface="Times New Roman" panose="02020603050405020304" pitchFamily="18" charset="0"/>
              </a:rPr>
              <a:t>c</a:t>
            </a:r>
            <a:r>
              <a:rPr lang="vi-VN" sz="1900" b="1" dirty="0">
                <a:solidFill>
                  <a:srgbClr val="FF0000"/>
                </a:solidFill>
                <a:latin typeface="Times New Roman" panose="02020603050405020304" pitchFamily="18" charset="0"/>
                <a:cs typeface="Times New Roman" panose="02020603050405020304" pitchFamily="18" charset="0"/>
              </a:rPr>
              <a:t>2</a:t>
            </a:r>
            <a:r>
              <a:rPr lang="en-US" sz="1900" b="1" dirty="0">
                <a:solidFill>
                  <a:srgbClr val="FF0000"/>
                </a:solidFill>
                <a:latin typeface="Times New Roman" panose="02020603050405020304" pitchFamily="18" charset="0"/>
                <a:cs typeface="Times New Roman" panose="02020603050405020304" pitchFamily="18" charset="0"/>
              </a:rPr>
              <a:t> </a:t>
            </a:r>
            <a:r>
              <a:rPr lang="vi-VN" sz="1900" b="1" dirty="0">
                <a:solidFill>
                  <a:srgbClr val="FF0000"/>
                </a:solidFill>
                <a:latin typeface="Times New Roman" panose="02020603050405020304" pitchFamily="18" charset="0"/>
                <a:cs typeface="Times New Roman" panose="02020603050405020304" pitchFamily="18" charset="0"/>
              </a:rPr>
              <a:t>dưới đây. Nêu tác dụng của cấu trúc câu trong từng trường hợp.</a:t>
            </a:r>
            <a:endParaRPr lang="en-US" sz="1900" b="1" dirty="0">
              <a:solidFill>
                <a:srgbClr val="FF0000"/>
              </a:solidFill>
              <a:latin typeface="Times New Roman" panose="02020603050405020304" pitchFamily="18" charset="0"/>
              <a:cs typeface="Times New Roman" panose="02020603050405020304" pitchFamily="18" charset="0"/>
            </a:endParaRPr>
          </a:p>
          <a:p>
            <a:pPr algn="just"/>
            <a:r>
              <a:rPr lang="vi-VN" sz="1900" dirty="0">
                <a:solidFill>
                  <a:srgbClr val="FF0000"/>
                </a:solidFill>
                <a:latin typeface="Times New Roman" panose="02020603050405020304" pitchFamily="18" charset="0"/>
                <a:cs typeface="Times New Roman" panose="02020603050405020304" pitchFamily="18" charset="0"/>
              </a:rPr>
              <a:t>c1. </a:t>
            </a:r>
            <a:r>
              <a:rPr lang="vi-VN" sz="1900" i="1" dirty="0">
                <a:solidFill>
                  <a:srgbClr val="FF0000"/>
                </a:solidFill>
                <a:latin typeface="Times New Roman" panose="02020603050405020304" pitchFamily="18" charset="0"/>
                <a:cs typeface="Times New Roman" panose="02020603050405020304" pitchFamily="18" charset="0"/>
              </a:rPr>
              <a:t>Tại buổi dạ hội đó, trong y phục của một người hành hương, Rô-mê-ô đã gặp Giu-li-ét và nhận ra rằng đến lúc này chàng mới yêu thật sự.</a:t>
            </a:r>
            <a:endParaRPr lang="vi-VN" sz="1900" dirty="0">
              <a:solidFill>
                <a:srgbClr val="FF0000"/>
              </a:solidFill>
              <a:latin typeface="Times New Roman" panose="02020603050405020304" pitchFamily="18" charset="0"/>
              <a:cs typeface="Times New Roman" panose="02020603050405020304" pitchFamily="18" charset="0"/>
            </a:endParaRPr>
          </a:p>
          <a:p>
            <a:pPr algn="just"/>
            <a:r>
              <a:rPr lang="vi-VN" sz="1900" dirty="0">
                <a:solidFill>
                  <a:srgbClr val="FF0000"/>
                </a:solidFill>
                <a:latin typeface="Times New Roman" panose="02020603050405020304" pitchFamily="18" charset="0"/>
                <a:cs typeface="Times New Roman" panose="02020603050405020304" pitchFamily="18" charset="0"/>
              </a:rPr>
              <a:t>c2. </a:t>
            </a:r>
            <a:r>
              <a:rPr lang="vi-VN" sz="1900" i="1" dirty="0">
                <a:solidFill>
                  <a:srgbClr val="FF0000"/>
                </a:solidFill>
                <a:latin typeface="Times New Roman" panose="02020603050405020304" pitchFamily="18" charset="0"/>
                <a:cs typeface="Times New Roman" panose="02020603050405020304" pitchFamily="18" charset="0"/>
              </a:rPr>
              <a:t>Rô-mê-ô đã gặp Giu-li-ét tại buổi dạ hội đó và nhận ra rằng đến lúc này chàng mới yêu thật sự.</a:t>
            </a:r>
            <a:endParaRPr lang="vi-VN" sz="1900" dirty="0">
              <a:solidFill>
                <a:srgbClr val="FF0000"/>
              </a:solidFill>
              <a:latin typeface="Times New Roman" panose="02020603050405020304" pitchFamily="18" charset="0"/>
              <a:cs typeface="Times New Roman" panose="02020603050405020304" pitchFamily="18" charset="0"/>
            </a:endParaRPr>
          </a:p>
          <a:p>
            <a:pPr algn="just" defTabSz="609630">
              <a:defRPr/>
            </a:pPr>
            <a:endParaRPr lang="en-US" sz="1900" b="1" dirty="0">
              <a:solidFill>
                <a:srgbClr val="FF0000"/>
              </a:solidFill>
              <a:latin typeface="Times New Roman" panose="02020603050405020304" pitchFamily="18" charset="0"/>
              <a:cs typeface="Times New Roman" panose="02020603050405020304" pitchFamily="18" charset="0"/>
            </a:endParaRPr>
          </a:p>
        </p:txBody>
      </p:sp>
      <p:pic>
        <p:nvPicPr>
          <p:cNvPr id="2" name="Picture 2" descr="Kết quả hình ảnh cho panda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Tai nguyen thiet ke tro choi\Bảng gỗ\tro ve.pn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20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dissolve">
                                      <p:cBhvr>
                                        <p:cTn id="13" dur="500"/>
                                        <p:tgtEl>
                                          <p:spTgt spid="1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8815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82781" y="640079"/>
            <a:ext cx="4165600" cy="2246769"/>
          </a:xfrm>
          <a:prstGeom prst="rect">
            <a:avLst/>
          </a:prstGeom>
          <a:noFill/>
        </p:spPr>
        <p:txBody>
          <a:bodyPr wrap="square" rtlCol="0">
            <a:spAutoFit/>
          </a:bodyPr>
          <a:lstStyle/>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Cung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cấp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khía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cạnh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cs typeface="Times New Roman" panose="02020603050405020304" pitchFamily="18" charset="0"/>
              </a:rPr>
              <a:t>. </a:t>
            </a:r>
          </a:p>
          <a:p>
            <a:pPr algn="just"/>
            <a:r>
              <a:rPr lang="en-US" sz="2800" dirty="0">
                <a:solidFill>
                  <a:srgbClr val="000000"/>
                </a:solidFill>
                <a:latin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T</a:t>
            </a:r>
            <a:r>
              <a:rPr lang="vi-VN" sz="2800" dirty="0">
                <a:solidFill>
                  <a:srgbClr val="000000"/>
                </a:solidFill>
                <a:latin typeface="Times New Roman" panose="02020603050405020304" pitchFamily="18" charset="0"/>
                <a:cs typeface="Times New Roman" panose="02020603050405020304" pitchFamily="18" charset="0"/>
              </a:rPr>
              <a:t>hể hiện các sắc thái tình cảm, sự đánh giá của người nói (người viết)</a:t>
            </a:r>
            <a:endParaRPr lang="en-US" sz="2800" dirty="0">
              <a:latin typeface="Times New Roman" panose="02020603050405020304" pitchFamily="18" charset="0"/>
              <a:cs typeface="Times New Roman" panose="02020603050405020304" pitchFamily="18"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1" y="3116101"/>
            <a:ext cx="8676196"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30400" y="4241800"/>
            <a:ext cx="5994400" cy="1446550"/>
          </a:xfrm>
          <a:prstGeom prst="rect">
            <a:avLst/>
          </a:prstGeom>
          <a:noFill/>
        </p:spPr>
        <p:txBody>
          <a:bodyPr wrap="square" rtlCol="0">
            <a:spAutoFit/>
          </a:bodyPr>
          <a:lstStyle/>
          <a:p>
            <a:pPr algn="ctr" defTabSz="1219261"/>
            <a:r>
              <a:rPr lang="en-US" sz="4400" b="1" dirty="0">
                <a:solidFill>
                  <a:srgbClr val="FF0000"/>
                </a:solidFill>
                <a:latin typeface="Times New Roman" panose="02020603050405020304" pitchFamily="18" charset="0"/>
                <a:cs typeface="Times New Roman" panose="02020603050405020304" pitchFamily="18" charset="0"/>
              </a:rPr>
              <a:t>2. </a:t>
            </a:r>
            <a:r>
              <a:rPr lang="en-US" sz="4400" b="1" dirty="0" err="1">
                <a:solidFill>
                  <a:srgbClr val="FF0000"/>
                </a:solidFill>
                <a:latin typeface="Times New Roman" panose="02020603050405020304" pitchFamily="18" charset="0"/>
                <a:cs typeface="Times New Roman" panose="02020603050405020304" pitchFamily="18" charset="0"/>
              </a:rPr>
              <a:t>Việc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mở</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rộng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trúc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có</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dụng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gì</a:t>
            </a:r>
            <a:r>
              <a:rPr lang="en-US" sz="4400" b="1" dirty="0">
                <a:solidFill>
                  <a:srgbClr val="FF0000"/>
                </a:solidFill>
                <a:latin typeface="Times New Roman" panose="02020603050405020304" pitchFamily="18" charset="0"/>
                <a:cs typeface="Times New Roman" panose="02020603050405020304" pitchFamily="18" charset="0"/>
              </a:rPr>
              <a:t>?</a:t>
            </a: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Tai nguyen thiet ke tro choi\Bảng gỗ\tro ve.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23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540000" y="-604905"/>
            <a:ext cx="7213600"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917722" y="538430"/>
            <a:ext cx="6458155" cy="2062103"/>
          </a:xfrm>
          <a:prstGeom prst="rect">
            <a:avLst/>
          </a:prstGeom>
          <a:noFill/>
        </p:spPr>
        <p:txBody>
          <a:bodyPr wrap="square" rtlCol="0">
            <a:spAutoFit/>
          </a:bodyPr>
          <a:lstStyle/>
          <a:p>
            <a:pPr algn="just" defTabSz="1371600">
              <a:defRPr/>
            </a:pP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Dùng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cụm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 m</a:t>
            </a:r>
            <a:r>
              <a:rPr lang="vi-VN" sz="3200" dirty="0">
                <a:solidFill>
                  <a:srgbClr val="000000"/>
                </a:solidFill>
                <a:latin typeface="Times New Roman" panose="02020603050405020304" pitchFamily="18" charset="0"/>
                <a:cs typeface="Times New Roman" panose="02020603050405020304" pitchFamily="18" charset="0"/>
              </a:rPr>
              <a:t>ở rộng các thành phần câu </a:t>
            </a:r>
            <a:r>
              <a:rPr lang="en-US" sz="3200" dirty="0">
                <a:solidFill>
                  <a:srgbClr val="000000"/>
                </a:solidFill>
                <a:latin typeface="Times New Roman" panose="02020603050405020304" pitchFamily="18" charset="0"/>
                <a:cs typeface="Times New Roman" panose="02020603050405020304" pitchFamily="18" charset="0"/>
              </a:rPr>
              <a:t>(</a:t>
            </a:r>
            <a:r>
              <a:rPr lang="en-US" sz="3200" dirty="0" err="1">
                <a:solidFill>
                  <a:srgbClr val="000000"/>
                </a:solidFill>
                <a:latin typeface="Times New Roman" panose="02020603050405020304" pitchFamily="18" charset="0"/>
                <a:cs typeface="Times New Roman" panose="02020603050405020304" pitchFamily="18" charset="0"/>
              </a:rPr>
              <a:t>chủ</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ngữ</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vị</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ngữ</a:t>
            </a:r>
            <a:r>
              <a:rPr lang="en-US" sz="3200" dirty="0">
                <a:solidFill>
                  <a:srgbClr val="000000"/>
                </a:solidFill>
                <a:latin typeface="Times New Roman" panose="02020603050405020304" pitchFamily="18" charset="0"/>
                <a:cs typeface="Times New Roman" panose="02020603050405020304" pitchFamily="18" charset="0"/>
              </a:rPr>
              <a:t>…)</a:t>
            </a:r>
          </a:p>
          <a:p>
            <a:pPr algn="just" defTabSz="1371600">
              <a:defRPr/>
            </a:pP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bổ</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ngữ</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mở</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rộng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bằng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cụm</a:t>
            </a:r>
            <a:r>
              <a:rPr lang="en-US" sz="3200" dirty="0">
                <a:solidFill>
                  <a:srgbClr val="000000"/>
                </a:solidFill>
                <a:latin typeface="Times New Roman" panose="02020603050405020304" pitchFamily="18" charset="0"/>
                <a:cs typeface="Times New Roman" panose="02020603050405020304" pitchFamily="18" charset="0"/>
              </a:rPr>
              <a:t> C-V (</a:t>
            </a:r>
            <a:r>
              <a:rPr lang="en-US" sz="3200" dirty="0" err="1">
                <a:solidFill>
                  <a:srgbClr val="000000"/>
                </a:solidFill>
                <a:latin typeface="Times New Roman" panose="02020603050405020304" pitchFamily="18" charset="0"/>
                <a:cs typeface="Times New Roman" panose="02020603050405020304" pitchFamily="18" charset="0"/>
              </a:rPr>
              <a:t>tôi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nhiều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năm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gắn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bó</a:t>
            </a:r>
            <a:r>
              <a:rPr lang="en-US" sz="3200" dirty="0">
                <a:solidFill>
                  <a:srgbClr val="000000"/>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1" y="3116101"/>
            <a:ext cx="8676196"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737467" y="4224099"/>
            <a:ext cx="6593733" cy="1938992"/>
          </a:xfrm>
          <a:prstGeom prst="rect">
            <a:avLst/>
          </a:prstGeom>
          <a:noFill/>
        </p:spPr>
        <p:txBody>
          <a:bodyPr wrap="square" rtlCol="0">
            <a:spAutoFit/>
          </a:bodyPr>
          <a:lstStyle/>
          <a:p>
            <a:pPr algn="just">
              <a:spcBef>
                <a:spcPct val="0"/>
              </a:spcBef>
            </a:pPr>
            <a:r>
              <a:rPr lang="en-US" sz="2400" b="1" spc="125" dirty="0">
                <a:solidFill>
                  <a:srgbClr val="FF0000"/>
                </a:solidFill>
                <a:latin typeface="Times New Roman" panose="02020603050405020304" pitchFamily="18" charset="0"/>
                <a:cs typeface="Times New Roman" panose="02020603050405020304" pitchFamily="18" charset="0"/>
              </a:rPr>
              <a:t>3. </a:t>
            </a:r>
            <a:r>
              <a:rPr lang="en-US" sz="2400" b="1" spc="125" dirty="0" err="1">
                <a:solidFill>
                  <a:srgbClr val="FF0000"/>
                </a:solidFill>
                <a:latin typeface="Times New Roman" panose="02020603050405020304" pitchFamily="18" charset="0"/>
                <a:cs typeface="Times New Roman" panose="02020603050405020304" pitchFamily="18" charset="0"/>
              </a:rPr>
              <a:t>Ví</a:t>
            </a:r>
            <a:r>
              <a:rPr lang="en-US" sz="2400" b="1" spc="125" dirty="0">
                <a:solidFill>
                  <a:srgbClr val="FF0000"/>
                </a:solidFill>
                <a:latin typeface="Times New Roman" panose="02020603050405020304" pitchFamily="18" charset="0"/>
                <a:cs typeface="Times New Roman" panose="02020603050405020304" pitchFamily="18" charset="0"/>
              </a:rPr>
              <a:t> </a:t>
            </a:r>
            <a:r>
              <a:rPr lang="en-US" sz="2400" b="1" spc="125" dirty="0" err="1">
                <a:solidFill>
                  <a:srgbClr val="FF0000"/>
                </a:solidFill>
                <a:latin typeface="Times New Roman" panose="02020603050405020304" pitchFamily="18" charset="0"/>
                <a:cs typeface="Times New Roman" panose="02020603050405020304" pitchFamily="18" charset="0"/>
              </a:rPr>
              <a:t>dụ</a:t>
            </a:r>
            <a:r>
              <a:rPr lang="en-US" sz="2400" b="1" spc="125" dirty="0">
                <a:solidFill>
                  <a:srgbClr val="FF0000"/>
                </a:solidFill>
                <a:latin typeface="Times New Roman" panose="02020603050405020304" pitchFamily="18" charset="0"/>
                <a:cs typeface="Times New Roman" panose="02020603050405020304" pitchFamily="18" charset="0"/>
              </a:rPr>
              <a:t> </a:t>
            </a:r>
            <a:r>
              <a:rPr lang="en-US" sz="2400" b="1" spc="125" dirty="0" err="1">
                <a:solidFill>
                  <a:srgbClr val="FF0000"/>
                </a:solidFill>
                <a:latin typeface="Times New Roman" panose="02020603050405020304" pitchFamily="18" charset="0"/>
                <a:cs typeface="Times New Roman" panose="02020603050405020304" pitchFamily="18" charset="0"/>
              </a:rPr>
              <a:t>sau</a:t>
            </a:r>
            <a:r>
              <a:rPr lang="en-US" sz="2400" b="1" spc="125" dirty="0">
                <a:solidFill>
                  <a:srgbClr val="FF0000"/>
                </a:solidFill>
                <a:latin typeface="Times New Roman" panose="02020603050405020304" pitchFamily="18" charset="0"/>
                <a:cs typeface="Times New Roman" panose="02020603050405020304" pitchFamily="18" charset="0"/>
              </a:rPr>
              <a:t> </a:t>
            </a:r>
            <a:r>
              <a:rPr lang="en-US" sz="2400" b="1" spc="125" dirty="0" err="1">
                <a:solidFill>
                  <a:srgbClr val="FF0000"/>
                </a:solidFill>
                <a:latin typeface="Times New Roman" panose="02020603050405020304" pitchFamily="18" charset="0"/>
                <a:cs typeface="Times New Roman" panose="02020603050405020304" pitchFamily="18" charset="0"/>
              </a:rPr>
              <a:t>thuộc</a:t>
            </a:r>
            <a:r>
              <a:rPr lang="en-US" sz="2400" b="1" spc="125" dirty="0">
                <a:solidFill>
                  <a:srgbClr val="FF0000"/>
                </a:solidFill>
                <a:latin typeface="Times New Roman" panose="02020603050405020304" pitchFamily="18" charset="0"/>
                <a:cs typeface="Times New Roman" panose="02020603050405020304" pitchFamily="18" charset="0"/>
              </a:rPr>
              <a:t> </a:t>
            </a:r>
            <a:r>
              <a:rPr lang="en-US" sz="2400" b="1" spc="125" dirty="0" err="1">
                <a:solidFill>
                  <a:srgbClr val="FF0000"/>
                </a:solidFill>
                <a:latin typeface="Times New Roman" panose="02020603050405020304" pitchFamily="18" charset="0"/>
                <a:cs typeface="Times New Roman" panose="02020603050405020304" pitchFamily="18" charset="0"/>
              </a:rPr>
              <a:t>kiểu</a:t>
            </a:r>
            <a:r>
              <a:rPr lang="en-US" sz="2400" b="1" spc="125" dirty="0">
                <a:solidFill>
                  <a:srgbClr val="FF0000"/>
                </a:solidFill>
                <a:latin typeface="Times New Roman" panose="02020603050405020304" pitchFamily="18" charset="0"/>
                <a:cs typeface="Times New Roman" panose="02020603050405020304" pitchFamily="18" charset="0"/>
              </a:rPr>
              <a:t> </a:t>
            </a:r>
            <a:r>
              <a:rPr lang="en-US" sz="2400" b="1" spc="125" dirty="0" err="1">
                <a:solidFill>
                  <a:srgbClr val="FF0000"/>
                </a:solidFill>
                <a:latin typeface="Times New Roman" panose="02020603050405020304" pitchFamily="18" charset="0"/>
                <a:cs typeface="Times New Roman" panose="02020603050405020304" pitchFamily="18" charset="0"/>
              </a:rPr>
              <a:t>mở</a:t>
            </a:r>
            <a:r>
              <a:rPr lang="en-US" sz="2400" b="1" spc="125" dirty="0">
                <a:solidFill>
                  <a:srgbClr val="FF0000"/>
                </a:solidFill>
                <a:latin typeface="Times New Roman" panose="02020603050405020304" pitchFamily="18" charset="0"/>
                <a:cs typeface="Times New Roman" panose="02020603050405020304" pitchFamily="18" charset="0"/>
              </a:rPr>
              <a:t> </a:t>
            </a:r>
            <a:r>
              <a:rPr lang="en-US" sz="2400" b="1" spc="125" dirty="0" err="1">
                <a:solidFill>
                  <a:srgbClr val="FF0000"/>
                </a:solidFill>
                <a:latin typeface="Times New Roman" panose="02020603050405020304" pitchFamily="18" charset="0"/>
                <a:cs typeface="Times New Roman" panose="02020603050405020304" pitchFamily="18" charset="0"/>
              </a:rPr>
              <a:t>rộng</a:t>
            </a:r>
            <a:r>
              <a:rPr lang="en-US" sz="2400" b="1" spc="125" dirty="0">
                <a:solidFill>
                  <a:srgbClr val="FF0000"/>
                </a:solidFill>
                <a:latin typeface="Times New Roman" panose="02020603050405020304" pitchFamily="18" charset="0"/>
                <a:cs typeface="Times New Roman" panose="02020603050405020304" pitchFamily="18" charset="0"/>
              </a:rPr>
              <a:t> </a:t>
            </a:r>
            <a:r>
              <a:rPr lang="en-US" sz="2400" b="1" spc="125" dirty="0" err="1">
                <a:solidFill>
                  <a:srgbClr val="FF0000"/>
                </a:solidFill>
                <a:latin typeface="Times New Roman" panose="02020603050405020304" pitchFamily="18" charset="0"/>
                <a:cs typeface="Times New Roman" panose="02020603050405020304" pitchFamily="18" charset="0"/>
              </a:rPr>
              <a:t>cấu</a:t>
            </a:r>
            <a:r>
              <a:rPr lang="en-US" sz="2400" b="1" spc="125" dirty="0">
                <a:solidFill>
                  <a:srgbClr val="FF0000"/>
                </a:solidFill>
                <a:latin typeface="Times New Roman" panose="02020603050405020304" pitchFamily="18" charset="0"/>
                <a:cs typeface="Times New Roman" panose="02020603050405020304" pitchFamily="18" charset="0"/>
              </a:rPr>
              <a:t> </a:t>
            </a:r>
            <a:r>
              <a:rPr lang="en-US" sz="2400" b="1" spc="125" dirty="0" err="1">
                <a:solidFill>
                  <a:srgbClr val="FF0000"/>
                </a:solidFill>
                <a:latin typeface="Times New Roman" panose="02020603050405020304" pitchFamily="18" charset="0"/>
                <a:cs typeface="Times New Roman" panose="02020603050405020304" pitchFamily="18" charset="0"/>
              </a:rPr>
              <a:t>trúc</a:t>
            </a:r>
            <a:r>
              <a:rPr lang="en-US" sz="2400" b="1" spc="125" dirty="0">
                <a:solidFill>
                  <a:srgbClr val="FF0000"/>
                </a:solidFill>
                <a:latin typeface="Times New Roman" panose="02020603050405020304" pitchFamily="18" charset="0"/>
                <a:cs typeface="Times New Roman" panose="02020603050405020304" pitchFamily="18" charset="0"/>
              </a:rPr>
              <a:t> </a:t>
            </a:r>
            <a:r>
              <a:rPr lang="en-US" sz="2400" b="1" spc="125" dirty="0" err="1">
                <a:solidFill>
                  <a:srgbClr val="FF0000"/>
                </a:solidFill>
                <a:latin typeface="Times New Roman" panose="02020603050405020304" pitchFamily="18" charset="0"/>
                <a:cs typeface="Times New Roman" panose="02020603050405020304" pitchFamily="18" charset="0"/>
              </a:rPr>
              <a:t>câu</a:t>
            </a:r>
            <a:r>
              <a:rPr lang="en-US" sz="2400" b="1" spc="125" dirty="0">
                <a:solidFill>
                  <a:srgbClr val="FF0000"/>
                </a:solidFill>
                <a:latin typeface="Times New Roman" panose="02020603050405020304" pitchFamily="18" charset="0"/>
                <a:cs typeface="Times New Roman" panose="02020603050405020304" pitchFamily="18" charset="0"/>
              </a:rPr>
              <a:t> </a:t>
            </a:r>
            <a:r>
              <a:rPr lang="en-US" sz="2400" b="1" spc="125" dirty="0" err="1">
                <a:solidFill>
                  <a:srgbClr val="FF0000"/>
                </a:solidFill>
                <a:latin typeface="Times New Roman" panose="02020603050405020304" pitchFamily="18" charset="0"/>
                <a:cs typeface="Times New Roman" panose="02020603050405020304" pitchFamily="18" charset="0"/>
              </a:rPr>
              <a:t>nào</a:t>
            </a:r>
            <a:r>
              <a:rPr lang="en-US" sz="2400" b="1" spc="125" dirty="0">
                <a:solidFill>
                  <a:srgbClr val="FF0000"/>
                </a:solidFill>
                <a:latin typeface="Times New Roman" panose="02020603050405020304" pitchFamily="18" charset="0"/>
                <a:cs typeface="Times New Roman" panose="02020603050405020304" pitchFamily="18" charset="0"/>
              </a:rPr>
              <a:t>: </a:t>
            </a:r>
          </a:p>
          <a:p>
            <a:pPr algn="just">
              <a:spcBef>
                <a:spcPct val="0"/>
              </a:spcBef>
            </a:pPr>
            <a:r>
              <a:rPr lang="en-US" sz="2400" i="1" dirty="0" err="1">
                <a:solidFill>
                  <a:srgbClr val="FF0000"/>
                </a:solidFill>
                <a:latin typeface="Times New Roman" panose="02020603050405020304" pitchFamily="18" charset="0"/>
                <a:cs typeface="Times New Roman" panose="02020603050405020304" pitchFamily="18" charset="0"/>
              </a:rPr>
              <a:t>Hôm</a:t>
            </a:r>
            <a:r>
              <a:rPr lang="en-US" sz="2400" i="1" dirty="0">
                <a:solidFill>
                  <a:srgbClr val="FF0000"/>
                </a:solidFill>
                <a:latin typeface="Times New Roman" panose="02020603050405020304" pitchFamily="18" charset="0"/>
                <a:cs typeface="Times New Roman" panose="02020603050405020304" pitchFamily="18" charset="0"/>
              </a:rPr>
              <a:t> qua, </a:t>
            </a:r>
            <a:r>
              <a:rPr lang="en-US" sz="2400" i="1" dirty="0" err="1">
                <a:solidFill>
                  <a:srgbClr val="FF0000"/>
                </a:solidFill>
                <a:latin typeface="Times New Roman" panose="02020603050405020304" pitchFamily="18" charset="0"/>
                <a:cs typeface="Times New Roman" panose="02020603050405020304" pitchFamily="18" charset="0"/>
              </a:rPr>
              <a:t>tôi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rất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vui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vì</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được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gặp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cũ</a:t>
            </a:r>
            <a:r>
              <a:rPr lang="en-US" sz="2400" i="1" dirty="0">
                <a:solidFill>
                  <a:srgbClr val="FF0000"/>
                </a:solidFill>
                <a:latin typeface="Times New Roman" panose="02020603050405020304" pitchFamily="18" charset="0"/>
                <a:cs typeface="Times New Roman" panose="02020603050405020304" pitchFamily="18" charset="0"/>
              </a:rPr>
              <a:t>.</a:t>
            </a:r>
          </a:p>
          <a:p>
            <a:pPr algn="just">
              <a:spcBef>
                <a:spcPct val="0"/>
              </a:spcBef>
            </a:pPr>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rPr>
              <a:t>Hôm</a:t>
            </a:r>
            <a:r>
              <a:rPr lang="en-US" sz="2400" i="1" dirty="0">
                <a:solidFill>
                  <a:srgbClr val="FF0000"/>
                </a:solidFill>
                <a:latin typeface="Times New Roman" panose="02020603050405020304" pitchFamily="18" charset="0"/>
                <a:cs typeface="Times New Roman" panose="02020603050405020304" pitchFamily="18" charset="0"/>
              </a:rPr>
              <a:t> qua, </a:t>
            </a:r>
            <a:r>
              <a:rPr lang="en-US" sz="2400" i="1" dirty="0" err="1">
                <a:solidFill>
                  <a:srgbClr val="FF0000"/>
                </a:solidFill>
                <a:latin typeface="Times New Roman" panose="02020603050405020304" pitchFamily="18" charset="0"/>
                <a:cs typeface="Times New Roman" panose="02020603050405020304" pitchFamily="18" charset="0"/>
              </a:rPr>
              <a:t>tôi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rất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vui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vì</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được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gặp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cũ</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tôi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có</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nhiều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năm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gắn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bó</a:t>
            </a:r>
            <a:r>
              <a:rPr lang="en-US" sz="2400" i="1" dirty="0">
                <a:solidFill>
                  <a:srgbClr val="FF0000"/>
                </a:solidFill>
                <a:latin typeface="Times New Roman" panose="02020603050405020304" pitchFamily="18" charset="0"/>
                <a:cs typeface="Times New Roman" panose="02020603050405020304" pitchFamily="18" charset="0"/>
              </a:rPr>
              <a:t>.</a:t>
            </a: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Tai nguyen thiet ke tro choi\Bảng gỗ\tro ve.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95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dissolve">
                                      <p:cBhvr>
                                        <p:cTn id="13" dur="500"/>
                                        <p:tgtEl>
                                          <p:spTgt spid="1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80">
                                          <p:stCondLst>
                                            <p:cond delay="0"/>
                                          </p:stCondLst>
                                        </p:cTn>
                                        <p:tgtEl>
                                          <p:spTgt spid="11"/>
                                        </p:tgtEl>
                                      </p:cBhvr>
                                    </p:animEffect>
                                    <p:anim calcmode="lin" valueType="num">
                                      <p:cBhvr>
                                        <p:cTn id="35"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0" dur="26">
                                          <p:stCondLst>
                                            <p:cond delay="650"/>
                                          </p:stCondLst>
                                        </p:cTn>
                                        <p:tgtEl>
                                          <p:spTgt spid="11"/>
                                        </p:tgtEl>
                                      </p:cBhvr>
                                      <p:to x="100000" y="60000"/>
                                    </p:animScale>
                                    <p:animScale>
                                      <p:cBhvr>
                                        <p:cTn id="41" dur="166" decel="50000">
                                          <p:stCondLst>
                                            <p:cond delay="676"/>
                                          </p:stCondLst>
                                        </p:cTn>
                                        <p:tgtEl>
                                          <p:spTgt spid="11"/>
                                        </p:tgtEl>
                                      </p:cBhvr>
                                      <p:to x="100000" y="100000"/>
                                    </p:animScale>
                                    <p:animScale>
                                      <p:cBhvr>
                                        <p:cTn id="42" dur="26">
                                          <p:stCondLst>
                                            <p:cond delay="1312"/>
                                          </p:stCondLst>
                                        </p:cTn>
                                        <p:tgtEl>
                                          <p:spTgt spid="11"/>
                                        </p:tgtEl>
                                      </p:cBhvr>
                                      <p:to x="100000" y="80000"/>
                                    </p:animScale>
                                    <p:animScale>
                                      <p:cBhvr>
                                        <p:cTn id="43" dur="166" decel="50000">
                                          <p:stCondLst>
                                            <p:cond delay="1338"/>
                                          </p:stCondLst>
                                        </p:cTn>
                                        <p:tgtEl>
                                          <p:spTgt spid="11"/>
                                        </p:tgtEl>
                                      </p:cBhvr>
                                      <p:to x="100000" y="100000"/>
                                    </p:animScale>
                                    <p:animScale>
                                      <p:cBhvr>
                                        <p:cTn id="44" dur="26">
                                          <p:stCondLst>
                                            <p:cond delay="1642"/>
                                          </p:stCondLst>
                                        </p:cTn>
                                        <p:tgtEl>
                                          <p:spTgt spid="11"/>
                                        </p:tgtEl>
                                      </p:cBhvr>
                                      <p:to x="100000" y="90000"/>
                                    </p:animScale>
                                    <p:animScale>
                                      <p:cBhvr>
                                        <p:cTn id="45" dur="166" decel="50000">
                                          <p:stCondLst>
                                            <p:cond delay="1668"/>
                                          </p:stCondLst>
                                        </p:cTn>
                                        <p:tgtEl>
                                          <p:spTgt spid="11"/>
                                        </p:tgtEl>
                                      </p:cBhvr>
                                      <p:to x="100000" y="100000"/>
                                    </p:animScale>
                                    <p:animScale>
                                      <p:cBhvr>
                                        <p:cTn id="46" dur="26">
                                          <p:stCondLst>
                                            <p:cond delay="1808"/>
                                          </p:stCondLst>
                                        </p:cTn>
                                        <p:tgtEl>
                                          <p:spTgt spid="11"/>
                                        </p:tgtEl>
                                      </p:cBhvr>
                                      <p:to x="100000" y="95000"/>
                                    </p:animScale>
                                    <p:animScale>
                                      <p:cBhvr>
                                        <p:cTn id="47"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585885" y="-604905"/>
            <a:ext cx="6210310"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51355" y="640079"/>
            <a:ext cx="5597026" cy="1897699"/>
          </a:xfrm>
          <a:prstGeom prst="rect">
            <a:avLst/>
          </a:prstGeom>
          <a:noFill/>
        </p:spPr>
        <p:txBody>
          <a:bodyPr wrap="square" rtlCol="0">
            <a:spAutoFit/>
          </a:bodyPr>
          <a:lstStyle/>
          <a:p>
            <a:pPr algn="just" defTabSz="914446">
              <a:defRPr/>
            </a:pPr>
            <a:r>
              <a:rPr lang="en-US" sz="2933" dirty="0">
                <a:solidFill>
                  <a:srgbClr val="000000"/>
                </a:solidFill>
                <a:latin typeface="Times New Roman" panose="02020603050405020304" pitchFamily="18" charset="0"/>
                <a:cs typeface="Times New Roman" panose="02020603050405020304" pitchFamily="18" charset="0"/>
              </a:rPr>
              <a:t>- T</a:t>
            </a:r>
            <a:r>
              <a:rPr lang="vi-VN" sz="2933" dirty="0">
                <a:solidFill>
                  <a:srgbClr val="000000"/>
                </a:solidFill>
                <a:latin typeface="Times New Roman" panose="02020603050405020304" pitchFamily="18" charset="0"/>
                <a:cs typeface="Times New Roman" panose="02020603050405020304" pitchFamily="18" charset="0"/>
              </a:rPr>
              <a:t>hêm thành phần phụ, thành phần biệt lập </a:t>
            </a:r>
            <a:endParaRPr lang="en-US" sz="2933" dirty="0">
              <a:solidFill>
                <a:srgbClr val="000000"/>
              </a:solidFill>
              <a:latin typeface="Times New Roman" panose="02020603050405020304" pitchFamily="18" charset="0"/>
              <a:cs typeface="Times New Roman" panose="02020603050405020304" pitchFamily="18" charset="0"/>
            </a:endParaRPr>
          </a:p>
          <a:p>
            <a:pPr algn="just" defTabSz="914446">
              <a:defRPr/>
            </a:pP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Dùng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cụm</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từ</a:t>
            </a:r>
            <a:r>
              <a:rPr lang="en-US" sz="2933" dirty="0">
                <a:solidFill>
                  <a:srgbClr val="000000"/>
                </a:solidFill>
                <a:latin typeface="Times New Roman" panose="02020603050405020304" pitchFamily="18" charset="0"/>
                <a:cs typeface="Times New Roman" panose="02020603050405020304" pitchFamily="18" charset="0"/>
              </a:rPr>
              <a:t> m</a:t>
            </a:r>
            <a:r>
              <a:rPr lang="vi-VN" sz="2933" dirty="0">
                <a:solidFill>
                  <a:srgbClr val="000000"/>
                </a:solidFill>
                <a:latin typeface="Times New Roman" panose="02020603050405020304" pitchFamily="18" charset="0"/>
                <a:cs typeface="Times New Roman" panose="02020603050405020304" pitchFamily="18" charset="0"/>
              </a:rPr>
              <a:t>ở rộng các thành phần câu </a:t>
            </a:r>
            <a:r>
              <a:rPr lang="en-US" sz="2933" dirty="0">
                <a:solidFill>
                  <a:srgbClr val="000000"/>
                </a:solidFill>
                <a:latin typeface="Times New Roman" panose="02020603050405020304" pitchFamily="18" charset="0"/>
                <a:cs typeface="Times New Roman" panose="02020603050405020304" pitchFamily="18" charset="0"/>
              </a:rPr>
              <a:t>(</a:t>
            </a:r>
            <a:r>
              <a:rPr lang="en-US" sz="2933" dirty="0" err="1">
                <a:solidFill>
                  <a:srgbClr val="000000"/>
                </a:solidFill>
                <a:latin typeface="Times New Roman" panose="02020603050405020304" pitchFamily="18" charset="0"/>
                <a:cs typeface="Times New Roman" panose="02020603050405020304" pitchFamily="18" charset="0"/>
              </a:rPr>
              <a:t>chủ</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ngữ</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vị</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ngữ</a:t>
            </a:r>
            <a:r>
              <a:rPr lang="en-US" sz="2933" dirty="0">
                <a:solidFill>
                  <a:srgbClr val="000000"/>
                </a:solidFill>
                <a:latin typeface="Times New Roman" panose="02020603050405020304" pitchFamily="18" charset="0"/>
                <a:cs typeface="Times New Roman" panose="02020603050405020304" pitchFamily="18" charset="0"/>
              </a:rPr>
              <a:t>…)</a:t>
            </a:r>
            <a:endParaRPr lang="en-US" sz="2933" dirty="0">
              <a:solidFill>
                <a:prstClr val="black"/>
              </a:solidFill>
              <a:latin typeface="Times New Roman" panose="02020603050405020304" pitchFamily="18" charset="0"/>
              <a:cs typeface="Times New Roman" panose="02020603050405020304" pitchFamily="18" charset="0"/>
            </a:endParaRP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1" y="3116101"/>
            <a:ext cx="8676196"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30400" y="4241800"/>
            <a:ext cx="5994400" cy="1938992"/>
          </a:xfrm>
          <a:prstGeom prst="rect">
            <a:avLst/>
          </a:prstGeom>
          <a:noFill/>
        </p:spPr>
        <p:txBody>
          <a:bodyPr wrap="square" rtlCol="0">
            <a:spAutoFit/>
          </a:bodyPr>
          <a:lstStyle/>
          <a:p>
            <a:pPr algn="ctr" defTabSz="1219261"/>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thức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dụng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mở</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trúc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Tai nguyen thiet ke tro choi\Bảng gỗ\tro ve.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64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1"/>
            <a:ext cx="12192000" cy="683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977985" y="-604905"/>
            <a:ext cx="4818209" cy="33785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82781" y="640079"/>
            <a:ext cx="4165600" cy="1200329"/>
          </a:xfrm>
          <a:prstGeom prst="rect">
            <a:avLst/>
          </a:prstGeom>
          <a:noFill/>
        </p:spPr>
        <p:txBody>
          <a:bodyPr wrap="square" rtlCol="0">
            <a:spAutoFit/>
          </a:bodyPr>
          <a:lstStyle/>
          <a:p>
            <a:pPr algn="just"/>
            <a:r>
              <a:rPr lang="en-US" sz="3600" b="1" dirty="0" err="1">
                <a:latin typeface="Times New Roman" panose="02020603050405020304" pitchFamily="18" charset="0"/>
                <a:cs typeface="Times New Roman" panose="02020603050405020304" pitchFamily="18" charset="0"/>
              </a:rPr>
              <a:t>Nhà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tôi</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rồi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bác</a:t>
            </a:r>
            <a:r>
              <a:rPr lang="en-US" sz="3600" dirty="0">
                <a:latin typeface="Times New Roman" panose="02020603050405020304" pitchFamily="18" charset="0"/>
                <a:cs typeface="Times New Roman" panose="02020603050405020304" pitchFamily="18" charset="0"/>
              </a:rPr>
              <a:t> ạ.</a:t>
            </a:r>
          </a:p>
        </p:txBody>
      </p:sp>
      <p:pic>
        <p:nvPicPr>
          <p:cNvPr id="14"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1" y="3116101"/>
            <a:ext cx="8676196" cy="45991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50499" y="4408765"/>
            <a:ext cx="5994400" cy="1569660"/>
          </a:xfrm>
          <a:prstGeom prst="rect">
            <a:avLst/>
          </a:prstGeom>
          <a:noFill/>
        </p:spPr>
        <p:txBody>
          <a:bodyPr wrap="square" rtlCol="0">
            <a:spAutoFit/>
          </a:bodyPr>
          <a:lstStyle/>
          <a:p>
            <a:pPr algn="just" defTabSz="1371600">
              <a:defRPr/>
            </a:pPr>
            <a:r>
              <a:rPr lang="en-US" sz="3200" b="1" dirty="0">
                <a:solidFill>
                  <a:srgbClr val="FF0000"/>
                </a:solidFill>
                <a:latin typeface="Times New Roman" panose="02020603050405020304" pitchFamily="18" charset="0"/>
                <a:cs typeface="Times New Roman" panose="02020603050405020304" pitchFamily="18" charset="0"/>
              </a:rPr>
              <a:t>5. </a:t>
            </a:r>
            <a:r>
              <a:rPr lang="en-US" sz="3200" b="1" dirty="0" err="1">
                <a:solidFill>
                  <a:srgbClr val="FF0000"/>
                </a:solidFill>
                <a:latin typeface="Times New Roman" panose="02020603050405020304" pitchFamily="18" charset="0"/>
                <a:cs typeface="Times New Roman" panose="02020603050405020304" pitchFamily="18" charset="0"/>
              </a:rPr>
              <a:t>Hãy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dirty="0">
                <a:solidFill>
                  <a:srgbClr val="FF0000"/>
                </a:solidFill>
                <a:latin typeface="Times New Roman" panose="02020603050405020304" pitchFamily="18" charset="0"/>
                <a:cs typeface="Times New Roman" panose="02020603050405020304" pitchFamily="18" charset="0"/>
              </a:rPr>
              <a:t>: </a:t>
            </a:r>
            <a:r>
              <a:rPr lang="vi-VN" sz="3200" i="1" dirty="0">
                <a:solidFill>
                  <a:srgbClr val="FF0000"/>
                </a:solidFill>
                <a:latin typeface="Times New Roman" panose="02020603050405020304" pitchFamily="18" charset="0"/>
                <a:cs typeface="Times New Roman" panose="02020603050405020304" pitchFamily="18" charset="0"/>
              </a:rPr>
              <a:t>Tây nó đốt nhà tôi rồi, bác ạ. (Kim Lân)</a:t>
            </a:r>
          </a:p>
        </p:txBody>
      </p:sp>
      <p:pic>
        <p:nvPicPr>
          <p:cNvPr id="2" name="Picture 2" descr="Kết quả hình ảnh cho panda carto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37358" y1="7000" x2="65094" y2="82857"/>
                        <a14:foregroundMark x1="91321" y1="12000" x2="33396" y2="31857"/>
                        <a14:foregroundMark x1="50943" y1="13857" x2="68679" y2="42429"/>
                        <a14:foregroundMark x1="70566" y1="10143" x2="75094" y2="38286"/>
                        <a14:foregroundMark x1="70566" y1="15857" x2="37925" y2="9000"/>
                        <a14:foregroundMark x1="43019" y1="19571" x2="34340" y2="32571"/>
                        <a14:foregroundMark x1="30943" y1="28429" x2="36981" y2="35571"/>
                        <a14:foregroundMark x1="50000" y1="57714" x2="51509" y2="76429"/>
                        <a14:foregroundMark x1="43962" y1="57000" x2="43962" y2="79429"/>
                        <a14:foregroundMark x1="43019" y1="53857" x2="39434" y2="66857"/>
                      </a14:backgroundRemoval>
                    </a14:imgEffect>
                  </a14:imgLayer>
                </a14:imgProps>
              </a:ext>
              <a:ext uri="{28A0092B-C50C-407E-A947-70E740481C1C}">
                <a14:useLocalDpi xmlns:a14="http://schemas.microsoft.com/office/drawing/2010/main" val="0"/>
              </a:ext>
            </a:extLst>
          </a:blip>
          <a:srcRect/>
          <a:stretch>
            <a:fillRect/>
          </a:stretch>
        </p:blipFill>
        <p:spPr bwMode="auto">
          <a:xfrm>
            <a:off x="8636001" y="2731347"/>
            <a:ext cx="3365500" cy="444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Tai nguyen thiet ke tro choi\Bảng gỗ\tro ve.png">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40981" y="-1114"/>
            <a:ext cx="2209800" cy="6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59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47767" y="1496677"/>
            <a:ext cx="7569160" cy="1323439"/>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TRI THỨC TIẾNG VIỆT</a:t>
            </a:r>
          </a:p>
        </p:txBody>
      </p:sp>
      <p:sp>
        <p:nvSpPr>
          <p:cNvPr id="10" name="Freeform 10"/>
          <p:cNvSpPr/>
          <p:nvPr/>
        </p:nvSpPr>
        <p:spPr>
          <a:xfrm>
            <a:off x="5895834" y="2238233"/>
            <a:ext cx="6367598" cy="4542668"/>
          </a:xfrm>
          <a:custGeom>
            <a:avLst/>
            <a:gdLst/>
            <a:ahLst/>
            <a:cxnLst/>
            <a:rect l="l" t="t" r="r" b="b"/>
            <a:pathLst>
              <a:path w="5888421" h="4114800">
                <a:moveTo>
                  <a:pt x="0" y="0"/>
                </a:moveTo>
                <a:lnTo>
                  <a:pt x="5888420" y="0"/>
                </a:lnTo>
                <a:lnTo>
                  <a:pt x="588842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889097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0000"/>
            <a:lum/>
          </a:blip>
          <a:srcRect/>
          <a:stretch>
            <a:fillRect t="-39000" b="-3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791134-C1EF-DB85-5AD6-9A811406AFF2}"/>
              </a:ext>
            </a:extLst>
          </p:cNvPr>
          <p:cNvPicPr>
            <a:picLocks noChangeAspect="1"/>
          </p:cNvPicPr>
          <p:nvPr/>
        </p:nvPicPr>
        <p:blipFill>
          <a:blip r:embed="rId6"/>
          <a:stretch>
            <a:fillRect/>
          </a:stretch>
        </p:blipFill>
        <p:spPr>
          <a:xfrm>
            <a:off x="6096000" y="0"/>
            <a:ext cx="4814543" cy="6858000"/>
          </a:xfrm>
          <a:prstGeom prst="rect">
            <a:avLst/>
          </a:prstGeom>
        </p:spPr>
      </p:pic>
      <p:sp>
        <p:nvSpPr>
          <p:cNvPr id="7" name="TextBox 6">
            <a:extLst>
              <a:ext uri="{FF2B5EF4-FFF2-40B4-BE49-F238E27FC236}">
                <a16:creationId xmlns:a16="http://schemas.microsoft.com/office/drawing/2014/main" id="{FC680E85-AC50-8029-B2EC-E85BD1BA46C6}"/>
              </a:ext>
            </a:extLst>
          </p:cNvPr>
          <p:cNvSpPr txBox="1"/>
          <p:nvPr/>
        </p:nvSpPr>
        <p:spPr>
          <a:xfrm>
            <a:off x="1066800" y="838200"/>
            <a:ext cx="6096000" cy="584775"/>
          </a:xfrm>
          <a:prstGeom prst="rect">
            <a:avLst/>
          </a:prstGeom>
          <a:noFill/>
        </p:spPr>
        <p:txBody>
          <a:bodyPr wrap="square">
            <a:spAutoFit/>
          </a:bodyPr>
          <a:lstStyle/>
          <a:p>
            <a:pPr defTabSz="609630"/>
            <a:r>
              <a:rPr lang="en-US" sz="3200" b="1" dirty="0" err="1">
                <a:solidFill>
                  <a:srgbClr val="FF0000"/>
                </a:solidFill>
                <a:latin typeface="Times New Roman" panose="02020603050405020304" pitchFamily="18" charset="0"/>
                <a:cs typeface="Times New Roman" panose="02020603050405020304" pitchFamily="18" charset="0"/>
              </a:rPr>
              <a:t>Hoạt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bàn</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Đồng hồ đếm ngược 5 phút - 5 Minutes">
            <a:hlinkClick r:id="" action="ppaction://media"/>
            <a:extLst>
              <a:ext uri="{FF2B5EF4-FFF2-40B4-BE49-F238E27FC236}">
                <a16:creationId xmlns:a16="http://schemas.microsoft.com/office/drawing/2014/main" id="{30277194-1F58-E7EC-6EB2-3EB0A04D25B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65200" y="2204305"/>
            <a:ext cx="4064000" cy="2286000"/>
          </a:xfrm>
          <a:prstGeom prst="rect">
            <a:avLst/>
          </a:prstGeom>
        </p:spPr>
      </p:pic>
    </p:spTree>
    <p:extLst>
      <p:ext uri="{BB962C8B-B14F-4D97-AF65-F5344CB8AC3E}">
        <p14:creationId xmlns:p14="http://schemas.microsoft.com/office/powerpoint/2010/main" val="16329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4050773"/>
              </p:ext>
            </p:extLst>
          </p:nvPr>
        </p:nvGraphicFramePr>
        <p:xfrm>
          <a:off x="152400" y="127002"/>
          <a:ext cx="11748448" cy="6608168"/>
        </p:xfrm>
        <a:graphic>
          <a:graphicData uri="http://schemas.openxmlformats.org/drawingml/2006/table">
            <a:tbl>
              <a:tblPr firstRow="1" bandRow="1">
                <a:tableStyleId>{5940675A-B579-460E-94D1-54222C63F5DA}</a:tableStyleId>
              </a:tblPr>
              <a:tblGrid>
                <a:gridCol w="1159718">
                  <a:extLst>
                    <a:ext uri="{9D8B030D-6E8A-4147-A177-3AD203B41FA5}">
                      <a16:colId xmlns:a16="http://schemas.microsoft.com/office/drawing/2014/main" val="3582116183"/>
                    </a:ext>
                  </a:extLst>
                </a:gridCol>
                <a:gridCol w="5344788">
                  <a:extLst>
                    <a:ext uri="{9D8B030D-6E8A-4147-A177-3AD203B41FA5}">
                      <a16:colId xmlns:a16="http://schemas.microsoft.com/office/drawing/2014/main" val="157515413"/>
                    </a:ext>
                  </a:extLst>
                </a:gridCol>
                <a:gridCol w="5243942">
                  <a:extLst>
                    <a:ext uri="{9D8B030D-6E8A-4147-A177-3AD203B41FA5}">
                      <a16:colId xmlns:a16="http://schemas.microsoft.com/office/drawing/2014/main" val="1263003415"/>
                    </a:ext>
                  </a:extLst>
                </a:gridCol>
              </a:tblGrid>
              <a:tr h="1356644">
                <a:tc>
                  <a:txBody>
                    <a:bodyPr/>
                    <a:lstStyle/>
                    <a:p>
                      <a:pPr algn="ctr"/>
                      <a:r>
                        <a:rPr lang="en-US" sz="2900" b="1" dirty="0" err="1">
                          <a:latin typeface="Times New Roman" panose="02020603050405020304" pitchFamily="18" charset="0"/>
                          <a:cs typeface="Times New Roman" panose="02020603050405020304" pitchFamily="18" charset="0"/>
                        </a:rPr>
                        <a:t>Yếu</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tố</a:t>
                      </a:r>
                      <a:endParaRPr lang="en-US" sz="29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algn="ctr"/>
                      <a:r>
                        <a:rPr lang="en-US" sz="2900" b="1" dirty="0" err="1">
                          <a:latin typeface="Times New Roman" panose="02020603050405020304" pitchFamily="18" charset="0"/>
                          <a:cs typeface="Times New Roman" panose="02020603050405020304" pitchFamily="18" charset="0"/>
                        </a:rPr>
                        <a:t>Biến</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đổi</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cấu</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trúc</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câu</a:t>
                      </a:r>
                      <a:endParaRPr lang="en-US" sz="29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algn="ctr"/>
                      <a:r>
                        <a:rPr lang="en-US" sz="2900" b="1" dirty="0" err="1">
                          <a:latin typeface="Times New Roman" panose="02020603050405020304" pitchFamily="18" charset="0"/>
                          <a:cs typeface="Times New Roman" panose="02020603050405020304" pitchFamily="18" charset="0"/>
                        </a:rPr>
                        <a:t>Mở</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rộng</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cấu</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trúc</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câu</a:t>
                      </a:r>
                      <a:endParaRPr lang="en-US" sz="29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extLst>
                  <a:ext uri="{0D108BD9-81ED-4DB2-BD59-A6C34878D82A}">
                    <a16:rowId xmlns:a16="http://schemas.microsoft.com/office/drawing/2014/main" val="3435161822"/>
                  </a:ext>
                </a:extLst>
              </a:tr>
              <a:tr h="1991203">
                <a:tc>
                  <a:txBody>
                    <a:bodyPr/>
                    <a:lstStyle/>
                    <a:p>
                      <a:pPr algn="ctr"/>
                      <a:r>
                        <a:rPr lang="en-US" sz="2900" b="1" dirty="0" err="1">
                          <a:latin typeface="Times New Roman" panose="02020603050405020304" pitchFamily="18" charset="0"/>
                          <a:cs typeface="Times New Roman" panose="02020603050405020304" pitchFamily="18" charset="0"/>
                        </a:rPr>
                        <a:t>Khái</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niệm</a:t>
                      </a:r>
                      <a:endParaRPr lang="en-US" sz="29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algn="just"/>
                      <a:r>
                        <a:rPr lang="en-US" sz="2900" dirty="0">
                          <a:solidFill>
                            <a:srgbClr val="000000"/>
                          </a:solidFill>
                          <a:latin typeface="Times New Roman" panose="02020603050405020304" pitchFamily="18" charset="0"/>
                          <a:cs typeface="Times New Roman" panose="02020603050405020304" pitchFamily="18" charset="0"/>
                        </a:rPr>
                        <a:t>L</a:t>
                      </a:r>
                      <a:r>
                        <a:rPr lang="vi-VN" sz="2900" dirty="0">
                          <a:solidFill>
                            <a:srgbClr val="000000"/>
                          </a:solidFill>
                          <a:latin typeface="Times New Roman" panose="02020603050405020304" pitchFamily="18" charset="0"/>
                          <a:cs typeface="Times New Roman" panose="02020603050405020304" pitchFamily="18" charset="0"/>
                        </a:rPr>
                        <a:t>à </a:t>
                      </a:r>
                      <a:r>
                        <a:rPr lang="vi-VN" sz="2900" b="1" dirty="0">
                          <a:solidFill>
                            <a:srgbClr val="FF0000"/>
                          </a:solidFill>
                          <a:latin typeface="Times New Roman" panose="02020603050405020304" pitchFamily="18" charset="0"/>
                          <a:cs typeface="Times New Roman" panose="02020603050405020304" pitchFamily="18" charset="0"/>
                        </a:rPr>
                        <a:t>thay đổi </a:t>
                      </a:r>
                      <a:r>
                        <a:rPr lang="vi-VN" sz="2900" dirty="0">
                          <a:solidFill>
                            <a:srgbClr val="000000"/>
                          </a:solidFill>
                          <a:latin typeface="Times New Roman" panose="02020603050405020304" pitchFamily="18" charset="0"/>
                          <a:cs typeface="Times New Roman" panose="02020603050405020304" pitchFamily="18" charset="0"/>
                        </a:rPr>
                        <a:t>kiểu </a:t>
                      </a:r>
                      <a:r>
                        <a:rPr lang="vi-VN" sz="2900" b="1" dirty="0">
                          <a:solidFill>
                            <a:srgbClr val="C00000"/>
                          </a:solidFill>
                          <a:latin typeface="Times New Roman" panose="02020603050405020304" pitchFamily="18" charset="0"/>
                          <a:cs typeface="Times New Roman" panose="02020603050405020304" pitchFamily="18" charset="0"/>
                        </a:rPr>
                        <a:t>cấu tạo câu </a:t>
                      </a:r>
                      <a:r>
                        <a:rPr lang="vi-VN" sz="2900" dirty="0">
                          <a:solidFill>
                            <a:srgbClr val="000000"/>
                          </a:solidFill>
                          <a:latin typeface="Times New Roman" panose="02020603050405020304" pitchFamily="18" charset="0"/>
                          <a:cs typeface="Times New Roman" panose="02020603050405020304" pitchFamily="18" charset="0"/>
                        </a:rPr>
                        <a:t>mà không làm thay đổi cơ bản nghĩa của câu. </a:t>
                      </a:r>
                      <a:endParaRPr lang="en-US" sz="2900" dirty="0">
                        <a:latin typeface="Times New Roman" panose="02020603050405020304" pitchFamily="18" charset="0"/>
                        <a:cs typeface="Times New Roman" panose="02020603050405020304" pitchFamily="18" charset="0"/>
                      </a:endParaRPr>
                    </a:p>
                  </a:txBody>
                  <a:tcPr marL="60960" marR="60960" marT="30480" marB="30480" anchor="ctr">
                    <a:solidFill>
                      <a:schemeClr val="bg1"/>
                    </a:solidFill>
                  </a:tcPr>
                </a:tc>
                <a:tc>
                  <a:txBody>
                    <a:bodyPr/>
                    <a:lstStyle/>
                    <a:p>
                      <a:pPr algn="just"/>
                      <a:r>
                        <a:rPr lang="en-US" sz="2900" dirty="0">
                          <a:solidFill>
                            <a:srgbClr val="000000"/>
                          </a:solidFill>
                          <a:latin typeface="Times New Roman" panose="02020603050405020304" pitchFamily="18" charset="0"/>
                          <a:cs typeface="Times New Roman" panose="02020603050405020304" pitchFamily="18" charset="0"/>
                        </a:rPr>
                        <a:t>L</a:t>
                      </a:r>
                      <a:r>
                        <a:rPr lang="vi-VN" sz="2900" dirty="0">
                          <a:solidFill>
                            <a:srgbClr val="000000"/>
                          </a:solidFill>
                          <a:latin typeface="Times New Roman" panose="02020603050405020304" pitchFamily="18" charset="0"/>
                          <a:cs typeface="Times New Roman" panose="02020603050405020304" pitchFamily="18" charset="0"/>
                        </a:rPr>
                        <a:t>à </a:t>
                      </a:r>
                      <a:r>
                        <a:rPr lang="vi-VN" sz="2900" b="1" i="1" dirty="0">
                          <a:solidFill>
                            <a:srgbClr val="C00000"/>
                          </a:solidFill>
                          <a:latin typeface="Times New Roman" panose="02020603050405020304" pitchFamily="18" charset="0"/>
                          <a:cs typeface="Times New Roman" panose="02020603050405020304" pitchFamily="18" charset="0"/>
                        </a:rPr>
                        <a:t>thêm thành phần phụ</a:t>
                      </a:r>
                      <a:r>
                        <a:rPr lang="vi-VN" sz="2900" dirty="0">
                          <a:solidFill>
                            <a:srgbClr val="000000"/>
                          </a:solidFill>
                          <a:latin typeface="Times New Roman" panose="02020603050405020304" pitchFamily="18" charset="0"/>
                          <a:cs typeface="Times New Roman" panose="02020603050405020304" pitchFamily="18" charset="0"/>
                        </a:rPr>
                        <a:t>, </a:t>
                      </a:r>
                      <a:r>
                        <a:rPr lang="vi-VN" sz="2900" b="1" i="1" dirty="0">
                          <a:solidFill>
                            <a:srgbClr val="0070C0"/>
                          </a:solidFill>
                          <a:latin typeface="Times New Roman" panose="02020603050405020304" pitchFamily="18" charset="0"/>
                          <a:cs typeface="Times New Roman" panose="02020603050405020304" pitchFamily="18" charset="0"/>
                        </a:rPr>
                        <a:t>thành phần biệt lập</a:t>
                      </a:r>
                      <a:r>
                        <a:rPr lang="vi-VN" sz="2900" dirty="0">
                          <a:solidFill>
                            <a:srgbClr val="000000"/>
                          </a:solidFill>
                          <a:latin typeface="Times New Roman" panose="02020603050405020304" pitchFamily="18" charset="0"/>
                          <a:cs typeface="Times New Roman" panose="02020603050405020304" pitchFamily="18" charset="0"/>
                        </a:rPr>
                        <a:t> cho câu hoặc </a:t>
                      </a:r>
                      <a:r>
                        <a:rPr lang="vi-VN" sz="2900" b="1" i="1" dirty="0">
                          <a:solidFill>
                            <a:srgbClr val="FF0000"/>
                          </a:solidFill>
                          <a:latin typeface="Times New Roman" panose="02020603050405020304" pitchFamily="18" charset="0"/>
                          <a:cs typeface="Times New Roman" panose="02020603050405020304" pitchFamily="18" charset="0"/>
                        </a:rPr>
                        <a:t>mở rộng</a:t>
                      </a:r>
                      <a:r>
                        <a:rPr lang="vi-VN" sz="2900" dirty="0">
                          <a:solidFill>
                            <a:srgbClr val="000000"/>
                          </a:solidFill>
                          <a:latin typeface="Times New Roman" panose="02020603050405020304" pitchFamily="18" charset="0"/>
                          <a:cs typeface="Times New Roman" panose="02020603050405020304" pitchFamily="18" charset="0"/>
                        </a:rPr>
                        <a:t> các thành phần câu </a:t>
                      </a:r>
                      <a:endParaRPr lang="en-US" sz="2900" dirty="0">
                        <a:latin typeface="Times New Roman" panose="02020603050405020304" pitchFamily="18" charset="0"/>
                        <a:cs typeface="Times New Roman" panose="02020603050405020304" pitchFamily="18" charset="0"/>
                      </a:endParaRPr>
                    </a:p>
                  </a:txBody>
                  <a:tcPr marL="60960" marR="60960" marT="30480" marB="30480" anchor="ctr">
                    <a:solidFill>
                      <a:schemeClr val="bg1"/>
                    </a:solidFill>
                  </a:tcPr>
                </a:tc>
                <a:extLst>
                  <a:ext uri="{0D108BD9-81ED-4DB2-BD59-A6C34878D82A}">
                    <a16:rowId xmlns:a16="http://schemas.microsoft.com/office/drawing/2014/main" val="1892784069"/>
                  </a:ext>
                </a:extLst>
              </a:tr>
              <a:tr h="3260321">
                <a:tc>
                  <a:txBody>
                    <a:bodyPr/>
                    <a:lstStyle/>
                    <a:p>
                      <a:pPr algn="ctr"/>
                      <a:r>
                        <a:rPr lang="en-US" sz="2900" b="1" dirty="0" err="1">
                          <a:latin typeface="Times New Roman" panose="02020603050405020304" pitchFamily="18" charset="0"/>
                          <a:cs typeface="Times New Roman" panose="02020603050405020304" pitchFamily="18" charset="0"/>
                        </a:rPr>
                        <a:t>Tác</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dụng</a:t>
                      </a:r>
                      <a:endParaRPr lang="en-US" sz="29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algn="just"/>
                      <a:r>
                        <a:rPr lang="en-US" sz="2900" dirty="0">
                          <a:solidFill>
                            <a:srgbClr val="000000"/>
                          </a:solidFill>
                          <a:latin typeface="Times New Roman" panose="02020603050405020304" pitchFamily="18" charset="0"/>
                          <a:cs typeface="Times New Roman" panose="02020603050405020304" pitchFamily="18" charset="0"/>
                        </a:rPr>
                        <a:t>- </a:t>
                      </a:r>
                      <a:r>
                        <a:rPr lang="en-US" sz="2900" dirty="0">
                          <a:solidFill>
                            <a:srgbClr val="FF0000"/>
                          </a:solidFill>
                          <a:latin typeface="Times New Roman" panose="02020603050405020304" pitchFamily="18" charset="0"/>
                          <a:cs typeface="Times New Roman" panose="02020603050405020304" pitchFamily="18" charset="0"/>
                        </a:rPr>
                        <a:t>N</a:t>
                      </a:r>
                      <a:r>
                        <a:rPr lang="vi-VN" sz="2900" dirty="0">
                          <a:solidFill>
                            <a:srgbClr val="FF0000"/>
                          </a:solidFill>
                          <a:latin typeface="Times New Roman" panose="02020603050405020304" pitchFamily="18" charset="0"/>
                          <a:cs typeface="Times New Roman" panose="02020603050405020304" pitchFamily="18" charset="0"/>
                        </a:rPr>
                        <a:t>hấn mạnh </a:t>
                      </a:r>
                      <a:r>
                        <a:rPr lang="en-US" sz="2900" dirty="0" err="1">
                          <a:solidFill>
                            <a:srgbClr val="000000"/>
                          </a:solidFill>
                          <a:latin typeface="Times New Roman" panose="02020603050405020304" pitchFamily="18" charset="0"/>
                          <a:cs typeface="Times New Roman" panose="02020603050405020304" pitchFamily="18" charset="0"/>
                        </a:rPr>
                        <a:t>thông</a:t>
                      </a:r>
                      <a:r>
                        <a:rPr lang="en-US" sz="2900" baseline="0" dirty="0">
                          <a:solidFill>
                            <a:srgbClr val="000000"/>
                          </a:solidFill>
                          <a:latin typeface="Times New Roman" panose="02020603050405020304" pitchFamily="18" charset="0"/>
                          <a:cs typeface="Times New Roman" panose="02020603050405020304" pitchFamily="18" charset="0"/>
                        </a:rPr>
                        <a:t> tin</a:t>
                      </a:r>
                      <a:endParaRPr lang="en-US" sz="2900" dirty="0">
                        <a:solidFill>
                          <a:srgbClr val="000000"/>
                        </a:solidFill>
                        <a:latin typeface="Times New Roman" panose="02020603050405020304" pitchFamily="18" charset="0"/>
                        <a:cs typeface="Times New Roman" panose="02020603050405020304" pitchFamily="18" charset="0"/>
                      </a:endParaRPr>
                    </a:p>
                    <a:p>
                      <a:pPr algn="just"/>
                      <a:r>
                        <a:rPr lang="en-US" sz="2900" dirty="0">
                          <a:solidFill>
                            <a:srgbClr val="000000"/>
                          </a:solidFill>
                          <a:latin typeface="Times New Roman" panose="02020603050405020304" pitchFamily="18" charset="0"/>
                          <a:cs typeface="Times New Roman" panose="02020603050405020304" pitchFamily="18" charset="0"/>
                        </a:rPr>
                        <a:t>-</a:t>
                      </a:r>
                      <a:r>
                        <a:rPr lang="en-US" sz="2900" baseline="0" dirty="0">
                          <a:solidFill>
                            <a:srgbClr val="000000"/>
                          </a:solidFill>
                          <a:latin typeface="Times New Roman" panose="02020603050405020304" pitchFamily="18" charset="0"/>
                          <a:cs typeface="Times New Roman" panose="02020603050405020304" pitchFamily="18" charset="0"/>
                        </a:rPr>
                        <a:t> </a:t>
                      </a:r>
                      <a:r>
                        <a:rPr lang="en-US" sz="2900" baseline="0" dirty="0" err="1">
                          <a:solidFill>
                            <a:srgbClr val="000000"/>
                          </a:solidFill>
                          <a:latin typeface="Times New Roman" panose="02020603050405020304" pitchFamily="18" charset="0"/>
                          <a:cs typeface="Times New Roman" panose="02020603050405020304" pitchFamily="18" charset="0"/>
                        </a:rPr>
                        <a:t>Cung</a:t>
                      </a:r>
                      <a:r>
                        <a:rPr lang="en-US" sz="2900" baseline="0" dirty="0">
                          <a:solidFill>
                            <a:srgbClr val="000000"/>
                          </a:solidFill>
                          <a:latin typeface="Times New Roman" panose="02020603050405020304" pitchFamily="18" charset="0"/>
                          <a:cs typeface="Times New Roman" panose="02020603050405020304" pitchFamily="18" charset="0"/>
                        </a:rPr>
                        <a:t> </a:t>
                      </a:r>
                      <a:r>
                        <a:rPr lang="en-US" sz="2900" baseline="0" dirty="0" err="1">
                          <a:solidFill>
                            <a:srgbClr val="000000"/>
                          </a:solidFill>
                          <a:latin typeface="Times New Roman" panose="02020603050405020304" pitchFamily="18" charset="0"/>
                          <a:cs typeface="Times New Roman" panose="02020603050405020304" pitchFamily="18" charset="0"/>
                        </a:rPr>
                        <a:t>cấp</a:t>
                      </a:r>
                      <a:r>
                        <a:rPr lang="en-US" sz="2900" baseline="0" dirty="0">
                          <a:solidFill>
                            <a:srgbClr val="000000"/>
                          </a:solidFill>
                          <a:latin typeface="Times New Roman" panose="02020603050405020304" pitchFamily="18" charset="0"/>
                          <a:cs typeface="Times New Roman" panose="02020603050405020304" pitchFamily="18" charset="0"/>
                        </a:rPr>
                        <a:t> </a:t>
                      </a:r>
                      <a:r>
                        <a:rPr lang="en-US" sz="2900" baseline="0" dirty="0" err="1">
                          <a:solidFill>
                            <a:srgbClr val="FF0000"/>
                          </a:solidFill>
                          <a:latin typeface="Times New Roman" panose="02020603050405020304" pitchFamily="18" charset="0"/>
                          <a:cs typeface="Times New Roman" panose="02020603050405020304" pitchFamily="18" charset="0"/>
                        </a:rPr>
                        <a:t>thêm</a:t>
                      </a:r>
                      <a:r>
                        <a:rPr lang="en-US" sz="2900" baseline="0" dirty="0">
                          <a:solidFill>
                            <a:srgbClr val="FF0000"/>
                          </a:solidFill>
                          <a:latin typeface="Times New Roman" panose="02020603050405020304" pitchFamily="18" charset="0"/>
                          <a:cs typeface="Times New Roman" panose="02020603050405020304" pitchFamily="18" charset="0"/>
                        </a:rPr>
                        <a:t> </a:t>
                      </a:r>
                      <a:r>
                        <a:rPr lang="en-US" sz="2900" baseline="0" dirty="0" err="1">
                          <a:solidFill>
                            <a:srgbClr val="FF0000"/>
                          </a:solidFill>
                          <a:latin typeface="Times New Roman" panose="02020603050405020304" pitchFamily="18" charset="0"/>
                          <a:cs typeface="Times New Roman" panose="02020603050405020304" pitchFamily="18" charset="0"/>
                        </a:rPr>
                        <a:t>thông</a:t>
                      </a:r>
                      <a:r>
                        <a:rPr lang="en-US" sz="2900" baseline="0" dirty="0">
                          <a:solidFill>
                            <a:srgbClr val="FF0000"/>
                          </a:solidFill>
                          <a:latin typeface="Times New Roman" panose="02020603050405020304" pitchFamily="18" charset="0"/>
                          <a:cs typeface="Times New Roman" panose="02020603050405020304" pitchFamily="18" charset="0"/>
                        </a:rPr>
                        <a:t> tin</a:t>
                      </a:r>
                      <a:endParaRPr lang="en-US" sz="2900" dirty="0">
                        <a:solidFill>
                          <a:srgbClr val="FF0000"/>
                        </a:solidFill>
                        <a:latin typeface="Times New Roman" panose="02020603050405020304" pitchFamily="18" charset="0"/>
                        <a:cs typeface="Times New Roman" panose="02020603050405020304" pitchFamily="18" charset="0"/>
                      </a:endParaRPr>
                    </a:p>
                    <a:p>
                      <a:pPr algn="just"/>
                      <a:r>
                        <a:rPr lang="en-US" sz="2900" dirty="0">
                          <a:solidFill>
                            <a:srgbClr val="000000"/>
                          </a:solidFill>
                          <a:latin typeface="Times New Roman" panose="02020603050405020304" pitchFamily="18" charset="0"/>
                          <a:cs typeface="Times New Roman" panose="02020603050405020304" pitchFamily="18" charset="0"/>
                        </a:rPr>
                        <a:t>-</a:t>
                      </a:r>
                      <a:r>
                        <a:rPr lang="en-US" sz="2900" baseline="0" dirty="0">
                          <a:solidFill>
                            <a:srgbClr val="000000"/>
                          </a:solidFill>
                          <a:latin typeface="Times New Roman" panose="02020603050405020304" pitchFamily="18" charset="0"/>
                          <a:cs typeface="Times New Roman" panose="02020603050405020304" pitchFamily="18" charset="0"/>
                        </a:rPr>
                        <a:t> L</a:t>
                      </a:r>
                      <a:r>
                        <a:rPr lang="vi-VN" sz="2900" dirty="0">
                          <a:solidFill>
                            <a:srgbClr val="000000"/>
                          </a:solidFill>
                          <a:latin typeface="Times New Roman" panose="02020603050405020304" pitchFamily="18" charset="0"/>
                          <a:cs typeface="Times New Roman" panose="02020603050405020304" pitchFamily="18" charset="0"/>
                        </a:rPr>
                        <a:t>àm cho </a:t>
                      </a:r>
                      <a:r>
                        <a:rPr lang="en-US" sz="2900" dirty="0" err="1">
                          <a:solidFill>
                            <a:srgbClr val="FF0000"/>
                          </a:solidFill>
                          <a:latin typeface="Times New Roman" panose="02020603050405020304" pitchFamily="18" charset="0"/>
                          <a:cs typeface="Times New Roman" panose="02020603050405020304" pitchFamily="18" charset="0"/>
                        </a:rPr>
                        <a:t>câu</a:t>
                      </a:r>
                      <a:r>
                        <a:rPr lang="en-US" sz="2900" baseline="0" dirty="0">
                          <a:solidFill>
                            <a:srgbClr val="FF0000"/>
                          </a:solidFill>
                          <a:latin typeface="Times New Roman" panose="02020603050405020304" pitchFamily="18" charset="0"/>
                          <a:cs typeface="Times New Roman" panose="02020603050405020304" pitchFamily="18" charset="0"/>
                        </a:rPr>
                        <a:t> </a:t>
                      </a:r>
                      <a:r>
                        <a:rPr lang="en-US" sz="2900" baseline="0" dirty="0" err="1">
                          <a:solidFill>
                            <a:srgbClr val="FF0000"/>
                          </a:solidFill>
                          <a:latin typeface="Times New Roman" panose="02020603050405020304" pitchFamily="18" charset="0"/>
                          <a:cs typeface="Times New Roman" panose="02020603050405020304" pitchFamily="18" charset="0"/>
                        </a:rPr>
                        <a:t>ngắn</a:t>
                      </a:r>
                      <a:r>
                        <a:rPr lang="en-US" sz="2900" baseline="0" dirty="0">
                          <a:solidFill>
                            <a:srgbClr val="FF0000"/>
                          </a:solidFill>
                          <a:latin typeface="Times New Roman" panose="02020603050405020304" pitchFamily="18" charset="0"/>
                          <a:cs typeface="Times New Roman" panose="02020603050405020304" pitchFamily="18" charset="0"/>
                        </a:rPr>
                        <a:t> </a:t>
                      </a:r>
                      <a:r>
                        <a:rPr lang="en-US" sz="2900" baseline="0" dirty="0" err="1">
                          <a:solidFill>
                            <a:srgbClr val="FF0000"/>
                          </a:solidFill>
                          <a:latin typeface="Times New Roman" panose="02020603050405020304" pitchFamily="18" charset="0"/>
                          <a:cs typeface="Times New Roman" panose="02020603050405020304" pitchFamily="18" charset="0"/>
                        </a:rPr>
                        <a:t>gọn</a:t>
                      </a:r>
                      <a:r>
                        <a:rPr lang="en-US" sz="2900" baseline="0" dirty="0">
                          <a:solidFill>
                            <a:srgbClr val="FF0000"/>
                          </a:solidFill>
                          <a:latin typeface="Times New Roman" panose="02020603050405020304" pitchFamily="18" charset="0"/>
                          <a:cs typeface="Times New Roman" panose="02020603050405020304" pitchFamily="18" charset="0"/>
                        </a:rPr>
                        <a:t> </a:t>
                      </a:r>
                      <a:r>
                        <a:rPr lang="en-US" sz="2900" baseline="0" dirty="0" err="1">
                          <a:solidFill>
                            <a:srgbClr val="000000"/>
                          </a:solidFill>
                          <a:latin typeface="Times New Roman" panose="02020603050405020304" pitchFamily="18" charset="0"/>
                          <a:cs typeface="Times New Roman" panose="02020603050405020304" pitchFamily="18" charset="0"/>
                        </a:rPr>
                        <a:t>hơn</a:t>
                      </a:r>
                      <a:endParaRPr lang="en-US" sz="2900" dirty="0">
                        <a:latin typeface="Times New Roman" panose="02020603050405020304" pitchFamily="18" charset="0"/>
                        <a:cs typeface="Times New Roman" panose="02020603050405020304" pitchFamily="18" charset="0"/>
                      </a:endParaRPr>
                    </a:p>
                  </a:txBody>
                  <a:tcPr marL="60960" marR="60960" marT="30480" marB="30480" anchor="ctr">
                    <a:solidFill>
                      <a:schemeClr val="bg1"/>
                    </a:solidFill>
                  </a:tcPr>
                </a:tc>
                <a:tc>
                  <a:txBody>
                    <a:bodyPr/>
                    <a:lstStyle/>
                    <a:p>
                      <a:pPr algn="just"/>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Cung</a:t>
                      </a:r>
                      <a:r>
                        <a:rPr lang="en-US" sz="2900" dirty="0">
                          <a:solidFill>
                            <a:srgbClr val="000000"/>
                          </a:solidFill>
                          <a:latin typeface="Times New Roman" panose="02020603050405020304" pitchFamily="18" charset="0"/>
                          <a:cs typeface="Times New Roman" panose="02020603050405020304" pitchFamily="18" charset="0"/>
                        </a:rPr>
                        <a:t> </a:t>
                      </a:r>
                      <a:r>
                        <a:rPr lang="en-US" sz="2900" dirty="0" err="1">
                          <a:solidFill>
                            <a:srgbClr val="000000"/>
                          </a:solidFill>
                          <a:latin typeface="Times New Roman" panose="02020603050405020304" pitchFamily="18" charset="0"/>
                          <a:cs typeface="Times New Roman" panose="02020603050405020304" pitchFamily="18" charset="0"/>
                        </a:rPr>
                        <a:t>cấp</a:t>
                      </a:r>
                      <a:r>
                        <a:rPr lang="en-US" sz="2900" baseline="0" dirty="0">
                          <a:solidFill>
                            <a:srgbClr val="000000"/>
                          </a:solidFill>
                          <a:latin typeface="Times New Roman" panose="02020603050405020304" pitchFamily="18" charset="0"/>
                          <a:cs typeface="Times New Roman" panose="02020603050405020304" pitchFamily="18" charset="0"/>
                        </a:rPr>
                        <a:t> </a:t>
                      </a:r>
                      <a:r>
                        <a:rPr lang="en-US" sz="2900" b="1" i="1" baseline="0" dirty="0" err="1">
                          <a:solidFill>
                            <a:srgbClr val="FF0000"/>
                          </a:solidFill>
                          <a:latin typeface="Times New Roman" panose="02020603050405020304" pitchFamily="18" charset="0"/>
                          <a:cs typeface="Times New Roman" panose="02020603050405020304" pitchFamily="18" charset="0"/>
                        </a:rPr>
                        <a:t>thêm</a:t>
                      </a:r>
                      <a:r>
                        <a:rPr lang="en-US" sz="2900" b="1" i="1" baseline="0" dirty="0">
                          <a:solidFill>
                            <a:srgbClr val="FF0000"/>
                          </a:solidFill>
                          <a:latin typeface="Times New Roman" panose="02020603050405020304" pitchFamily="18" charset="0"/>
                          <a:cs typeface="Times New Roman" panose="02020603050405020304" pitchFamily="18" charset="0"/>
                        </a:rPr>
                        <a:t> </a:t>
                      </a:r>
                      <a:r>
                        <a:rPr lang="en-US" sz="2900" b="1" i="1" baseline="0" dirty="0" err="1">
                          <a:solidFill>
                            <a:srgbClr val="FF0000"/>
                          </a:solidFill>
                          <a:latin typeface="Times New Roman" panose="02020603050405020304" pitchFamily="18" charset="0"/>
                          <a:cs typeface="Times New Roman" panose="02020603050405020304" pitchFamily="18" charset="0"/>
                        </a:rPr>
                        <a:t>thông</a:t>
                      </a:r>
                      <a:r>
                        <a:rPr lang="en-US" sz="2900" b="1" i="1" baseline="0" dirty="0">
                          <a:solidFill>
                            <a:srgbClr val="FF0000"/>
                          </a:solidFill>
                          <a:latin typeface="Times New Roman" panose="02020603050405020304" pitchFamily="18" charset="0"/>
                          <a:cs typeface="Times New Roman" panose="02020603050405020304" pitchFamily="18" charset="0"/>
                        </a:rPr>
                        <a:t> tin </a:t>
                      </a:r>
                      <a:r>
                        <a:rPr lang="en-US" sz="2900" baseline="0" dirty="0" err="1">
                          <a:solidFill>
                            <a:srgbClr val="000000"/>
                          </a:solidFill>
                          <a:latin typeface="Times New Roman" panose="02020603050405020304" pitchFamily="18" charset="0"/>
                          <a:cs typeface="Times New Roman" panose="02020603050405020304" pitchFamily="18" charset="0"/>
                        </a:rPr>
                        <a:t>về</a:t>
                      </a:r>
                      <a:r>
                        <a:rPr lang="en-US" sz="2900" baseline="0" dirty="0">
                          <a:solidFill>
                            <a:srgbClr val="000000"/>
                          </a:solidFill>
                          <a:latin typeface="Times New Roman" panose="02020603050405020304" pitchFamily="18" charset="0"/>
                          <a:cs typeface="Times New Roman" panose="02020603050405020304" pitchFamily="18" charset="0"/>
                        </a:rPr>
                        <a:t> </a:t>
                      </a:r>
                      <a:r>
                        <a:rPr lang="en-US" sz="2900" baseline="0" dirty="0" err="1">
                          <a:solidFill>
                            <a:srgbClr val="000000"/>
                          </a:solidFill>
                          <a:latin typeface="Times New Roman" panose="02020603050405020304" pitchFamily="18" charset="0"/>
                          <a:cs typeface="Times New Roman" panose="02020603050405020304" pitchFamily="18" charset="0"/>
                        </a:rPr>
                        <a:t>một</a:t>
                      </a:r>
                      <a:r>
                        <a:rPr lang="en-US" sz="2900" baseline="0" dirty="0">
                          <a:solidFill>
                            <a:srgbClr val="000000"/>
                          </a:solidFill>
                          <a:latin typeface="Times New Roman" panose="02020603050405020304" pitchFamily="18" charset="0"/>
                          <a:cs typeface="Times New Roman" panose="02020603050405020304" pitchFamily="18" charset="0"/>
                        </a:rPr>
                        <a:t> </a:t>
                      </a:r>
                      <a:r>
                        <a:rPr lang="en-US" sz="2900" baseline="0" dirty="0" err="1">
                          <a:solidFill>
                            <a:srgbClr val="000000"/>
                          </a:solidFill>
                          <a:latin typeface="Times New Roman" panose="02020603050405020304" pitchFamily="18" charset="0"/>
                          <a:cs typeface="Times New Roman" panose="02020603050405020304" pitchFamily="18" charset="0"/>
                        </a:rPr>
                        <a:t>khía</a:t>
                      </a:r>
                      <a:r>
                        <a:rPr lang="en-US" sz="2900" baseline="0" dirty="0">
                          <a:solidFill>
                            <a:srgbClr val="000000"/>
                          </a:solidFill>
                          <a:latin typeface="Times New Roman" panose="02020603050405020304" pitchFamily="18" charset="0"/>
                          <a:cs typeface="Times New Roman" panose="02020603050405020304" pitchFamily="18" charset="0"/>
                        </a:rPr>
                        <a:t> </a:t>
                      </a:r>
                      <a:r>
                        <a:rPr lang="en-US" sz="2900" baseline="0" dirty="0" err="1">
                          <a:solidFill>
                            <a:srgbClr val="000000"/>
                          </a:solidFill>
                          <a:latin typeface="Times New Roman" panose="02020603050405020304" pitchFamily="18" charset="0"/>
                          <a:cs typeface="Times New Roman" panose="02020603050405020304" pitchFamily="18" charset="0"/>
                        </a:rPr>
                        <a:t>cạnh</a:t>
                      </a:r>
                      <a:r>
                        <a:rPr lang="en-US" sz="2900" baseline="0" dirty="0">
                          <a:solidFill>
                            <a:srgbClr val="000000"/>
                          </a:solidFill>
                          <a:latin typeface="Times New Roman" panose="02020603050405020304" pitchFamily="18" charset="0"/>
                          <a:cs typeface="Times New Roman" panose="02020603050405020304" pitchFamily="18" charset="0"/>
                        </a:rPr>
                        <a:t> </a:t>
                      </a:r>
                      <a:r>
                        <a:rPr lang="en-US" sz="2900" baseline="0" dirty="0" err="1">
                          <a:solidFill>
                            <a:srgbClr val="000000"/>
                          </a:solidFill>
                          <a:latin typeface="Times New Roman" panose="02020603050405020304" pitchFamily="18" charset="0"/>
                          <a:cs typeface="Times New Roman" panose="02020603050405020304" pitchFamily="18" charset="0"/>
                        </a:rPr>
                        <a:t>nào</a:t>
                      </a:r>
                      <a:r>
                        <a:rPr lang="en-US" sz="2900" baseline="0" dirty="0">
                          <a:solidFill>
                            <a:srgbClr val="000000"/>
                          </a:solidFill>
                          <a:latin typeface="Times New Roman" panose="02020603050405020304" pitchFamily="18" charset="0"/>
                          <a:cs typeface="Times New Roman" panose="02020603050405020304" pitchFamily="18" charset="0"/>
                        </a:rPr>
                        <a:t> </a:t>
                      </a:r>
                      <a:r>
                        <a:rPr lang="en-US" sz="2900" baseline="0" dirty="0" err="1">
                          <a:solidFill>
                            <a:srgbClr val="000000"/>
                          </a:solidFill>
                          <a:latin typeface="Times New Roman" panose="02020603050405020304" pitchFamily="18" charset="0"/>
                          <a:cs typeface="Times New Roman" panose="02020603050405020304" pitchFamily="18" charset="0"/>
                        </a:rPr>
                        <a:t>đó</a:t>
                      </a:r>
                      <a:r>
                        <a:rPr lang="en-US" sz="2900" baseline="0" dirty="0">
                          <a:solidFill>
                            <a:srgbClr val="000000"/>
                          </a:solidFill>
                          <a:latin typeface="Times New Roman" panose="02020603050405020304" pitchFamily="18" charset="0"/>
                          <a:cs typeface="Times New Roman" panose="02020603050405020304" pitchFamily="18" charset="0"/>
                        </a:rPr>
                        <a:t>.</a:t>
                      </a:r>
                      <a:r>
                        <a:rPr lang="en-US" sz="2900" dirty="0">
                          <a:solidFill>
                            <a:srgbClr val="000000"/>
                          </a:solidFill>
                          <a:latin typeface="Times New Roman" panose="02020603050405020304" pitchFamily="18" charset="0"/>
                          <a:cs typeface="Times New Roman" panose="02020603050405020304" pitchFamily="18" charset="0"/>
                        </a:rPr>
                        <a:t> </a:t>
                      </a:r>
                    </a:p>
                    <a:p>
                      <a:pPr algn="just"/>
                      <a:r>
                        <a:rPr lang="en-US" sz="2900" dirty="0">
                          <a:solidFill>
                            <a:srgbClr val="000000"/>
                          </a:solidFill>
                          <a:latin typeface="Times New Roman" panose="02020603050405020304" pitchFamily="18" charset="0"/>
                          <a:cs typeface="Times New Roman" panose="02020603050405020304" pitchFamily="18" charset="0"/>
                        </a:rPr>
                        <a:t>-</a:t>
                      </a:r>
                      <a:r>
                        <a:rPr lang="vi-VN" sz="2900" dirty="0">
                          <a:solidFill>
                            <a:srgbClr val="000000"/>
                          </a:solidFill>
                          <a:latin typeface="Times New Roman" panose="02020603050405020304" pitchFamily="18" charset="0"/>
                          <a:cs typeface="Times New Roman" panose="02020603050405020304" pitchFamily="18" charset="0"/>
                        </a:rPr>
                        <a:t> </a:t>
                      </a:r>
                      <a:r>
                        <a:rPr lang="en-US" sz="2900" dirty="0">
                          <a:solidFill>
                            <a:srgbClr val="000000"/>
                          </a:solidFill>
                          <a:latin typeface="Times New Roman" panose="02020603050405020304" pitchFamily="18" charset="0"/>
                          <a:cs typeface="Times New Roman" panose="02020603050405020304" pitchFamily="18" charset="0"/>
                        </a:rPr>
                        <a:t>T</a:t>
                      </a:r>
                      <a:r>
                        <a:rPr lang="vi-VN" sz="2900" dirty="0">
                          <a:solidFill>
                            <a:srgbClr val="000000"/>
                          </a:solidFill>
                          <a:latin typeface="Times New Roman" panose="02020603050405020304" pitchFamily="18" charset="0"/>
                          <a:cs typeface="Times New Roman" panose="02020603050405020304" pitchFamily="18" charset="0"/>
                        </a:rPr>
                        <a:t>hể hiện các </a:t>
                      </a:r>
                      <a:r>
                        <a:rPr lang="vi-VN" sz="2900" b="1" i="1" dirty="0">
                          <a:solidFill>
                            <a:srgbClr val="00B0F0"/>
                          </a:solidFill>
                          <a:latin typeface="Times New Roman" panose="02020603050405020304" pitchFamily="18" charset="0"/>
                          <a:cs typeface="Times New Roman" panose="02020603050405020304" pitchFamily="18" charset="0"/>
                        </a:rPr>
                        <a:t>sắc thái tình cảm</a:t>
                      </a:r>
                      <a:r>
                        <a:rPr lang="vi-VN" sz="2900" dirty="0">
                          <a:solidFill>
                            <a:srgbClr val="000000"/>
                          </a:solidFill>
                          <a:latin typeface="Times New Roman" panose="02020603050405020304" pitchFamily="18" charset="0"/>
                          <a:cs typeface="Times New Roman" panose="02020603050405020304" pitchFamily="18" charset="0"/>
                        </a:rPr>
                        <a:t>, sự </a:t>
                      </a:r>
                      <a:r>
                        <a:rPr lang="vi-VN" sz="2900" b="1" i="1" dirty="0">
                          <a:solidFill>
                            <a:srgbClr val="00B0F0"/>
                          </a:solidFill>
                          <a:latin typeface="Times New Roman" panose="02020603050405020304" pitchFamily="18" charset="0"/>
                          <a:cs typeface="Times New Roman" panose="02020603050405020304" pitchFamily="18" charset="0"/>
                        </a:rPr>
                        <a:t>đánh giá </a:t>
                      </a:r>
                      <a:r>
                        <a:rPr lang="vi-VN" sz="2900" dirty="0">
                          <a:solidFill>
                            <a:srgbClr val="000000"/>
                          </a:solidFill>
                          <a:latin typeface="Times New Roman" panose="02020603050405020304" pitchFamily="18" charset="0"/>
                          <a:cs typeface="Times New Roman" panose="02020603050405020304" pitchFamily="18" charset="0"/>
                        </a:rPr>
                        <a:t>của người nói (người viết)</a:t>
                      </a:r>
                      <a:endParaRPr lang="en-US" sz="2900" dirty="0">
                        <a:latin typeface="Times New Roman" panose="02020603050405020304" pitchFamily="18" charset="0"/>
                        <a:cs typeface="Times New Roman" panose="02020603050405020304" pitchFamily="18" charset="0"/>
                      </a:endParaRPr>
                    </a:p>
                  </a:txBody>
                  <a:tcPr marL="60960" marR="60960" marT="30480" marB="30480" anchor="ctr">
                    <a:solidFill>
                      <a:schemeClr val="bg1"/>
                    </a:solidFill>
                  </a:tcPr>
                </a:tc>
                <a:extLst>
                  <a:ext uri="{0D108BD9-81ED-4DB2-BD59-A6C34878D82A}">
                    <a16:rowId xmlns:a16="http://schemas.microsoft.com/office/drawing/2014/main" val="3103689418"/>
                  </a:ext>
                </a:extLst>
              </a:tr>
            </a:tbl>
          </a:graphicData>
        </a:graphic>
      </p:graphicFrame>
    </p:spTree>
    <p:extLst>
      <p:ext uri="{BB962C8B-B14F-4D97-AF65-F5344CB8AC3E}">
        <p14:creationId xmlns:p14="http://schemas.microsoft.com/office/powerpoint/2010/main" val="247861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3505953"/>
              </p:ext>
            </p:extLst>
          </p:nvPr>
        </p:nvGraphicFramePr>
        <p:xfrm>
          <a:off x="152400" y="127000"/>
          <a:ext cx="11836400" cy="6647737"/>
        </p:xfrm>
        <a:graphic>
          <a:graphicData uri="http://schemas.openxmlformats.org/drawingml/2006/table">
            <a:tbl>
              <a:tblPr firstRow="1" bandRow="1">
                <a:tableStyleId>{5940675A-B579-460E-94D1-54222C63F5DA}</a:tableStyleId>
              </a:tblPr>
              <a:tblGrid>
                <a:gridCol w="1168400">
                  <a:extLst>
                    <a:ext uri="{9D8B030D-6E8A-4147-A177-3AD203B41FA5}">
                      <a16:colId xmlns:a16="http://schemas.microsoft.com/office/drawing/2014/main" val="3582116183"/>
                    </a:ext>
                  </a:extLst>
                </a:gridCol>
                <a:gridCol w="6918632">
                  <a:extLst>
                    <a:ext uri="{9D8B030D-6E8A-4147-A177-3AD203B41FA5}">
                      <a16:colId xmlns:a16="http://schemas.microsoft.com/office/drawing/2014/main" val="157515413"/>
                    </a:ext>
                  </a:extLst>
                </a:gridCol>
                <a:gridCol w="3749368">
                  <a:extLst>
                    <a:ext uri="{9D8B030D-6E8A-4147-A177-3AD203B41FA5}">
                      <a16:colId xmlns:a16="http://schemas.microsoft.com/office/drawing/2014/main" val="1263003415"/>
                    </a:ext>
                  </a:extLst>
                </a:gridCol>
              </a:tblGrid>
              <a:tr h="612697">
                <a:tc>
                  <a:txBody>
                    <a:bodyPr/>
                    <a:lstStyle/>
                    <a:p>
                      <a:pPr algn="ct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endParaRPr lang="en-US" sz="2800" b="1" dirty="0">
                        <a:latin typeface="Times New Roman" panose="02020603050405020304" pitchFamily="18" charset="0"/>
                        <a:cs typeface="Times New Roman" panose="02020603050405020304" pitchFamily="18" charset="0"/>
                      </a:endParaRPr>
                    </a:p>
                  </a:txBody>
                  <a:tcPr marL="60960" marR="60960" marT="30480" marB="30480">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cấu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trúc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câu</a:t>
                      </a:r>
                      <a:endParaRPr lang="en-US" sz="2800" b="1" dirty="0">
                        <a:latin typeface="Times New Roman" panose="02020603050405020304" pitchFamily="18" charset="0"/>
                        <a:cs typeface="Times New Roman" panose="02020603050405020304" pitchFamily="18" charset="0"/>
                      </a:endParaRPr>
                    </a:p>
                  </a:txBody>
                  <a:tcPr marL="60960" marR="60960" marT="30480" marB="30480">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rộng</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cấu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trúc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câu</a:t>
                      </a:r>
                      <a:endParaRPr lang="en-US" sz="2800" b="1" dirty="0">
                        <a:latin typeface="Times New Roman" panose="02020603050405020304" pitchFamily="18" charset="0"/>
                        <a:cs typeface="Times New Roman" panose="02020603050405020304" pitchFamily="18" charset="0"/>
                      </a:endParaRPr>
                    </a:p>
                  </a:txBody>
                  <a:tcPr marL="60960" marR="60960" marT="30480" marB="30480">
                    <a:solidFill>
                      <a:schemeClr val="accent1">
                        <a:lumMod val="20000"/>
                        <a:lumOff val="80000"/>
                      </a:schemeClr>
                    </a:solidFill>
                  </a:tcPr>
                </a:tc>
                <a:extLst>
                  <a:ext uri="{0D108BD9-81ED-4DB2-BD59-A6C34878D82A}">
                    <a16:rowId xmlns:a16="http://schemas.microsoft.com/office/drawing/2014/main" val="3435161822"/>
                  </a:ext>
                </a:extLst>
              </a:tr>
              <a:tr h="5940503">
                <a:tc>
                  <a:txBody>
                    <a:bodyPr/>
                    <a:lstStyle/>
                    <a:p>
                      <a:pPr algn="ctr"/>
                      <a:r>
                        <a:rPr lang="en-US" sz="2800" b="1" dirty="0" err="1">
                          <a:latin typeface="Times New Roman" panose="02020603050405020304" pitchFamily="18" charset="0"/>
                          <a:cs typeface="Times New Roman" panose="02020603050405020304" pitchFamily="18" charset="0"/>
                        </a:rPr>
                        <a:t>Cách</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thức</a:t>
                      </a:r>
                      <a:endParaRPr lang="en-US" sz="2800" b="1" dirty="0">
                        <a:latin typeface="Times New Roman" panose="02020603050405020304" pitchFamily="18" charset="0"/>
                        <a:cs typeface="Times New Roman" panose="02020603050405020304" pitchFamily="18" charset="0"/>
                      </a:endParaRPr>
                    </a:p>
                  </a:txBody>
                  <a:tcPr marL="60960" marR="60960" marT="30480" marB="30480" anchor="ctr">
                    <a:solidFill>
                      <a:schemeClr val="accent1">
                        <a:lumMod val="20000"/>
                        <a:lumOff val="80000"/>
                      </a:schemeClr>
                    </a:solidFill>
                  </a:tcPr>
                </a:tc>
                <a:tc>
                  <a:txBody>
                    <a:bodyPr/>
                    <a:lstStyle/>
                    <a:p>
                      <a:pPr algn="just"/>
                      <a:r>
                        <a:rPr lang="en-US" sz="2800" b="1" dirty="0">
                          <a:solidFill>
                            <a:srgbClr val="000000"/>
                          </a:solidFill>
                          <a:latin typeface="Times New Roman" panose="02020603050405020304" pitchFamily="18"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Thay đổi trật tự </a:t>
                      </a:r>
                      <a:r>
                        <a:rPr lang="vi-VN" sz="2800" b="1" dirty="0">
                          <a:solidFill>
                            <a:srgbClr val="000000"/>
                          </a:solidFill>
                          <a:latin typeface="Times New Roman" panose="02020603050405020304" pitchFamily="18" charset="0"/>
                          <a:cs typeface="Times New Roman" panose="02020603050405020304" pitchFamily="18" charset="0"/>
                        </a:rPr>
                        <a:t>các thành phần trong câu</a:t>
                      </a:r>
                      <a:endParaRPr lang="en-US" sz="2800" b="1" dirty="0">
                        <a:solidFill>
                          <a:srgbClr val="000000"/>
                        </a:solidFill>
                        <a:latin typeface="Times New Roman" panose="02020603050405020304" pitchFamily="18" charset="0"/>
                        <a:cs typeface="Times New Roman" panose="02020603050405020304" pitchFamily="18" charset="0"/>
                      </a:endParaRPr>
                    </a:p>
                    <a:p>
                      <a:pPr marL="0" indent="0" algn="just">
                        <a:buFontTx/>
                        <a:buNone/>
                      </a:pPr>
                      <a:r>
                        <a:rPr lang="en-US" sz="2800" dirty="0" err="1">
                          <a:solidFill>
                            <a:srgbClr val="000000"/>
                          </a:solidFill>
                          <a:latin typeface="Times New Roman" panose="02020603050405020304" pitchFamily="18" charset="0"/>
                          <a:cs typeface="Times New Roman" panose="02020603050405020304" pitchFamily="18" charset="0"/>
                        </a:rPr>
                        <a:t>Ví</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dụ</a:t>
                      </a:r>
                      <a:r>
                        <a:rPr lang="en-US" sz="2800" baseline="0" dirty="0">
                          <a:solidFill>
                            <a:srgbClr val="000000"/>
                          </a:solidFill>
                          <a:latin typeface="Times New Roman" panose="02020603050405020304" pitchFamily="18" charset="0"/>
                          <a:cs typeface="Times New Roman" panose="02020603050405020304" pitchFamily="18" charset="0"/>
                        </a:rPr>
                        <a:t>: </a:t>
                      </a:r>
                    </a:p>
                    <a:p>
                      <a:pPr marL="0" indent="0" algn="just">
                        <a:buFontTx/>
                        <a:buNone/>
                      </a:pPr>
                      <a:r>
                        <a:rPr lang="en-US" sz="2800" baseline="0" dirty="0">
                          <a:solidFill>
                            <a:srgbClr val="000000"/>
                          </a:solidFill>
                          <a:latin typeface="Times New Roman" panose="02020603050405020304" pitchFamily="18" charset="0"/>
                          <a:cs typeface="Times New Roman" panose="02020603050405020304" pitchFamily="18" charset="0"/>
                        </a:rPr>
                        <a:t>(1a) </a:t>
                      </a:r>
                      <a:r>
                        <a:rPr lang="en-US" sz="2800" i="1" dirty="0" err="1">
                          <a:solidFill>
                            <a:srgbClr val="000000"/>
                          </a:solidFill>
                          <a:latin typeface="Times New Roman" panose="02020603050405020304" pitchFamily="18" charset="0"/>
                          <a:cs typeface="Times New Roman" panose="02020603050405020304" pitchFamily="18" charset="0"/>
                        </a:rPr>
                        <a:t>Chúng</a:t>
                      </a:r>
                      <a:r>
                        <a:rPr lang="en-US" sz="2800" i="1" baseline="0" dirty="0">
                          <a:solidFill>
                            <a:srgbClr val="000000"/>
                          </a:solidFill>
                          <a:latin typeface="Times New Roman" panose="02020603050405020304" pitchFamily="18" charset="0"/>
                          <a:cs typeface="Times New Roman" panose="02020603050405020304" pitchFamily="18" charset="0"/>
                        </a:rPr>
                        <a:t> </a:t>
                      </a:r>
                      <a:r>
                        <a:rPr lang="en-US" sz="2800" i="1" baseline="0" dirty="0" err="1">
                          <a:solidFill>
                            <a:srgbClr val="000000"/>
                          </a:solidFill>
                          <a:latin typeface="Times New Roman" panose="02020603050405020304" pitchFamily="18" charset="0"/>
                          <a:cs typeface="Times New Roman" panose="02020603050405020304" pitchFamily="18" charset="0"/>
                        </a:rPr>
                        <a:t>tôi</a:t>
                      </a:r>
                      <a:r>
                        <a:rPr lang="en-US" sz="2800" i="1" baseline="0" dirty="0">
                          <a:solidFill>
                            <a:srgbClr val="000000"/>
                          </a:solidFill>
                          <a:latin typeface="Times New Roman" panose="02020603050405020304" pitchFamily="18" charset="0"/>
                          <a:cs typeface="Times New Roman" panose="02020603050405020304" pitchFamily="18" charset="0"/>
                        </a:rPr>
                        <a:t> </a:t>
                      </a:r>
                      <a:r>
                        <a:rPr lang="en-US" sz="2800" i="1" baseline="0" dirty="0" err="1">
                          <a:solidFill>
                            <a:srgbClr val="000000"/>
                          </a:solidFill>
                          <a:latin typeface="Times New Roman" panose="02020603050405020304" pitchFamily="18" charset="0"/>
                          <a:cs typeface="Times New Roman" panose="02020603050405020304" pitchFamily="18" charset="0"/>
                        </a:rPr>
                        <a:t>đã</a:t>
                      </a:r>
                      <a:r>
                        <a:rPr lang="en-US" sz="2800" i="1" baseline="0" dirty="0">
                          <a:solidFill>
                            <a:srgbClr val="000000"/>
                          </a:solidFill>
                          <a:latin typeface="Times New Roman" panose="02020603050405020304" pitchFamily="18" charset="0"/>
                          <a:cs typeface="Times New Roman" panose="02020603050405020304" pitchFamily="18" charset="0"/>
                        </a:rPr>
                        <a:t> </a:t>
                      </a:r>
                      <a:r>
                        <a:rPr lang="en-US" sz="2800" i="1" baseline="0" dirty="0" err="1">
                          <a:solidFill>
                            <a:srgbClr val="000000"/>
                          </a:solidFill>
                          <a:latin typeface="Times New Roman" panose="02020603050405020304" pitchFamily="18" charset="0"/>
                          <a:cs typeface="Times New Roman" panose="02020603050405020304" pitchFamily="18" charset="0"/>
                        </a:rPr>
                        <a:t>nghĩ</a:t>
                      </a:r>
                      <a:r>
                        <a:rPr lang="en-US" sz="2800" i="1" baseline="0" dirty="0">
                          <a:solidFill>
                            <a:srgbClr val="000000"/>
                          </a:solidFill>
                          <a:latin typeface="Times New Roman" panose="02020603050405020304" pitchFamily="18" charset="0"/>
                          <a:cs typeface="Times New Roman" panose="02020603050405020304" pitchFamily="18" charset="0"/>
                        </a:rPr>
                        <a:t> </a:t>
                      </a:r>
                      <a:r>
                        <a:rPr lang="en-US" sz="2800" i="1" baseline="0" dirty="0" err="1">
                          <a:solidFill>
                            <a:srgbClr val="000000"/>
                          </a:solidFill>
                          <a:latin typeface="Times New Roman" panose="02020603050405020304" pitchFamily="18" charset="0"/>
                          <a:cs typeface="Times New Roman" panose="02020603050405020304" pitchFamily="18" charset="0"/>
                        </a:rPr>
                        <a:t>đến</a:t>
                      </a:r>
                      <a:r>
                        <a:rPr lang="en-US" sz="2800" i="1" baseline="0" dirty="0">
                          <a:solidFill>
                            <a:srgbClr val="000000"/>
                          </a:solidFill>
                          <a:latin typeface="Times New Roman" panose="02020603050405020304" pitchFamily="18" charset="0"/>
                          <a:cs typeface="Times New Roman" panose="02020603050405020304" pitchFamily="18" charset="0"/>
                        </a:rPr>
                        <a:t> </a:t>
                      </a:r>
                      <a:r>
                        <a:rPr lang="en-US" sz="2800" b="1" i="1" baseline="0" dirty="0" err="1">
                          <a:solidFill>
                            <a:srgbClr val="000000"/>
                          </a:solidFill>
                          <a:latin typeface="Times New Roman" panose="02020603050405020304" pitchFamily="18" charset="0"/>
                          <a:cs typeface="Times New Roman" panose="02020603050405020304" pitchFamily="18" charset="0"/>
                        </a:rPr>
                        <a:t>những</a:t>
                      </a:r>
                      <a:r>
                        <a:rPr lang="en-US" sz="2800" b="1" i="1" baseline="0" dirty="0">
                          <a:solidFill>
                            <a:srgbClr val="000000"/>
                          </a:solidFill>
                          <a:latin typeface="Times New Roman" panose="02020603050405020304" pitchFamily="18" charset="0"/>
                          <a:cs typeface="Times New Roman" panose="02020603050405020304" pitchFamily="18" charset="0"/>
                        </a:rPr>
                        <a:t> </a:t>
                      </a:r>
                      <a:r>
                        <a:rPr lang="en-US" sz="2800" b="1" i="1" baseline="0" dirty="0" err="1">
                          <a:solidFill>
                            <a:srgbClr val="000000"/>
                          </a:solidFill>
                          <a:latin typeface="Times New Roman" panose="02020603050405020304" pitchFamily="18" charset="0"/>
                          <a:cs typeface="Times New Roman" panose="02020603050405020304" pitchFamily="18" charset="0"/>
                        </a:rPr>
                        <a:t>vấn</a:t>
                      </a:r>
                      <a:r>
                        <a:rPr lang="en-US" sz="2800" b="1" i="1" baseline="0" dirty="0">
                          <a:solidFill>
                            <a:srgbClr val="000000"/>
                          </a:solidFill>
                          <a:latin typeface="Times New Roman" panose="02020603050405020304" pitchFamily="18" charset="0"/>
                          <a:cs typeface="Times New Roman" panose="02020603050405020304" pitchFamily="18" charset="0"/>
                        </a:rPr>
                        <a:t> </a:t>
                      </a:r>
                      <a:r>
                        <a:rPr lang="en-US" sz="2800" b="1" i="1" baseline="0" dirty="0" err="1">
                          <a:solidFill>
                            <a:srgbClr val="000000"/>
                          </a:solidFill>
                          <a:latin typeface="Times New Roman" panose="02020603050405020304" pitchFamily="18" charset="0"/>
                          <a:cs typeface="Times New Roman" panose="02020603050405020304" pitchFamily="18" charset="0"/>
                        </a:rPr>
                        <a:t>đề</a:t>
                      </a:r>
                      <a:r>
                        <a:rPr lang="en-US" sz="2800" b="1" i="1" baseline="0" dirty="0">
                          <a:solidFill>
                            <a:srgbClr val="000000"/>
                          </a:solidFill>
                          <a:latin typeface="Times New Roman" panose="02020603050405020304" pitchFamily="18" charset="0"/>
                          <a:cs typeface="Times New Roman" panose="02020603050405020304" pitchFamily="18" charset="0"/>
                        </a:rPr>
                        <a:t> </a:t>
                      </a:r>
                      <a:r>
                        <a:rPr lang="en-US" sz="2800" b="1" i="1" baseline="0" dirty="0" err="1">
                          <a:solidFill>
                            <a:srgbClr val="000000"/>
                          </a:solidFill>
                          <a:latin typeface="Times New Roman" panose="02020603050405020304" pitchFamily="18" charset="0"/>
                          <a:cs typeface="Times New Roman" panose="02020603050405020304" pitchFamily="18" charset="0"/>
                        </a:rPr>
                        <a:t>này</a:t>
                      </a:r>
                      <a:r>
                        <a:rPr lang="en-US" sz="2800" b="1" i="1" baseline="0" dirty="0">
                          <a:solidFill>
                            <a:srgbClr val="000000"/>
                          </a:solidFill>
                          <a:latin typeface="Times New Roman" panose="02020603050405020304" pitchFamily="18" charset="0"/>
                          <a:cs typeface="Times New Roman" panose="02020603050405020304" pitchFamily="18" charset="0"/>
                        </a:rPr>
                        <a:t>.</a:t>
                      </a:r>
                      <a:endParaRPr lang="en-US" sz="2800" b="1" i="1" baseline="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marL="0" indent="0" algn="just">
                        <a:buFontTx/>
                        <a:buNone/>
                      </a:pPr>
                      <a:r>
                        <a:rPr lang="en-US" sz="2800" baseline="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(1b) </a:t>
                      </a:r>
                      <a:r>
                        <a:rPr lang="en-US" sz="2800" b="1" i="1" baseline="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b="1" i="1" baseline="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baseline="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2800" b="1" i="1" baseline="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baseline="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2800" b="1" i="1" baseline="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baseline="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này</a:t>
                      </a:r>
                      <a:r>
                        <a:rPr lang="en-US" sz="2800" b="1" i="1" baseline="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0" i="1" baseline="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2800" b="0" i="1" baseline="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0" i="1" baseline="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tôi</a:t>
                      </a:r>
                      <a:r>
                        <a:rPr lang="en-US" sz="2800" b="0" i="1" baseline="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0" i="1" baseline="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800" b="0" i="1" baseline="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0" i="1" baseline="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nghĩ</a:t>
                      </a:r>
                      <a:r>
                        <a:rPr lang="en-US" sz="2800" b="0" i="1" baseline="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0" i="1" baseline="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2800" b="0" i="1" baseline="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i="1" dirty="0">
                        <a:solidFill>
                          <a:srgbClr val="000000"/>
                        </a:solidFill>
                        <a:latin typeface="Times New Roman" panose="02020603050405020304" pitchFamily="18" charset="0"/>
                        <a:cs typeface="Times New Roman" panose="02020603050405020304" pitchFamily="18" charset="0"/>
                      </a:endParaRPr>
                    </a:p>
                    <a:p>
                      <a:pPr marL="0" indent="0" algn="just">
                        <a:buFontTx/>
                        <a:buNone/>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Tách</a:t>
                      </a:r>
                      <a:r>
                        <a:rPr lang="en-US" sz="2800" b="1" baseline="0" dirty="0">
                          <a:solidFill>
                            <a:srgbClr val="000000"/>
                          </a:solidFill>
                          <a:latin typeface="Times New Roman" panose="02020603050405020304" pitchFamily="18" charset="0"/>
                          <a:cs typeface="Times New Roman" panose="02020603050405020304" pitchFamily="18" charset="0"/>
                        </a:rPr>
                        <a:t> </a:t>
                      </a:r>
                      <a:r>
                        <a:rPr lang="en-US" sz="2800" b="1" baseline="0" dirty="0" err="1">
                          <a:solidFill>
                            <a:srgbClr val="000000"/>
                          </a:solidFill>
                          <a:latin typeface="Times New Roman" panose="02020603050405020304" pitchFamily="18" charset="0"/>
                          <a:cs typeface="Times New Roman" panose="02020603050405020304" pitchFamily="18" charset="0"/>
                        </a:rPr>
                        <a:t>câu</a:t>
                      </a:r>
                      <a:r>
                        <a:rPr lang="en-US" sz="2800" b="1" baseline="0" dirty="0">
                          <a:solidFill>
                            <a:srgbClr val="000000"/>
                          </a:solidFill>
                          <a:latin typeface="Times New Roman" panose="02020603050405020304" pitchFamily="18" charset="0"/>
                          <a:cs typeface="Times New Roman" panose="02020603050405020304" pitchFamily="18" charset="0"/>
                        </a:rPr>
                        <a:t>, </a:t>
                      </a:r>
                      <a:r>
                        <a:rPr lang="en-US" sz="2800" b="1" baseline="0" dirty="0" err="1">
                          <a:solidFill>
                            <a:srgbClr val="000000"/>
                          </a:solidFill>
                          <a:latin typeface="Times New Roman" panose="02020603050405020304" pitchFamily="18" charset="0"/>
                          <a:cs typeface="Times New Roman" panose="02020603050405020304" pitchFamily="18" charset="0"/>
                        </a:rPr>
                        <a:t>gộp</a:t>
                      </a:r>
                      <a:r>
                        <a:rPr lang="en-US" sz="2800" b="1" baseline="0" dirty="0">
                          <a:solidFill>
                            <a:srgbClr val="000000"/>
                          </a:solidFill>
                          <a:latin typeface="Times New Roman" panose="02020603050405020304" pitchFamily="18" charset="0"/>
                          <a:cs typeface="Times New Roman" panose="02020603050405020304" pitchFamily="18" charset="0"/>
                        </a:rPr>
                        <a:t> </a:t>
                      </a:r>
                      <a:r>
                        <a:rPr lang="en-US" sz="2800" b="1" baseline="0" dirty="0" err="1">
                          <a:solidFill>
                            <a:srgbClr val="000000"/>
                          </a:solidFill>
                          <a:latin typeface="Times New Roman" panose="02020603050405020304" pitchFamily="18" charset="0"/>
                          <a:cs typeface="Times New Roman" panose="02020603050405020304" pitchFamily="18" charset="0"/>
                        </a:rPr>
                        <a:t>câu</a:t>
                      </a:r>
                      <a:r>
                        <a:rPr lang="en-US" sz="2800" b="1" baseline="0" dirty="0">
                          <a:solidFill>
                            <a:srgbClr val="000000"/>
                          </a:solidFill>
                          <a:latin typeface="Times New Roman" panose="02020603050405020304" pitchFamily="18" charset="0"/>
                          <a:cs typeface="Times New Roman" panose="02020603050405020304" pitchFamily="18" charset="0"/>
                        </a:rPr>
                        <a:t>, </a:t>
                      </a:r>
                      <a:r>
                        <a:rPr lang="en-US" sz="2800" b="1" baseline="0" dirty="0" err="1">
                          <a:solidFill>
                            <a:srgbClr val="000000"/>
                          </a:solidFill>
                          <a:latin typeface="Times New Roman" panose="02020603050405020304" pitchFamily="18" charset="0"/>
                          <a:cs typeface="Times New Roman" panose="02020603050405020304" pitchFamily="18" charset="0"/>
                        </a:rPr>
                        <a:t>rút</a:t>
                      </a:r>
                      <a:r>
                        <a:rPr lang="en-US" sz="2800" b="1" baseline="0" dirty="0">
                          <a:solidFill>
                            <a:srgbClr val="000000"/>
                          </a:solidFill>
                          <a:latin typeface="Times New Roman" panose="02020603050405020304" pitchFamily="18" charset="0"/>
                          <a:cs typeface="Times New Roman" panose="02020603050405020304" pitchFamily="18" charset="0"/>
                        </a:rPr>
                        <a:t> </a:t>
                      </a:r>
                      <a:r>
                        <a:rPr lang="en-US" sz="2800" b="1" baseline="0" dirty="0" err="1">
                          <a:solidFill>
                            <a:srgbClr val="000000"/>
                          </a:solidFill>
                          <a:latin typeface="Times New Roman" panose="02020603050405020304" pitchFamily="18" charset="0"/>
                          <a:cs typeface="Times New Roman" panose="02020603050405020304" pitchFamily="18" charset="0"/>
                        </a:rPr>
                        <a:t>gọn</a:t>
                      </a:r>
                      <a:r>
                        <a:rPr lang="en-US" sz="2800" b="1" baseline="0" dirty="0">
                          <a:solidFill>
                            <a:srgbClr val="000000"/>
                          </a:solidFill>
                          <a:latin typeface="Times New Roman" panose="02020603050405020304" pitchFamily="18" charset="0"/>
                          <a:cs typeface="Times New Roman" panose="02020603050405020304" pitchFamily="18" charset="0"/>
                        </a:rPr>
                        <a:t> </a:t>
                      </a:r>
                      <a:r>
                        <a:rPr lang="en-US" sz="2800" b="1" baseline="0" dirty="0" err="1">
                          <a:solidFill>
                            <a:srgbClr val="000000"/>
                          </a:solidFill>
                          <a:latin typeface="Times New Roman" panose="02020603050405020304" pitchFamily="18" charset="0"/>
                          <a:cs typeface="Times New Roman" panose="02020603050405020304" pitchFamily="18" charset="0"/>
                        </a:rPr>
                        <a:t>câu</a:t>
                      </a:r>
                      <a:r>
                        <a:rPr lang="en-US" sz="2800" b="1" baseline="0" dirty="0">
                          <a:solidFill>
                            <a:srgbClr val="000000"/>
                          </a:solidFill>
                          <a:latin typeface="Times New Roman" panose="02020603050405020304" pitchFamily="18" charset="0"/>
                          <a:cs typeface="Times New Roman" panose="02020603050405020304" pitchFamily="18" charset="0"/>
                        </a:rPr>
                        <a:t>…</a:t>
                      </a:r>
                    </a:p>
                    <a:p>
                      <a:pPr marL="0" indent="0" algn="just">
                        <a:buFontTx/>
                        <a:buNone/>
                      </a:pPr>
                      <a:r>
                        <a:rPr lang="en-US" sz="2800" b="0" baseline="0" dirty="0" err="1">
                          <a:solidFill>
                            <a:srgbClr val="000000"/>
                          </a:solidFill>
                          <a:latin typeface="Times New Roman" panose="02020603050405020304" pitchFamily="18" charset="0"/>
                          <a:cs typeface="Times New Roman" panose="02020603050405020304" pitchFamily="18" charset="0"/>
                        </a:rPr>
                        <a:t>Ví</a:t>
                      </a:r>
                      <a:r>
                        <a:rPr lang="en-US" sz="2800" b="0" baseline="0" dirty="0">
                          <a:solidFill>
                            <a:srgbClr val="000000"/>
                          </a:solidFill>
                          <a:latin typeface="Times New Roman" panose="02020603050405020304" pitchFamily="18" charset="0"/>
                          <a:cs typeface="Times New Roman" panose="02020603050405020304" pitchFamily="18" charset="0"/>
                        </a:rPr>
                        <a:t> </a:t>
                      </a:r>
                      <a:r>
                        <a:rPr lang="en-US" sz="2800" b="0" baseline="0" dirty="0" err="1">
                          <a:solidFill>
                            <a:srgbClr val="000000"/>
                          </a:solidFill>
                          <a:latin typeface="Times New Roman" panose="02020603050405020304" pitchFamily="18" charset="0"/>
                          <a:cs typeface="Times New Roman" panose="02020603050405020304" pitchFamily="18" charset="0"/>
                        </a:rPr>
                        <a:t>dụ</a:t>
                      </a:r>
                      <a:r>
                        <a:rPr lang="en-US" sz="2800" b="0" baseline="0" dirty="0">
                          <a:solidFill>
                            <a:srgbClr val="000000"/>
                          </a:solidFill>
                          <a:latin typeface="Times New Roman" panose="02020603050405020304" pitchFamily="18" charset="0"/>
                          <a:cs typeface="Times New Roman" panose="02020603050405020304" pitchFamily="18" charset="0"/>
                        </a:rPr>
                        <a:t>: </a:t>
                      </a:r>
                    </a:p>
                    <a:p>
                      <a:pPr marL="0" indent="0" algn="just">
                        <a:buFontTx/>
                        <a:buNone/>
                      </a:pPr>
                      <a:r>
                        <a:rPr lang="en-US" sz="2800" b="0" dirty="0">
                          <a:solidFill>
                            <a:srgbClr val="000000"/>
                          </a:solidFill>
                          <a:latin typeface="Times New Roman" panose="02020603050405020304" pitchFamily="18" charset="0"/>
                          <a:cs typeface="Times New Roman" panose="02020603050405020304" pitchFamily="18" charset="0"/>
                        </a:rPr>
                        <a:t>(2a) </a:t>
                      </a:r>
                      <a:r>
                        <a:rPr lang="en-US" sz="2800" b="1" i="1" dirty="0" err="1">
                          <a:solidFill>
                            <a:srgbClr val="000000"/>
                          </a:solidFill>
                          <a:latin typeface="Times New Roman" panose="02020603050405020304" pitchFamily="18" charset="0"/>
                          <a:cs typeface="Times New Roman" panose="02020603050405020304" pitchFamily="18" charset="0"/>
                        </a:rPr>
                        <a:t>Ôi</a:t>
                      </a:r>
                      <a:r>
                        <a:rPr lang="en-US" sz="2800" b="0" i="1" dirty="0">
                          <a:solidFill>
                            <a:srgbClr val="000000"/>
                          </a:solidFill>
                          <a:latin typeface="Times New Roman" panose="02020603050405020304" pitchFamily="18" charset="0"/>
                          <a:cs typeface="Times New Roman" panose="02020603050405020304" pitchFamily="18" charset="0"/>
                        </a:rPr>
                        <a:t>,</a:t>
                      </a:r>
                      <a:r>
                        <a:rPr lang="en-US" sz="2800" b="0" i="1" baseline="0" dirty="0">
                          <a:solidFill>
                            <a:srgbClr val="000000"/>
                          </a:solidFill>
                          <a:latin typeface="Times New Roman" panose="02020603050405020304" pitchFamily="18" charset="0"/>
                          <a:cs typeface="Times New Roman" panose="02020603050405020304" pitchFamily="18" charset="0"/>
                        </a:rPr>
                        <a:t> </a:t>
                      </a:r>
                      <a:r>
                        <a:rPr lang="en-US" sz="2800" b="0" i="1" baseline="0" dirty="0" err="1">
                          <a:solidFill>
                            <a:srgbClr val="000000"/>
                          </a:solidFill>
                          <a:latin typeface="Times New Roman" panose="02020603050405020304" pitchFamily="18" charset="0"/>
                          <a:cs typeface="Times New Roman" panose="02020603050405020304" pitchFamily="18" charset="0"/>
                        </a:rPr>
                        <a:t>trời</a:t>
                      </a:r>
                      <a:r>
                        <a:rPr lang="en-US" sz="2800" b="0" i="1" baseline="0" dirty="0">
                          <a:solidFill>
                            <a:srgbClr val="000000"/>
                          </a:solidFill>
                          <a:latin typeface="Times New Roman" panose="02020603050405020304" pitchFamily="18" charset="0"/>
                          <a:cs typeface="Times New Roman" panose="02020603050405020304" pitchFamily="18" charset="0"/>
                        </a:rPr>
                        <a:t> </a:t>
                      </a:r>
                      <a:r>
                        <a:rPr lang="en-US" sz="2800" b="0" i="1" baseline="0" dirty="0" err="1">
                          <a:solidFill>
                            <a:srgbClr val="000000"/>
                          </a:solidFill>
                          <a:latin typeface="Times New Roman" panose="02020603050405020304" pitchFamily="18" charset="0"/>
                          <a:cs typeface="Times New Roman" panose="02020603050405020304" pitchFamily="18" charset="0"/>
                        </a:rPr>
                        <a:t>lạnh</a:t>
                      </a:r>
                      <a:r>
                        <a:rPr lang="en-US" sz="2800" b="0" i="1" baseline="0" dirty="0">
                          <a:solidFill>
                            <a:srgbClr val="000000"/>
                          </a:solidFill>
                          <a:latin typeface="Times New Roman" panose="02020603050405020304" pitchFamily="18" charset="0"/>
                          <a:cs typeface="Times New Roman" panose="02020603050405020304" pitchFamily="18" charset="0"/>
                        </a:rPr>
                        <a:t> </a:t>
                      </a:r>
                      <a:r>
                        <a:rPr lang="en-US" sz="2800" b="0" i="1" baseline="0" dirty="0" err="1">
                          <a:solidFill>
                            <a:srgbClr val="000000"/>
                          </a:solidFill>
                          <a:latin typeface="Times New Roman" panose="02020603050405020304" pitchFamily="18" charset="0"/>
                          <a:cs typeface="Times New Roman" panose="02020603050405020304" pitchFamily="18" charset="0"/>
                        </a:rPr>
                        <a:t>quá</a:t>
                      </a:r>
                      <a:r>
                        <a:rPr lang="en-US" sz="2800" b="0" i="1" baseline="0" dirty="0">
                          <a:solidFill>
                            <a:srgbClr val="000000"/>
                          </a:solidFill>
                          <a:latin typeface="Times New Roman" panose="02020603050405020304" pitchFamily="18" charset="0"/>
                          <a:cs typeface="Times New Roman" panose="02020603050405020304" pitchFamily="18" charset="0"/>
                        </a:rPr>
                        <a:t>!</a:t>
                      </a:r>
                    </a:p>
                    <a:p>
                      <a:pPr marL="0" indent="0" algn="just">
                        <a:buFontTx/>
                        <a:buNone/>
                      </a:pPr>
                      <a:r>
                        <a:rPr lang="en-US" sz="2800" b="0" baseline="0" dirty="0">
                          <a:solidFill>
                            <a:srgbClr val="000000"/>
                          </a:solidFill>
                          <a:latin typeface="Times New Roman" panose="02020603050405020304" pitchFamily="18" charset="0"/>
                          <a:cs typeface="Times New Roman" panose="02020603050405020304" pitchFamily="18" charset="0"/>
                        </a:rPr>
                        <a:t>(2b) </a:t>
                      </a:r>
                      <a:r>
                        <a:rPr lang="en-US" sz="2800" b="1" i="1" baseline="0" dirty="0" err="1">
                          <a:solidFill>
                            <a:srgbClr val="000000"/>
                          </a:solidFill>
                          <a:latin typeface="Times New Roman" panose="02020603050405020304" pitchFamily="18" charset="0"/>
                          <a:cs typeface="Times New Roman" panose="02020603050405020304" pitchFamily="18" charset="0"/>
                        </a:rPr>
                        <a:t>Ôi</a:t>
                      </a:r>
                      <a:r>
                        <a:rPr lang="en-US" sz="2800" b="1" i="1" baseline="0" dirty="0">
                          <a:solidFill>
                            <a:srgbClr val="000000"/>
                          </a:solidFill>
                          <a:latin typeface="Times New Roman" panose="02020603050405020304" pitchFamily="18" charset="0"/>
                          <a:cs typeface="Times New Roman" panose="02020603050405020304" pitchFamily="18" charset="0"/>
                        </a:rPr>
                        <a:t>! </a:t>
                      </a:r>
                      <a:r>
                        <a:rPr lang="en-US" sz="2800" b="0" i="1" baseline="0" dirty="0" err="1">
                          <a:solidFill>
                            <a:srgbClr val="000000"/>
                          </a:solidFill>
                          <a:latin typeface="Times New Roman" panose="02020603050405020304" pitchFamily="18" charset="0"/>
                          <a:cs typeface="Times New Roman" panose="02020603050405020304" pitchFamily="18" charset="0"/>
                        </a:rPr>
                        <a:t>Trời</a:t>
                      </a:r>
                      <a:r>
                        <a:rPr lang="en-US" sz="2800" b="0" i="1" baseline="0" dirty="0">
                          <a:solidFill>
                            <a:srgbClr val="000000"/>
                          </a:solidFill>
                          <a:latin typeface="Times New Roman" panose="02020603050405020304" pitchFamily="18" charset="0"/>
                          <a:cs typeface="Times New Roman" panose="02020603050405020304" pitchFamily="18" charset="0"/>
                        </a:rPr>
                        <a:t> </a:t>
                      </a:r>
                      <a:r>
                        <a:rPr lang="en-US" sz="2800" b="0" i="1" baseline="0" dirty="0" err="1">
                          <a:solidFill>
                            <a:srgbClr val="000000"/>
                          </a:solidFill>
                          <a:latin typeface="Times New Roman" panose="02020603050405020304" pitchFamily="18" charset="0"/>
                          <a:cs typeface="Times New Roman" panose="02020603050405020304" pitchFamily="18" charset="0"/>
                        </a:rPr>
                        <a:t>lạnh</a:t>
                      </a:r>
                      <a:r>
                        <a:rPr lang="en-US" sz="2800" b="0" i="1" baseline="0" dirty="0">
                          <a:solidFill>
                            <a:srgbClr val="000000"/>
                          </a:solidFill>
                          <a:latin typeface="Times New Roman" panose="02020603050405020304" pitchFamily="18" charset="0"/>
                          <a:cs typeface="Times New Roman" panose="02020603050405020304" pitchFamily="18" charset="0"/>
                        </a:rPr>
                        <a:t> </a:t>
                      </a:r>
                      <a:r>
                        <a:rPr lang="en-US" sz="2800" b="0" i="1" baseline="0" dirty="0" err="1">
                          <a:solidFill>
                            <a:srgbClr val="000000"/>
                          </a:solidFill>
                          <a:latin typeface="Times New Roman" panose="02020603050405020304" pitchFamily="18" charset="0"/>
                          <a:cs typeface="Times New Roman" panose="02020603050405020304" pitchFamily="18" charset="0"/>
                        </a:rPr>
                        <a:t>quá</a:t>
                      </a:r>
                      <a:r>
                        <a:rPr lang="en-US" sz="2800" b="0" i="1" baseline="0" dirty="0">
                          <a:solidFill>
                            <a:srgbClr val="000000"/>
                          </a:solidFill>
                          <a:latin typeface="Times New Roman" panose="02020603050405020304" pitchFamily="18" charset="0"/>
                          <a:cs typeface="Times New Roman" panose="02020603050405020304" pitchFamily="18" charset="0"/>
                        </a:rPr>
                        <a:t>!</a:t>
                      </a:r>
                      <a:endParaRPr lang="en-US" sz="2800" b="0" i="1" dirty="0">
                        <a:solidFill>
                          <a:srgbClr val="000000"/>
                        </a:solidFill>
                        <a:latin typeface="Times New Roman" panose="02020603050405020304" pitchFamily="18" charset="0"/>
                        <a:cs typeface="Times New Roman" panose="02020603050405020304" pitchFamily="18" charset="0"/>
                      </a:endParaRPr>
                    </a:p>
                    <a:p>
                      <a:pPr marL="0" indent="0" algn="just">
                        <a:buFontTx/>
                        <a:buNone/>
                      </a:pPr>
                      <a:r>
                        <a:rPr lang="en-US" sz="2800" b="1"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cs typeface="Times New Roman" panose="02020603050405020304" pitchFamily="18" charset="0"/>
                        </a:rPr>
                        <a:t>Biến </a:t>
                      </a:r>
                      <a:r>
                        <a:rPr lang="vi-VN" sz="2800" b="1" i="1" dirty="0">
                          <a:solidFill>
                            <a:srgbClr val="FF0000"/>
                          </a:solidFill>
                          <a:latin typeface="Times New Roman" panose="02020603050405020304" pitchFamily="18" charset="0"/>
                          <a:cs typeface="Times New Roman" panose="02020603050405020304" pitchFamily="18" charset="0"/>
                        </a:rPr>
                        <a:t>đổi câu chủ động</a:t>
                      </a:r>
                      <a:r>
                        <a:rPr lang="vi-VN" sz="2800" b="1" dirty="0">
                          <a:solidFill>
                            <a:srgbClr val="000000"/>
                          </a:solidFill>
                          <a:latin typeface="Times New Roman" panose="02020603050405020304" pitchFamily="18" charset="0"/>
                          <a:cs typeface="Times New Roman" panose="02020603050405020304" pitchFamily="18" charset="0"/>
                        </a:rPr>
                        <a:t> </a:t>
                      </a:r>
                      <a:r>
                        <a:rPr lang="vi-VN" sz="2800" b="1" dirty="0">
                          <a:solidFill>
                            <a:srgbClr val="00B050"/>
                          </a:solidFill>
                          <a:latin typeface="Times New Roman" panose="02020603050405020304" pitchFamily="18" charset="0"/>
                          <a:cs typeface="Times New Roman" panose="02020603050405020304" pitchFamily="18" charset="0"/>
                        </a:rPr>
                        <a:t>thành</a:t>
                      </a:r>
                      <a:r>
                        <a:rPr lang="vi-VN" sz="2800" b="1" dirty="0">
                          <a:solidFill>
                            <a:srgbClr val="000000"/>
                          </a:solidFill>
                          <a:latin typeface="Times New Roman" panose="02020603050405020304" pitchFamily="18" charset="0"/>
                          <a:cs typeface="Times New Roman" panose="02020603050405020304" pitchFamily="18" charset="0"/>
                        </a:rPr>
                        <a:t> </a:t>
                      </a:r>
                      <a:r>
                        <a:rPr lang="vi-VN" sz="2800" b="1" i="1" dirty="0">
                          <a:solidFill>
                            <a:srgbClr val="FF0000"/>
                          </a:solidFill>
                          <a:latin typeface="Times New Roman" panose="02020603050405020304" pitchFamily="18" charset="0"/>
                          <a:cs typeface="Times New Roman" panose="02020603050405020304" pitchFamily="18" charset="0"/>
                        </a:rPr>
                        <a:t>câu bị động </a:t>
                      </a:r>
                      <a:endParaRPr lang="en-US" sz="2800" b="1" i="1" dirty="0">
                        <a:solidFill>
                          <a:srgbClr val="FF0000"/>
                        </a:solidFill>
                        <a:latin typeface="Times New Roman" panose="02020603050405020304" pitchFamily="18" charset="0"/>
                        <a:cs typeface="Times New Roman" panose="02020603050405020304" pitchFamily="18" charset="0"/>
                      </a:endParaRPr>
                    </a:p>
                    <a:p>
                      <a:pPr marL="0" marR="0" indent="0" algn="just" defTabSz="13716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Ví</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dụ</a:t>
                      </a:r>
                      <a:r>
                        <a:rPr lang="en-US" sz="2800" baseline="0" dirty="0">
                          <a:latin typeface="Times New Roman" panose="02020603050405020304" pitchFamily="18" charset="0"/>
                          <a:cs typeface="Times New Roman" panose="02020603050405020304" pitchFamily="18" charset="0"/>
                        </a:rPr>
                        <a:t>: </a:t>
                      </a:r>
                    </a:p>
                    <a:p>
                      <a:pPr marL="0" marR="0" indent="0" algn="just" defTabSz="1371600" rtl="0" eaLnBrk="1" fontAlgn="auto" latinLnBrk="0" hangingPunct="1">
                        <a:lnSpc>
                          <a:spcPct val="100000"/>
                        </a:lnSpc>
                        <a:spcBef>
                          <a:spcPts val="0"/>
                        </a:spcBef>
                        <a:spcAft>
                          <a:spcPts val="0"/>
                        </a:spcAft>
                        <a:buClrTx/>
                        <a:buSzTx/>
                        <a:buFontTx/>
                        <a:buNone/>
                        <a:tabLst/>
                        <a:defRPr/>
                      </a:pPr>
                      <a:r>
                        <a:rPr lang="en-US" sz="2800" i="0" baseline="0" dirty="0">
                          <a:latin typeface="Times New Roman" panose="02020603050405020304" pitchFamily="18" charset="0"/>
                          <a:cs typeface="Times New Roman" panose="02020603050405020304" pitchFamily="18" charset="0"/>
                        </a:rPr>
                        <a:t>(3a) </a:t>
                      </a:r>
                      <a:r>
                        <a:rPr lang="en-US" sz="2800" i="1" baseline="0"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hất</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đổ</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cái</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lọ</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thủy</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tinh</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từ</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trên</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bàn</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xuống</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đất</a:t>
                      </a:r>
                      <a:r>
                        <a:rPr lang="en-US" sz="2800" i="1" baseline="0" dirty="0">
                          <a:latin typeface="Times New Roman" panose="02020603050405020304" pitchFamily="18" charset="0"/>
                          <a:cs typeface="Times New Roman" panose="02020603050405020304" pitchFamily="18" charset="0"/>
                        </a:rPr>
                        <a:t>” </a:t>
                      </a:r>
                      <a:endParaRPr lang="en-US" sz="2800" i="1" baseline="0" dirty="0">
                        <a:latin typeface="Times New Roman" panose="02020603050405020304" pitchFamily="18" charset="0"/>
                        <a:cs typeface="Times New Roman" panose="02020603050405020304" pitchFamily="18" charset="0"/>
                        <a:sym typeface="Wingdings" panose="05000000000000000000" pitchFamily="2" charset="2"/>
                      </a:endParaRPr>
                    </a:p>
                    <a:p>
                      <a:pPr marL="0" marR="0" indent="0" algn="just" defTabSz="1371600" rtl="0" eaLnBrk="1" fontAlgn="auto" latinLnBrk="0" hangingPunct="1">
                        <a:lnSpc>
                          <a:spcPct val="100000"/>
                        </a:lnSpc>
                        <a:spcBef>
                          <a:spcPts val="0"/>
                        </a:spcBef>
                        <a:spcAft>
                          <a:spcPts val="0"/>
                        </a:spcAft>
                        <a:buClrTx/>
                        <a:buSzTx/>
                        <a:buFontTx/>
                        <a:buNone/>
                        <a:tabLst/>
                        <a:defRPr/>
                      </a:pPr>
                      <a:r>
                        <a:rPr lang="en-US" sz="2800" i="0" baseline="0" dirty="0">
                          <a:latin typeface="Times New Roman" panose="02020603050405020304" pitchFamily="18" charset="0"/>
                          <a:cs typeface="Times New Roman" panose="02020603050405020304" pitchFamily="18" charset="0"/>
                          <a:sym typeface="Wingdings" panose="05000000000000000000" pitchFamily="2" charset="2"/>
                        </a:rPr>
                        <a:t>(3b) </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lọ</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thủy</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Chất</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hất</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đổ</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trên</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bàn</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xuống</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i="1"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2800" b="1" dirty="0">
                          <a:solidFill>
                            <a:srgbClr val="000000"/>
                          </a:solidFill>
                          <a:latin typeface="Times New Roman" panose="02020603050405020304" pitchFamily="18" charset="0"/>
                          <a:cs typeface="Times New Roman" panose="02020603050405020304" pitchFamily="18" charset="0"/>
                        </a:rPr>
                        <a:t>-</a:t>
                      </a:r>
                      <a:r>
                        <a:rPr lang="en-US" sz="2800" b="1" baseline="0" dirty="0">
                          <a:solidFill>
                            <a:srgbClr val="00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T</a:t>
                      </a:r>
                      <a:r>
                        <a:rPr lang="vi-VN" sz="2800" b="1" dirty="0">
                          <a:solidFill>
                            <a:srgbClr val="FF0000"/>
                          </a:solidFill>
                          <a:latin typeface="Times New Roman" panose="02020603050405020304" pitchFamily="18" charset="0"/>
                          <a:cs typeface="Times New Roman" panose="02020603050405020304" pitchFamily="18" charset="0"/>
                        </a:rPr>
                        <a:t>hêm </a:t>
                      </a:r>
                      <a:r>
                        <a:rPr lang="vi-VN" sz="2800" b="1" dirty="0">
                          <a:solidFill>
                            <a:srgbClr val="000000"/>
                          </a:solidFill>
                          <a:latin typeface="Times New Roman" panose="02020603050405020304" pitchFamily="18" charset="0"/>
                          <a:cs typeface="Times New Roman" panose="02020603050405020304" pitchFamily="18" charset="0"/>
                        </a:rPr>
                        <a:t>thành phần phụ, thành phần biệt lập </a:t>
                      </a:r>
                      <a:endParaRPr lang="en-US" sz="2800" b="1" dirty="0">
                        <a:solidFill>
                          <a:srgbClr val="000000"/>
                        </a:solidFill>
                        <a:latin typeface="Times New Roman" panose="02020603050405020304" pitchFamily="18" charset="0"/>
                        <a:cs typeface="Times New Roman" panose="02020603050405020304" pitchFamily="18" charset="0"/>
                      </a:endParaRPr>
                    </a:p>
                    <a:p>
                      <a:pPr marL="0" marR="0" indent="0" algn="just" defTabSz="1371600" rtl="0" eaLnBrk="1" fontAlgn="auto" latinLnBrk="0" hangingPunct="1">
                        <a:lnSpc>
                          <a:spcPct val="100000"/>
                        </a:lnSpc>
                        <a:spcBef>
                          <a:spcPts val="0"/>
                        </a:spcBef>
                        <a:spcAft>
                          <a:spcPts val="0"/>
                        </a:spcAft>
                        <a:buClrTx/>
                        <a:buSzTx/>
                        <a:buFontTx/>
                        <a:buNone/>
                        <a:tabLst/>
                        <a:defRPr/>
                      </a:pPr>
                      <a:r>
                        <a:rPr lang="en-US" sz="2800" dirty="0" err="1">
                          <a:solidFill>
                            <a:srgbClr val="000000"/>
                          </a:solidFill>
                          <a:latin typeface="Times New Roman" panose="02020603050405020304" pitchFamily="18" charset="0"/>
                          <a:cs typeface="Times New Roman" panose="02020603050405020304" pitchFamily="18" charset="0"/>
                        </a:rPr>
                        <a:t>Ví</a:t>
                      </a:r>
                      <a:r>
                        <a:rPr lang="en-US" sz="2800" baseline="0" dirty="0">
                          <a:solidFill>
                            <a:srgbClr val="000000"/>
                          </a:solidFill>
                          <a:latin typeface="Times New Roman" panose="02020603050405020304" pitchFamily="18" charset="0"/>
                          <a:cs typeface="Times New Roman" panose="02020603050405020304" pitchFamily="18" charset="0"/>
                        </a:rPr>
                        <a:t> </a:t>
                      </a:r>
                      <a:r>
                        <a:rPr lang="en-US" sz="2800" baseline="0" dirty="0" err="1">
                          <a:solidFill>
                            <a:srgbClr val="000000"/>
                          </a:solidFill>
                          <a:latin typeface="Times New Roman" panose="02020603050405020304" pitchFamily="18" charset="0"/>
                          <a:cs typeface="Times New Roman" panose="02020603050405020304" pitchFamily="18" charset="0"/>
                        </a:rPr>
                        <a:t>dụ</a:t>
                      </a:r>
                      <a:r>
                        <a:rPr lang="en-US" sz="2800" baseline="0" dirty="0">
                          <a:solidFill>
                            <a:srgbClr val="000000"/>
                          </a:solidFill>
                          <a:latin typeface="Times New Roman" panose="02020603050405020304" pitchFamily="18" charset="0"/>
                          <a:cs typeface="Times New Roman" panose="02020603050405020304" pitchFamily="18" charset="0"/>
                        </a:rPr>
                        <a:t>: </a:t>
                      </a:r>
                      <a:endParaRPr lang="en-US" sz="2800" dirty="0">
                        <a:solidFill>
                          <a:srgbClr val="000000"/>
                        </a:solidFill>
                        <a:latin typeface="Times New Roman" panose="02020603050405020304" pitchFamily="18" charset="0"/>
                        <a:cs typeface="Times New Roman" panose="02020603050405020304" pitchFamily="18" charset="0"/>
                      </a:endParaRPr>
                    </a:p>
                    <a:p>
                      <a:pPr marL="0" marR="0" indent="0" algn="just" defTabSz="1371600" rtl="0" eaLnBrk="1" fontAlgn="auto" latinLnBrk="0" hangingPunct="1">
                        <a:lnSpc>
                          <a:spcPct val="100000"/>
                        </a:lnSpc>
                        <a:spcBef>
                          <a:spcPts val="0"/>
                        </a:spcBef>
                        <a:spcAft>
                          <a:spcPts val="0"/>
                        </a:spcAft>
                        <a:buClrTx/>
                        <a:buSzTx/>
                        <a:buFontTx/>
                        <a:buNone/>
                        <a:tabLst/>
                        <a:defRPr/>
                      </a:pPr>
                      <a:r>
                        <a:rPr lang="en-US" sz="2800" b="0" dirty="0">
                          <a:solidFill>
                            <a:srgbClr val="000000"/>
                          </a:solidFill>
                          <a:latin typeface="Times New Roman" panose="02020603050405020304" pitchFamily="18" charset="0"/>
                          <a:cs typeface="Times New Roman" panose="02020603050405020304" pitchFamily="18" charset="0"/>
                        </a:rPr>
                        <a:t>(4a)  </a:t>
                      </a:r>
                      <a:r>
                        <a:rPr lang="en-US" sz="2800" b="0" i="1" dirty="0">
                          <a:solidFill>
                            <a:srgbClr val="000000"/>
                          </a:solidFill>
                          <a:latin typeface="Times New Roman" panose="02020603050405020304" pitchFamily="18" charset="0"/>
                          <a:cs typeface="Times New Roman" panose="02020603050405020304" pitchFamily="18" charset="0"/>
                        </a:rPr>
                        <a:t>Nam</a:t>
                      </a:r>
                      <a:r>
                        <a:rPr lang="en-US" sz="2800" b="0" i="1" baseline="0" dirty="0">
                          <a:solidFill>
                            <a:srgbClr val="000000"/>
                          </a:solidFill>
                          <a:latin typeface="Times New Roman" panose="02020603050405020304" pitchFamily="18" charset="0"/>
                          <a:cs typeface="Times New Roman" panose="02020603050405020304" pitchFamily="18" charset="0"/>
                        </a:rPr>
                        <a:t> </a:t>
                      </a:r>
                      <a:r>
                        <a:rPr lang="en-US" sz="2800" b="0" i="1" baseline="0" dirty="0" err="1">
                          <a:solidFill>
                            <a:srgbClr val="000000"/>
                          </a:solidFill>
                          <a:latin typeface="Times New Roman" panose="02020603050405020304" pitchFamily="18" charset="0"/>
                          <a:cs typeface="Times New Roman" panose="02020603050405020304" pitchFamily="18" charset="0"/>
                        </a:rPr>
                        <a:t>không</a:t>
                      </a:r>
                      <a:r>
                        <a:rPr lang="en-US" sz="2800" b="0" i="1" baseline="0" dirty="0">
                          <a:solidFill>
                            <a:srgbClr val="000000"/>
                          </a:solidFill>
                          <a:latin typeface="Times New Roman" panose="02020603050405020304" pitchFamily="18" charset="0"/>
                          <a:cs typeface="Times New Roman" panose="02020603050405020304" pitchFamily="18" charset="0"/>
                        </a:rPr>
                        <a:t> </a:t>
                      </a:r>
                      <a:r>
                        <a:rPr lang="en-US" sz="2800" b="0" i="1" baseline="0" dirty="0" err="1">
                          <a:solidFill>
                            <a:srgbClr val="000000"/>
                          </a:solidFill>
                          <a:latin typeface="Times New Roman" panose="02020603050405020304" pitchFamily="18" charset="0"/>
                          <a:cs typeface="Times New Roman" panose="02020603050405020304" pitchFamily="18" charset="0"/>
                        </a:rPr>
                        <a:t>đến</a:t>
                      </a:r>
                      <a:r>
                        <a:rPr lang="en-US" sz="2800" b="0" i="1" baseline="0" dirty="0">
                          <a:solidFill>
                            <a:srgbClr val="000000"/>
                          </a:solidFill>
                          <a:latin typeface="Times New Roman" panose="02020603050405020304" pitchFamily="18" charset="0"/>
                          <a:cs typeface="Times New Roman" panose="02020603050405020304" pitchFamily="18" charset="0"/>
                        </a:rPr>
                        <a:t>.</a:t>
                      </a:r>
                    </a:p>
                    <a:p>
                      <a:pPr marL="0" marR="0" indent="0" algn="just" defTabSz="1371600" rtl="0" eaLnBrk="1" fontAlgn="auto" latinLnBrk="0" hangingPunct="1">
                        <a:lnSpc>
                          <a:spcPct val="100000"/>
                        </a:lnSpc>
                        <a:spcBef>
                          <a:spcPts val="0"/>
                        </a:spcBef>
                        <a:spcAft>
                          <a:spcPts val="0"/>
                        </a:spcAft>
                        <a:buClrTx/>
                        <a:buSzTx/>
                        <a:buFontTx/>
                        <a:buNone/>
                        <a:tabLst/>
                        <a:defRPr/>
                      </a:pPr>
                      <a:r>
                        <a:rPr lang="en-US" sz="2800" b="0" baseline="0" dirty="0">
                          <a:solidFill>
                            <a:srgbClr val="000000"/>
                          </a:solidFill>
                          <a:latin typeface="Times New Roman" panose="02020603050405020304" pitchFamily="18" charset="0"/>
                          <a:cs typeface="Times New Roman" panose="02020603050405020304" pitchFamily="18" charset="0"/>
                        </a:rPr>
                        <a:t>(4b) </a:t>
                      </a:r>
                      <a:r>
                        <a:rPr lang="en-US" sz="2800" b="1" i="1" baseline="0" dirty="0" err="1">
                          <a:solidFill>
                            <a:srgbClr val="000000"/>
                          </a:solidFill>
                          <a:latin typeface="Times New Roman" panose="02020603050405020304" pitchFamily="18" charset="0"/>
                          <a:cs typeface="Times New Roman" panose="02020603050405020304" pitchFamily="18" charset="0"/>
                        </a:rPr>
                        <a:t>Hình</a:t>
                      </a:r>
                      <a:r>
                        <a:rPr lang="en-US" sz="2800" b="1" i="1" baseline="0" dirty="0">
                          <a:solidFill>
                            <a:srgbClr val="000000"/>
                          </a:solidFill>
                          <a:latin typeface="Times New Roman" panose="02020603050405020304" pitchFamily="18" charset="0"/>
                          <a:cs typeface="Times New Roman" panose="02020603050405020304" pitchFamily="18" charset="0"/>
                        </a:rPr>
                        <a:t> </a:t>
                      </a:r>
                      <a:r>
                        <a:rPr lang="en-US" sz="2800" b="1" i="1" baseline="0" dirty="0" err="1">
                          <a:solidFill>
                            <a:srgbClr val="000000"/>
                          </a:solidFill>
                          <a:latin typeface="Times New Roman" panose="02020603050405020304" pitchFamily="18" charset="0"/>
                          <a:cs typeface="Times New Roman" panose="02020603050405020304" pitchFamily="18" charset="0"/>
                        </a:rPr>
                        <a:t>như</a:t>
                      </a:r>
                      <a:r>
                        <a:rPr lang="en-US" sz="2800" b="1" i="1" baseline="0" dirty="0">
                          <a:solidFill>
                            <a:srgbClr val="000000"/>
                          </a:solidFill>
                          <a:latin typeface="Times New Roman" panose="02020603050405020304" pitchFamily="18" charset="0"/>
                          <a:cs typeface="Times New Roman" panose="02020603050405020304" pitchFamily="18" charset="0"/>
                        </a:rPr>
                        <a:t> </a:t>
                      </a:r>
                      <a:r>
                        <a:rPr lang="en-US" sz="2800" b="1" i="1" baseline="0" dirty="0" err="1">
                          <a:solidFill>
                            <a:srgbClr val="000000"/>
                          </a:solidFill>
                          <a:latin typeface="Times New Roman" panose="02020603050405020304" pitchFamily="18" charset="0"/>
                          <a:cs typeface="Times New Roman" panose="02020603050405020304" pitchFamily="18" charset="0"/>
                        </a:rPr>
                        <a:t>hôm</a:t>
                      </a:r>
                      <a:r>
                        <a:rPr lang="en-US" sz="2800" b="1" i="1" baseline="0" dirty="0">
                          <a:solidFill>
                            <a:srgbClr val="000000"/>
                          </a:solidFill>
                          <a:latin typeface="Times New Roman" panose="02020603050405020304" pitchFamily="18" charset="0"/>
                          <a:cs typeface="Times New Roman" panose="02020603050405020304" pitchFamily="18" charset="0"/>
                        </a:rPr>
                        <a:t> nay</a:t>
                      </a:r>
                      <a:r>
                        <a:rPr lang="en-US" sz="2800" b="0" i="1" baseline="0" dirty="0">
                          <a:solidFill>
                            <a:srgbClr val="000000"/>
                          </a:solidFill>
                          <a:latin typeface="Times New Roman" panose="02020603050405020304" pitchFamily="18" charset="0"/>
                          <a:cs typeface="Times New Roman" panose="02020603050405020304" pitchFamily="18" charset="0"/>
                        </a:rPr>
                        <a:t>, Nam </a:t>
                      </a:r>
                      <a:r>
                        <a:rPr lang="en-US" sz="2800" b="0" i="1" baseline="0" dirty="0" err="1">
                          <a:solidFill>
                            <a:srgbClr val="000000"/>
                          </a:solidFill>
                          <a:latin typeface="Times New Roman" panose="02020603050405020304" pitchFamily="18" charset="0"/>
                          <a:cs typeface="Times New Roman" panose="02020603050405020304" pitchFamily="18" charset="0"/>
                        </a:rPr>
                        <a:t>không</a:t>
                      </a:r>
                      <a:r>
                        <a:rPr lang="en-US" sz="2800" b="0" i="1" baseline="0" dirty="0">
                          <a:solidFill>
                            <a:srgbClr val="000000"/>
                          </a:solidFill>
                          <a:latin typeface="Times New Roman" panose="02020603050405020304" pitchFamily="18" charset="0"/>
                          <a:cs typeface="Times New Roman" panose="02020603050405020304" pitchFamily="18" charset="0"/>
                        </a:rPr>
                        <a:t> </a:t>
                      </a:r>
                      <a:r>
                        <a:rPr lang="en-US" sz="2800" b="0" i="1" baseline="0" dirty="0" err="1">
                          <a:solidFill>
                            <a:srgbClr val="000000"/>
                          </a:solidFill>
                          <a:latin typeface="Times New Roman" panose="02020603050405020304" pitchFamily="18" charset="0"/>
                          <a:cs typeface="Times New Roman" panose="02020603050405020304" pitchFamily="18" charset="0"/>
                        </a:rPr>
                        <a:t>đến</a:t>
                      </a:r>
                      <a:r>
                        <a:rPr lang="en-US" sz="2800" b="0" i="1" baseline="0" dirty="0">
                          <a:solidFill>
                            <a:srgbClr val="000000"/>
                          </a:solidFill>
                          <a:latin typeface="Times New Roman" panose="02020603050405020304" pitchFamily="18" charset="0"/>
                          <a:cs typeface="Times New Roman" panose="02020603050405020304" pitchFamily="18" charset="0"/>
                        </a:rPr>
                        <a:t>.</a:t>
                      </a:r>
                      <a:endParaRPr lang="en-US" sz="2800" b="0" i="1" dirty="0">
                        <a:solidFill>
                          <a:srgbClr val="000000"/>
                        </a:solidFill>
                        <a:latin typeface="Times New Roman" panose="02020603050405020304" pitchFamily="18" charset="0"/>
                        <a:cs typeface="Times New Roman" panose="02020603050405020304" pitchFamily="18" charset="0"/>
                      </a:endParaRPr>
                    </a:p>
                    <a:p>
                      <a:pPr marL="0" marR="0" indent="0" algn="just" defTabSz="1371600" rtl="0" eaLnBrk="1" fontAlgn="auto" latinLnBrk="0" hangingPunct="1">
                        <a:lnSpc>
                          <a:spcPct val="100000"/>
                        </a:lnSpc>
                        <a:spcBef>
                          <a:spcPts val="0"/>
                        </a:spcBef>
                        <a:spcAft>
                          <a:spcPts val="0"/>
                        </a:spcAft>
                        <a:buClrTx/>
                        <a:buSzTx/>
                        <a:buFontTx/>
                        <a:buNone/>
                        <a:tabLst/>
                        <a:defRPr/>
                      </a:pP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Dùng</a:t>
                      </a:r>
                      <a:r>
                        <a:rPr lang="en-US" sz="2800" b="1" baseline="0" dirty="0">
                          <a:solidFill>
                            <a:srgbClr val="000000"/>
                          </a:solidFill>
                          <a:latin typeface="Times New Roman" panose="02020603050405020304" pitchFamily="18" charset="0"/>
                          <a:cs typeface="Times New Roman" panose="02020603050405020304" pitchFamily="18" charset="0"/>
                        </a:rPr>
                        <a:t> </a:t>
                      </a:r>
                      <a:r>
                        <a:rPr lang="en-US" sz="2800" b="1" baseline="0" dirty="0" err="1">
                          <a:solidFill>
                            <a:srgbClr val="000000"/>
                          </a:solidFill>
                          <a:latin typeface="Times New Roman" panose="02020603050405020304" pitchFamily="18" charset="0"/>
                          <a:cs typeface="Times New Roman" panose="02020603050405020304" pitchFamily="18" charset="0"/>
                        </a:rPr>
                        <a:t>cụm</a:t>
                      </a:r>
                      <a:r>
                        <a:rPr lang="en-US" sz="2800" b="1" baseline="0" dirty="0">
                          <a:solidFill>
                            <a:srgbClr val="000000"/>
                          </a:solidFill>
                          <a:latin typeface="Times New Roman" panose="02020603050405020304" pitchFamily="18" charset="0"/>
                          <a:cs typeface="Times New Roman" panose="02020603050405020304" pitchFamily="18" charset="0"/>
                        </a:rPr>
                        <a:t> </a:t>
                      </a:r>
                      <a:r>
                        <a:rPr lang="en-US" sz="2800" b="1" baseline="0" dirty="0" err="1">
                          <a:solidFill>
                            <a:srgbClr val="000000"/>
                          </a:solidFill>
                          <a:latin typeface="Times New Roman" panose="02020603050405020304" pitchFamily="18" charset="0"/>
                          <a:cs typeface="Times New Roman" panose="02020603050405020304" pitchFamily="18" charset="0"/>
                        </a:rPr>
                        <a:t>từ</a:t>
                      </a:r>
                      <a:r>
                        <a:rPr lang="en-US" sz="2800" b="1" baseline="0" dirty="0">
                          <a:solidFill>
                            <a:srgbClr val="000000"/>
                          </a:solidFill>
                          <a:latin typeface="Times New Roman" panose="02020603050405020304" pitchFamily="18" charset="0"/>
                          <a:cs typeface="Times New Roman" panose="02020603050405020304" pitchFamily="18" charset="0"/>
                        </a:rPr>
                        <a:t> </a:t>
                      </a:r>
                      <a:r>
                        <a:rPr lang="en-US" sz="2800" b="1" baseline="0" dirty="0">
                          <a:solidFill>
                            <a:srgbClr val="FF0000"/>
                          </a:solidFill>
                          <a:latin typeface="Times New Roman" panose="02020603050405020304" pitchFamily="18" charset="0"/>
                          <a:cs typeface="Times New Roman" panose="02020603050405020304" pitchFamily="18" charset="0"/>
                        </a:rPr>
                        <a:t>m</a:t>
                      </a:r>
                      <a:r>
                        <a:rPr lang="vi-VN" sz="2800" b="1" dirty="0">
                          <a:solidFill>
                            <a:srgbClr val="FF0000"/>
                          </a:solidFill>
                          <a:latin typeface="Times New Roman" panose="02020603050405020304" pitchFamily="18" charset="0"/>
                          <a:cs typeface="Times New Roman" panose="02020603050405020304" pitchFamily="18" charset="0"/>
                        </a:rPr>
                        <a:t>ở rộng </a:t>
                      </a:r>
                      <a:r>
                        <a:rPr lang="vi-VN" sz="2800" b="1" dirty="0">
                          <a:solidFill>
                            <a:srgbClr val="000000"/>
                          </a:solidFill>
                          <a:latin typeface="Times New Roman" panose="02020603050405020304" pitchFamily="18" charset="0"/>
                          <a:cs typeface="Times New Roman" panose="02020603050405020304" pitchFamily="18" charset="0"/>
                        </a:rPr>
                        <a:t>các thành phần câu </a:t>
                      </a:r>
                      <a:r>
                        <a:rPr lang="en-US" sz="2800" b="1" dirty="0">
                          <a:solidFill>
                            <a:srgbClr val="000000"/>
                          </a:solidFill>
                          <a:latin typeface="Times New Roman" panose="02020603050405020304" pitchFamily="18" charset="0"/>
                          <a:cs typeface="Times New Roman" panose="02020603050405020304" pitchFamily="18" charset="0"/>
                        </a:rPr>
                        <a:t>(</a:t>
                      </a:r>
                      <a:r>
                        <a:rPr lang="en-US" sz="2800" b="1" dirty="0" err="1">
                          <a:solidFill>
                            <a:srgbClr val="00B0F0"/>
                          </a:solidFill>
                          <a:latin typeface="Times New Roman" panose="02020603050405020304" pitchFamily="18" charset="0"/>
                          <a:cs typeface="Times New Roman" panose="02020603050405020304" pitchFamily="18" charset="0"/>
                        </a:rPr>
                        <a:t>chủ</a:t>
                      </a:r>
                      <a:r>
                        <a:rPr lang="en-US" sz="2800" b="1" baseline="0" dirty="0">
                          <a:solidFill>
                            <a:srgbClr val="00B0F0"/>
                          </a:solidFill>
                          <a:latin typeface="Times New Roman" panose="02020603050405020304" pitchFamily="18" charset="0"/>
                          <a:cs typeface="Times New Roman" panose="02020603050405020304" pitchFamily="18" charset="0"/>
                        </a:rPr>
                        <a:t> </a:t>
                      </a:r>
                      <a:r>
                        <a:rPr lang="en-US" sz="2800" b="1" baseline="0" dirty="0" err="1">
                          <a:solidFill>
                            <a:srgbClr val="00B0F0"/>
                          </a:solidFill>
                          <a:latin typeface="Times New Roman" panose="02020603050405020304" pitchFamily="18" charset="0"/>
                          <a:cs typeface="Times New Roman" panose="02020603050405020304" pitchFamily="18" charset="0"/>
                        </a:rPr>
                        <a:t>ngữ</a:t>
                      </a:r>
                      <a:r>
                        <a:rPr lang="en-US" sz="2800" b="1" baseline="0" dirty="0">
                          <a:solidFill>
                            <a:srgbClr val="00B0F0"/>
                          </a:solidFill>
                          <a:latin typeface="Times New Roman" panose="02020603050405020304" pitchFamily="18" charset="0"/>
                          <a:cs typeface="Times New Roman" panose="02020603050405020304" pitchFamily="18" charset="0"/>
                        </a:rPr>
                        <a:t>, </a:t>
                      </a:r>
                      <a:r>
                        <a:rPr lang="en-US" sz="2800" b="1" baseline="0" dirty="0" err="1">
                          <a:solidFill>
                            <a:srgbClr val="00B0F0"/>
                          </a:solidFill>
                          <a:latin typeface="Times New Roman" panose="02020603050405020304" pitchFamily="18" charset="0"/>
                          <a:cs typeface="Times New Roman" panose="02020603050405020304" pitchFamily="18" charset="0"/>
                        </a:rPr>
                        <a:t>vị</a:t>
                      </a:r>
                      <a:r>
                        <a:rPr lang="en-US" sz="2800" b="1" baseline="0" dirty="0">
                          <a:solidFill>
                            <a:srgbClr val="00B0F0"/>
                          </a:solidFill>
                          <a:latin typeface="Times New Roman" panose="02020603050405020304" pitchFamily="18" charset="0"/>
                          <a:cs typeface="Times New Roman" panose="02020603050405020304" pitchFamily="18" charset="0"/>
                        </a:rPr>
                        <a:t> </a:t>
                      </a:r>
                      <a:r>
                        <a:rPr lang="en-US" sz="2800" b="1" baseline="0" dirty="0" err="1">
                          <a:solidFill>
                            <a:srgbClr val="00B0F0"/>
                          </a:solidFill>
                          <a:latin typeface="Times New Roman" panose="02020603050405020304" pitchFamily="18" charset="0"/>
                          <a:cs typeface="Times New Roman" panose="02020603050405020304" pitchFamily="18" charset="0"/>
                        </a:rPr>
                        <a:t>ngữ</a:t>
                      </a:r>
                      <a:r>
                        <a:rPr lang="en-US" sz="2800" b="1" baseline="0" dirty="0">
                          <a:solidFill>
                            <a:srgbClr val="000000"/>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pPr algn="just"/>
                      <a:r>
                        <a:rPr lang="en-US" sz="2800" dirty="0" err="1">
                          <a:latin typeface="Times New Roman" panose="02020603050405020304" pitchFamily="18" charset="0"/>
                          <a:cs typeface="Times New Roman" panose="02020603050405020304" pitchFamily="18" charset="0"/>
                        </a:rPr>
                        <a:t>Ví</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dụ</a:t>
                      </a:r>
                      <a:r>
                        <a:rPr lang="en-US" sz="2800" baseline="0" dirty="0">
                          <a:latin typeface="Times New Roman" panose="02020603050405020304" pitchFamily="18" charset="0"/>
                          <a:cs typeface="Times New Roman" panose="02020603050405020304" pitchFamily="18" charset="0"/>
                        </a:rPr>
                        <a:t>: </a:t>
                      </a:r>
                    </a:p>
                    <a:p>
                      <a:pPr algn="just"/>
                      <a:r>
                        <a:rPr lang="en-US" sz="2800" i="0" baseline="0" dirty="0">
                          <a:latin typeface="Times New Roman" panose="02020603050405020304" pitchFamily="18" charset="0"/>
                          <a:cs typeface="Times New Roman" panose="02020603050405020304" pitchFamily="18" charset="0"/>
                        </a:rPr>
                        <a:t>(5a)“</a:t>
                      </a:r>
                      <a:r>
                        <a:rPr lang="en-US" sz="2800" i="1" baseline="0" dirty="0" err="1">
                          <a:latin typeface="Times New Roman" panose="02020603050405020304" pitchFamily="18" charset="0"/>
                          <a:cs typeface="Times New Roman" panose="02020603050405020304" pitchFamily="18" charset="0"/>
                        </a:rPr>
                        <a:t>Cuốn</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sách</a:t>
                      </a:r>
                      <a:r>
                        <a:rPr lang="en-US" sz="2800" i="1" baseline="0" dirty="0">
                          <a:latin typeface="Times New Roman" panose="02020603050405020304" pitchFamily="18" charset="0"/>
                          <a:cs typeface="Times New Roman" panose="02020603050405020304" pitchFamily="18" charset="0"/>
                        </a:rPr>
                        <a:t> </a:t>
                      </a:r>
                      <a:r>
                        <a:rPr lang="en-US" sz="2800" i="1" baseline="0" dirty="0" err="1">
                          <a:latin typeface="Times New Roman" panose="02020603050405020304" pitchFamily="18" charset="0"/>
                          <a:cs typeface="Times New Roman" panose="02020603050405020304" pitchFamily="18" charset="0"/>
                        </a:rPr>
                        <a:t>rất</a:t>
                      </a:r>
                      <a:r>
                        <a:rPr lang="en-US" sz="2800" i="1" baseline="0" dirty="0">
                          <a:latin typeface="Times New Roman" panose="02020603050405020304" pitchFamily="18" charset="0"/>
                          <a:cs typeface="Times New Roman" panose="02020603050405020304" pitchFamily="18" charset="0"/>
                        </a:rPr>
                        <a:t> hay” </a:t>
                      </a:r>
                    </a:p>
                    <a:p>
                      <a:pPr algn="just"/>
                      <a:r>
                        <a:rPr lang="en-US" sz="2800" i="0" baseline="0" dirty="0">
                          <a:latin typeface="Times New Roman" panose="02020603050405020304" pitchFamily="18" charset="0"/>
                          <a:cs typeface="Times New Roman" panose="02020603050405020304" pitchFamily="18" charset="0"/>
                          <a:sym typeface="Wingdings" panose="05000000000000000000" pitchFamily="2" charset="2"/>
                        </a:rPr>
                        <a:t>(5b) </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Cuốn</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sách</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baseline="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2800" b="1"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baseline="0" dirty="0" err="1">
                          <a:latin typeface="Times New Roman" panose="02020603050405020304" pitchFamily="18" charset="0"/>
                          <a:cs typeface="Times New Roman" panose="02020603050405020304" pitchFamily="18" charset="0"/>
                          <a:sym typeface="Wingdings" panose="05000000000000000000" pitchFamily="2" charset="2"/>
                        </a:rPr>
                        <a:t>anh</a:t>
                      </a:r>
                      <a:r>
                        <a:rPr lang="en-US" sz="2800" b="1"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800" b="1"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baseline="0"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800" b="1"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baseline="0" dirty="0" err="1">
                          <a:latin typeface="Times New Roman" panose="02020603050405020304" pitchFamily="18" charset="0"/>
                          <a:cs typeface="Times New Roman" panose="02020603050405020304" pitchFamily="18" charset="0"/>
                          <a:sym typeface="Wingdings" panose="05000000000000000000" pitchFamily="2" charset="2"/>
                        </a:rPr>
                        <a:t>mượn</a:t>
                      </a:r>
                      <a:r>
                        <a:rPr lang="en-US" sz="2800" b="1" i="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i="1" baseline="0" dirty="0" err="1">
                          <a:latin typeface="Times New Roman" panose="02020603050405020304" pitchFamily="18" charset="0"/>
                          <a:cs typeface="Times New Roman" panose="02020603050405020304" pitchFamily="18" charset="0"/>
                          <a:sym typeface="Wingdings" panose="05000000000000000000" pitchFamily="2" charset="2"/>
                        </a:rPr>
                        <a:t>rất</a:t>
                      </a:r>
                      <a:r>
                        <a:rPr lang="en-US" sz="2800" i="1" baseline="0" dirty="0">
                          <a:latin typeface="Times New Roman" panose="02020603050405020304" pitchFamily="18" charset="0"/>
                          <a:cs typeface="Times New Roman" panose="02020603050405020304" pitchFamily="18" charset="0"/>
                          <a:sym typeface="Wingdings" panose="05000000000000000000" pitchFamily="2" charset="2"/>
                        </a:rPr>
                        <a:t> hay”.</a:t>
                      </a:r>
                      <a:endParaRPr lang="en-US" sz="2800" i="1"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val="1820207490"/>
                  </a:ext>
                </a:extLst>
              </a:tr>
            </a:tbl>
          </a:graphicData>
        </a:graphic>
      </p:graphicFrame>
    </p:spTree>
    <p:extLst>
      <p:ext uri="{BB962C8B-B14F-4D97-AF65-F5344CB8AC3E}">
        <p14:creationId xmlns:p14="http://schemas.microsoft.com/office/powerpoint/2010/main" val="336691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9000" b="-3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3760196" y="2300783"/>
            <a:ext cx="75691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THỰC HÀNH</a:t>
            </a:r>
          </a:p>
        </p:txBody>
      </p:sp>
      <p:sp>
        <p:nvSpPr>
          <p:cNvPr id="3" name="Freeform 2"/>
          <p:cNvSpPr/>
          <p:nvPr/>
        </p:nvSpPr>
        <p:spPr>
          <a:xfrm>
            <a:off x="1380923" y="1740353"/>
            <a:ext cx="3307083" cy="5117647"/>
          </a:xfrm>
          <a:custGeom>
            <a:avLst/>
            <a:gdLst/>
            <a:ahLst/>
            <a:cxnLst/>
            <a:rect l="l" t="t" r="r" b="b"/>
            <a:pathLst>
              <a:path w="4089239" h="6303258">
                <a:moveTo>
                  <a:pt x="0" y="0"/>
                </a:moveTo>
                <a:lnTo>
                  <a:pt x="4089239" y="0"/>
                </a:lnTo>
                <a:lnTo>
                  <a:pt x="4089239" y="6303258"/>
                </a:lnTo>
                <a:lnTo>
                  <a:pt x="0" y="6303258"/>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52817725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5315802" y="616708"/>
            <a:ext cx="6109281" cy="3539430"/>
          </a:xfrm>
          <a:prstGeom prst="rect">
            <a:avLst/>
          </a:prstGeom>
        </p:spPr>
        <p:txBody>
          <a:bodyPr wrap="square">
            <a:spAutoFit/>
          </a:bodyPr>
          <a:lstStyle/>
          <a:p>
            <a:pPr algn="ctr"/>
            <a:r>
              <a:rPr lang="en-US" sz="2800" b="1" dirty="0" err="1">
                <a:solidFill>
                  <a:srgbClr val="000000"/>
                </a:solidFill>
                <a:latin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cs typeface="Times New Roman" panose="02020603050405020304" pitchFamily="18" charset="0"/>
              </a:rPr>
              <a:t> 2</a:t>
            </a:r>
          </a:p>
          <a:p>
            <a:pPr algn="just"/>
            <a:r>
              <a:rPr lang="en-US" sz="2800" b="1" dirty="0">
                <a:solidFill>
                  <a:srgbClr val="000000"/>
                </a:solidFill>
                <a:latin typeface="Times New Roman" panose="02020603050405020304" pitchFamily="18" charset="0"/>
                <a:cs typeface="Times New Roman" panose="02020603050405020304" pitchFamily="18" charset="0"/>
              </a:rPr>
              <a:t>Cho </a:t>
            </a:r>
            <a:r>
              <a:rPr lang="en-US" sz="2800" b="1" dirty="0" err="1">
                <a:solidFill>
                  <a:srgbClr val="000000"/>
                </a:solidFill>
                <a:latin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sau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i="1" dirty="0">
                <a:solidFill>
                  <a:srgbClr val="000000"/>
                </a:solidFill>
                <a:latin typeface="Times New Roman" panose="02020603050405020304" pitchFamily="18" charset="0"/>
                <a:cs typeface="Times New Roman" panose="02020603050405020304" pitchFamily="18" charset="0"/>
              </a:rPr>
              <a:t>“</a:t>
            </a:r>
            <a:r>
              <a:rPr lang="en-US" sz="2800" b="1" i="1" dirty="0" err="1">
                <a:solidFill>
                  <a:srgbClr val="000000"/>
                </a:solidFill>
                <a:latin typeface="Times New Roman" panose="02020603050405020304" pitchFamily="18" charset="0"/>
                <a:cs typeface="Times New Roman" panose="02020603050405020304" pitchFamily="18" charset="0"/>
              </a:rPr>
              <a:t>Anh</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ấy</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đã</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xem</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bộ</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phim</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Rô</a:t>
            </a:r>
            <a:r>
              <a:rPr lang="en-US" sz="2800" b="1" i="1" dirty="0">
                <a:solidFill>
                  <a:srgbClr val="000000"/>
                </a:solidFill>
                <a:latin typeface="Times New Roman" panose="02020603050405020304" pitchFamily="18" charset="0"/>
                <a:cs typeface="Times New Roman" panose="02020603050405020304" pitchFamily="18" charset="0"/>
              </a:rPr>
              <a:t>-</a:t>
            </a:r>
            <a:r>
              <a:rPr lang="en-US" sz="2800" b="1" i="1" dirty="0" err="1">
                <a:solidFill>
                  <a:srgbClr val="000000"/>
                </a:solidFill>
                <a:latin typeface="Times New Roman" panose="02020603050405020304" pitchFamily="18" charset="0"/>
                <a:cs typeface="Times New Roman" panose="02020603050405020304" pitchFamily="18" charset="0"/>
              </a:rPr>
              <a:t>mê</a:t>
            </a:r>
            <a:r>
              <a:rPr lang="en-US" sz="2800" b="1" i="1" dirty="0">
                <a:solidFill>
                  <a:srgbClr val="000000"/>
                </a:solidFill>
                <a:latin typeface="Times New Roman" panose="02020603050405020304" pitchFamily="18" charset="0"/>
                <a:cs typeface="Times New Roman" panose="02020603050405020304" pitchFamily="18" charset="0"/>
              </a:rPr>
              <a:t>-ô </a:t>
            </a:r>
            <a:r>
              <a:rPr lang="en-US" sz="2800" b="1" i="1" dirty="0" err="1">
                <a:solidFill>
                  <a:srgbClr val="000000"/>
                </a:solidFill>
                <a:latin typeface="Times New Roman" panose="02020603050405020304" pitchFamily="18" charset="0"/>
                <a:cs typeface="Times New Roman" panose="02020603050405020304" pitchFamily="18" charset="0"/>
              </a:rPr>
              <a:t>và</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Giu</a:t>
            </a:r>
            <a:r>
              <a:rPr lang="en-US" sz="2800" b="1" i="1" dirty="0">
                <a:solidFill>
                  <a:srgbClr val="000000"/>
                </a:solidFill>
                <a:latin typeface="Times New Roman" panose="02020603050405020304" pitchFamily="18" charset="0"/>
                <a:cs typeface="Times New Roman" panose="02020603050405020304" pitchFamily="18" charset="0"/>
              </a:rPr>
              <a:t>-li-</a:t>
            </a:r>
            <a:r>
              <a:rPr lang="en-US" sz="2800" b="1" i="1" dirty="0" err="1">
                <a:solidFill>
                  <a:srgbClr val="000000"/>
                </a:solidFill>
                <a:latin typeface="Times New Roman" panose="02020603050405020304" pitchFamily="18" charset="0"/>
                <a:cs typeface="Times New Roman" panose="02020603050405020304" pitchFamily="18" charset="0"/>
              </a:rPr>
              <a:t>ét</a:t>
            </a:r>
            <a:r>
              <a:rPr lang="en-US" sz="2800" b="1" i="1" dirty="0">
                <a:solidFill>
                  <a:srgbClr val="000000"/>
                </a:solidFill>
                <a:latin typeface="Times New Roman" panose="02020603050405020304" pitchFamily="18" charset="0"/>
                <a:cs typeface="Times New Roman" panose="02020603050405020304" pitchFamily="18" charset="0"/>
              </a:rPr>
              <a:t>”.</a:t>
            </a:r>
          </a:p>
          <a:p>
            <a:pPr algn="just"/>
            <a:r>
              <a:rPr lang="en-US" sz="2800" dirty="0">
                <a:solidFill>
                  <a:srgbClr val="000000"/>
                </a:solidFill>
                <a:latin typeface="Times New Roman" panose="02020603050405020304" pitchFamily="18" charset="0"/>
                <a:cs typeface="Times New Roman" panose="02020603050405020304" pitchFamily="18" charset="0"/>
              </a:rPr>
              <a:t>a. </a:t>
            </a:r>
            <a:r>
              <a:rPr lang="en-US" sz="2800" dirty="0" err="1">
                <a:solidFill>
                  <a:srgbClr val="000000"/>
                </a:solidFill>
                <a:latin typeface="Times New Roman" panose="02020603050405020304" pitchFamily="18" charset="0"/>
                <a:cs typeface="Times New Roman" panose="02020603050405020304" pitchFamily="18" charset="0"/>
              </a:rPr>
              <a:t>Thêm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phụ</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trạng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phụ</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chú</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cs typeface="Times New Roman" panose="02020603050405020304" pitchFamily="18" charset="0"/>
              </a:rPr>
              <a:t>. </a:t>
            </a:r>
          </a:p>
          <a:p>
            <a:pPr algn="just"/>
            <a:r>
              <a:rPr lang="en-US" sz="2800" dirty="0">
                <a:solidFill>
                  <a:srgbClr val="000000"/>
                </a:solidFill>
                <a:latin typeface="Times New Roman" panose="02020603050405020304" pitchFamily="18" charset="0"/>
                <a:cs typeface="Times New Roman" panose="02020603050405020304" pitchFamily="18" charset="0"/>
              </a:rPr>
              <a:t>b. </a:t>
            </a:r>
            <a:r>
              <a:rPr lang="en-US" sz="2800" dirty="0" err="1">
                <a:solidFill>
                  <a:srgbClr val="000000"/>
                </a:solidFill>
                <a:latin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xét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biệt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vừa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viết</a:t>
            </a:r>
            <a:r>
              <a:rPr lang="en-US" sz="2800" dirty="0">
                <a:solidFill>
                  <a:srgbClr val="000000"/>
                </a:solidFill>
                <a:latin typeface="Times New Roman" panose="02020603050405020304" pitchFamily="18" charset="0"/>
                <a:cs typeface="Times New Roman" panose="02020603050405020304" pitchFamily="18" charset="0"/>
              </a:rPr>
              <a:t>. </a:t>
            </a:r>
          </a:p>
        </p:txBody>
      </p:sp>
      <p:sp>
        <p:nvSpPr>
          <p:cNvPr id="3" name="Freeform 3">
            <a:extLst>
              <a:ext uri="{FF2B5EF4-FFF2-40B4-BE49-F238E27FC236}">
                <a16:creationId xmlns:a16="http://schemas.microsoft.com/office/drawing/2014/main" id="{179DE635-11F2-486A-422F-50E131A02364}"/>
              </a:ext>
            </a:extLst>
          </p:cNvPr>
          <p:cNvSpPr/>
          <p:nvPr/>
        </p:nvSpPr>
        <p:spPr>
          <a:xfrm>
            <a:off x="0" y="0"/>
            <a:ext cx="5063319" cy="6912591"/>
          </a:xfrm>
          <a:custGeom>
            <a:avLst/>
            <a:gdLst/>
            <a:ahLst/>
            <a:cxnLst/>
            <a:rect l="l" t="t" r="r" b="b"/>
            <a:pathLst>
              <a:path w="5722845" h="9329800">
                <a:moveTo>
                  <a:pt x="0" y="0"/>
                </a:moveTo>
                <a:lnTo>
                  <a:pt x="5722846" y="0"/>
                </a:lnTo>
                <a:lnTo>
                  <a:pt x="5722846" y="9329800"/>
                </a:lnTo>
                <a:lnTo>
                  <a:pt x="0" y="9329800"/>
                </a:lnTo>
                <a:lnTo>
                  <a:pt x="0" y="0"/>
                </a:lnTo>
                <a:close/>
              </a:path>
            </a:pathLst>
          </a:custGeom>
          <a:blipFill>
            <a:blip r:embed="rId4"/>
            <a:stretch>
              <a:fillRect b="-1674"/>
            </a:stretch>
          </a:blipFill>
        </p:spPr>
        <p:txBody>
          <a:bodyPr/>
          <a:lstStyle/>
          <a:p>
            <a:pPr defTabSz="1371600"/>
            <a:endParaRPr lang="en-US" sz="2700">
              <a:solidFill>
                <a:prstClr val="black"/>
              </a:solidFill>
              <a:latin typeface="Calibri" panose="020F0502020204030204"/>
            </a:endParaRPr>
          </a:p>
        </p:txBody>
      </p:sp>
    </p:spTree>
    <p:extLst>
      <p:ext uri="{BB962C8B-B14F-4D97-AF65-F5344CB8AC3E}">
        <p14:creationId xmlns:p14="http://schemas.microsoft.com/office/powerpoint/2010/main" val="74705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50962916"/>
              </p:ext>
            </p:extLst>
          </p:nvPr>
        </p:nvGraphicFramePr>
        <p:xfrm>
          <a:off x="173702" y="169059"/>
          <a:ext cx="11822678" cy="6545639"/>
        </p:xfrm>
        <a:graphic>
          <a:graphicData uri="http://schemas.openxmlformats.org/drawingml/2006/table">
            <a:tbl>
              <a:tblPr firstRow="1" bandRow="1">
                <a:tableStyleId>{5940675A-B579-460E-94D1-54222C63F5DA}</a:tableStyleId>
              </a:tblPr>
              <a:tblGrid>
                <a:gridCol w="1434759">
                  <a:extLst>
                    <a:ext uri="{9D8B030D-6E8A-4147-A177-3AD203B41FA5}">
                      <a16:colId xmlns:a16="http://schemas.microsoft.com/office/drawing/2014/main" val="3332589912"/>
                    </a:ext>
                  </a:extLst>
                </a:gridCol>
                <a:gridCol w="4065702">
                  <a:extLst>
                    <a:ext uri="{9D8B030D-6E8A-4147-A177-3AD203B41FA5}">
                      <a16:colId xmlns:a16="http://schemas.microsoft.com/office/drawing/2014/main" val="43120778"/>
                    </a:ext>
                  </a:extLst>
                </a:gridCol>
                <a:gridCol w="6322217">
                  <a:extLst>
                    <a:ext uri="{9D8B030D-6E8A-4147-A177-3AD203B41FA5}">
                      <a16:colId xmlns:a16="http://schemas.microsoft.com/office/drawing/2014/main" val="1764378692"/>
                    </a:ext>
                  </a:extLst>
                </a:gridCol>
              </a:tblGrid>
              <a:tr h="866335">
                <a:tc>
                  <a:txBody>
                    <a:bodyPr/>
                    <a:lstStyle/>
                    <a:p>
                      <a:pPr algn="ctr"/>
                      <a:r>
                        <a:rPr lang="en-US" sz="2400" b="1" dirty="0" err="1">
                          <a:latin typeface="Times New Roman" panose="02020603050405020304" pitchFamily="18" charset="0"/>
                          <a:cs typeface="Times New Roman" panose="02020603050405020304" pitchFamily="18" charset="0"/>
                        </a:rPr>
                        <a:t>Câu</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gốc</a:t>
                      </a:r>
                      <a:endParaRPr lang="en-US" sz="2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400" b="1" dirty="0" err="1">
                          <a:latin typeface="Times New Roman" panose="02020603050405020304" pitchFamily="18" charset="0"/>
                          <a:cs typeface="Times New Roman" panose="02020603050405020304" pitchFamily="18" charset="0"/>
                        </a:rPr>
                        <a:t>Câu</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mở</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rộng</a:t>
                      </a:r>
                      <a:endParaRPr lang="en-US" sz="2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biệt</a:t>
                      </a:r>
                      <a:r>
                        <a:rPr lang="en-US" sz="2400" b="1" baseline="0" dirty="0">
                          <a:latin typeface="Times New Roman" panose="02020603050405020304" pitchFamily="18" charset="0"/>
                          <a:cs typeface="Times New Roman" panose="02020603050405020304" pitchFamily="18" charset="0"/>
                        </a:rPr>
                        <a:t> ý </a:t>
                      </a:r>
                      <a:r>
                        <a:rPr lang="en-US" sz="2400" b="1" baseline="0" dirty="0" err="1">
                          <a:latin typeface="Times New Roman" panose="02020603050405020304" pitchFamily="18" charset="0"/>
                          <a:cs typeface="Times New Roman" panose="02020603050405020304" pitchFamily="18" charset="0"/>
                        </a:rPr>
                        <a:t>nghĩa</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giữa</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câu</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gốc</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và</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câu</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mở</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rộng</a:t>
                      </a:r>
                      <a:endParaRPr lang="en-US" sz="2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736760227"/>
                  </a:ext>
                </a:extLst>
              </a:tr>
              <a:tr h="1251372">
                <a:tc rowSpan="3">
                  <a:txBody>
                    <a:bodyPr/>
                    <a:lstStyle/>
                    <a:p>
                      <a:pPr algn="just"/>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phim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Rô</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mê</a:t>
                      </a:r>
                      <a:r>
                        <a:rPr lang="en-US" sz="2400" i="1" dirty="0">
                          <a:latin typeface="Times New Roman" panose="02020603050405020304" pitchFamily="18" charset="0"/>
                          <a:cs typeface="Times New Roman" panose="02020603050405020304" pitchFamily="18" charset="0"/>
                        </a:rPr>
                        <a:t>-ô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Giu</a:t>
                      </a:r>
                      <a:r>
                        <a:rPr lang="en-US" sz="2400" i="1" dirty="0">
                          <a:latin typeface="Times New Roman" panose="02020603050405020304" pitchFamily="18" charset="0"/>
                          <a:cs typeface="Times New Roman" panose="02020603050405020304" pitchFamily="18" charset="0"/>
                        </a:rPr>
                        <a:t>-li-</a:t>
                      </a:r>
                      <a:r>
                        <a:rPr lang="en-US" sz="2400" i="1" dirty="0" err="1">
                          <a:latin typeface="Times New Roman" panose="02020603050405020304" pitchFamily="18" charset="0"/>
                          <a:cs typeface="Times New Roman" panose="02020603050405020304" pitchFamily="18" charset="0"/>
                        </a:rPr>
                        <a:t>ét</a:t>
                      </a:r>
                      <a:r>
                        <a:rPr lang="en-US" sz="2400" i="1"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marL="0" marR="0" indent="0" algn="just" defTabSz="914446" rtl="0" eaLnBrk="1" fontAlgn="auto" latinLnBrk="0" hangingPunct="1">
                        <a:lnSpc>
                          <a:spcPct val="100000"/>
                        </a:lnSpc>
                        <a:spcBef>
                          <a:spcPts val="0"/>
                        </a:spcBef>
                        <a:spcAft>
                          <a:spcPts val="0"/>
                        </a:spcAft>
                        <a:buClrTx/>
                        <a:buSzTx/>
                        <a:buFontTx/>
                        <a:buNone/>
                        <a:tabLst/>
                        <a:defRPr/>
                      </a:pPr>
                      <a:r>
                        <a:rPr lang="vi-VN" sz="2400" i="1" dirty="0">
                          <a:latin typeface="Times New Roman" panose="02020603050405020304" pitchFamily="18" charset="0"/>
                          <a:cs typeface="Times New Roman" panose="02020603050405020304" pitchFamily="18" charset="0"/>
                        </a:rPr>
                        <a:t>(1) Tối hôm qua, anh ấy đã xem bộ phim "Rô-mê-ô và Giu-li-ét".</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tc>
                  <a:txBody>
                    <a:bodyPr/>
                    <a:lstStyle/>
                    <a:p>
                      <a:pPr marL="0" marR="0" indent="0" algn="just" defTabSz="914446"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hêm thành phần trạng ngữ "tối hôm qua" </a:t>
                      </a:r>
                      <a:endParaRPr lang="en-US" sz="2400" dirty="0">
                        <a:latin typeface="Times New Roman" panose="02020603050405020304" pitchFamily="18" charset="0"/>
                        <a:cs typeface="Times New Roman" panose="02020603050405020304" pitchFamily="18" charset="0"/>
                      </a:endParaRPr>
                    </a:p>
                    <a:p>
                      <a:pPr marL="0" marR="0" indent="0" algn="just" defTabSz="914446"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ổ sung thông tin về thời gian (so với câu trong đề bài).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428263315"/>
                  </a:ext>
                </a:extLst>
              </a:tr>
              <a:tr h="2021447">
                <a:tc vMerge="1">
                  <a:txBody>
                    <a:bodyPr/>
                    <a:lstStyle/>
                    <a:p>
                      <a:endParaRPr lang="en-US" dirty="0"/>
                    </a:p>
                  </a:txBody>
                  <a:tcPr/>
                </a:tc>
                <a:tc>
                  <a:txBody>
                    <a:bodyPr/>
                    <a:lstStyle/>
                    <a:p>
                      <a:pPr marL="0" marR="0" indent="0" algn="just" defTabSz="914446" rtl="0" eaLnBrk="1" fontAlgn="auto" latinLnBrk="0" hangingPunct="1">
                        <a:lnSpc>
                          <a:spcPct val="100000"/>
                        </a:lnSpc>
                        <a:spcBef>
                          <a:spcPts val="0"/>
                        </a:spcBef>
                        <a:spcAft>
                          <a:spcPts val="0"/>
                        </a:spcAft>
                        <a:buClrTx/>
                        <a:buSzTx/>
                        <a:buFontTx/>
                        <a:buNone/>
                        <a:tabLst/>
                        <a:defRPr/>
                      </a:pPr>
                      <a:r>
                        <a:rPr lang="vi-VN" sz="2400" i="1" dirty="0">
                          <a:latin typeface="Times New Roman" panose="02020603050405020304" pitchFamily="18" charset="0"/>
                          <a:cs typeface="Times New Roman" panose="02020603050405020304" pitchFamily="18" charset="0"/>
                        </a:rPr>
                        <a:t>(2) Anh ấy đã xem bộ phim "Rô-mê-ô và Giu-li-ét" – một bộ phim chuyển thể từ vở bi kịch cùng tên của nhà văn Sếch-xpia.</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tc>
                  <a:txBody>
                    <a:bodyPr/>
                    <a:lstStyle/>
                    <a:p>
                      <a:pPr marL="0" marR="0" indent="0" algn="just" defTabSz="914446"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hêm thành phần phụ chú "một bộ phim chuyển thể từ vở bi kịch cùng tên của nhà văn Sếch-xpia" </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marL="0" marR="0" indent="0" algn="just" defTabSz="914446"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sym typeface="Wingdings" panose="05000000000000000000" pitchFamily="2" charset="2"/>
                        </a:rPr>
                        <a:t> B</a:t>
                      </a:r>
                      <a:r>
                        <a:rPr lang="vi-VN" sz="2400" dirty="0">
                          <a:latin typeface="Times New Roman" panose="02020603050405020304" pitchFamily="18" charset="0"/>
                          <a:cs typeface="Times New Roman" panose="02020603050405020304" pitchFamily="18" charset="0"/>
                        </a:rPr>
                        <a:t>ổ sung thông tin về bộ phim Rô-mê-ô và Giu-li-ét (so với câu trong đề bài).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23141923"/>
                  </a:ext>
                </a:extLst>
              </a:tr>
              <a:tr h="2406485">
                <a:tc vMerge="1">
                  <a:txBody>
                    <a:bodyPr/>
                    <a:lstStyle/>
                    <a:p>
                      <a:endParaRPr lang="en-US" dirty="0"/>
                    </a:p>
                  </a:txBody>
                  <a:tcPr/>
                </a:tc>
                <a:tc>
                  <a:txBody>
                    <a:bodyPr/>
                    <a:lstStyle/>
                    <a:p>
                      <a:pPr marL="0" marR="0" indent="0" algn="just" defTabSz="914446" rtl="0" eaLnBrk="1" fontAlgn="auto" latinLnBrk="0" hangingPunct="1">
                        <a:lnSpc>
                          <a:spcPct val="100000"/>
                        </a:lnSpc>
                        <a:spcBef>
                          <a:spcPts val="0"/>
                        </a:spcBef>
                        <a:spcAft>
                          <a:spcPts val="0"/>
                        </a:spcAft>
                        <a:buClrTx/>
                        <a:buSzTx/>
                        <a:buFontTx/>
                        <a:buNone/>
                        <a:tabLst/>
                        <a:defRPr/>
                      </a:pPr>
                      <a:r>
                        <a:rPr lang="vi-VN" sz="2400" i="1" dirty="0">
                          <a:latin typeface="Times New Roman" panose="02020603050405020304" pitchFamily="18" charset="0"/>
                          <a:cs typeface="Times New Roman" panose="02020603050405020304" pitchFamily="18" charset="0"/>
                        </a:rPr>
                        <a:t>(3) Ái chà, tối hôm qua, anh ấy đã xem bộ phim "Rô-mê-ô và Giu-li-ét".</a:t>
                      </a:r>
                      <a:endParaRPr lang="en-US" sz="2400" i="1" dirty="0">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tc>
                  <a:txBody>
                    <a:bodyPr/>
                    <a:lstStyle/>
                    <a:p>
                      <a:pPr marL="0" marR="0" indent="0" algn="just" defTabSz="914446"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hêm thành phần cảm thán "ái chà" </a:t>
                      </a:r>
                      <a:endParaRPr lang="en-US" sz="2400" dirty="0">
                        <a:latin typeface="Times New Roman" panose="02020603050405020304" pitchFamily="18" charset="0"/>
                        <a:cs typeface="Times New Roman" panose="02020603050405020304" pitchFamily="18" charset="0"/>
                      </a:endParaRPr>
                    </a:p>
                    <a:p>
                      <a:pPr marL="0" marR="0" indent="0" algn="just" defTabSz="914446"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sym typeface="Wingdings" panose="05000000000000000000" pitchFamily="2" charset="2"/>
                        </a:rPr>
                        <a:t> B</a:t>
                      </a:r>
                      <a:r>
                        <a:rPr lang="vi-VN" sz="2400" dirty="0">
                          <a:latin typeface="Times New Roman" panose="02020603050405020304" pitchFamily="18" charset="0"/>
                          <a:cs typeface="Times New Roman" panose="02020603050405020304" pitchFamily="18" charset="0"/>
                        </a:rPr>
                        <a:t>ổ sung cảm xúc của người nói đối với thông tin được đề cập trong câu, còn việc thêm thành phần trạng ngữ "tối hôm qua" có tác dụng bổ sung thông tin về thời gian (so với câu trong đề bài).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53796630"/>
                  </a:ext>
                </a:extLst>
              </a:tr>
            </a:tbl>
          </a:graphicData>
        </a:graphic>
      </p:graphicFrame>
    </p:spTree>
    <p:extLst>
      <p:ext uri="{BB962C8B-B14F-4D97-AF65-F5344CB8AC3E}">
        <p14:creationId xmlns:p14="http://schemas.microsoft.com/office/powerpoint/2010/main" val="87545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2536</TotalTime>
  <Words>1622</Words>
  <Application>Microsoft Office PowerPoint</Application>
  <PresentationFormat>Widescreen</PresentationFormat>
  <Paragraphs>170</Paragraphs>
  <Slides>24</Slides>
  <Notes>20</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#9Slide07 Pangolin</vt:lpstr>
      <vt:lpstr>#9Slide07 SVNA Love Of Thunder</vt:lpstr>
      <vt:lpstr>Arial</vt:lpstr>
      <vt:lpstr>Calibri</vt:lpstr>
      <vt:lpstr>Calibri Light</vt:lpstr>
      <vt:lpstr>Times New Roman</vt:lpstr>
      <vt:lpstr>Wingdings</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Bui Thi Thuy Trang</cp:lastModifiedBy>
  <cp:revision>258</cp:revision>
  <dcterms:created xsi:type="dcterms:W3CDTF">2024-08-05T10:19:49Z</dcterms:created>
  <dcterms:modified xsi:type="dcterms:W3CDTF">2025-05-17T06:13:27Z</dcterms:modified>
</cp:coreProperties>
</file>