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86" r:id="rId4"/>
    <p:sldMasterId id="2147483698" r:id="rId5"/>
    <p:sldMasterId id="2147483722" r:id="rId6"/>
  </p:sldMasterIdLst>
  <p:notesMasterIdLst>
    <p:notesMasterId r:id="rId42"/>
  </p:notesMasterIdLst>
  <p:sldIdLst>
    <p:sldId id="289" r:id="rId7"/>
    <p:sldId id="313" r:id="rId8"/>
    <p:sldId id="323" r:id="rId9"/>
    <p:sldId id="266" r:id="rId10"/>
    <p:sldId id="265" r:id="rId11"/>
    <p:sldId id="320" r:id="rId12"/>
    <p:sldId id="325" r:id="rId13"/>
    <p:sldId id="326" r:id="rId14"/>
    <p:sldId id="290" r:id="rId15"/>
    <p:sldId id="327" r:id="rId16"/>
    <p:sldId id="259" r:id="rId17"/>
    <p:sldId id="321" r:id="rId18"/>
    <p:sldId id="291" r:id="rId19"/>
    <p:sldId id="308" r:id="rId20"/>
    <p:sldId id="306" r:id="rId21"/>
    <p:sldId id="330" r:id="rId22"/>
    <p:sldId id="292" r:id="rId23"/>
    <p:sldId id="271" r:id="rId24"/>
    <p:sldId id="318" r:id="rId25"/>
    <p:sldId id="310" r:id="rId26"/>
    <p:sldId id="311" r:id="rId27"/>
    <p:sldId id="307" r:id="rId28"/>
    <p:sldId id="273" r:id="rId29"/>
    <p:sldId id="274" r:id="rId30"/>
    <p:sldId id="275" r:id="rId31"/>
    <p:sldId id="278" r:id="rId32"/>
    <p:sldId id="276" r:id="rId33"/>
    <p:sldId id="279" r:id="rId34"/>
    <p:sldId id="293" r:id="rId35"/>
    <p:sldId id="294" r:id="rId36"/>
    <p:sldId id="280" r:id="rId37"/>
    <p:sldId id="295" r:id="rId38"/>
    <p:sldId id="303" r:id="rId39"/>
    <p:sldId id="304" r:id="rId40"/>
    <p:sldId id="305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深色样式 2 - 强调 1/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4" d="100"/>
          <a:sy n="64" d="100"/>
        </p:scale>
        <p:origin x="9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45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4771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863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C8EF8-31F0-2A2B-E4A0-9E872D174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08A40F-6AF5-F7A3-BF7E-44A1ACF3BC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0FFB3-5FF3-8B7A-AE15-1B34AF6F6F4F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34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E81B8-BD6E-335C-0765-C20811D3D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7AC2E5-1A9C-ED82-5951-ECA288679E8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112A5-4EFF-D141-78D6-91EC76B3277E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611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675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80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42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38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20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35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37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90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63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61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27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70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78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81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8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24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12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59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29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92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52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01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80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964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jpg"/><Relationship Id="rId7" Type="http://schemas.microsoft.com/office/2007/relationships/hdphoto" Target="../media/hdphoto1.wdp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33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2.GI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764244" y="40632"/>
            <a:ext cx="980321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39007" y="1274227"/>
            <a:ext cx="60965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Xã</a:t>
            </a:r>
            <a:r>
              <a:rPr lang="en-US" altLang="zh-CN" sz="4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0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853" y="3415699"/>
            <a:ext cx="200596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5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851AC-2E2C-F9A5-D540-94731D7DD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BAA5DD3-2222-C39E-DF8F-7E267231F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AA99D3-7177-75AD-440D-35FDC7200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387" y="599607"/>
            <a:ext cx="9123336" cy="5531370"/>
          </a:xfrm>
          <a:prstGeom prst="rect">
            <a:avLst/>
          </a:prstGeom>
        </p:spPr>
      </p:pic>
      <p:pic>
        <p:nvPicPr>
          <p:cNvPr id="11" name="Content Placeholder 8" descr="2">
            <a:extLst>
              <a:ext uri="{FF2B5EF4-FFF2-40B4-BE49-F238E27FC236}">
                <a16:creationId xmlns:a16="http://schemas.microsoft.com/office/drawing/2014/main" id="{73C8DF99-F7DC-BEDF-8C6A-81E77DF4B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123" y="1249045"/>
            <a:ext cx="913130" cy="88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1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736" y="1494620"/>
            <a:ext cx="4531505" cy="22169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841" y="1494620"/>
            <a:ext cx="4450726" cy="22054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737" y="3782362"/>
            <a:ext cx="4531504" cy="22655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432" y="3760147"/>
            <a:ext cx="4489324" cy="2342234"/>
          </a:xfrm>
          <a:prstGeom prst="rect">
            <a:avLst/>
          </a:prstGeom>
        </p:spPr>
      </p:pic>
      <p:pic>
        <p:nvPicPr>
          <p:cNvPr id="21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339880" y="1884241"/>
            <a:ext cx="1173715" cy="11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10528567" y="1789257"/>
            <a:ext cx="1173715" cy="11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61147" y="2103881"/>
            <a:ext cx="9094609" cy="83099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</a:rPr>
              <a:t>Những việc làm của các bạn ở hình 1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2400" dirty="0">
                <a:solidFill>
                  <a:srgbClr val="000000"/>
                </a:solidFill>
              </a:rPr>
              <a:t> 2 em không đồng tình vì như vậy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bẩn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lang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000000"/>
                </a:solidFill>
              </a:rPr>
              <a:t>trường.</a:t>
            </a:r>
            <a:endParaRPr lang="en-US" sz="2400" dirty="0"/>
          </a:p>
        </p:txBody>
      </p:sp>
      <p:pic>
        <p:nvPicPr>
          <p:cNvPr id="8" name="Picture 7" descr="Tick cross wrong vector icon design. Download a Free Preview or High  Quality Adobe Illustrator Ai, EPS, … | Kids cartoon characters, Vector icon  design, Icon design">
            <a:extLst>
              <a:ext uri="{FF2B5EF4-FFF2-40B4-BE49-F238E27FC236}">
                <a16:creationId xmlns:a16="http://schemas.microsoft.com/office/drawing/2014/main" id="{71F3B3A7-C826-C0B4-35B0-9FBE960D2C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287574" y="4262265"/>
            <a:ext cx="1281962" cy="125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Tick cross wrong vector icon design. Download a Free Preview or High  Quality Adobe Illustrator Ai, EPS, … | Kids cartoon characters, Vector icon  design, Icon design">
            <a:extLst>
              <a:ext uri="{FF2B5EF4-FFF2-40B4-BE49-F238E27FC236}">
                <a16:creationId xmlns:a16="http://schemas.microsoft.com/office/drawing/2014/main" id="{AB0B0C9A-FC1F-4818-3ADE-443A269E27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10524809" y="4302492"/>
            <a:ext cx="1281962" cy="125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1A83A17-BE66-401F-8B49-0F2698B929B1}"/>
              </a:ext>
            </a:extLst>
          </p:cNvPr>
          <p:cNvSpPr/>
          <p:nvPr/>
        </p:nvSpPr>
        <p:spPr>
          <a:xfrm>
            <a:off x="1533137" y="4491469"/>
            <a:ext cx="8991672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</a:rPr>
              <a:t>Những việc làm của các bạn ở hình 3 và 4 em hoàn toàn đồng tình vì các bạn đang giữ vệ sinh trường lớp sạch đẹp.</a:t>
            </a:r>
            <a:endParaRPr lang="en-US" sz="2400" dirty="0"/>
          </a:p>
        </p:txBody>
      </p:sp>
      <p:sp>
        <p:nvSpPr>
          <p:cNvPr id="15" name="Rectangles 2">
            <a:extLst>
              <a:ext uri="{FF2B5EF4-FFF2-40B4-BE49-F238E27FC236}">
                <a16:creationId xmlns:a16="http://schemas.microsoft.com/office/drawing/2014/main" id="{6BBF8255-64F9-79FF-D404-526D014C240D}"/>
              </a:ext>
            </a:extLst>
          </p:cNvPr>
          <p:cNvSpPr/>
          <p:nvPr/>
        </p:nvSpPr>
        <p:spPr>
          <a:xfrm>
            <a:off x="962660" y="162560"/>
            <a:ext cx="10680700" cy="882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Cho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.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mà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tình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3654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1" animBg="1"/>
      <p:bldP spid="15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5" t="10277" r="11179" b="19382"/>
          <a:stretch/>
        </p:blipFill>
        <p:spPr>
          <a:xfrm>
            <a:off x="1746913" y="707198"/>
            <a:ext cx="614017" cy="6494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80252" y="707198"/>
            <a:ext cx="3619367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Vertical Scroll 23"/>
          <p:cNvSpPr/>
          <p:nvPr/>
        </p:nvSpPr>
        <p:spPr>
          <a:xfrm>
            <a:off x="539647" y="1873770"/>
            <a:ext cx="11272602" cy="3432748"/>
          </a:xfrm>
          <a:prstGeom prst="verticalScroll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vi-VN" sz="36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Trường học là nơi các em được tham gia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học tập và vui chơi. Vì vậy, thực hiện được </a:t>
            </a:r>
            <a:r>
              <a:rPr lang="vi-VN" sz="36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việc giữ gìn trường học, lớp học sạch đẹp chính là thể hiện tình yêu đối với trường lớp của mình</a:t>
            </a:r>
            <a:r>
              <a:rPr lang="en-US" sz="36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01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4" grpId="0" animBg="1"/>
      <p:bldP spid="2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>
            <a:extLst>
              <a:ext uri="{FF2B5EF4-FFF2-40B4-BE49-F238E27FC236}">
                <a16:creationId xmlns:a16="http://schemas.microsoft.com/office/drawing/2014/main" id="{71532991-028A-21B6-3EBF-4B4AB6F60790}"/>
              </a:ext>
            </a:extLst>
          </p:cNvPr>
          <p:cNvSpPr/>
          <p:nvPr/>
        </p:nvSpPr>
        <p:spPr>
          <a:xfrm>
            <a:off x="0" y="40118"/>
            <a:ext cx="12192000" cy="1650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6C3D79-3B74-C48E-BA70-BCCB64DF0231}"/>
              </a:ext>
            </a:extLst>
          </p:cNvPr>
          <p:cNvSpPr txBox="1"/>
          <p:nvPr/>
        </p:nvSpPr>
        <p:spPr>
          <a:xfrm>
            <a:off x="1753849" y="2878112"/>
            <a:ext cx="95337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2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0838003"/>
              </p:ext>
            </p:extLst>
          </p:nvPr>
        </p:nvGraphicFramePr>
        <p:xfrm>
          <a:off x="436419" y="422031"/>
          <a:ext cx="11428730" cy="6353823"/>
        </p:xfrm>
        <a:graphic>
          <a:graphicData uri="http://schemas.openxmlformats.org/drawingml/2006/table">
            <a:tbl>
              <a:tblPr firstRow="1">
                <a:tableStyleId>{0660B408-B3CF-4A94-85FC-2B1E0A45F4A2}</a:tableStyleId>
              </a:tblPr>
              <a:tblGrid>
                <a:gridCol w="5484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44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397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99850">
                <a:tc>
                  <a:txBody>
                    <a:bodyPr/>
                    <a:lstStyle/>
                    <a:p>
                      <a:pPr marL="457200" indent="-45720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Quét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sân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457200" indent="-45720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Lau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chùi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cửa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sổ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Rửa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ca,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457200" indent="-45720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rác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thùng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đựng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rác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 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ghế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ngay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buFontTx/>
                        <a:buNone/>
                      </a:pPr>
                      <a:endParaRPr lang="en-US" sz="28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ngồi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Vứt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Bẻ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Vẩy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mực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bậy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bôi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bẩn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tường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cửa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Giẫm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bồn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>
                        <a:buNone/>
                      </a:pP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6" name="Straight Connector 5"/>
          <p:cNvCxnSpPr>
            <a:cxnSpLocks/>
          </p:cNvCxnSpPr>
          <p:nvPr/>
        </p:nvCxnSpPr>
        <p:spPr>
          <a:xfrm flipV="1">
            <a:off x="5917597" y="1371600"/>
            <a:ext cx="0" cy="54042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Vertical Scroll 16">
            <a:extLst>
              <a:ext uri="{FF2B5EF4-FFF2-40B4-BE49-F238E27FC236}">
                <a16:creationId xmlns:a16="http://schemas.microsoft.com/office/drawing/2014/main" id="{94C61075-7E16-EEBC-994F-4E37257B7A21}"/>
              </a:ext>
            </a:extLst>
          </p:cNvPr>
          <p:cNvSpPr/>
          <p:nvPr/>
        </p:nvSpPr>
        <p:spPr>
          <a:xfrm>
            <a:off x="1240041" y="6031279"/>
            <a:ext cx="9821485" cy="744575"/>
          </a:xfrm>
          <a:prstGeom prst="vertic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 gìn trường lớp sạch đẹp là trách nhiệm của mỗi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47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094E6-815E-16D9-0383-75DCB5B30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6001580799399">
            <a:hlinkClick r:id="" action="ppaction://media"/>
            <a:extLst>
              <a:ext uri="{FF2B5EF4-FFF2-40B4-BE49-F238E27FC236}">
                <a16:creationId xmlns:a16="http://schemas.microsoft.com/office/drawing/2014/main" id="{11F0C103-7C4B-3078-DFCF-54179205917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921" y="0"/>
            <a:ext cx="11587398" cy="6730584"/>
          </a:xfrm>
        </p:spPr>
      </p:pic>
    </p:spTree>
    <p:extLst>
      <p:ext uri="{BB962C8B-B14F-4D97-AF65-F5344CB8AC3E}">
        <p14:creationId xmlns:p14="http://schemas.microsoft.com/office/powerpoint/2010/main" val="21822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vận 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509666" y="1529636"/>
            <a:ext cx="113925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Chia </a:t>
            </a:r>
            <a:r>
              <a:rPr lang="en-US" sz="540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sẻ</a:t>
            </a:r>
            <a:r>
              <a:rPr lang="en-US" sz="54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54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gia</a:t>
            </a:r>
            <a:r>
              <a:rPr lang="en-US" sz="54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đình</a:t>
            </a:r>
            <a:r>
              <a:rPr lang="en-US" sz="54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sz="54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việc tham </a:t>
            </a:r>
            <a:r>
              <a:rPr lang="en-US" sz="540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gia</a:t>
            </a:r>
            <a:r>
              <a:rPr lang="en-US" sz="54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/>
            <a:r>
              <a:rPr lang="en-US" sz="540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vệ</a:t>
            </a:r>
            <a:r>
              <a:rPr lang="en-US" sz="54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sinh trường học của em.</a:t>
            </a:r>
          </a:p>
        </p:txBody>
      </p:sp>
    </p:spTree>
    <p:extLst>
      <p:ext uri="{BB962C8B-B14F-4D97-AF65-F5344CB8AC3E}">
        <p14:creationId xmlns:p14="http://schemas.microsoft.com/office/powerpoint/2010/main" val="367149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0EAB14-C8A9-4DAF-B69C-C04CA3E0B31D}"/>
              </a:ext>
            </a:extLst>
          </p:cNvPr>
          <p:cNvSpPr txBox="1">
            <a:spLocks noChangeArrowheads="1"/>
          </p:cNvSpPr>
          <p:nvPr/>
        </p:nvSpPr>
        <p:spPr>
          <a:xfrm>
            <a:off x="922665" y="2611459"/>
            <a:ext cx="10675961" cy="10940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9: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49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0EAB14-C8A9-4DAF-B69C-C04CA3E0B31D}"/>
              </a:ext>
            </a:extLst>
          </p:cNvPr>
          <p:cNvSpPr txBox="1">
            <a:spLocks noChangeArrowheads="1"/>
          </p:cNvSpPr>
          <p:nvPr/>
        </p:nvSpPr>
        <p:spPr>
          <a:xfrm>
            <a:off x="524657" y="2334986"/>
            <a:ext cx="11073970" cy="10940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vi-VN" sz="60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6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altLang="vi-V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vi-VN" sz="60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iữ</a:t>
            </a:r>
            <a:r>
              <a:rPr lang="en-US" altLang="vi-VN" sz="6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vi-VN" sz="6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vi-VN" sz="6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vi-VN" sz="6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6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60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6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12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829" y="1031912"/>
            <a:ext cx="8226966" cy="3474150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pic>
        <p:nvPicPr>
          <p:cNvPr id="4" name="1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6625" y="4807527"/>
            <a:ext cx="2316681" cy="1737851"/>
          </a:xfrm>
          <a:prstGeom prst="rect">
            <a:avLst/>
          </a:prstGeom>
        </p:spPr>
      </p:pic>
      <p:pic>
        <p:nvPicPr>
          <p:cNvPr id="5" name="1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4157" y="4156364"/>
            <a:ext cx="2316681" cy="2450995"/>
          </a:xfrm>
          <a:prstGeom prst="rect">
            <a:avLst/>
          </a:prstGeom>
        </p:spPr>
      </p:pic>
      <p:pic>
        <p:nvPicPr>
          <p:cNvPr id="6" name="1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2988" y="4641273"/>
            <a:ext cx="2316681" cy="198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LE_20211013_194928_mặt trờ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748" y="1687772"/>
            <a:ext cx="8307070" cy="47110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142" y="4437351"/>
            <a:ext cx="1247775" cy="1724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0217" y="2040514"/>
            <a:ext cx="1409700" cy="2143557"/>
          </a:xfrm>
          <a:prstGeom prst="rect">
            <a:avLst/>
          </a:prstGeom>
        </p:spPr>
      </p:pic>
      <p:sp>
        <p:nvSpPr>
          <p:cNvPr id="7" name="Text Box 2"/>
          <p:cNvSpPr txBox="1"/>
          <p:nvPr/>
        </p:nvSpPr>
        <p:spPr>
          <a:xfrm>
            <a:off x="587375" y="304165"/>
            <a:ext cx="10488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sạch,đẹp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40757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55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587375" y="304165"/>
            <a:ext cx="104882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Cùng tham gia một buổi vệ sinh ở sân trường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911985" y="1299845"/>
            <a:ext cx="8307070" cy="47110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92735" y="132080"/>
            <a:ext cx="2392680" cy="932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Phân công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416300" y="231775"/>
            <a:ext cx="7049135" cy="17665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Tổ 1, 2: Quét sân trường</a:t>
            </a:r>
          </a:p>
          <a:p>
            <a:pPr algn="ctr"/>
            <a:r>
              <a:rPr lang="en-US" sz="4000"/>
              <a:t>Tổ 3,4: Chăm sóc cây và bồn hoa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842260" y="2513330"/>
            <a:ext cx="7703820" cy="40309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2" grpId="0" bldLvl="0" animBg="1"/>
      <p:bldP spid="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vận 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58340" y="1014095"/>
            <a:ext cx="8478520" cy="504126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41605" y="40640"/>
            <a:ext cx="1896745" cy="7912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Tổng kết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85265" y="143510"/>
            <a:ext cx="9525000" cy="2887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105" y="3208020"/>
            <a:ext cx="6073140" cy="3649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991987539404">
            <a:hlinkClick r:id="" action="ppaction://media"/>
            <a:extLst>
              <a:ext uri="{FF2B5EF4-FFF2-40B4-BE49-F238E27FC236}">
                <a16:creationId xmlns:a16="http://schemas.microsoft.com/office/drawing/2014/main" id="{29FD468E-4D26-EAC9-06EA-1CDF1A9EE6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2550"/>
            <a:ext cx="12192000" cy="669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2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24025" y="506730"/>
            <a:ext cx="9228455" cy="4808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Chúc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tốt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61" y="1596599"/>
            <a:ext cx="4656393" cy="2458854"/>
          </a:xfrm>
          <a:prstGeom prst="rect">
            <a:avLst/>
          </a:prstGeom>
        </p:spPr>
      </p:pic>
      <p:pic>
        <p:nvPicPr>
          <p:cNvPr id="6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35057" y="1596599"/>
            <a:ext cx="4914186" cy="2458854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262" y="4285847"/>
            <a:ext cx="4656391" cy="2421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6227" y="4285847"/>
            <a:ext cx="4783015" cy="2421357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57812" y="475976"/>
            <a:ext cx="1285264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0523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1443"/>
            <a:ext cx="4087496" cy="2309782"/>
          </a:xfrm>
          <a:prstGeom prst="rect">
            <a:avLst/>
          </a:prstGeom>
        </p:spPr>
      </p:pic>
      <p:pic>
        <p:nvPicPr>
          <p:cNvPr id="6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73649" y="1234833"/>
            <a:ext cx="5331114" cy="282300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21" y="4285847"/>
            <a:ext cx="4410190" cy="2421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1139" y="4285847"/>
            <a:ext cx="4485987" cy="2572153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457200" y="407941"/>
            <a:ext cx="128526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8988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260761"/>
            <a:ext cx="4756424" cy="2687783"/>
          </a:xfrm>
          <a:prstGeom prst="rect">
            <a:avLst/>
          </a:prstGeom>
        </p:spPr>
      </p:pic>
      <p:pic>
        <p:nvPicPr>
          <p:cNvPr id="6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58559" y="1260762"/>
            <a:ext cx="5331114" cy="282300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37" y="4083764"/>
            <a:ext cx="4410190" cy="2421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0630" y="4083764"/>
            <a:ext cx="4485987" cy="2572153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-160888" y="545706"/>
            <a:ext cx="128526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pic>
        <p:nvPicPr>
          <p:cNvPr id="9" name="Content Placeholder 4" descr="neutral_button-021-582x437_zmxx"/>
          <p:cNvPicPr>
            <a:picLocks noGrp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4320" y="2848750"/>
            <a:ext cx="1270635" cy="953770"/>
          </a:xfrm>
          <a:prstGeom prst="rect">
            <a:avLst/>
          </a:prstGeom>
        </p:spPr>
      </p:pic>
      <p:pic>
        <p:nvPicPr>
          <p:cNvPr id="12" name="Content Placeholder 4" descr="neutral_button-021-582x437_zmxx"/>
          <p:cNvPicPr>
            <a:picLocks noGrp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8914" y="2848750"/>
            <a:ext cx="1270635" cy="953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00282" y="576483"/>
            <a:ext cx="1517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48314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260761"/>
            <a:ext cx="4756424" cy="2687783"/>
          </a:xfrm>
          <a:prstGeom prst="rect">
            <a:avLst/>
          </a:prstGeom>
        </p:spPr>
      </p:pic>
      <p:pic>
        <p:nvPicPr>
          <p:cNvPr id="6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58559" y="1260762"/>
            <a:ext cx="5331114" cy="282300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37" y="4083764"/>
            <a:ext cx="4410190" cy="2421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0630" y="4036100"/>
            <a:ext cx="5580497" cy="2619817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-160888" y="545706"/>
            <a:ext cx="128526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1" name="Content Placeholder 8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0006" y="5609242"/>
            <a:ext cx="1269894" cy="1228388"/>
          </a:xfrm>
          <a:prstGeom prst="rect">
            <a:avLst/>
          </a:prstGeom>
        </p:spPr>
      </p:pic>
      <p:pic>
        <p:nvPicPr>
          <p:cNvPr id="13" name="Content Placeholder 8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3505" y="5760995"/>
            <a:ext cx="1269894" cy="122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5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khám 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83210" y="132080"/>
            <a:ext cx="11908789" cy="932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HP-211" panose="020B0803050302020204" pitchFamily="34" charset="0"/>
              </a:rPr>
              <a:t>Em có nhận xét gì khi nhìn thấy khung cảnh sân trường sau buổi sinh hoạt dưới cờ như hình bên?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06140" y="1313180"/>
            <a:ext cx="8502650" cy="5087620"/>
          </a:xfrm>
          <a:prstGeom prst="rect">
            <a:avLst/>
          </a:prstGeom>
        </p:spPr>
      </p:pic>
      <p:sp>
        <p:nvSpPr>
          <p:cNvPr id="7" name="Vertical Scroll 6"/>
          <p:cNvSpPr/>
          <p:nvPr/>
        </p:nvSpPr>
        <p:spPr>
          <a:xfrm>
            <a:off x="-195943" y="1684019"/>
            <a:ext cx="3831772" cy="5173981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HP-211" panose="020B0803050302020204" pitchFamily="34" charset="0"/>
              </a:rPr>
              <a:t>Khung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cảnh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sân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trường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sau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buổi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sinh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hoạt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rất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bừa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bãi</a:t>
            </a:r>
            <a:r>
              <a:rPr lang="en-US" sz="2800" dirty="0">
                <a:latin typeface="HP-211" panose="020B0803050302020204" pitchFamily="34" charset="0"/>
              </a:rPr>
              <a:t>, </a:t>
            </a:r>
            <a:r>
              <a:rPr lang="en-US" sz="2800" dirty="0" err="1">
                <a:latin typeface="HP-211" panose="020B0803050302020204" pitchFamily="34" charset="0"/>
              </a:rPr>
              <a:t>mất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vệ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sinh</a:t>
            </a:r>
            <a:r>
              <a:rPr lang="en-US" sz="2800" dirty="0">
                <a:latin typeface="HP-211" panose="020B0803050302020204" pitchFamily="34" charset="0"/>
              </a:rPr>
              <a:t>, </a:t>
            </a:r>
            <a:r>
              <a:rPr lang="en-US" sz="2800" dirty="0" err="1">
                <a:latin typeface="HP-211" panose="020B0803050302020204" pitchFamily="34" charset="0"/>
              </a:rPr>
              <a:t>giấy</a:t>
            </a:r>
            <a:r>
              <a:rPr lang="en-US" sz="2800" dirty="0">
                <a:latin typeface="HP-211" panose="020B0803050302020204" pitchFamily="34" charset="0"/>
              </a:rPr>
              <a:t>, </a:t>
            </a:r>
            <a:r>
              <a:rPr lang="en-US" sz="2800" dirty="0" err="1">
                <a:latin typeface="HP-211" panose="020B0803050302020204" pitchFamily="34" charset="0"/>
              </a:rPr>
              <a:t>rác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vứt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đầy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trên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sân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trường</a:t>
            </a:r>
            <a:r>
              <a:rPr lang="en-US" sz="2800" dirty="0">
                <a:latin typeface="HP-211" panose="020B0803050302020204" pitchFamily="34" charset="0"/>
              </a:rPr>
              <a:t>, </a:t>
            </a:r>
            <a:r>
              <a:rPr lang="en-US" sz="2800" dirty="0" err="1">
                <a:latin typeface="HP-211" panose="020B0803050302020204" pitchFamily="34" charset="0"/>
              </a:rPr>
              <a:t>ghế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không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được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thu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lại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sau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buổi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sinh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hoạt</a:t>
            </a:r>
            <a:r>
              <a:rPr lang="en-US" sz="2800" dirty="0">
                <a:latin typeface="HP-211" panose="020B0803050302020204" pitchFamily="34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61" y="1695075"/>
            <a:ext cx="4656393" cy="2458854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6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66227" y="1695075"/>
            <a:ext cx="4783016" cy="2458854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262" y="4384323"/>
            <a:ext cx="4656391" cy="2421357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6227" y="4384323"/>
            <a:ext cx="4783015" cy="2421357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3" name="Rectangles 2">
            <a:extLst>
              <a:ext uri="{FF2B5EF4-FFF2-40B4-BE49-F238E27FC236}">
                <a16:creationId xmlns:a16="http://schemas.microsoft.com/office/drawing/2014/main" id="{2061375E-83CC-40E2-18FB-ED4086D266E9}"/>
              </a:ext>
            </a:extLst>
          </p:cNvPr>
          <p:cNvSpPr/>
          <p:nvPr/>
        </p:nvSpPr>
        <p:spPr>
          <a:xfrm>
            <a:off x="206828" y="2677"/>
            <a:ext cx="11778343" cy="1593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latin typeface="HP-211" panose="020B0803050302020204" pitchFamily="34" charset="0"/>
              </a:rPr>
              <a:t>Cho </a:t>
            </a:r>
            <a:r>
              <a:rPr lang="en-US" sz="3600" dirty="0" err="1">
                <a:latin typeface="HP-211" panose="020B0803050302020204" pitchFamily="34" charset="0"/>
              </a:rPr>
              <a:t>biết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các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bạn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trong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mỗi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hình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đang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làm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gì</a:t>
            </a:r>
            <a:r>
              <a:rPr lang="en-US" sz="3600" dirty="0">
                <a:latin typeface="HP-211" panose="020B0803050302020204" pitchFamily="34" charset="0"/>
              </a:rPr>
              <a:t>. </a:t>
            </a:r>
            <a:r>
              <a:rPr lang="en-US" sz="3600" dirty="0" err="1">
                <a:latin typeface="HP-211" panose="020B0803050302020204" pitchFamily="34" charset="0"/>
              </a:rPr>
              <a:t>Những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việc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làm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nào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của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các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bạn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mà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em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không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đồng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tình</a:t>
            </a:r>
            <a:r>
              <a:rPr lang="en-US" sz="3600" dirty="0">
                <a:latin typeface="HP-211" panose="020B0803050302020204" pitchFamily="34" charset="0"/>
              </a:rPr>
              <a:t>? </a:t>
            </a:r>
            <a:r>
              <a:rPr lang="en-US" sz="3600" dirty="0" err="1">
                <a:latin typeface="HP-211" panose="020B0803050302020204" pitchFamily="34" charset="0"/>
              </a:rPr>
              <a:t>Vì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sao</a:t>
            </a:r>
            <a:r>
              <a:rPr lang="en-US" sz="3600" dirty="0">
                <a:latin typeface="HP-211" panose="020B08030503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3900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ACF46-7F15-A76C-71B7-C2F7395B7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035C1B-DBA3-0881-340E-C8CA892C4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s 2">
            <a:extLst>
              <a:ext uri="{FF2B5EF4-FFF2-40B4-BE49-F238E27FC236}">
                <a16:creationId xmlns:a16="http://schemas.microsoft.com/office/drawing/2014/main" id="{FBF4A4A9-B469-1627-D965-C4072206EF20}"/>
              </a:ext>
            </a:extLst>
          </p:cNvPr>
          <p:cNvSpPr/>
          <p:nvPr/>
        </p:nvSpPr>
        <p:spPr>
          <a:xfrm>
            <a:off x="962660" y="162560"/>
            <a:ext cx="10680700" cy="882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Cho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.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mà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tình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CFB7266-F247-F5EB-F42C-9749ADEC5F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18349" y="1247775"/>
            <a:ext cx="9125012" cy="5245100"/>
          </a:xfrm>
          <a:prstGeom prst="rect">
            <a:avLst/>
          </a:prstGeom>
        </p:spPr>
      </p:pic>
      <p:pic>
        <p:nvPicPr>
          <p:cNvPr id="5" name="Content Placeholder 4" descr="neutral_button-021-582x437_zmxx">
            <a:extLst>
              <a:ext uri="{FF2B5EF4-FFF2-40B4-BE49-F238E27FC236}">
                <a16:creationId xmlns:a16="http://schemas.microsoft.com/office/drawing/2014/main" id="{0A9EAD3B-D5FA-AACE-D3F5-58028AFB7F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62660" y="1583986"/>
            <a:ext cx="1270635" cy="95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5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24ED8-82E0-362D-1095-2125E1982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CE19DE-1E84-40E1-5CA8-A9ED62288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EFC37DB-B08D-2059-172A-CCE1A2FE0C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30449" y="539646"/>
            <a:ext cx="9436829" cy="5846163"/>
          </a:xfrm>
          <a:prstGeom prst="rect">
            <a:avLst/>
          </a:prstGeom>
        </p:spPr>
      </p:pic>
      <p:pic>
        <p:nvPicPr>
          <p:cNvPr id="5" name="Content Placeholder 4" descr="neutral_button-021-582x437_zmxx">
            <a:extLst>
              <a:ext uri="{FF2B5EF4-FFF2-40B4-BE49-F238E27FC236}">
                <a16:creationId xmlns:a16="http://schemas.microsoft.com/office/drawing/2014/main" id="{471AC882-B4B5-B484-86BD-7FF2753883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38200" y="1456055"/>
            <a:ext cx="1270635" cy="95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4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638269" y="599607"/>
            <a:ext cx="8964117" cy="5636301"/>
          </a:xfrm>
          <a:prstGeom prst="rect">
            <a:avLst/>
          </a:prstGeom>
        </p:spPr>
      </p:pic>
      <p:pic>
        <p:nvPicPr>
          <p:cNvPr id="9" name="Content Placeholder 8" descr="2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281670" y="1474304"/>
            <a:ext cx="913130" cy="883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</TotalTime>
  <Words>731</Words>
  <Application>Microsoft Office PowerPoint</Application>
  <PresentationFormat>Widescreen</PresentationFormat>
  <Paragraphs>70</Paragraphs>
  <Slides>35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等线</vt:lpstr>
      <vt:lpstr>Microsoft YaHei</vt:lpstr>
      <vt:lpstr>Arial</vt:lpstr>
      <vt:lpstr>Arial Rounded MT Bold</vt:lpstr>
      <vt:lpstr>Calibri</vt:lpstr>
      <vt:lpstr>Calibri Light</vt:lpstr>
      <vt:lpstr>HP-211</vt:lpstr>
      <vt:lpstr>Times New Roman</vt:lpstr>
      <vt:lpstr>字魂59号-创粗黑</vt:lpstr>
      <vt:lpstr>2_Office Theme</vt:lpstr>
      <vt:lpstr>Office 主题</vt:lpstr>
      <vt:lpstr>3_Office Theme</vt:lpstr>
      <vt:lpstr>1_Office Theme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admin</cp:lastModifiedBy>
  <cp:revision>63</cp:revision>
  <dcterms:created xsi:type="dcterms:W3CDTF">2021-06-03T08:15:20Z</dcterms:created>
  <dcterms:modified xsi:type="dcterms:W3CDTF">2024-11-06T02:27:52Z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