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25" r:id="rId2"/>
    <p:sldId id="267" r:id="rId3"/>
    <p:sldId id="4476" r:id="rId4"/>
    <p:sldId id="461" r:id="rId5"/>
    <p:sldId id="4435" r:id="rId6"/>
    <p:sldId id="4436" r:id="rId7"/>
    <p:sldId id="4481" r:id="rId8"/>
    <p:sldId id="4438" r:id="rId9"/>
    <p:sldId id="4473" r:id="rId10"/>
    <p:sldId id="4480" r:id="rId11"/>
    <p:sldId id="4482" r:id="rId12"/>
    <p:sldId id="4474" r:id="rId13"/>
    <p:sldId id="4479" r:id="rId14"/>
    <p:sldId id="325" r:id="rId15"/>
    <p:sldId id="341" r:id="rId16"/>
    <p:sldId id="4483" r:id="rId17"/>
    <p:sldId id="4484" r:id="rId18"/>
    <p:sldId id="343" r:id="rId19"/>
    <p:sldId id="4475" r:id="rId20"/>
    <p:sldId id="42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5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7B4323-273A-443B-BBE1-0803962E182B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228EB3-A912-440F-B49B-91000436E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796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D0F237-2AA5-40D4-B18C-3D3979B983D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72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1F190-5AF0-0BFA-7E86-FF1734D8B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C7D54D-CB6A-5478-7FCF-663FF17BC7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C24F55-BB41-CF8C-958E-6F6D9E329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BBD70-A742-4666-9837-235872E1CB71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8995F-435F-B23D-9482-3AA25457F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65789B-33CC-27AD-7B20-1FDA14AD0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4F96-D004-4300-951A-A16634724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84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38EFD-D2CC-BE3D-65AC-4715D4BB2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8B708E-8913-85B1-0A89-4175AAF63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F759E-7391-90E1-D6DF-E8BD53D9C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BBD70-A742-4666-9837-235872E1CB71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99DA1-3D5B-5092-B015-3A15D9F2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CB42D-641D-323E-43CA-95A225B8E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4F96-D004-4300-951A-A16634724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19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5EF4A3-1F09-207F-B1FA-26FCE56D71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08105E-FD8E-3570-07F8-1CC4AD7FCE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451D5-E855-5A3F-BC39-B3AAA6D5E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BBD70-A742-4666-9837-235872E1CB71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485D5-4D1A-AB9B-F007-388715566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37EE7-FA74-020C-1EBC-D6B2E25AD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4F96-D004-4300-951A-A16634724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705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D586082-FF30-4639-838C-AFFC7E759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284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BC534A85-A98C-4E22-A3D3-1945AFD5CE47}"/>
              </a:ext>
            </a:extLst>
          </p:cNvPr>
          <p:cNvSpPr/>
          <p:nvPr userDrawn="1"/>
        </p:nvSpPr>
        <p:spPr>
          <a:xfrm rot="16200000">
            <a:off x="2944991" y="-2455343"/>
            <a:ext cx="6318403" cy="11749789"/>
          </a:xfrm>
          <a:prstGeom prst="roundRect">
            <a:avLst>
              <a:gd name="adj" fmla="val 7269"/>
            </a:avLst>
          </a:prstGeom>
          <a:noFill/>
          <a:ln w="38100">
            <a:solidFill>
              <a:srgbClr val="44AAC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2881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5C2C9DB-336E-4CFA-8BA4-F332EADF32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284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9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75547-6E11-81C3-A646-1EF200846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8ADFC-C97C-7798-E3D0-1E819D497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7C61-7852-D0F3-0DFF-FD164DD01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BBD70-A742-4666-9837-235872E1CB71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A0F7C-B7CF-050B-A660-DF92F9906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5200FE-EDE6-E26B-57E2-15EF2A8BA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4F96-D004-4300-951A-A16634724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428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815ED-81CA-4C18-7C14-59E86B7F3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CF9EE-371B-2D8E-D64C-3D7B5BBD9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E2D08-EC63-4415-D9A7-1041A6B1B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BBD70-A742-4666-9837-235872E1CB71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3A2D1-D01A-6A33-842B-A47D256E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7E4D6-38D3-1919-DF4C-B9A6F0F4E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4F96-D004-4300-951A-A16634724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984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61261-50E2-2DC0-B941-4A5846A01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2571F-8F66-51B4-6184-A09C0F63CD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393036-EC94-5051-E460-FEE2A6815E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4DA486-3074-53C0-F591-2577253E2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BBD70-A742-4666-9837-235872E1CB71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C5C7B0-7231-4B34-4ED7-0D127F725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0C8405-29A2-5C07-063C-DCA76E8E7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4F96-D004-4300-951A-A16634724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521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7C36C-1FDE-8167-1DBF-FF761F07D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6E7DEC-17EB-9C33-B555-916DB037A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745E1F-D0D2-F8D5-5850-CA5ED18AD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DAADB6-4D96-A2B2-FCFD-FB0C825676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2E27C6-BF4A-426F-FFD6-9E71E78FF4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4CD2B-2C94-152F-8E44-24D94900B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BBD70-A742-4666-9837-235872E1CB71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8B46A9-AE43-6B98-D841-0B6F31A2A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10B807-A4A2-14B6-28A5-18F0F9A09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4F96-D004-4300-951A-A16634724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19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7FEAC-9F30-192D-FEE7-15170B48E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FB599F-6636-B3D5-292D-482CF700E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BBD70-A742-4666-9837-235872E1CB71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DD1CD-691D-1D32-0197-BC4A855A6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1AEBAD-6B93-1EEC-3543-CAD7A6435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4F96-D004-4300-951A-A16634724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161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507A40-C5CB-238B-9706-2C5D04F5E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BBD70-A742-4666-9837-235872E1CB71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7D78FA-3DCA-3389-EDB3-01FEA7497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640E4D-B845-2037-D774-3E1EE375A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4F96-D004-4300-951A-A16634724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420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CBB58-D581-B403-650C-74B4EF7F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44A69-F626-4582-6341-945EAE4D1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A2C485-A82E-BE51-12A4-15F576314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E3223-916B-A3EA-48A2-B6C05111B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BBD70-A742-4666-9837-235872E1CB71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98E35D-5BCF-531F-B8C5-3D6E69A2D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5CAD18-A289-01B1-029E-E4DDD8EB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4F96-D004-4300-951A-A16634724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301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44E06-5907-C877-087A-3315ACB4E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F7996A-B051-6AEB-ED66-1670D61A70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1CFE97-6096-F506-D224-B8A122B3B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62B868-E796-6C78-722A-F523B2403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BBD70-A742-4666-9837-235872E1CB71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48439C-46EB-F482-9B11-27C405EA3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77DD5D-CB53-DD9E-74AB-869166614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34F96-D004-4300-951A-A16634724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72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1350FA-5773-19B3-A741-EFE920FA8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C2EB0-3514-3D17-7ED1-C3061F10C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34074B-6521-1F41-A023-8E84BA75F1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BBD70-A742-4666-9837-235872E1CB71}" type="datetimeFigureOut">
              <a:rPr lang="en-US" smtClean="0"/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1214D-40C9-E674-262B-0EDCFAB7F3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E4053-CDBB-7F6E-A9D7-BD2BD4797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34F96-D004-4300-951A-A16634724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503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3.wav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audio3.wav"/><Relationship Id="rId11" Type="http://schemas.openxmlformats.org/officeDocument/2006/relationships/image" Target="../media/image16.jpe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audio3.wav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A8CA530-F7E4-620E-21FB-F94E5B1675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F083BC-2C5A-A34E-51C9-5C52B0CB7422}"/>
              </a:ext>
            </a:extLst>
          </p:cNvPr>
          <p:cNvSpPr txBox="1"/>
          <p:nvPr/>
        </p:nvSpPr>
        <p:spPr>
          <a:xfrm>
            <a:off x="4359667" y="120994"/>
            <a:ext cx="39230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/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1">
                      <a:lumMod val="75000"/>
                      <a:alpha val="40000"/>
                    </a:schemeClr>
                  </a:glow>
                </a:effectLst>
              </a:rPr>
              <a:t>TRƯỜNG TIỂU HỌC ĐỨC HỢP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BDDBE0-58A1-FC0F-5EFD-76B9530EF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928" y="1054858"/>
            <a:ext cx="11167534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CHÀO MỪNG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 THẦY CÔ VỀ DỰ GIỜ VỚI LỚP 5C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40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			</a:t>
            </a:r>
            <a:r>
              <a:rPr lang="vi-VN" altLang="en-US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</a:t>
            </a:r>
            <a:r>
              <a:rPr lang="en-US" altLang="en-US" b="1" i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lang="en-US" altLang="en-US" b="1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viên</a:t>
            </a:r>
            <a:r>
              <a:rPr lang="en-US" altLang="en-US" b="1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Nguyễn Thị Hà Phương</a:t>
            </a:r>
          </a:p>
        </p:txBody>
      </p:sp>
    </p:spTree>
    <p:extLst>
      <p:ext uri="{BB962C8B-B14F-4D97-AF65-F5344CB8AC3E}">
        <p14:creationId xmlns:p14="http://schemas.microsoft.com/office/powerpoint/2010/main" val="171642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486-F1AE-3379-9EEE-CC097DC7E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A863A-0594-BFA7-5A9C-AF00EC02E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00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B0A3C1C-D17A-2604-DB87-42C7FDD9EE98}"/>
              </a:ext>
            </a:extLst>
          </p:cNvPr>
          <p:cNvSpPr/>
          <p:nvPr/>
        </p:nvSpPr>
        <p:spPr>
          <a:xfrm>
            <a:off x="1500028" y="1180730"/>
            <a:ext cx="9513869" cy="383049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Thực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cắt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ghép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hai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hình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tam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giác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tạo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thành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hình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chữ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nhật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.</a:t>
            </a:r>
          </a:p>
          <a:p>
            <a:pPr marL="285750" marR="0" indent="-28575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n-US" sz="3200" dirty="0">
                <a:effectLst/>
                <a:ea typeface="Times New Roman" panose="02020603050405020304" pitchFamily="18" charset="0"/>
              </a:rPr>
              <a:t> So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sánh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diện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tích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hình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chữ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nhật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ghép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diện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tích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hình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tam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giác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.</a:t>
            </a:r>
          </a:p>
          <a:p>
            <a:pPr marL="285750" marR="0" indent="-285750" algn="just">
              <a:lnSpc>
                <a:spcPct val="115000"/>
              </a:lnSpc>
              <a:buFont typeface="Wingdings" panose="05000000000000000000" pitchFamily="2" charset="2"/>
              <a:buChar char="Ø"/>
            </a:pPr>
            <a:r>
              <a:rPr lang="en-US" sz="3200" dirty="0">
                <a:effectLst/>
                <a:ea typeface="Times New Roman" panose="02020603050405020304" pitchFamily="18" charset="0"/>
              </a:rPr>
              <a:t> So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sánh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kích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thước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cạnh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hình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chữ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nhật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ghép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hình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tam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giác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4225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757A7-527C-5818-EFA0-8D74BA899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8F9FCC4F-E810-B2E4-D838-A105EEDEF7BD}"/>
              </a:ext>
            </a:extLst>
          </p:cNvPr>
          <p:cNvSpPr/>
          <p:nvPr/>
        </p:nvSpPr>
        <p:spPr>
          <a:xfrm>
            <a:off x="3848178" y="2556680"/>
            <a:ext cx="2514600" cy="1744639"/>
          </a:xfrm>
          <a:prstGeom prst="triangle">
            <a:avLst>
              <a:gd name="adj" fmla="val 27484"/>
            </a:avLst>
          </a:prstGeom>
          <a:solidFill>
            <a:srgbClr val="FFC87A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62B714E-43D9-3B9E-180E-F5304201E956}"/>
              </a:ext>
            </a:extLst>
          </p:cNvPr>
          <p:cNvCxnSpPr>
            <a:cxnSpLocks/>
          </p:cNvCxnSpPr>
          <p:nvPr/>
        </p:nvCxnSpPr>
        <p:spPr>
          <a:xfrm>
            <a:off x="4533978" y="2556679"/>
            <a:ext cx="0" cy="1744639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4F3CF527-0499-93AA-5D85-C30405ED0831}"/>
              </a:ext>
            </a:extLst>
          </p:cNvPr>
          <p:cNvSpPr/>
          <p:nvPr/>
        </p:nvSpPr>
        <p:spPr>
          <a:xfrm>
            <a:off x="4533978" y="4170528"/>
            <a:ext cx="152400" cy="1307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1F0DD1-55B5-1036-39EB-9B222C96C4AD}"/>
              </a:ext>
            </a:extLst>
          </p:cNvPr>
          <p:cNvCxnSpPr>
            <a:cxnSpLocks/>
          </p:cNvCxnSpPr>
          <p:nvPr/>
        </p:nvCxnSpPr>
        <p:spPr>
          <a:xfrm>
            <a:off x="3848178" y="4551528"/>
            <a:ext cx="2514600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732EB5-ED05-8BC2-7B9D-384D271ADCCA}"/>
              </a:ext>
            </a:extLst>
          </p:cNvPr>
          <p:cNvCxnSpPr>
            <a:stCxn id="2" idx="2"/>
          </p:cNvCxnSpPr>
          <p:nvPr/>
        </p:nvCxnSpPr>
        <p:spPr>
          <a:xfrm>
            <a:off x="3848178" y="4301319"/>
            <a:ext cx="0" cy="250209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6443F3-BF76-212C-68EA-974C03B5B89F}"/>
              </a:ext>
            </a:extLst>
          </p:cNvPr>
          <p:cNvCxnSpPr>
            <a:cxnSpLocks/>
          </p:cNvCxnSpPr>
          <p:nvPr/>
        </p:nvCxnSpPr>
        <p:spPr>
          <a:xfrm>
            <a:off x="6362778" y="4328614"/>
            <a:ext cx="0" cy="250209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A2340E7-6C43-F1F0-90E7-12846E1EE3C2}"/>
              </a:ext>
            </a:extLst>
          </p:cNvPr>
          <p:cNvSpPr txBox="1"/>
          <p:nvPr/>
        </p:nvSpPr>
        <p:spPr>
          <a:xfrm>
            <a:off x="4547626" y="3428999"/>
            <a:ext cx="419100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B275A2-8713-6EC2-6AB1-882823664862}"/>
              </a:ext>
            </a:extLst>
          </p:cNvPr>
          <p:cNvSpPr txBox="1"/>
          <p:nvPr/>
        </p:nvSpPr>
        <p:spPr>
          <a:xfrm>
            <a:off x="4819728" y="4453718"/>
            <a:ext cx="571500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7D0302-C6BE-50FF-3803-CCF231CE6AFF}"/>
              </a:ext>
            </a:extLst>
          </p:cNvPr>
          <p:cNvSpPr txBox="1"/>
          <p:nvPr/>
        </p:nvSpPr>
        <p:spPr>
          <a:xfrm>
            <a:off x="2264735" y="389588"/>
            <a:ext cx="90844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Muốn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tính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diện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lấy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độ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đáy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nhân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với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chiều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cao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(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cùng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)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rồi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chia </a:t>
            </a:r>
            <a:r>
              <a:rPr lang="en-US" sz="2800" b="1" i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lang="en-US" sz="2800" b="1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2.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753D28-D7FF-99C0-64C3-62D2D99580B8}"/>
              </a:ext>
            </a:extLst>
          </p:cNvPr>
          <p:cNvSpPr txBox="1"/>
          <p:nvPr/>
        </p:nvSpPr>
        <p:spPr>
          <a:xfrm>
            <a:off x="6362778" y="1824460"/>
            <a:ext cx="28566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S :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diện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a :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đáy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h :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chiều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cao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endParaRPr lang="vi-VN" sz="2800" dirty="0"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12" name="Picture 2" descr="Cara De Garoto Garoto Pensando | Cartoon character design, Kid character,  Character design">
            <a:extLst>
              <a:ext uri="{FF2B5EF4-FFF2-40B4-BE49-F238E27FC236}">
                <a16:creationId xmlns:a16="http://schemas.microsoft.com/office/drawing/2014/main" id="{D27F6354-D2AF-D8AC-631C-D3582FE952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789" b="90087" l="49778" r="94420">
                        <a14:foregroundMark x1="62620" y1="32211" x2="65176" y2="39368"/>
                        <a14:foregroundMark x1="70607" y1="33053" x2="73482" y2="38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98" t="877"/>
          <a:stretch/>
        </p:blipFill>
        <p:spPr bwMode="auto">
          <a:xfrm>
            <a:off x="294016" y="1408975"/>
            <a:ext cx="4194741" cy="565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artoon sticker with light bulb in comic style Vector Image">
            <a:extLst>
              <a:ext uri="{FF2B5EF4-FFF2-40B4-BE49-F238E27FC236}">
                <a16:creationId xmlns:a16="http://schemas.microsoft.com/office/drawing/2014/main" id="{D54E7B9A-7D6D-02FE-E7DB-D6DCAED56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9" b="89537" l="5200" r="97700">
                        <a14:foregroundMark x1="50600" y1="16667" x2="50600" y2="16667"/>
                        <a14:foregroundMark x1="71900" y1="26204" x2="71900" y2="26204"/>
                        <a14:foregroundMark x1="76000" y1="47130" x2="76000" y2="47130"/>
                        <a14:foregroundMark x1="71000" y1="65556" x2="71000" y2="65556"/>
                        <a14:foregroundMark x1="45300" y1="72963" x2="45300" y2="72963"/>
                        <a14:foregroundMark x1="47700" y1="66111" x2="49200" y2="80556"/>
                        <a14:foregroundMark x1="49800" y1="59907" x2="53100" y2="79815"/>
                        <a14:foregroundMark x1="50700" y1="47037" x2="60000" y2="69352"/>
                        <a14:foregroundMark x1="34600" y1="36111" x2="34600" y2="36111"/>
                        <a14:foregroundMark x1="34600" y1="36111" x2="32200" y2="49815"/>
                        <a14:foregroundMark x1="58400" y1="71852" x2="51300" y2="81389"/>
                        <a14:foregroundMark x1="45300" y1="73241" x2="47100" y2="80556"/>
                        <a14:foregroundMark x1="29500" y1="65278" x2="29500" y2="65278"/>
                        <a14:foregroundMark x1="20500" y1="47407" x2="20500" y2="47407"/>
                        <a14:foregroundMark x1="29900" y1="27407" x2="29900" y2="27407"/>
                        <a14:foregroundMark x1="32800" y1="50278" x2="36100" y2="55463"/>
                        <a14:foregroundMark x1="36700" y1="56759" x2="40400" y2="62130"/>
                        <a14:foregroundMark x1="45600" y1="67037" x2="45300" y2="75370"/>
                        <a14:foregroundMark x1="64200" y1="55833" x2="59200" y2="64907"/>
                        <a14:foregroundMark x1="67100" y1="38056" x2="67300" y2="45833"/>
                        <a14:foregroundMark x1="68000" y1="46296" x2="64900" y2="55648"/>
                        <a14:foregroundMark x1="46200" y1="28333" x2="53000" y2="28241"/>
                        <a14:foregroundMark x1="54700" y1="28148" x2="61500" y2="31204"/>
                        <a14:foregroundMark x1="45700" y1="28519" x2="39400" y2="31944"/>
                        <a14:foregroundMark x1="34200" y1="38056" x2="31800" y2="4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1536">
            <a:off x="2122241" y="1430628"/>
            <a:ext cx="1110563" cy="119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5768C40-F25D-C148-9D3C-91707A157DDA}"/>
                  </a:ext>
                </a:extLst>
              </p:cNvPr>
              <p:cNvSpPr txBox="1"/>
              <p:nvPr/>
            </p:nvSpPr>
            <p:spPr>
              <a:xfrm>
                <a:off x="7193981" y="4121107"/>
                <a:ext cx="2722959" cy="14419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6000" b="0" i="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a</m:t>
                        </m:r>
                        <m:r>
                          <a:rPr lang="en-US" sz="6000" b="0" i="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6000" b="0" i="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x</m:t>
                        </m:r>
                        <m:r>
                          <a:rPr lang="en-US" sz="6000" b="0" i="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6000" b="0" i="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h</m:t>
                        </m:r>
                      </m:num>
                      <m:den>
                        <m:r>
                          <a:rPr lang="en-US" sz="6000" b="0" i="0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6000" b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5768C40-F25D-C148-9D3C-91707A157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3981" y="4121107"/>
                <a:ext cx="2722959" cy="1441933"/>
              </a:xfrm>
              <a:prstGeom prst="rect">
                <a:avLst/>
              </a:prstGeom>
              <a:blipFill>
                <a:blip r:embed="rId6"/>
                <a:stretch>
                  <a:fillRect l="-2237" b="-4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528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/>
      <p:bldP spid="9" grpId="0"/>
      <p:bldP spid="10" grpId="0"/>
      <p:bldP spid="11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29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452D53-D054-45CF-8163-C8FD4EF2FBBC}"/>
              </a:ext>
            </a:extLst>
          </p:cNvPr>
          <p:cNvSpPr txBox="1"/>
          <p:nvPr/>
        </p:nvSpPr>
        <p:spPr>
          <a:xfrm>
            <a:off x="3059371" y="681089"/>
            <a:ext cx="7023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1026" name="Picture 2" descr="Cartoon triangle with legs and arms cute geometric">
            <a:extLst>
              <a:ext uri="{FF2B5EF4-FFF2-40B4-BE49-F238E27FC236}">
                <a16:creationId xmlns:a16="http://schemas.microsoft.com/office/drawing/2014/main" id="{6CDFE31F-A984-4297-A010-96D6A24E9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15" b="89907" l="0" r="98300">
                        <a14:foregroundMark x1="42600" y1="49815" x2="54800" y2="54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075" y="3802636"/>
            <a:ext cx="3441878" cy="371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27">
            <a:extLst>
              <a:ext uri="{FF2B5EF4-FFF2-40B4-BE49-F238E27FC236}">
                <a16:creationId xmlns:a16="http://schemas.microsoft.com/office/drawing/2014/main" id="{817EB920-E29D-4D1E-B75D-5299BF3768C9}"/>
              </a:ext>
            </a:extLst>
          </p:cNvPr>
          <p:cNvGrpSpPr/>
          <p:nvPr/>
        </p:nvGrpSpPr>
        <p:grpSpPr>
          <a:xfrm>
            <a:off x="460898" y="399361"/>
            <a:ext cx="11270203" cy="2554545"/>
            <a:chOff x="2597040" y="3913914"/>
            <a:chExt cx="10037569" cy="2554545"/>
          </a:xfrm>
        </p:grpSpPr>
        <p:sp>
          <p:nvSpPr>
            <p:cNvPr id="18" name="圆角矩形 14">
              <a:extLst>
                <a:ext uri="{FF2B5EF4-FFF2-40B4-BE49-F238E27FC236}">
                  <a16:creationId xmlns:a16="http://schemas.microsoft.com/office/drawing/2014/main" id="{A6A7F4C5-1BC3-41B9-BAA6-A1925A08E114}"/>
                </a:ext>
              </a:extLst>
            </p:cNvPr>
            <p:cNvSpPr/>
            <p:nvPr/>
          </p:nvSpPr>
          <p:spPr>
            <a:xfrm>
              <a:off x="2597040" y="3995123"/>
              <a:ext cx="10005372" cy="1892898"/>
            </a:xfrm>
            <a:prstGeom prst="roundRect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mbria" panose="02040503050406030204" pitchFamily="18" charset="0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>
              <a:extLst>
                <a:ext uri="{FF2B5EF4-FFF2-40B4-BE49-F238E27FC236}">
                  <a16:creationId xmlns:a16="http://schemas.microsoft.com/office/drawing/2014/main" id="{9C609DCE-E8C5-4FEF-A1E0-7DDA39B24A8D}"/>
                </a:ext>
              </a:extLst>
            </p:cNvPr>
            <p:cNvSpPr txBox="1"/>
            <p:nvPr/>
          </p:nvSpPr>
          <p:spPr>
            <a:xfrm>
              <a:off x="2597040" y="3913914"/>
              <a:ext cx="1003756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altLang="zh-CN" sz="4000" b="1" u="sng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Bài</a:t>
              </a:r>
              <a:r>
                <a:rPr lang="fr-FR" altLang="zh-CN" sz="4000" b="1" u="sng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1: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Tính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diện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tích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tam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giác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có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:</a:t>
              </a:r>
            </a:p>
            <a:p>
              <a:pPr marL="742950" indent="-742950" algn="ctr">
                <a:buAutoNum type="alphaLcParenR"/>
              </a:pP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Độ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đáy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là 4cm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chiều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cao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là 3cm</a:t>
              </a:r>
            </a:p>
            <a:p>
              <a:pPr algn="ctr"/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 b)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Độ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đáy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là 5 dm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chiều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fr-FR" altLang="zh-CN" sz="4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cao</a:t>
              </a:r>
              <a:r>
                <a:rPr lang="fr-FR" altLang="zh-CN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inpin heiti" panose="00000500000000000000" pitchFamily="2" charset="-122"/>
                </a:rPr>
                <a:t> là 8 dm</a:t>
              </a:r>
            </a:p>
            <a:p>
              <a:pPr marL="742950" indent="-742950" algn="ctr">
                <a:buAutoNum type="alphaLcParenR"/>
              </a:pPr>
              <a:endParaRPr lang="fr-FR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313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9639AB0-882E-27AD-D7D7-4773AAE95935}"/>
              </a:ext>
            </a:extLst>
          </p:cNvPr>
          <p:cNvSpPr/>
          <p:nvPr/>
        </p:nvSpPr>
        <p:spPr>
          <a:xfrm>
            <a:off x="156117" y="144966"/>
            <a:ext cx="713678" cy="6467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BCE343-3AD4-A073-C90B-86E8DCE6AB08}"/>
              </a:ext>
            </a:extLst>
          </p:cNvPr>
          <p:cNvSpPr txBox="1"/>
          <p:nvPr/>
        </p:nvSpPr>
        <p:spPr>
          <a:xfrm>
            <a:off x="1070517" y="223025"/>
            <a:ext cx="107386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10 cm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cm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80 cm</a:t>
            </a:r>
            <a:r>
              <a:rPr lang="en-US" sz="28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B. 40 cm                          C. 40 cm</a:t>
            </a:r>
            <a:r>
              <a:rPr lang="en-US" sz="28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D. 80 cm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3D32D1-D918-35D8-B734-397D15097B05}"/>
              </a:ext>
            </a:extLst>
          </p:cNvPr>
          <p:cNvSpPr txBox="1"/>
          <p:nvPr/>
        </p:nvSpPr>
        <p:spPr>
          <a:xfrm>
            <a:off x="1792715" y="3073851"/>
            <a:ext cx="79062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(10 × 8) : 2 = 40 (cm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40 cm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E61F52F-BC17-F1B1-0AE0-030901436FA0}"/>
              </a:ext>
            </a:extLst>
          </p:cNvPr>
          <p:cNvSpPr/>
          <p:nvPr/>
        </p:nvSpPr>
        <p:spPr>
          <a:xfrm>
            <a:off x="7649737" y="1170878"/>
            <a:ext cx="468351" cy="47950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2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59840-2B0B-5426-64AB-F4F7FFF79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C464E9-0752-0416-2FC0-43FEEBE87FE3}"/>
              </a:ext>
            </a:extLst>
          </p:cNvPr>
          <p:cNvSpPr txBox="1"/>
          <p:nvPr/>
        </p:nvSpPr>
        <p:spPr>
          <a:xfrm>
            <a:off x="965199" y="226010"/>
            <a:ext cx="10322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Tính diện tích tấm kính có dạng hình tam giác vuông như hình dưới đây.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FE302D-DB1C-3576-A4CC-EB5E69A12B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574"/>
          <a:stretch/>
        </p:blipFill>
        <p:spPr>
          <a:xfrm>
            <a:off x="6095999" y="1241334"/>
            <a:ext cx="3598619" cy="354742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A6184E4-2C4F-2A61-CD54-DFA863798E6F}"/>
              </a:ext>
            </a:extLst>
          </p:cNvPr>
          <p:cNvSpPr/>
          <p:nvPr/>
        </p:nvSpPr>
        <p:spPr>
          <a:xfrm>
            <a:off x="229689" y="187008"/>
            <a:ext cx="713678" cy="6467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A947CCCF-7463-58F9-87AD-671F5FB7BB65}"/>
              </a:ext>
            </a:extLst>
          </p:cNvPr>
          <p:cNvSpPr/>
          <p:nvPr/>
        </p:nvSpPr>
        <p:spPr>
          <a:xfrm>
            <a:off x="6729275" y="1917578"/>
            <a:ext cx="2539014" cy="2370337"/>
          </a:xfrm>
          <a:prstGeom prst="rtTriangle">
            <a:avLst/>
          </a:prstGeom>
          <a:noFill/>
          <a:ln w="984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U" dirty="0"/>
          </a:p>
        </p:txBody>
      </p:sp>
    </p:spTree>
    <p:extLst>
      <p:ext uri="{BB962C8B-B14F-4D97-AF65-F5344CB8AC3E}">
        <p14:creationId xmlns:p14="http://schemas.microsoft.com/office/powerpoint/2010/main" val="21934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D701E-15BB-A0DF-D03A-BBCBD9656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19B991-0E4A-FD5C-FE01-22B0818B344B}"/>
              </a:ext>
            </a:extLst>
          </p:cNvPr>
          <p:cNvSpPr txBox="1"/>
          <p:nvPr/>
        </p:nvSpPr>
        <p:spPr>
          <a:xfrm>
            <a:off x="965199" y="226010"/>
            <a:ext cx="10322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Tính diện tích tấm kính có dạng hình tam giác vuông như hình dưới đây.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1BCEDD-A6F0-6909-EF0C-8E9F35E0AF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574"/>
          <a:stretch/>
        </p:blipFill>
        <p:spPr>
          <a:xfrm>
            <a:off x="6095999" y="1241334"/>
            <a:ext cx="3598619" cy="354742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427E2C3-8D39-7286-B517-F6FF0D3CA708}"/>
              </a:ext>
            </a:extLst>
          </p:cNvPr>
          <p:cNvSpPr/>
          <p:nvPr/>
        </p:nvSpPr>
        <p:spPr>
          <a:xfrm>
            <a:off x="229689" y="187008"/>
            <a:ext cx="713678" cy="6467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B7EF259A-9C54-7018-3C88-C164F388880A}"/>
              </a:ext>
            </a:extLst>
          </p:cNvPr>
          <p:cNvSpPr/>
          <p:nvPr/>
        </p:nvSpPr>
        <p:spPr>
          <a:xfrm>
            <a:off x="6729275" y="1917578"/>
            <a:ext cx="2539014" cy="2370337"/>
          </a:xfrm>
          <a:prstGeom prst="rtTriangle">
            <a:avLst/>
          </a:prstGeom>
          <a:noFill/>
          <a:ln w="984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U" dirty="0"/>
          </a:p>
        </p:txBody>
      </p:sp>
    </p:spTree>
    <p:extLst>
      <p:ext uri="{BB962C8B-B14F-4D97-AF65-F5344CB8AC3E}">
        <p14:creationId xmlns:p14="http://schemas.microsoft.com/office/powerpoint/2010/main" val="3006655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-0.28659 0.011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5B47FE-7023-10ED-1938-20A783EBF6C4}"/>
              </a:ext>
            </a:extLst>
          </p:cNvPr>
          <p:cNvSpPr txBox="1"/>
          <p:nvPr/>
        </p:nvSpPr>
        <p:spPr>
          <a:xfrm>
            <a:off x="965199" y="226010"/>
            <a:ext cx="10322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Tính diện tích tấm kính có dạng hình tam giác vuông như hình dưới đây.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D0D2B5-5A9F-5F9D-8D53-B610475DE4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574"/>
          <a:stretch/>
        </p:blipFill>
        <p:spPr>
          <a:xfrm>
            <a:off x="6095999" y="1241334"/>
            <a:ext cx="3598619" cy="3547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6BD569-32D2-FBC5-4908-0A3832C32DBA}"/>
              </a:ext>
            </a:extLst>
          </p:cNvPr>
          <p:cNvSpPr txBox="1"/>
          <p:nvPr/>
        </p:nvSpPr>
        <p:spPr>
          <a:xfrm>
            <a:off x="365760" y="4817852"/>
            <a:ext cx="114604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kern="100" dirty="0" err="1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Hình</a:t>
            </a:r>
            <a:r>
              <a:rPr lang="en-US" sz="2800" kern="100" dirty="0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tam </a:t>
            </a:r>
            <a:r>
              <a:rPr lang="en-US" sz="2800" kern="100" dirty="0" err="1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giác</a:t>
            </a:r>
            <a:r>
              <a:rPr lang="en-US" sz="2800" kern="100" dirty="0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lang="en-US" sz="2800" kern="100" dirty="0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có </a:t>
            </a:r>
            <a:r>
              <a:rPr lang="en-US" sz="2800" kern="100" dirty="0" err="1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đáy</a:t>
            </a:r>
            <a:r>
              <a:rPr lang="en-US" sz="2800" kern="100" dirty="0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800" kern="100" dirty="0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chiều</a:t>
            </a:r>
            <a:r>
              <a:rPr lang="en-US" sz="2800" kern="100" dirty="0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lang="en-US" sz="2800" kern="100" dirty="0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chính</a:t>
            </a:r>
            <a:r>
              <a:rPr lang="en-US" sz="2800" kern="100" dirty="0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là </a:t>
            </a:r>
            <a:r>
              <a:rPr lang="en-US" sz="2800" kern="100" dirty="0" err="1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sz="2800" kern="100" dirty="0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cạnh</a:t>
            </a:r>
            <a:r>
              <a:rPr lang="en-US" sz="2800" kern="100" dirty="0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lang="en-US" sz="2800" kern="100" dirty="0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100" dirty="0" err="1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góc</a:t>
            </a:r>
            <a:r>
              <a:rPr lang="en-US" sz="1800" kern="100" dirty="0">
                <a:solidFill>
                  <a:srgbClr val="181717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52EF06-4478-9FB4-CDED-B63097A0BB6F}"/>
              </a:ext>
            </a:extLst>
          </p:cNvPr>
          <p:cNvSpPr txBox="1"/>
          <p:nvPr/>
        </p:nvSpPr>
        <p:spPr>
          <a:xfrm>
            <a:off x="1574800" y="5399253"/>
            <a:ext cx="7813040" cy="123110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Muốn tính diện tích hình tam giác vuông: </a:t>
            </a:r>
            <a:endParaRPr lang="en-US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b="1" u="none" strike="noStrike" kern="100" dirty="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Ta </a:t>
            </a:r>
            <a:r>
              <a:rPr lang="en-US" sz="2800" b="1" u="none" strike="noStrike" kern="100" dirty="0" err="1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lấy</a:t>
            </a:r>
            <a:r>
              <a:rPr lang="en-US" sz="2800" b="1" u="none" strike="noStrike" kern="100" dirty="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u="none" strike="noStrike" kern="100" dirty="0" err="1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tích</a:t>
            </a:r>
            <a:r>
              <a:rPr lang="en-US" sz="2800" b="1" u="none" strike="noStrike" kern="100" dirty="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u="none" strike="noStrike" kern="100" dirty="0" err="1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sz="2800" b="1" u="none" strike="noStrike" kern="100" dirty="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u="none" strike="noStrike" kern="100" dirty="0" err="1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cạnh</a:t>
            </a:r>
            <a:r>
              <a:rPr lang="en-US" sz="2800" b="1" u="none" strike="noStrike" kern="100" dirty="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u="none" strike="noStrike" kern="100" dirty="0" err="1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vuông</a:t>
            </a:r>
            <a:r>
              <a:rPr lang="en-US" sz="2800" b="1" u="none" strike="noStrike" kern="100" dirty="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u="none" strike="noStrike" kern="100" dirty="0" err="1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góc</a:t>
            </a:r>
            <a:r>
              <a:rPr lang="en-US" sz="2800" b="1" u="none" strike="noStrike" kern="100" dirty="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lang="en-US" sz="2800" b="1" u="none" strike="noStrike" kern="100" dirty="0" err="1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lang="en-US" sz="2800" b="1" u="none" strike="noStrike" kern="100" dirty="0">
                <a:solidFill>
                  <a:srgbClr val="C00000"/>
                </a:solidFill>
                <a:effectLst/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2.</a:t>
            </a:r>
            <a:endParaRPr lang="vi-VN" sz="2800" b="1" u="none" strike="noStrike" kern="100" dirty="0">
              <a:solidFill>
                <a:srgbClr val="C00000"/>
              </a:solidFill>
              <a:effectLst/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5C4552-5611-1148-E505-66AA06666D5A}"/>
              </a:ext>
            </a:extLst>
          </p:cNvPr>
          <p:cNvSpPr txBox="1"/>
          <p:nvPr/>
        </p:nvSpPr>
        <p:spPr>
          <a:xfrm>
            <a:off x="2371571" y="3012272"/>
            <a:ext cx="1076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D52BF7-0D5D-5B79-7A92-D0835D646A45}"/>
              </a:ext>
            </a:extLst>
          </p:cNvPr>
          <p:cNvSpPr txBox="1"/>
          <p:nvPr/>
        </p:nvSpPr>
        <p:spPr>
          <a:xfrm>
            <a:off x="3920970" y="4305624"/>
            <a:ext cx="1005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51F5FF3-2DAC-9DAB-6880-040C3875F040}"/>
              </a:ext>
            </a:extLst>
          </p:cNvPr>
          <p:cNvSpPr/>
          <p:nvPr/>
        </p:nvSpPr>
        <p:spPr>
          <a:xfrm>
            <a:off x="229689" y="187008"/>
            <a:ext cx="713678" cy="6467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1B380A-4E7D-153B-168C-459BC36E1927}"/>
              </a:ext>
            </a:extLst>
          </p:cNvPr>
          <p:cNvSpPr/>
          <p:nvPr/>
        </p:nvSpPr>
        <p:spPr>
          <a:xfrm>
            <a:off x="3251274" y="4017346"/>
            <a:ext cx="346229" cy="28827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U" dirty="0"/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2A954991-F7B6-BE73-A91B-D614625B3ED6}"/>
              </a:ext>
            </a:extLst>
          </p:cNvPr>
          <p:cNvSpPr/>
          <p:nvPr/>
        </p:nvSpPr>
        <p:spPr>
          <a:xfrm>
            <a:off x="3233518" y="1962140"/>
            <a:ext cx="2539014" cy="2370337"/>
          </a:xfrm>
          <a:prstGeom prst="rtTriangle">
            <a:avLst/>
          </a:prstGeom>
          <a:noFill/>
          <a:ln w="984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75D6DD-349E-55E1-E0E8-7CCD2B38D439}"/>
              </a:ext>
            </a:extLst>
          </p:cNvPr>
          <p:cNvSpPr txBox="1"/>
          <p:nvPr/>
        </p:nvSpPr>
        <p:spPr>
          <a:xfrm>
            <a:off x="2525427" y="3019231"/>
            <a:ext cx="769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6 m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C3701F-2295-0DBE-2377-A5D36FF0075C}"/>
              </a:ext>
            </a:extLst>
          </p:cNvPr>
          <p:cNvSpPr txBox="1"/>
          <p:nvPr/>
        </p:nvSpPr>
        <p:spPr>
          <a:xfrm>
            <a:off x="4039266" y="4305624"/>
            <a:ext cx="769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6 m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577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ói với con về những cánh buồm - Nhà Búp">
            <a:extLst>
              <a:ext uri="{FF2B5EF4-FFF2-40B4-BE49-F238E27FC236}">
                <a16:creationId xmlns:a16="http://schemas.microsoft.com/office/drawing/2014/main" id="{8CD0ED59-E716-FAFD-CEFB-C77DA0B4D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060" y="227367"/>
            <a:ext cx="4521484" cy="339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ờ tam giác (cờ đuôi nheo) cầm tay - Vải phi bóng - cắt lazer, cán dài 36cm  - Đồng phục Song Phú | Shopee Việt Nam">
            <a:extLst>
              <a:ext uri="{FF2B5EF4-FFF2-40B4-BE49-F238E27FC236}">
                <a16:creationId xmlns:a16="http://schemas.microsoft.com/office/drawing/2014/main" id="{0F982E6B-EB52-7718-0D05-4205FD5F3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64" y="253642"/>
            <a:ext cx="4762500" cy="333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8,200+ Triangle Window Stock Photos, Pictures &amp; Royalty-Free Images -  iStock | Circle window, Window frame, Geometric">
            <a:extLst>
              <a:ext uri="{FF2B5EF4-FFF2-40B4-BE49-F238E27FC236}">
                <a16:creationId xmlns:a16="http://schemas.microsoft.com/office/drawing/2014/main" id="{4621A8FA-791F-9855-ECF7-5EF43E1AE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3" b="16644"/>
          <a:stretch/>
        </p:blipFill>
        <p:spPr bwMode="auto">
          <a:xfrm>
            <a:off x="1345060" y="3724382"/>
            <a:ext cx="4521484" cy="304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Bí ẩn kim tự tháp Ai Cập và lời nguyền xác ướp đáng sợ nhất thế giới">
            <a:extLst>
              <a:ext uri="{FF2B5EF4-FFF2-40B4-BE49-F238E27FC236}">
                <a16:creationId xmlns:a16="http://schemas.microsoft.com/office/drawing/2014/main" id="{08E67990-5D49-BBFE-1160-D6CAEA3E0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364" y="3724382"/>
            <a:ext cx="4762500" cy="304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77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A05B4B49-F5F2-4723-BD28-9F5E21B4A5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1540702" y="138674"/>
            <a:ext cx="671739" cy="776186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90038063-74BA-49D7-8C62-EF0A6CBD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634" y="824888"/>
            <a:ext cx="5305366" cy="60331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C046B4-F611-C17E-5CD9-BF084EE0A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394" y="1567622"/>
            <a:ext cx="6062498" cy="139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7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7C86466-7223-483B-AC38-7F7F68F38AE9}"/>
              </a:ext>
            </a:extLst>
          </p:cNvPr>
          <p:cNvSpPr/>
          <p:nvPr/>
        </p:nvSpPr>
        <p:spPr>
          <a:xfrm>
            <a:off x="4126523" y="815842"/>
            <a:ext cx="3831772" cy="3364277"/>
          </a:xfrm>
          <a:prstGeom prst="ellipse">
            <a:avLst/>
          </a:prstGeom>
          <a:solidFill>
            <a:srgbClr val="F9F4E0"/>
          </a:solidFill>
          <a:ln>
            <a:solidFill>
              <a:srgbClr val="F9F4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B3C3F0"/>
              </a:solidFill>
              <a:latin typeface="Arial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DA94D71-BAD4-4746-8B07-9874D932394F}"/>
              </a:ext>
            </a:extLst>
          </p:cNvPr>
          <p:cNvSpPr/>
          <p:nvPr/>
        </p:nvSpPr>
        <p:spPr>
          <a:xfrm>
            <a:off x="1732458" y="1609082"/>
            <a:ext cx="8589181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rgbClr val="FFFFFF">
              <a:alpha val="76000"/>
            </a:srgb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189" algn="just" defTabSz="1219170">
              <a:spcBef>
                <a:spcPts val="1200"/>
              </a:spcBef>
              <a:buClr>
                <a:srgbClr val="000000"/>
              </a:buClr>
              <a:defRPr/>
            </a:pPr>
            <a:endParaRPr lang="en-US" sz="2800" kern="0" dirty="0">
              <a:solidFill>
                <a:srgbClr val="A0B2E4"/>
              </a:solidFill>
              <a:latin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73FE78-540E-4B57-8914-903DA79D5BA7}"/>
              </a:ext>
            </a:extLst>
          </p:cNvPr>
          <p:cNvSpPr txBox="1"/>
          <p:nvPr/>
        </p:nvSpPr>
        <p:spPr>
          <a:xfrm>
            <a:off x="2874699" y="2464678"/>
            <a:ext cx="7186580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400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Chia </a:t>
            </a:r>
            <a:r>
              <a:rPr lang="en-US" sz="2400" kern="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sẻ</a:t>
            </a:r>
            <a:r>
              <a:rPr lang="en-US" sz="2400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2400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người</a:t>
            </a:r>
            <a:r>
              <a:rPr lang="en-US" sz="2400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thân</a:t>
            </a:r>
            <a:r>
              <a:rPr lang="en-US" sz="2400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 tính diện tích hình tam giác</a:t>
            </a:r>
            <a:endParaRPr lang="en-US" sz="2400" kern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93F967-41EA-4C88-BF81-3122D7DFD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042712" y="2364487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64FEB0-5698-4DD9-B951-38D76274AFFC}"/>
              </a:ext>
            </a:extLst>
          </p:cNvPr>
          <p:cNvSpPr txBox="1"/>
          <p:nvPr/>
        </p:nvSpPr>
        <p:spPr>
          <a:xfrm>
            <a:off x="3050067" y="3438804"/>
            <a:ext cx="7133027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</a:t>
            </a:r>
            <a:r>
              <a:rPr lang="en-US" sz="24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hiểu</a:t>
            </a:r>
            <a:r>
              <a:rPr lang="en-US" sz="24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4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phần Luyện tập</a:t>
            </a:r>
            <a:endParaRPr lang="en-US" sz="2400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62CC125-2497-4254-A003-741992126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026927" y="3488425"/>
            <a:ext cx="919996" cy="9199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19B41A-8BFA-050F-4E9B-43FC59A14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345" y="172161"/>
            <a:ext cx="4974767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0763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D06B1-0621-F649-5115-55FF846BF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900E781B-F8E2-3ED4-27CB-62322BE76C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398">
            <a:off x="1540702" y="138674"/>
            <a:ext cx="671739" cy="776186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FE69938E-35D1-1458-097E-5FAB3EACC6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634" y="824888"/>
            <a:ext cx="5305366" cy="60331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CCD87F-9BAE-7D4C-13BD-7427036D99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1394" y="1567622"/>
            <a:ext cx="6062498" cy="1394163"/>
          </a:xfrm>
          <a:prstGeom prst="rect">
            <a:avLst/>
          </a:prstGeom>
        </p:spPr>
      </p:pic>
      <p:pic>
        <p:nvPicPr>
          <p:cNvPr id="5" name="Vui Đến Trường - Nhóm Hoa Tay - Nhạc Thiếu Nhi Sôi Động Remix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F4D38598-D428-13BE-8C8A-A62E45ADCE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6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F7309-F2A2-4384-2463-DA328E1E9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89483E-9F45-B637-B15F-38F343035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4180"/>
            <a:ext cx="12192000" cy="8063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11E556-505A-87C4-5E65-F9B8D954B935}"/>
              </a:ext>
            </a:extLst>
          </p:cNvPr>
          <p:cNvSpPr txBox="1"/>
          <p:nvPr/>
        </p:nvSpPr>
        <p:spPr>
          <a:xfrm>
            <a:off x="1997156" y="190236"/>
            <a:ext cx="10194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vi-VN" sz="7200" b="1" dirty="0">
                <a:solidFill>
                  <a:srgbClr val="FF0000"/>
                </a:solidFill>
              </a:rPr>
              <a:t>THI TÀI TOÁN HỌC</a:t>
            </a:r>
          </a:p>
        </p:txBody>
      </p:sp>
      <p:sp>
        <p:nvSpPr>
          <p:cNvPr id="2" name="Hình chữ nhật 11">
            <a:extLst>
              <a:ext uri="{FF2B5EF4-FFF2-40B4-BE49-F238E27FC236}">
                <a16:creationId xmlns:a16="http://schemas.microsoft.com/office/drawing/2014/main" id="{BD051EF6-AB1F-8223-5453-4621DAC32ADE}"/>
              </a:ext>
            </a:extLst>
          </p:cNvPr>
          <p:cNvSpPr/>
          <p:nvPr/>
        </p:nvSpPr>
        <p:spPr>
          <a:xfrm>
            <a:off x="1861625" y="1788395"/>
            <a:ext cx="8468750" cy="4494042"/>
          </a:xfrm>
          <a:prstGeom prst="rect">
            <a:avLst/>
          </a:prstGeom>
          <a:solidFill>
            <a:srgbClr val="FFC000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C6FF9A-63DD-909B-D52C-5EF268624090}"/>
              </a:ext>
            </a:extLst>
          </p:cNvPr>
          <p:cNvSpPr txBox="1"/>
          <p:nvPr/>
        </p:nvSpPr>
        <p:spPr>
          <a:xfrm>
            <a:off x="4183864" y="1788395"/>
            <a:ext cx="41025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sz="6000" b="1" dirty="0">
                <a:solidFill>
                  <a:srgbClr val="FF0000"/>
                </a:solidFill>
              </a:rPr>
              <a:t>CÁCH CHƠI</a:t>
            </a:r>
            <a:endParaRPr lang="vi-VN" sz="60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F696BD-5808-FF81-F460-AC8B1A8FFEEB}"/>
              </a:ext>
            </a:extLst>
          </p:cNvPr>
          <p:cNvSpPr txBox="1"/>
          <p:nvPr/>
        </p:nvSpPr>
        <p:spPr>
          <a:xfrm>
            <a:off x="2003834" y="2701872"/>
            <a:ext cx="818433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    </a:t>
            </a:r>
            <a:r>
              <a:rPr lang="en-US" altLang="en-US" sz="36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Có</a:t>
            </a: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3 </a:t>
            </a:r>
            <a:r>
              <a:rPr lang="en-US" altLang="en-US" sz="36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câu</a:t>
            </a: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hỏi</a:t>
            </a: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mỗi</a:t>
            </a: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câu</a:t>
            </a: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có</a:t>
            </a: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các</a:t>
            </a: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phương</a:t>
            </a: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án</a:t>
            </a: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trả</a:t>
            </a: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lời</a:t>
            </a: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(A, B, C), </a:t>
            </a:r>
            <a:r>
              <a:rPr lang="en-US" altLang="en-US" sz="36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chọn</a:t>
            </a: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phương</a:t>
            </a: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án</a:t>
            </a: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trả</a:t>
            </a: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lời</a:t>
            </a: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đúng</a:t>
            </a: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nhất</a:t>
            </a: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và</a:t>
            </a: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bày</a:t>
            </a: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tỏ</a:t>
            </a: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bằng</a:t>
            </a: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thẻ</a:t>
            </a: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    </a:t>
            </a:r>
            <a:r>
              <a:rPr lang="en-US" altLang="en-US" sz="36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Thời</a:t>
            </a: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gian</a:t>
            </a: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cho</a:t>
            </a: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mỗi</a:t>
            </a: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câu</a:t>
            </a: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hỏi</a:t>
            </a: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vi-VN" altLang="en-US" sz="36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5</a:t>
            </a: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giây</a:t>
            </a:r>
            <a:r>
              <a:rPr lang="en-US" altLang="en-US" sz="3600" b="1" dirty="0">
                <a:solidFill>
                  <a:schemeClr val="tx2">
                    <a:lumMod val="50000"/>
                  </a:schemeClr>
                </a:solidFill>
                <a:cs typeface="Arial" panose="020B0604020202020204" pitchFamily="34" charset="0"/>
              </a:rPr>
              <a:t>.</a:t>
            </a:r>
            <a:endParaRPr lang="en-US" altLang="en-US" sz="3600" dirty="0">
              <a:solidFill>
                <a:schemeClr val="tx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4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C05485C7-CA39-24DA-0E59-792F6F7A744F}"/>
              </a:ext>
            </a:extLst>
          </p:cNvPr>
          <p:cNvSpPr/>
          <p:nvPr/>
        </p:nvSpPr>
        <p:spPr>
          <a:xfrm>
            <a:off x="1626508" y="135089"/>
            <a:ext cx="9342038" cy="1059635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ồ vật nào dưới đây có dạng hình tam giác?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8DC5DD0-229D-871D-011B-A2056580DB87}"/>
              </a:ext>
            </a:extLst>
          </p:cNvPr>
          <p:cNvGrpSpPr/>
          <p:nvPr/>
        </p:nvGrpSpPr>
        <p:grpSpPr>
          <a:xfrm>
            <a:off x="60874" y="1914105"/>
            <a:ext cx="4085959" cy="2091158"/>
            <a:chOff x="-1089" y="3672018"/>
            <a:chExt cx="3694228" cy="130931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60DE4A1-B92A-CDA3-6F44-7CCB2888443E}"/>
                </a:ext>
              </a:extLst>
            </p:cNvPr>
            <p:cNvSpPr/>
            <p:nvPr/>
          </p:nvSpPr>
          <p:spPr>
            <a:xfrm>
              <a:off x="604598" y="3672018"/>
              <a:ext cx="3088541" cy="130931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400">
                <a:defRPr/>
              </a:pPr>
              <a:r>
                <a:rPr lang="en-US" sz="2800" b="1" dirty="0">
                  <a:solidFill>
                    <a:prstClr val="black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vi-VN" sz="5400" b="1" dirty="0">
                <a:solidFill>
                  <a:prstClr val="black"/>
                </a:solidFill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E8AEEFB-6D61-C6E9-CAC8-2C5180B95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089" y="3998144"/>
              <a:ext cx="1185506" cy="778343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8F4C968-081F-9215-E2CC-C533AE5C7D55}"/>
              </a:ext>
            </a:extLst>
          </p:cNvPr>
          <p:cNvGrpSpPr/>
          <p:nvPr/>
        </p:nvGrpSpPr>
        <p:grpSpPr>
          <a:xfrm>
            <a:off x="4240643" y="1870316"/>
            <a:ext cx="3710712" cy="1985816"/>
            <a:chOff x="6004032" y="3574703"/>
            <a:chExt cx="6785497" cy="136245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AB55C82-A288-583F-14C9-6EE49FF39CCD}"/>
                </a:ext>
              </a:extLst>
            </p:cNvPr>
            <p:cNvSpPr/>
            <p:nvPr/>
          </p:nvSpPr>
          <p:spPr>
            <a:xfrm>
              <a:off x="7019682" y="3574703"/>
              <a:ext cx="5769847" cy="136245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5000"/>
                </a:lnSpc>
                <a:defRPr/>
              </a:pPr>
              <a:r>
                <a:rPr lang="en-US" sz="2800" b="1" dirty="0">
                  <a:solidFill>
                    <a:prstClr val="black"/>
                  </a:solidFill>
                </a:rPr>
                <a:t> </a:t>
              </a:r>
              <a:endParaRPr lang="en-VU" sz="3600" b="1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5B0F7C6-DD1B-DF59-B085-564D75A79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04032" y="3872713"/>
              <a:ext cx="1883082" cy="857743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15DD8C-1CBB-B219-0B25-AA7796BABC5F}"/>
              </a:ext>
            </a:extLst>
          </p:cNvPr>
          <p:cNvGrpSpPr/>
          <p:nvPr/>
        </p:nvGrpSpPr>
        <p:grpSpPr>
          <a:xfrm>
            <a:off x="8189624" y="1886395"/>
            <a:ext cx="3697576" cy="1889099"/>
            <a:chOff x="413751" y="5135588"/>
            <a:chExt cx="7237804" cy="13624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B0B1A49-DAF1-8FD7-04A8-BB2EE04C9805}"/>
                </a:ext>
              </a:extLst>
            </p:cNvPr>
            <p:cNvSpPr/>
            <p:nvPr/>
          </p:nvSpPr>
          <p:spPr>
            <a:xfrm>
              <a:off x="1256662" y="5135588"/>
              <a:ext cx="6394893" cy="136245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5000"/>
                </a:lnSpc>
                <a:spcAft>
                  <a:spcPts val="800"/>
                </a:spcAft>
                <a:defRPr/>
              </a:pPr>
              <a:r>
                <a:rPr lang="en-US" sz="2800" b="1" dirty="0">
                  <a:solidFill>
                    <a:prstClr val="black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n-VU" sz="2800" b="1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0251AA8-055F-5CCA-165E-1A36D6292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3751" y="5364664"/>
              <a:ext cx="1990014" cy="923022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0A44699-D11F-EF59-9634-9C39CF3D59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21732" y="2507188"/>
            <a:ext cx="878962" cy="8451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5736F1-735B-06CC-3D49-13EB4FA13D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4" r="53173" b="54274"/>
          <a:stretch/>
        </p:blipFill>
        <p:spPr>
          <a:xfrm>
            <a:off x="5445697" y="1911380"/>
            <a:ext cx="2074849" cy="1944752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8A4C7311-CDA0-6D3A-D0E4-B59520A8E7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2713604"/>
            <a:ext cx="609600" cy="6096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DFAC88F-0B92-F21F-35CB-9DEC2E1C0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409" y="448366"/>
            <a:ext cx="615487" cy="584173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67B61D1-A269-7519-A7EA-FA34296E6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420" y="473909"/>
            <a:ext cx="615487" cy="5558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anose="020B7200000000000000" pitchFamily="34" charset="0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F5FFF77-BCC0-49F3-96D4-B79CEF0FD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967" y="458151"/>
            <a:ext cx="615487" cy="584173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3300"/>
                </a:solidFill>
                <a:latin typeface=".VnBodoniH" panose="020B7200000000000000" pitchFamily="34" charset="0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7F40EC-F9A4-B8C4-EB4D-45594762F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998" y="459922"/>
            <a:ext cx="615487" cy="584173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anose="020B7200000000000000" pitchFamily="34" charset="0"/>
              </a:rPr>
              <a:t>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A794E17-7A76-E2E8-3CF6-E55C2D6BC1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842" y="468184"/>
            <a:ext cx="615488" cy="584173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anose="020B7200000000000000" pitchFamily="34" charset="0"/>
              </a:rPr>
              <a:t>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30BAA83-F41C-B6B0-1DE8-9D0C4DB09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966" y="466413"/>
            <a:ext cx="615488" cy="584173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3300"/>
                </a:solidFill>
                <a:latin typeface=".VnBodoniH" panose="020B7200000000000000" pitchFamily="34" charset="0"/>
              </a:rPr>
              <a:t>5</a:t>
            </a:r>
          </a:p>
        </p:txBody>
      </p:sp>
      <p:pic>
        <p:nvPicPr>
          <p:cNvPr id="6" name="Picture 2" descr="Cờ tam giác (cờ đuôi nheo) cầm tay - Vải phi bóng - cắt lazer, cán dài 36cm  - Đồng phục Song Phú | Shopee Việt Nam">
            <a:extLst>
              <a:ext uri="{FF2B5EF4-FFF2-40B4-BE49-F238E27FC236}">
                <a16:creationId xmlns:a16="http://schemas.microsoft.com/office/drawing/2014/main" id="{29B0D07C-E650-0F89-7DD4-9300FE44C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16" y="1980997"/>
            <a:ext cx="1697106" cy="169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Đĩa CD">
            <a:extLst>
              <a:ext uri="{FF2B5EF4-FFF2-40B4-BE49-F238E27FC236}">
                <a16:creationId xmlns:a16="http://schemas.microsoft.com/office/drawing/2014/main" id="{ADBBFD55-5E03-3269-06B0-B815C24FF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395" y="2065539"/>
            <a:ext cx="1790593" cy="179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14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" presetClass="exit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" presetClass="exit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" presetClass="exit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" presetClass="exit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3" presetClass="entr" presetSubtype="0" repeatCount="3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C05485C7-CA39-24DA-0E59-792F6F7A744F}"/>
              </a:ext>
            </a:extLst>
          </p:cNvPr>
          <p:cNvSpPr/>
          <p:nvPr/>
        </p:nvSpPr>
        <p:spPr>
          <a:xfrm>
            <a:off x="1816584" y="245798"/>
            <a:ext cx="10060341" cy="951446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Tam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ABC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đường cao tương ứng với đáy BC là: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8DC5DD0-229D-871D-011B-A2056580DB87}"/>
              </a:ext>
            </a:extLst>
          </p:cNvPr>
          <p:cNvGrpSpPr/>
          <p:nvPr/>
        </p:nvGrpSpPr>
        <p:grpSpPr>
          <a:xfrm>
            <a:off x="5572673" y="1576316"/>
            <a:ext cx="4815140" cy="1000681"/>
            <a:chOff x="-1089" y="3756682"/>
            <a:chExt cx="2057635" cy="137439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60DE4A1-B92A-CDA3-6F44-7CCB2888443E}"/>
                </a:ext>
              </a:extLst>
            </p:cNvPr>
            <p:cNvSpPr/>
            <p:nvPr/>
          </p:nvSpPr>
          <p:spPr>
            <a:xfrm>
              <a:off x="454541" y="3821766"/>
              <a:ext cx="1602005" cy="130931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</a:t>
              </a:r>
              <a:r>
                <a:rPr lang="vi-VN" sz="3200" b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AH</a:t>
              </a:r>
              <a:endPara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E8AEEFB-6D61-C6E9-CAC8-2C5180B95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089" y="3756682"/>
              <a:ext cx="513380" cy="130931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8F4C968-081F-9215-E2CC-C533AE5C7D55}"/>
              </a:ext>
            </a:extLst>
          </p:cNvPr>
          <p:cNvGrpSpPr/>
          <p:nvPr/>
        </p:nvGrpSpPr>
        <p:grpSpPr>
          <a:xfrm>
            <a:off x="5572672" y="2997190"/>
            <a:ext cx="4815141" cy="951446"/>
            <a:chOff x="6049019" y="3713219"/>
            <a:chExt cx="3311275" cy="136245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AB55C82-A288-583F-14C9-6EE49FF39CCD}"/>
                </a:ext>
              </a:extLst>
            </p:cNvPr>
            <p:cNvSpPr/>
            <p:nvPr/>
          </p:nvSpPr>
          <p:spPr>
            <a:xfrm>
              <a:off x="6717613" y="3713219"/>
              <a:ext cx="2642681" cy="136245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>
                <a:lnSpc>
                  <a:spcPct val="125000"/>
                </a:lnSpc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1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Arial" panose="020B0604020202020204" pitchFamily="34" charset="0"/>
                </a:rPr>
                <a:t>       </a:t>
              </a:r>
              <a:r>
                <a:rPr lang="vi-VN" sz="3200" b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AB</a:t>
              </a:r>
              <a:endPara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25000"/>
                </a:lnSpc>
                <a:defRPr/>
              </a:pPr>
              <a:endParaRPr lang="en-US" sz="28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algn="just">
                <a:lnSpc>
                  <a:spcPct val="125000"/>
                </a:lnSpc>
                <a:defRPr/>
              </a:pPr>
              <a:endParaRPr lang="en-VU" sz="3200" b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5B0F7C6-DD1B-DF59-B085-564D75A79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49019" y="3713219"/>
              <a:ext cx="707400" cy="129836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15DD8C-1CBB-B219-0B25-AA7796BABC5F}"/>
              </a:ext>
            </a:extLst>
          </p:cNvPr>
          <p:cNvGrpSpPr/>
          <p:nvPr/>
        </p:nvGrpSpPr>
        <p:grpSpPr>
          <a:xfrm>
            <a:off x="5572672" y="4368829"/>
            <a:ext cx="4815140" cy="981728"/>
            <a:chOff x="893931" y="5232491"/>
            <a:chExt cx="5847477" cy="136245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B0B1A49-DAF1-8FD7-04A8-BB2EE04C9805}"/>
                </a:ext>
              </a:extLst>
            </p:cNvPr>
            <p:cNvSpPr/>
            <p:nvPr/>
          </p:nvSpPr>
          <p:spPr>
            <a:xfrm>
              <a:off x="2074622" y="5232491"/>
              <a:ext cx="4666786" cy="136245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5000"/>
                </a:lnSpc>
                <a:spcAft>
                  <a:spcPts val="800"/>
                </a:spcAft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1200" b="1" dirty="0">
                  <a:solidFill>
                    <a:prstClr val="black"/>
                  </a:solidFill>
                  <a:latin typeface="Calibri" panose="020F0502020204030204"/>
                  <a:ea typeface="Calibri" panose="020F0502020204030204" pitchFamily="34" charset="0"/>
                  <a:cs typeface="Arial" panose="020B0604020202020204" pitchFamily="34" charset="0"/>
                </a:rPr>
                <a:t>                   </a:t>
              </a:r>
              <a:r>
                <a:rPr lang="vi-VN" sz="3200" b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AC </a:t>
              </a:r>
              <a:endParaRPr lang="en-VU" sz="54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0251AA8-055F-5CCA-165E-1A36D6292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3931" y="5285639"/>
              <a:ext cx="1294829" cy="1309310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0A44699-D11F-EF59-9634-9C39CF3D59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8850" y="1674639"/>
            <a:ext cx="878962" cy="845156"/>
          </a:xfrm>
          <a:prstGeom prst="rect">
            <a:avLst/>
          </a:prstGeom>
        </p:spPr>
      </p:pic>
      <p:pic>
        <p:nvPicPr>
          <p:cNvPr id="1026" name="Picture 2" descr="Công thức tính đường cao trong tam giác thường, cân, đều, vuông">
            <a:extLst>
              <a:ext uri="{FF2B5EF4-FFF2-40B4-BE49-F238E27FC236}">
                <a16:creationId xmlns:a16="http://schemas.microsoft.com/office/drawing/2014/main" id="{4E1753E1-7997-40AD-2783-AAA3C6DD0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0275"/>
            <a:ext cx="5219272" cy="224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CBE7E23-63B1-20E5-F46D-7A4ADAFC0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328" y="439130"/>
            <a:ext cx="615487" cy="584173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BC89617-57DF-D065-F8E6-8090F1B8F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339" y="464673"/>
            <a:ext cx="615487" cy="5558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anose="020B7200000000000000" pitchFamily="34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DD6FD6-138A-4362-677F-44FFA79AE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886" y="448915"/>
            <a:ext cx="615487" cy="584173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3300"/>
                </a:solidFill>
                <a:latin typeface=".VnBodoniH" panose="020B7200000000000000" pitchFamily="34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8076133-55FC-C4ED-3F1C-A4242765C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17" y="450686"/>
            <a:ext cx="615487" cy="584173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anose="020B7200000000000000" pitchFamily="34" charset="0"/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58D4B5A-FC11-E460-D345-2579AFC47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761" y="458948"/>
            <a:ext cx="615488" cy="584173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anose="020B7200000000000000" pitchFamily="34" charset="0"/>
              </a:rPr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7B91333-9466-BF1A-781B-A1EAE7130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885" y="457177"/>
            <a:ext cx="615488" cy="584173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3300"/>
                </a:solidFill>
                <a:latin typeface=".VnBodoniH" panose="020B7200000000000000" pitchFamily="34" charset="0"/>
              </a:rPr>
              <a:t>5</a:t>
            </a:r>
          </a:p>
        </p:txBody>
      </p:sp>
      <p:pic>
        <p:nvPicPr>
          <p:cNvPr id="10" name="Media2">
            <a:hlinkClick r:id="" action="ppaction://media"/>
            <a:extLst>
              <a:ext uri="{FF2B5EF4-FFF2-40B4-BE49-F238E27FC236}">
                <a16:creationId xmlns:a16="http://schemas.microsoft.com/office/drawing/2014/main" id="{0DE389DA-369D-DBD5-23C9-18B7DEB9FB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28409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4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" presetClass="exit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" presetClass="exit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" presetClass="exit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" presetClass="exit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3" presetClass="entr" presetSubtype="0" repeatCount="3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D1C31-1E8F-8169-3FE7-53B3B1328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A4C173BF-80D6-F52F-7480-EBF6582FC2F8}"/>
              </a:ext>
            </a:extLst>
          </p:cNvPr>
          <p:cNvSpPr/>
          <p:nvPr/>
        </p:nvSpPr>
        <p:spPr>
          <a:xfrm>
            <a:off x="1315092" y="245798"/>
            <a:ext cx="10561833" cy="951446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Muốn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diện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nhật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, ta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FD5A4FD-91A3-C21C-BB50-7A3596EF14C7}"/>
              </a:ext>
            </a:extLst>
          </p:cNvPr>
          <p:cNvGrpSpPr/>
          <p:nvPr/>
        </p:nvGrpSpPr>
        <p:grpSpPr>
          <a:xfrm>
            <a:off x="468744" y="1652269"/>
            <a:ext cx="10452685" cy="1000681"/>
            <a:chOff x="218955" y="3756682"/>
            <a:chExt cx="2145482" cy="137439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D5E46B7-D8FF-AA77-F889-6BEE4670D288}"/>
                </a:ext>
              </a:extLst>
            </p:cNvPr>
            <p:cNvSpPr/>
            <p:nvPr/>
          </p:nvSpPr>
          <p:spPr>
            <a:xfrm>
              <a:off x="454541" y="3821766"/>
              <a:ext cx="1909896" cy="130931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28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   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Ta </a:t>
              </a:r>
              <a:r>
                <a:rPr lang="en-US" sz="2800" b="1" kern="0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lấy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chiều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dài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cộng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với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chiều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rộng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(</a:t>
              </a:r>
              <a:r>
                <a:rPr lang="en-US" sz="2800" b="1" kern="0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cùng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một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đơn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vị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đo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) </a:t>
              </a:r>
              <a:r>
                <a:rPr lang="en-US" sz="2800" b="1" kern="0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rồi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nhân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với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2</a:t>
              </a:r>
              <a:endParaRPr lang="en-US" sz="2800" b="1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3A66137-5419-8109-7BFD-E6623C7F8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955" y="3756682"/>
              <a:ext cx="280582" cy="130931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D4BCEEA-5323-A73A-EA2A-4D62AB4FC326}"/>
              </a:ext>
            </a:extLst>
          </p:cNvPr>
          <p:cNvGrpSpPr/>
          <p:nvPr/>
        </p:nvGrpSpPr>
        <p:grpSpPr>
          <a:xfrm>
            <a:off x="498895" y="3054634"/>
            <a:ext cx="10422541" cy="951446"/>
            <a:chOff x="6058473" y="3693247"/>
            <a:chExt cx="3301821" cy="136245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5D8E082-144E-ECFE-9E26-3B82E0CDA300}"/>
                </a:ext>
              </a:extLst>
            </p:cNvPr>
            <p:cNvSpPr/>
            <p:nvPr/>
          </p:nvSpPr>
          <p:spPr>
            <a:xfrm>
              <a:off x="6460983" y="3693247"/>
              <a:ext cx="2899311" cy="136245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>
                <a:defRPr/>
              </a:pPr>
              <a:r>
                <a:rPr lang="en-US" sz="28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Ta </a:t>
              </a:r>
              <a:r>
                <a:rPr lang="en-US" sz="2800" b="1" kern="0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lấy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chiều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dài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cộng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với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chiều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rộng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(</a:t>
              </a:r>
              <a:r>
                <a:rPr lang="en-US" sz="2800" b="1" kern="0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cùng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một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đơn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vị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đo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) </a:t>
              </a:r>
              <a:r>
                <a:rPr lang="en-US" sz="2800" b="1" kern="0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rồi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chia </a:t>
              </a:r>
              <a:r>
                <a:rPr lang="en-US" sz="2800" b="1" kern="0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cho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2</a:t>
              </a:r>
              <a:r>
                <a:rPr lang="vi-VN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	</a:t>
              </a:r>
              <a:endParaRPr lang="en-US" sz="2800" b="1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algn="just">
                <a:lnSpc>
                  <a:spcPct val="125000"/>
                </a:lnSpc>
                <a:defRPr/>
              </a:pPr>
              <a:endParaRPr lang="en-VU" sz="3200" b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EED13E2-DC15-142E-7DB9-586E5062F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58473" y="3725308"/>
              <a:ext cx="461375" cy="129836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079518-ECFA-655F-6587-8904B1203BAE}"/>
              </a:ext>
            </a:extLst>
          </p:cNvPr>
          <p:cNvGrpSpPr/>
          <p:nvPr/>
        </p:nvGrpSpPr>
        <p:grpSpPr>
          <a:xfrm>
            <a:off x="537341" y="4330098"/>
            <a:ext cx="10312169" cy="981728"/>
            <a:chOff x="893932" y="5232491"/>
            <a:chExt cx="5847476" cy="136245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E694E24-2013-6F46-8AD9-F1076EC2E123}"/>
                </a:ext>
              </a:extLst>
            </p:cNvPr>
            <p:cNvSpPr/>
            <p:nvPr/>
          </p:nvSpPr>
          <p:spPr>
            <a:xfrm>
              <a:off x="1567762" y="5232491"/>
              <a:ext cx="5173646" cy="136245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25000"/>
                </a:lnSpc>
                <a:spcAft>
                  <a:spcPts val="800"/>
                </a:spcAft>
                <a:defRPr/>
              </a:pPr>
              <a:r>
                <a:rPr lang="en-US" sz="28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b="1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Ta </a:t>
              </a:r>
              <a:r>
                <a:rPr lang="en-US" sz="2800" b="1" kern="0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lấy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chiều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dài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nhân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với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chiều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rộng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(</a:t>
              </a:r>
              <a:r>
                <a:rPr lang="en-US" sz="2800" b="1" kern="0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cùng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một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đơn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vị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đo</a:t>
              </a:r>
              <a:r>
                <a:rPr lang="en-US" sz="2800" b="1" kern="0" dirty="0"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)</a:t>
              </a:r>
              <a:endParaRPr lang="en-VU" sz="28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83C9749-00D6-54B4-BD29-10E50542D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3932" y="5285639"/>
              <a:ext cx="736244" cy="1309310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D23C23AF-66BE-A33E-2532-A2F89EFAA1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78818" y="4417532"/>
            <a:ext cx="878962" cy="84515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EDD5565-20A9-3ED0-F8D0-B0FFC26CD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328" y="439130"/>
            <a:ext cx="615487" cy="584173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AD52DEF-4451-C6A7-697F-354FE6DDE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339" y="464673"/>
            <a:ext cx="615487" cy="555850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anose="020B7200000000000000" pitchFamily="34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9028C1B-9014-F050-B61B-CABF1F321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886" y="448915"/>
            <a:ext cx="615487" cy="584173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3300"/>
                </a:solidFill>
                <a:latin typeface=".VnBodoniH" panose="020B7200000000000000" pitchFamily="34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4052D2E-5219-5214-2D5F-965CBD03F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17" y="450686"/>
            <a:ext cx="615487" cy="584173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anose="020B7200000000000000" pitchFamily="34" charset="0"/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C8E0311-4E69-64A1-4930-E663B7374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761" y="458948"/>
            <a:ext cx="615488" cy="584173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.VnBodoniH" panose="020B7200000000000000" pitchFamily="34" charset="0"/>
              </a:rPr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E278BD8-D73A-DDC2-7127-46A6E6160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885" y="457177"/>
            <a:ext cx="615488" cy="584173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3300"/>
                </a:solidFill>
                <a:latin typeface=".VnBodoniH" panose="020B7200000000000000" pitchFamily="34" charset="0"/>
              </a:rPr>
              <a:t>5</a:t>
            </a:r>
          </a:p>
        </p:txBody>
      </p:sp>
      <p:pic>
        <p:nvPicPr>
          <p:cNvPr id="10" name="Media2">
            <a:hlinkClick r:id="" action="ppaction://media"/>
            <a:extLst>
              <a:ext uri="{FF2B5EF4-FFF2-40B4-BE49-F238E27FC236}">
                <a16:creationId xmlns:a16="http://schemas.microsoft.com/office/drawing/2014/main" id="{368E7C68-4914-E8E2-D73E-962291D4F6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28409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6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" presetClass="exit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" presetClass="exit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" presetClass="exit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" presetClass="exit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53" presetClass="entr" presetSubtype="0" repeatCount="3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7F58F-F063-F2FC-C450-E7F36980E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im tự tháp Ai Cập mọc bên dòng sông “ma”">
            <a:extLst>
              <a:ext uri="{FF2B5EF4-FFF2-40B4-BE49-F238E27FC236}">
                <a16:creationId xmlns:a16="http://schemas.microsoft.com/office/drawing/2014/main" id="{79DB61B2-447E-BDBD-78E1-DE5D195F9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721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E700F-7A0C-EA13-D3A2-8D29F59EE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02504172139">
            <a:hlinkClick r:id="" action="ppaction://media"/>
            <a:extLst>
              <a:ext uri="{FF2B5EF4-FFF2-40B4-BE49-F238E27FC236}">
                <a16:creationId xmlns:a16="http://schemas.microsoft.com/office/drawing/2014/main" id="{2E32E1EC-6AEE-736D-5DAC-454855B8A87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3202" r="3258"/>
          <a:stretch/>
        </p:blipFill>
        <p:spPr>
          <a:xfrm>
            <a:off x="0" y="0"/>
            <a:ext cx="12192000" cy="6842780"/>
          </a:xfrm>
        </p:spPr>
      </p:pic>
    </p:spTree>
    <p:extLst>
      <p:ext uri="{BB962C8B-B14F-4D97-AF65-F5344CB8AC3E}">
        <p14:creationId xmlns:p14="http://schemas.microsoft.com/office/powerpoint/2010/main" val="73542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523</Words>
  <Application>Microsoft Office PowerPoint</Application>
  <PresentationFormat>Widescreen</PresentationFormat>
  <Paragraphs>76</Paragraphs>
  <Slides>20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.VnBodoniH</vt:lpstr>
      <vt:lpstr>Arial</vt:lpstr>
      <vt:lpstr>Calibri</vt:lpstr>
      <vt:lpstr>Calibri Light</vt:lpstr>
      <vt:lpstr>Cambria</vt:lpstr>
      <vt:lpstr>Cambria Math</vt:lpstr>
      <vt:lpstr>Times New Roman</vt:lpstr>
      <vt:lpstr>Wingdings</vt:lpstr>
      <vt:lpstr>字魂70号-灵悦黑体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Huyền Vũ</cp:lastModifiedBy>
  <cp:revision>38</cp:revision>
  <dcterms:created xsi:type="dcterms:W3CDTF">2025-04-15T13:29:21Z</dcterms:created>
  <dcterms:modified xsi:type="dcterms:W3CDTF">2025-04-19T00:11:29Z</dcterms:modified>
</cp:coreProperties>
</file>