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305" r:id="rId2"/>
    <p:sldId id="306" r:id="rId3"/>
    <p:sldId id="260" r:id="rId4"/>
    <p:sldId id="257" r:id="rId5"/>
    <p:sldId id="308" r:id="rId6"/>
    <p:sldId id="307" r:id="rId7"/>
    <p:sldId id="259" r:id="rId8"/>
    <p:sldId id="264" r:id="rId9"/>
    <p:sldId id="263" r:id="rId10"/>
    <p:sldId id="261" r:id="rId11"/>
    <p:sldId id="289" r:id="rId12"/>
    <p:sldId id="262" r:id="rId13"/>
    <p:sldId id="309" r:id="rId14"/>
    <p:sldId id="310" r:id="rId15"/>
    <p:sldId id="265" r:id="rId16"/>
    <p:sldId id="315" r:id="rId17"/>
    <p:sldId id="313" r:id="rId18"/>
    <p:sldId id="314" r:id="rId19"/>
    <p:sldId id="316" r:id="rId20"/>
    <p:sldId id="266" r:id="rId21"/>
    <p:sldId id="317" r:id="rId22"/>
    <p:sldId id="318" r:id="rId23"/>
    <p:sldId id="319" r:id="rId24"/>
    <p:sldId id="320" r:id="rId25"/>
    <p:sldId id="287" r:id="rId26"/>
    <p:sldId id="28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9826" autoAdjust="0"/>
  </p:normalViewPr>
  <p:slideViewPr>
    <p:cSldViewPr snapToGrid="0">
      <p:cViewPr varScale="1">
        <p:scale>
          <a:sx n="66" d="100"/>
          <a:sy n="66" d="100"/>
        </p:scale>
        <p:origin x="-9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64254-6CCF-44CF-9AC4-7E996AAAA2AB}" type="datetimeFigureOut">
              <a:rPr lang="en-US" smtClean="0"/>
              <a:t>9/25/2025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BF34F-F969-438A-9BF4-0098C486C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0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707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sỏi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uống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quạ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thuận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lợi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chúng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ta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tìm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hiểu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4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thái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– </a:t>
            </a:r>
            <a:r>
              <a:rPr lang="en-US" sz="1800" b="1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1.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7880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152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186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364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CD54C-067A-4AD8-A51F-21485B7FD2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295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123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03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05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58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81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3166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83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058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49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938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7342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FE88E-56B4-4341-AAAB-DE83C03763E7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2025/9/25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C8810-9F3D-4F9A-81B8-042C148954C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804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4.sv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9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9861B7A-03E8-785A-1F70-732361EB5B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73" y="2436140"/>
            <a:ext cx="7379003" cy="1776170"/>
          </a:xfrm>
          <a:prstGeom prst="rect">
            <a:avLst/>
          </a:prstGeom>
        </p:spPr>
      </p:pic>
      <p:pic>
        <p:nvPicPr>
          <p:cNvPr id="8" name="Picture 7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xmlns="" id="{53D88180-26C7-A9BB-7EBA-0438E568A38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1216" y="67660"/>
            <a:ext cx="1850350" cy="185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5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0E8A5228-CB92-BB07-3B38-6C7E36041B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508676"/>
              </p:ext>
            </p:extLst>
          </p:nvPr>
        </p:nvGraphicFramePr>
        <p:xfrm>
          <a:off x="829341" y="882502"/>
          <a:ext cx="10356111" cy="460389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xmlns="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xmlns="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xmlns="" val="1551726495"/>
                    </a:ext>
                  </a:extLst>
                </a:gridCol>
              </a:tblGrid>
              <a:tr h="191720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2536634"/>
                  </a:ext>
                </a:extLst>
              </a:tr>
              <a:tr h="2686694"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6439216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A176094-9B7E-04F5-6035-94528C649389}"/>
              </a:ext>
            </a:extLst>
          </p:cNvPr>
          <p:cNvSpPr txBox="1"/>
          <p:nvPr/>
        </p:nvSpPr>
        <p:spPr>
          <a:xfrm>
            <a:off x="861237" y="3179135"/>
            <a:ext cx="3327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Muối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nhôm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thủy</a:t>
            </a:r>
            <a:r>
              <a:rPr lang="en-US" sz="4000" b="1" i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DE944E-BBCD-47E4-E14C-FC651BAE22BC}"/>
              </a:ext>
            </a:extLst>
          </p:cNvPr>
          <p:cNvSpPr txBox="1"/>
          <p:nvPr/>
        </p:nvSpPr>
        <p:spPr>
          <a:xfrm>
            <a:off x="4359349" y="3115339"/>
            <a:ext cx="30621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Nước uống, dầu ăn, giấm ăn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4012C46-03FF-36C1-9F1A-4909A99CE917}"/>
              </a:ext>
            </a:extLst>
          </p:cNvPr>
          <p:cNvSpPr txBox="1"/>
          <p:nvPr/>
        </p:nvSpPr>
        <p:spPr>
          <a:xfrm>
            <a:off x="7985051" y="3094074"/>
            <a:ext cx="30621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Hơi nước, </a:t>
            </a:r>
            <a:endParaRPr lang="en-US" sz="4000" b="1" i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40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 – xi, ni – tơ 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288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303" y="2758440"/>
            <a:ext cx="4541520" cy="454152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xmlns="" id="{F8CE2DE1-CBF0-299C-209B-7DF5196CBC25}"/>
              </a:ext>
            </a:extLst>
          </p:cNvPr>
          <p:cNvSpPr/>
          <p:nvPr/>
        </p:nvSpPr>
        <p:spPr>
          <a:xfrm>
            <a:off x="3051544" y="903768"/>
            <a:ext cx="7636117" cy="1711104"/>
          </a:xfrm>
          <a:prstGeom prst="wedgeRoundRectCallout">
            <a:avLst>
              <a:gd name="adj1" fmla="val 46929"/>
              <a:gd name="adj2" fmla="val 774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algn="ctr" defTabSz="685800"/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Lấy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thêm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ví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dụ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về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các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chất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ở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mỗi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trạng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  <a:r>
              <a:rPr lang="en-US" altLang="zh-CN" sz="4800" b="1" kern="800" dirty="0" err="1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thái</a:t>
            </a:r>
            <a:r>
              <a:rPr lang="en-US" altLang="zh-CN" sz="48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6888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1651606"/>
            <a:chOff x="625033" y="5133111"/>
            <a:chExt cx="7649054" cy="2689043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2689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rắn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Bánh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mì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sắt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cốc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pic>
        <p:nvPicPr>
          <p:cNvPr id="2050" name="Picture 2" descr="2 cách làm bánh mì bằng lò nướng cực dễ tại nhà, bánh giòn thơm khó cưỡng '">
            <a:extLst>
              <a:ext uri="{FF2B5EF4-FFF2-40B4-BE49-F238E27FC236}">
                <a16:creationId xmlns:a16="http://schemas.microsoft.com/office/drawing/2014/main" xmlns="" id="{C0FBAC46-0403-C7B0-BE2B-F14B71F94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12" y="1720548"/>
            <a:ext cx="5307116" cy="2989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39942D-425B-37D9-8E76-16A54F24902C}"/>
              </a:ext>
            </a:extLst>
          </p:cNvPr>
          <p:cNvSpPr txBox="1"/>
          <p:nvPr/>
        </p:nvSpPr>
        <p:spPr>
          <a:xfrm>
            <a:off x="2243470" y="4901609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Bánh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2" name="Picture 4" descr="Sắt và thép cái nào cứng hơn trong xây dựng">
            <a:extLst>
              <a:ext uri="{FF2B5EF4-FFF2-40B4-BE49-F238E27FC236}">
                <a16:creationId xmlns:a16="http://schemas.microsoft.com/office/drawing/2014/main" xmlns="" id="{6109C3D5-829E-0735-CCD8-EBAA04E7B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16" y="1757372"/>
            <a:ext cx="4085782" cy="3061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Sắt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98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336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Trạng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thái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lỏng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xăng</a:t>
              </a:r>
              <a:r>
                <a:rPr lang="en-US" sz="36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, coca,...</a:t>
              </a:r>
              <a:endPara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39942D-425B-37D9-8E76-16A54F24902C}"/>
              </a:ext>
            </a:extLst>
          </p:cNvPr>
          <p:cNvSpPr txBox="1"/>
          <p:nvPr/>
        </p:nvSpPr>
        <p:spPr>
          <a:xfrm>
            <a:off x="1446028" y="5029200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Sữa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7382E4-1897-1807-C495-9DE48082E8F9}"/>
              </a:ext>
            </a:extLst>
          </p:cNvPr>
          <p:cNvSpPr txBox="1"/>
          <p:nvPr/>
        </p:nvSpPr>
        <p:spPr>
          <a:xfrm>
            <a:off x="7644809" y="4965404"/>
            <a:ext cx="288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Xăng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4100" name="Picture 4" descr="Một số thực phẩm không dùng chung với sữa">
            <a:extLst>
              <a:ext uri="{FF2B5EF4-FFF2-40B4-BE49-F238E27FC236}">
                <a16:creationId xmlns:a16="http://schemas.microsoft.com/office/drawing/2014/main" xmlns="" id="{D12D8EEE-0919-2AA1-F094-C5F52BA92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41" y="1368162"/>
            <a:ext cx="4880123" cy="34957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Giá xăng giảm 600 đồng/lít, về dưới ngưỡng 22.000 đồng">
            <a:extLst>
              <a:ext uri="{FF2B5EF4-FFF2-40B4-BE49-F238E27FC236}">
                <a16:creationId xmlns:a16="http://schemas.microsoft.com/office/drawing/2014/main" xmlns="" id="{4BD89228-16CE-4407-478D-5D1B946C7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865" y="1337046"/>
            <a:ext cx="4596366" cy="35432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9713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71330" y="170715"/>
            <a:ext cx="7933846" cy="952706"/>
            <a:chOff x="625033" y="5133111"/>
            <a:chExt cx="7649054" cy="1551137"/>
          </a:xfrm>
        </p:grpSpPr>
        <p:sp>
          <p:nvSpPr>
            <p:cNvPr id="3" name="Rounded Rectangle 2"/>
            <p:cNvSpPr/>
            <p:nvPr/>
          </p:nvSpPr>
          <p:spPr>
            <a:xfrm>
              <a:off x="625033" y="5218702"/>
              <a:ext cx="7649054" cy="146554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961075" y="5133111"/>
              <a:ext cx="7135928" cy="1467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grpFill/>
                </a14:hiddenFill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Trạng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thái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khí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: 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Khói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hi-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đờ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-</a:t>
              </a:r>
              <a:r>
                <a:rPr lang="en-US" sz="4000" b="1" i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rô</a:t>
              </a:r>
              <a:r>
                <a:rPr lang="en-US" sz="4000" b="1" i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,..</a:t>
              </a:r>
              <a:r>
                <a:rPr lang="en-US" sz="40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814" y="3142579"/>
            <a:ext cx="3456653" cy="41726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039942D-425B-37D9-8E76-16A54F24902C}"/>
              </a:ext>
            </a:extLst>
          </p:cNvPr>
          <p:cNvSpPr txBox="1"/>
          <p:nvPr/>
        </p:nvSpPr>
        <p:spPr>
          <a:xfrm>
            <a:off x="1446028" y="5114261"/>
            <a:ext cx="2849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Khói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7382E4-1897-1807-C495-9DE48082E8F9}"/>
              </a:ext>
            </a:extLst>
          </p:cNvPr>
          <p:cNvSpPr txBox="1"/>
          <p:nvPr/>
        </p:nvSpPr>
        <p:spPr>
          <a:xfrm>
            <a:off x="7464057" y="5071730"/>
            <a:ext cx="3062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hi-đờ-rô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122" name="Picture 2" descr="Khói Bếp Có Tác Hại Như Thế Nào Đến Sức Khỏe Con Người">
            <a:extLst>
              <a:ext uri="{FF2B5EF4-FFF2-40B4-BE49-F238E27FC236}">
                <a16:creationId xmlns:a16="http://schemas.microsoft.com/office/drawing/2014/main" xmlns="" id="{6396C5D1-C57E-4159-2CC2-BD60E76AD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71" y="1524582"/>
            <a:ext cx="5064199" cy="34826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Khí hidro là gì? Tìm hiểu ứng dụng của hidro trong đời sống">
            <a:extLst>
              <a:ext uri="{FF2B5EF4-FFF2-40B4-BE49-F238E27FC236}">
                <a16:creationId xmlns:a16="http://schemas.microsoft.com/office/drawing/2014/main" xmlns="" id="{1C1319EA-8E50-3148-B7C5-09D637FF7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111" y="1424763"/>
            <a:ext cx="4876800" cy="350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715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1886753-AC77-77E8-1E8A-F80C6CED484E}"/>
              </a:ext>
            </a:extLst>
          </p:cNvPr>
          <p:cNvGrpSpPr/>
          <p:nvPr/>
        </p:nvGrpSpPr>
        <p:grpSpPr>
          <a:xfrm>
            <a:off x="1474382" y="1711842"/>
            <a:ext cx="9998148" cy="5029200"/>
            <a:chOff x="2484475" y="970150"/>
            <a:chExt cx="7800008" cy="588785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xmlns="" id="{178116F2-67CE-0910-7DC6-15461CEE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4475" y="970150"/>
              <a:ext cx="7800008" cy="5887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A38A3DF-0116-B433-CC5C-64C92F91A054}"/>
                </a:ext>
              </a:extLst>
            </p:cNvPr>
            <p:cNvSpPr txBox="1"/>
            <p:nvPr/>
          </p:nvSpPr>
          <p:spPr>
            <a:xfrm>
              <a:off x="3435754" y="3024341"/>
              <a:ext cx="5998038" cy="1849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53E21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tồn tại ở ba trạng thái: rắn, lỏng và khí. 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41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xmlns="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xmlns="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xmlns="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1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4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algn="just">
                <a:defRPr/>
              </a:pP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+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Q</a:t>
              </a:r>
              <a:r>
                <a:rPr lang="vi-VN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uan sát phần không khí trong bơm tiêm và trong bóng bay ở hình 2 để trả lời câu hỏi: </a:t>
              </a:r>
              <a:r>
                <a:rPr lang="vi-VN" sz="2800" b="1" i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Chất ở trạng thái khí có hình dạng xác định hay có hình dạng của vật chứa nó?</a:t>
              </a:r>
              <a:endParaRPr lang="en-US" sz="2800" b="1" i="1" dirty="0">
                <a:solidFill>
                  <a:srgbClr val="127366"/>
                </a:solidFill>
                <a:latin typeface="Cambria" panose="02040503050406030204" pitchFamily="18" charset="0"/>
                <a:ea typeface="思源黑体 CN"/>
              </a:endParaRPr>
            </a:p>
            <a:p>
              <a:pPr algn="just"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vị trí của ruột bơm tiêm ở hình 3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khí chiếm khoảng không gian xác định hay không xác định?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E4EEFBC-2F09-5DB5-7B2E-D4D1AF035D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1108" y="287078"/>
            <a:ext cx="3004213" cy="6379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70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189B7AE-7DA4-5F43-3759-753D64F49208}"/>
              </a:ext>
            </a:extLst>
          </p:cNvPr>
          <p:cNvGrpSpPr/>
          <p:nvPr/>
        </p:nvGrpSpPr>
        <p:grpSpPr>
          <a:xfrm>
            <a:off x="378269" y="692060"/>
            <a:ext cx="7362234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xmlns="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xmlns="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xmlns="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4115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2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5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uan sát hình dạng của nước khi thay đổi vật chứa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có hình dạng xác định hay có hình dạng của vật chứa nó? 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để so sánh số mi-li-lít nước trong ống đong và bình tam giác ở hình 4 để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lỏng chiếm khoảng không gian xác định hay không xác định?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03A6A19-844A-BDE0-EEE8-66C3872C1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089" y="1737759"/>
            <a:ext cx="4124325" cy="3829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52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189B7AE-7DA4-5F43-3759-753D64F49208}"/>
              </a:ext>
            </a:extLst>
          </p:cNvPr>
          <p:cNvGrpSpPr/>
          <p:nvPr/>
        </p:nvGrpSpPr>
        <p:grpSpPr>
          <a:xfrm>
            <a:off x="378270" y="692060"/>
            <a:ext cx="6043796" cy="5974554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xmlns="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xmlns="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xmlns="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11351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3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và nhóm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6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: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Đọc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tin,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quan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sát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5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để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nhận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xét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điểm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về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dạng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của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ở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trạng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thái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rắn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.</a:t>
              </a:r>
              <a:endPara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+</a:t>
              </a:r>
              <a:r>
                <a:rPr kumimoji="0" lang="en-US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lang="en-US" sz="2800" b="1" dirty="0">
                  <a:solidFill>
                    <a:srgbClr val="127366"/>
                  </a:solidFill>
                  <a:latin typeface="Cambria" panose="02040503050406030204" pitchFamily="18" charset="0"/>
                  <a:ea typeface="思源黑体 CN"/>
                </a:rPr>
                <a:t>T</a:t>
              </a:r>
              <a:r>
                <a: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iếp tục quan sát mức nước trước và sau khi thả viên đá ở hình 6 và trả lời câu hỏi: </a:t>
              </a:r>
              <a:r>
                <a:rPr kumimoji="0" 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127366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Chất ở trạng thái rắn chiếm khoảng không gian xác định hay không xác định? 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722F819-8D53-07EC-0ACA-553A815BE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9181" y="1075328"/>
            <a:ext cx="3699940" cy="1784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EF0BC04-A6D7-CB76-9230-49686914FF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225" y="3487502"/>
            <a:ext cx="5587775" cy="17756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349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189B7AE-7DA4-5F43-3759-753D64F49208}"/>
              </a:ext>
            </a:extLst>
          </p:cNvPr>
          <p:cNvGrpSpPr/>
          <p:nvPr/>
        </p:nvGrpSpPr>
        <p:grpSpPr>
          <a:xfrm>
            <a:off x="2770594" y="202962"/>
            <a:ext cx="6734913" cy="1051680"/>
            <a:chOff x="2505740" y="798716"/>
            <a:chExt cx="7878725" cy="1916171"/>
          </a:xfrm>
        </p:grpSpPr>
        <p:grpSp>
          <p:nvGrpSpPr>
            <p:cNvPr id="3" name="组合 31">
              <a:extLst>
                <a:ext uri="{FF2B5EF4-FFF2-40B4-BE49-F238E27FC236}">
                  <a16:creationId xmlns:a16="http://schemas.microsoft.com/office/drawing/2014/main" xmlns="" id="{79B1B1E4-8D0F-A12D-560D-283857A49004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24" name="圆角矩形 32">
                <a:extLst>
                  <a:ext uri="{FF2B5EF4-FFF2-40B4-BE49-F238E27FC236}">
                    <a16:creationId xmlns:a16="http://schemas.microsoft.com/office/drawing/2014/main" xmlns="" id="{4B7C60A4-E95D-0555-9AF2-527957B2ADC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25" name="圆角矩形 33">
                <a:extLst>
                  <a:ext uri="{FF2B5EF4-FFF2-40B4-BE49-F238E27FC236}">
                    <a16:creationId xmlns:a16="http://schemas.microsoft.com/office/drawing/2014/main" xmlns="" id="{F7C646A5-DB6B-1183-FFA5-A1711A91A1DC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DDBA17A5-F7A5-9F73-3A86-81A087B667BD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270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Hoàn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bảng</a:t>
              </a:r>
              <a:endPara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AEFB07C7-645C-4488-69F0-6151DB070EEC}"/>
              </a:ext>
            </a:extLst>
          </p:cNvPr>
          <p:cNvGraphicFramePr>
            <a:graphicFrameLocks noGrp="1"/>
          </p:cNvGraphicFramePr>
          <p:nvPr/>
        </p:nvGraphicFramePr>
        <p:xfrm>
          <a:off x="935666" y="1658679"/>
          <a:ext cx="10207255" cy="3650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7382">
                  <a:extLst>
                    <a:ext uri="{9D8B030D-6E8A-4147-A177-3AD203B41FA5}">
                      <a16:colId xmlns:a16="http://schemas.microsoft.com/office/drawing/2014/main" xmlns="" val="2189406531"/>
                    </a:ext>
                  </a:extLst>
                </a:gridCol>
                <a:gridCol w="3610701">
                  <a:extLst>
                    <a:ext uri="{9D8B030D-6E8A-4147-A177-3AD203B41FA5}">
                      <a16:colId xmlns:a16="http://schemas.microsoft.com/office/drawing/2014/main" xmlns="" val="1656843245"/>
                    </a:ext>
                  </a:extLst>
                </a:gridCol>
                <a:gridCol w="4379172">
                  <a:extLst>
                    <a:ext uri="{9D8B030D-6E8A-4147-A177-3AD203B41FA5}">
                      <a16:colId xmlns:a16="http://schemas.microsoft.com/office/drawing/2014/main" xmlns="" val="4191293360"/>
                    </a:ext>
                  </a:extLst>
                </a:gridCol>
              </a:tblGrid>
              <a:tr h="12971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9731309"/>
                  </a:ext>
                </a:extLst>
              </a:tr>
              <a:tr h="23533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78611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36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6C3730-62DA-B408-1AA5-E96BFA172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y2mate.com - Con Quạ thông minh  The clever Crow  Tiếng Việt 1 tập 1  Kết nối tri thức với cuộc sống_360p">
            <a:hlinkClick r:id="" action="ppaction://media"/>
            <a:extLst>
              <a:ext uri="{FF2B5EF4-FFF2-40B4-BE49-F238E27FC236}">
                <a16:creationId xmlns:a16="http://schemas.microsoft.com/office/drawing/2014/main" xmlns="" id="{9D4EA7C9-06F3-0295-2C0E-4F6C1667E934}"/>
              </a:ext>
            </a:extLst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 r:embed="rId2">
                  <p14:trim st="7913" end="10105.4666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0"/>
            <a:ext cx="12192277" cy="6858000"/>
          </a:xfrm>
        </p:spPr>
      </p:pic>
    </p:spTree>
    <p:extLst>
      <p:ext uri="{BB962C8B-B14F-4D97-AF65-F5344CB8AC3E}">
        <p14:creationId xmlns:p14="http://schemas.microsoft.com/office/powerpoint/2010/main" val="378183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A89978-9D1A-6E5F-862F-BD261E2FB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288" y="0"/>
            <a:ext cx="5279594" cy="1981372"/>
          </a:xfrm>
          <a:prstGeom prst="rect">
            <a:avLst/>
          </a:prstGeom>
        </p:spPr>
      </p:pic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EE5E20DE-0349-C19B-876C-DE986C613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700293"/>
              </p:ext>
            </p:extLst>
          </p:nvPr>
        </p:nvGraphicFramePr>
        <p:xfrm>
          <a:off x="1360967" y="1850064"/>
          <a:ext cx="9760689" cy="42051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635">
                  <a:extLst>
                    <a:ext uri="{9D8B030D-6E8A-4147-A177-3AD203B41FA5}">
                      <a16:colId xmlns:a16="http://schemas.microsoft.com/office/drawing/2014/main" xmlns="" val="528683946"/>
                    </a:ext>
                  </a:extLst>
                </a:gridCol>
                <a:gridCol w="3944920">
                  <a:extLst>
                    <a:ext uri="{9D8B030D-6E8A-4147-A177-3AD203B41FA5}">
                      <a16:colId xmlns:a16="http://schemas.microsoft.com/office/drawing/2014/main" xmlns="" val="702011442"/>
                    </a:ext>
                  </a:extLst>
                </a:gridCol>
                <a:gridCol w="3889134">
                  <a:extLst>
                    <a:ext uri="{9D8B030D-6E8A-4147-A177-3AD203B41FA5}">
                      <a16:colId xmlns:a16="http://schemas.microsoft.com/office/drawing/2014/main" xmlns="" val="2601327660"/>
                    </a:ext>
                  </a:extLst>
                </a:gridCol>
              </a:tblGrid>
              <a:tr h="129717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 thái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Hình dạng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Chiếm khoảng không gian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379572"/>
                  </a:ext>
                </a:extLst>
              </a:tr>
              <a:tr h="11029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 và có hình dạng của vật chứa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Không 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5113706"/>
                  </a:ext>
                </a:extLst>
              </a:tr>
              <a:tr h="11649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09738171"/>
                  </a:ext>
                </a:extLst>
              </a:tr>
              <a:tr h="5204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24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Xác định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7863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37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E37A47E-840D-620B-5569-C66AB08C45E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98205" y="2202156"/>
            <a:ext cx="7034454" cy="1740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4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31" y="2758440"/>
            <a:ext cx="4541520" cy="4541520"/>
          </a:xfrm>
          <a:prstGeom prst="rect">
            <a:avLst/>
          </a:prstGeom>
        </p:spPr>
      </p:pic>
      <p:sp>
        <p:nvSpPr>
          <p:cNvPr id="14" name="矩形 8">
            <a:extLst>
              <a:ext uri="{FF2B5EF4-FFF2-40B4-BE49-F238E27FC236}">
                <a16:creationId xmlns:a16="http://schemas.microsoft.com/office/drawing/2014/main" xmlns="" id="{F8CE2DE1-CBF0-299C-209B-7DF5196CBC25}"/>
              </a:ext>
            </a:extLst>
          </p:cNvPr>
          <p:cNvSpPr/>
          <p:nvPr/>
        </p:nvSpPr>
        <p:spPr>
          <a:xfrm>
            <a:off x="1977657" y="489098"/>
            <a:ext cx="8922656" cy="2119727"/>
          </a:xfrm>
          <a:prstGeom prst="wedgeRoundRectCallout">
            <a:avLst>
              <a:gd name="adj1" fmla="val 46929"/>
              <a:gd name="adj2" fmla="val 77494"/>
              <a:gd name="adj3" fmla="val 16667"/>
            </a:avLst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lIns="68579" tIns="34289" rIns="68579" bIns="34289" rtlCol="0">
            <a:spAutoFit/>
          </a:bodyPr>
          <a:lstStyle/>
          <a:p>
            <a:pPr lvl="0" algn="ctr" defTabSz="685800"/>
            <a:r>
              <a:rPr lang="vi-VN" altLang="zh-CN" sz="4000" b="1" kern="800" dirty="0">
                <a:ln w="22225"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+mn-lt"/>
              </a:rPr>
              <a:t>Người ta đã vận dụng đặc điểm nào của chất ở trạng thái rắn trong trò chơi xếp hình ở hình 7?</a:t>
            </a:r>
            <a:endParaRPr kumimoji="0" lang="en-US" altLang="zh-CN" sz="4000" b="1" i="0" u="none" strike="noStrike" kern="800" cap="none" spc="0" normalizeH="0" baseline="0" noProof="0" dirty="0">
              <a:ln w="22225"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ea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F10CEFC-0165-6E38-64CB-7983D9BF3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25" y="2933922"/>
            <a:ext cx="4229100" cy="3371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7D39277-EB70-85A3-734A-85AEE741C582}"/>
              </a:ext>
            </a:extLst>
          </p:cNvPr>
          <p:cNvGrpSpPr/>
          <p:nvPr/>
        </p:nvGrpSpPr>
        <p:grpSpPr>
          <a:xfrm>
            <a:off x="2147777" y="4413454"/>
            <a:ext cx="6230679" cy="3624759"/>
            <a:chOff x="2505740" y="798716"/>
            <a:chExt cx="7878725" cy="3098913"/>
          </a:xfrm>
        </p:grpSpPr>
        <p:grpSp>
          <p:nvGrpSpPr>
            <p:cNvPr id="5" name="组合 31">
              <a:extLst>
                <a:ext uri="{FF2B5EF4-FFF2-40B4-BE49-F238E27FC236}">
                  <a16:creationId xmlns:a16="http://schemas.microsoft.com/office/drawing/2014/main" xmlns="" id="{F029EE09-7457-9AC6-5B62-2F1B925B45B6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32">
                <a:extLst>
                  <a:ext uri="{FF2B5EF4-FFF2-40B4-BE49-F238E27FC236}">
                    <a16:creationId xmlns:a16="http://schemas.microsoft.com/office/drawing/2014/main" xmlns="" id="{7A20BFB6-6D77-6861-6ECA-F88D5FF0AAF5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8" name="圆角矩形 33">
                <a:extLst>
                  <a:ext uri="{FF2B5EF4-FFF2-40B4-BE49-F238E27FC236}">
                    <a16:creationId xmlns:a16="http://schemas.microsoft.com/office/drawing/2014/main" xmlns="" id="{0F67C024-AC22-9720-76B4-BFE856F27552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2EBB2D1-D5EE-7705-20DD-D011BEBAA945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8599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Người ta đã vận dụng đặc điểm chất rắn có hình dạng xác định trong trò chơi xếp gỗ.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9585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" y="0"/>
            <a:ext cx="12191365" cy="1818167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29640"/>
              <a:chOff x="0" y="720"/>
              <a:chExt cx="2064" cy="1464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2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2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2858" y="147752"/>
            <a:ext cx="107191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Con quạ trong hoạt động mở đầu đã làm gì để nước dâng lên trong bình? Lượng nước dâng lên thể hiện rõ đặc điểm nào của chất ở trạng thái rắn?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8E8B67-FC0B-5FAD-5F29-9D765E6BCE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686" y="2584007"/>
            <a:ext cx="3807113" cy="32619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B754A64-CFF3-4994-2B9D-D9FEE15C077A}"/>
              </a:ext>
            </a:extLst>
          </p:cNvPr>
          <p:cNvGrpSpPr/>
          <p:nvPr/>
        </p:nvGrpSpPr>
        <p:grpSpPr>
          <a:xfrm>
            <a:off x="4710223" y="2499594"/>
            <a:ext cx="7176977" cy="5187746"/>
            <a:chOff x="2505740" y="798716"/>
            <a:chExt cx="7878725" cy="2843938"/>
          </a:xfrm>
        </p:grpSpPr>
        <p:grpSp>
          <p:nvGrpSpPr>
            <p:cNvPr id="5" name="组合 31">
              <a:extLst>
                <a:ext uri="{FF2B5EF4-FFF2-40B4-BE49-F238E27FC236}">
                  <a16:creationId xmlns:a16="http://schemas.microsoft.com/office/drawing/2014/main" xmlns="" id="{525DB718-09A5-1AFB-8D29-C6C846E19419}"/>
                </a:ext>
              </a:extLst>
            </p:cNvPr>
            <p:cNvGrpSpPr/>
            <p:nvPr/>
          </p:nvGrpSpPr>
          <p:grpSpPr>
            <a:xfrm>
              <a:off x="2505740" y="798716"/>
              <a:ext cx="7878725" cy="1916171"/>
              <a:chOff x="1262829" y="3273981"/>
              <a:chExt cx="3732505" cy="1136153"/>
            </a:xfrm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grpSpPr>
          <p:sp>
            <p:nvSpPr>
              <p:cNvPr id="7" name="圆角矩形 32">
                <a:extLst>
                  <a:ext uri="{FF2B5EF4-FFF2-40B4-BE49-F238E27FC236}">
                    <a16:creationId xmlns:a16="http://schemas.microsoft.com/office/drawing/2014/main" xmlns="" id="{1CF97E16-FA37-65EB-9D6E-219351B62EB1}"/>
                  </a:ext>
                </a:extLst>
              </p:cNvPr>
              <p:cNvSpPr/>
              <p:nvPr/>
            </p:nvSpPr>
            <p:spPr>
              <a:xfrm>
                <a:off x="1262829" y="3273981"/>
                <a:ext cx="3732505" cy="1136153"/>
              </a:xfrm>
              <a:prstGeom prst="roundRect">
                <a:avLst>
                  <a:gd name="adj" fmla="val 28822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  <p:sp>
            <p:nvSpPr>
              <p:cNvPr id="8" name="圆角矩形 33">
                <a:extLst>
                  <a:ext uri="{FF2B5EF4-FFF2-40B4-BE49-F238E27FC236}">
                    <a16:creationId xmlns:a16="http://schemas.microsoft.com/office/drawing/2014/main" xmlns="" id="{163F7B77-6BB5-CE4F-6E23-5DFA1253E236}"/>
                  </a:ext>
                </a:extLst>
              </p:cNvPr>
              <p:cNvSpPr/>
              <p:nvPr/>
            </p:nvSpPr>
            <p:spPr>
              <a:xfrm>
                <a:off x="1354876" y="3312218"/>
                <a:ext cx="3548412" cy="1047367"/>
              </a:xfrm>
              <a:prstGeom prst="roundRect">
                <a:avLst>
                  <a:gd name="adj" fmla="val 25742"/>
                </a:avLst>
              </a:prstGeom>
              <a:solidFill>
                <a:schemeClr val="bg1"/>
              </a:solidFill>
              <a:ln w="28575">
                <a:solidFill>
                  <a:srgbClr val="127366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思源黑体 CN"/>
                  <a:cs typeface="+mn-cs"/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A1309123-3179-BB79-0348-5B7E813D24E5}"/>
                </a:ext>
              </a:extLst>
            </p:cNvPr>
            <p:cNvSpPr txBox="1"/>
            <p:nvPr/>
          </p:nvSpPr>
          <p:spPr>
            <a:xfrm>
              <a:off x="2773233" y="1037694"/>
              <a:ext cx="7450975" cy="26049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Để mực nước trong bình dâng lên, con quạ đã gắp sỏi cho vào bình chứa nước. Lượng nước dâng lên thể hiện rõ chất ở trạng thái rắn chiếm khoảng không gian xác định. </a:t>
              </a:r>
              <a:endPara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127366"/>
                </a:solidFill>
                <a:effectLst/>
                <a:uLnTx/>
                <a:uFillTx/>
                <a:latin typeface="Cambria" panose="02040503050406030204" pitchFamily="18" charset="0"/>
                <a:ea typeface="思源黑体 CN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479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01886753-AC77-77E8-1E8A-F80C6CED484E}"/>
              </a:ext>
            </a:extLst>
          </p:cNvPr>
          <p:cNvGrpSpPr/>
          <p:nvPr/>
        </p:nvGrpSpPr>
        <p:grpSpPr>
          <a:xfrm>
            <a:off x="1474382" y="1711842"/>
            <a:ext cx="9998148" cy="5029200"/>
            <a:chOff x="2484475" y="970150"/>
            <a:chExt cx="7800008" cy="588785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xmlns="" id="{178116F2-67CE-0910-7DC6-15461CEE7A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84475" y="970150"/>
              <a:ext cx="7800008" cy="588785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CA38A3DF-0116-B433-CC5C-64C92F91A054}"/>
                </a:ext>
              </a:extLst>
            </p:cNvPr>
            <p:cNvSpPr txBox="1"/>
            <p:nvPr/>
          </p:nvSpPr>
          <p:spPr>
            <a:xfrm>
              <a:off x="3402574" y="2401947"/>
              <a:ext cx="5998038" cy="3567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53E21"/>
                  </a:solidFill>
                  <a:effectLst/>
                  <a:uLnTx/>
                  <a:uFillTx/>
                  <a:latin typeface="Cambria" panose="02040503050406030204" pitchFamily="18" charset="0"/>
                  <a:ea typeface="思源黑体 CN"/>
                  <a:cs typeface="+mn-cs"/>
                </a:rPr>
                <a:t>Trong cuộc sống có rất nhiều tình huống cần dựa vào đặc điểm của chất để giải quyết vấn đề.</a:t>
              </a: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F7D57E7-074B-A36E-960C-FDE05B0BF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465" y="223284"/>
            <a:ext cx="6012713" cy="173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99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41007" y="1723780"/>
            <a:ext cx="11430953" cy="5058020"/>
            <a:chOff x="441007" y="1723780"/>
            <a:chExt cx="11430953" cy="5058020"/>
          </a:xfrm>
        </p:grpSpPr>
        <p:sp>
          <p:nvSpPr>
            <p:cNvPr id="24" name="任意多边形 23"/>
            <p:cNvSpPr/>
            <p:nvPr/>
          </p:nvSpPr>
          <p:spPr>
            <a:xfrm rot="10800000">
              <a:off x="593407" y="18761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solidFill>
              <a:srgbClr val="55BEED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0800000">
              <a:off x="441007" y="1723780"/>
              <a:ext cx="11278553" cy="4905620"/>
            </a:xfrm>
            <a:custGeom>
              <a:avLst/>
              <a:gdLst>
                <a:gd name="connsiteX0" fmla="*/ 11278553 w 11278553"/>
                <a:gd name="connsiteY0" fmla="*/ 4905620 h 4905620"/>
                <a:gd name="connsiteX1" fmla="*/ 0 w 11278553"/>
                <a:gd name="connsiteY1" fmla="*/ 4905620 h 4905620"/>
                <a:gd name="connsiteX2" fmla="*/ 0 w 11278553"/>
                <a:gd name="connsiteY2" fmla="*/ 685801 h 4905620"/>
                <a:gd name="connsiteX3" fmla="*/ 809242 w 11278553"/>
                <a:gd name="connsiteY3" fmla="*/ 685801 h 4905620"/>
                <a:gd name="connsiteX4" fmla="*/ 1207007 w 11278553"/>
                <a:gd name="connsiteY4" fmla="*/ 0 h 4905620"/>
                <a:gd name="connsiteX5" fmla="*/ 1217217 w 11278553"/>
                <a:gd name="connsiteY5" fmla="*/ 17603 h 4905620"/>
                <a:gd name="connsiteX6" fmla="*/ 975360 w 11278553"/>
                <a:gd name="connsiteY6" fmla="*/ 2164080 h 4905620"/>
                <a:gd name="connsiteX7" fmla="*/ 1706880 w 11278553"/>
                <a:gd name="connsiteY7" fmla="*/ 2164080 h 4905620"/>
                <a:gd name="connsiteX8" fmla="*/ 1873447 w 11278553"/>
                <a:gd name="connsiteY8" fmla="*/ 685801 h 4905620"/>
                <a:gd name="connsiteX9" fmla="*/ 11278553 w 11278553"/>
                <a:gd name="connsiteY9" fmla="*/ 685801 h 4905620"/>
                <a:gd name="connsiteX0" fmla="*/ 1706880 w 11278553"/>
                <a:gd name="connsiteY0" fmla="*/ 2164080 h 4905620"/>
                <a:gd name="connsiteX1" fmla="*/ 1873447 w 11278553"/>
                <a:gd name="connsiteY1" fmla="*/ 685801 h 4905620"/>
                <a:gd name="connsiteX2" fmla="*/ 11278553 w 11278553"/>
                <a:gd name="connsiteY2" fmla="*/ 685801 h 4905620"/>
                <a:gd name="connsiteX3" fmla="*/ 11278553 w 11278553"/>
                <a:gd name="connsiteY3" fmla="*/ 4905620 h 4905620"/>
                <a:gd name="connsiteX4" fmla="*/ 0 w 11278553"/>
                <a:gd name="connsiteY4" fmla="*/ 4905620 h 4905620"/>
                <a:gd name="connsiteX5" fmla="*/ 0 w 11278553"/>
                <a:gd name="connsiteY5" fmla="*/ 685801 h 4905620"/>
                <a:gd name="connsiteX6" fmla="*/ 809242 w 11278553"/>
                <a:gd name="connsiteY6" fmla="*/ 685801 h 4905620"/>
                <a:gd name="connsiteX7" fmla="*/ 1207007 w 11278553"/>
                <a:gd name="connsiteY7" fmla="*/ 0 h 4905620"/>
                <a:gd name="connsiteX8" fmla="*/ 1217217 w 11278553"/>
                <a:gd name="connsiteY8" fmla="*/ 17603 h 4905620"/>
                <a:gd name="connsiteX9" fmla="*/ 975360 w 11278553"/>
                <a:gd name="connsiteY9" fmla="*/ 2164080 h 4905620"/>
                <a:gd name="connsiteX10" fmla="*/ 1798320 w 11278553"/>
                <a:gd name="connsiteY10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9" fmla="*/ 1798320 w 11278553"/>
                <a:gd name="connsiteY9" fmla="*/ 225552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  <a:gd name="connsiteX8" fmla="*/ 975360 w 11278553"/>
                <a:gd name="connsiteY8" fmla="*/ 2164080 h 4905620"/>
                <a:gd name="connsiteX0" fmla="*/ 1873447 w 11278553"/>
                <a:gd name="connsiteY0" fmla="*/ 685801 h 4905620"/>
                <a:gd name="connsiteX1" fmla="*/ 11278553 w 11278553"/>
                <a:gd name="connsiteY1" fmla="*/ 685801 h 4905620"/>
                <a:gd name="connsiteX2" fmla="*/ 11278553 w 11278553"/>
                <a:gd name="connsiteY2" fmla="*/ 4905620 h 4905620"/>
                <a:gd name="connsiteX3" fmla="*/ 0 w 11278553"/>
                <a:gd name="connsiteY3" fmla="*/ 4905620 h 4905620"/>
                <a:gd name="connsiteX4" fmla="*/ 0 w 11278553"/>
                <a:gd name="connsiteY4" fmla="*/ 685801 h 4905620"/>
                <a:gd name="connsiteX5" fmla="*/ 809242 w 11278553"/>
                <a:gd name="connsiteY5" fmla="*/ 685801 h 4905620"/>
                <a:gd name="connsiteX6" fmla="*/ 1207007 w 11278553"/>
                <a:gd name="connsiteY6" fmla="*/ 0 h 4905620"/>
                <a:gd name="connsiteX7" fmla="*/ 1217217 w 11278553"/>
                <a:gd name="connsiteY7" fmla="*/ 17603 h 4905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78553" h="4905620">
                  <a:moveTo>
                    <a:pt x="1873447" y="685801"/>
                  </a:moveTo>
                  <a:lnTo>
                    <a:pt x="11278553" y="685801"/>
                  </a:lnTo>
                  <a:lnTo>
                    <a:pt x="11278553" y="4905620"/>
                  </a:lnTo>
                  <a:lnTo>
                    <a:pt x="0" y="4905620"/>
                  </a:lnTo>
                  <a:lnTo>
                    <a:pt x="0" y="685801"/>
                  </a:lnTo>
                  <a:lnTo>
                    <a:pt x="809242" y="685801"/>
                  </a:lnTo>
                  <a:lnTo>
                    <a:pt x="1207007" y="0"/>
                  </a:lnTo>
                  <a:lnTo>
                    <a:pt x="1217217" y="17603"/>
                  </a:lnTo>
                </a:path>
              </a:pathLst>
            </a:custGeom>
            <a:noFill/>
            <a:ln w="38100">
              <a:solidFill>
                <a:srgbClr val="55678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59902" y="2250177"/>
            <a:ext cx="4635353" cy="3581400"/>
            <a:chOff x="759902" y="2250177"/>
            <a:chExt cx="4635353" cy="3581400"/>
          </a:xfrm>
        </p:grpSpPr>
        <p:sp>
          <p:nvSpPr>
            <p:cNvPr id="6" name="椭圆 5"/>
            <p:cNvSpPr/>
            <p:nvPr/>
          </p:nvSpPr>
          <p:spPr>
            <a:xfrm>
              <a:off x="759902" y="2250177"/>
              <a:ext cx="3581400" cy="3581400"/>
            </a:xfrm>
            <a:prstGeom prst="ellipse">
              <a:avLst/>
            </a:prstGeom>
            <a:solidFill>
              <a:srgbClr val="DCEE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59902" y="2752740"/>
              <a:ext cx="4635353" cy="2697624"/>
            </a:xfrm>
            <a:prstGeom prst="rect">
              <a:avLst/>
            </a:prstGeom>
          </p:spPr>
        </p:pic>
      </p:grpSp>
      <p:sp>
        <p:nvSpPr>
          <p:cNvPr id="39" name="任意多边形 38"/>
          <p:cNvSpPr/>
          <p:nvPr/>
        </p:nvSpPr>
        <p:spPr>
          <a:xfrm rot="5400000">
            <a:off x="6434583" y="5401769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0" name="任意多边形 39"/>
          <p:cNvSpPr/>
          <p:nvPr/>
        </p:nvSpPr>
        <p:spPr>
          <a:xfrm rot="8286032">
            <a:off x="4639965" y="6065333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238380" y="5989097"/>
            <a:ext cx="95134" cy="95134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2" name="十字星 21"/>
          <p:cNvSpPr/>
          <p:nvPr/>
        </p:nvSpPr>
        <p:spPr>
          <a:xfrm>
            <a:off x="5436208" y="5457818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934BC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5691042" y="2257288"/>
            <a:ext cx="2096235" cy="963645"/>
            <a:chOff x="5691042" y="2257288"/>
            <a:chExt cx="2096235" cy="963645"/>
          </a:xfrm>
        </p:grpSpPr>
        <p:sp>
          <p:nvSpPr>
            <p:cNvPr id="43" name="任意多边形 42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4" name="任意多边形 4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55678F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4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636815" y="4783733"/>
            <a:ext cx="3706015" cy="919653"/>
            <a:chOff x="5691042" y="2301280"/>
            <a:chExt cx="3706015" cy="919653"/>
          </a:xfrm>
        </p:grpSpPr>
        <p:sp>
          <p:nvSpPr>
            <p:cNvPr id="53" name="任意多边形 52"/>
            <p:cNvSpPr/>
            <p:nvPr/>
          </p:nvSpPr>
          <p:spPr>
            <a:xfrm rot="5400000">
              <a:off x="9095440" y="2409818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 rot="8286032">
              <a:off x="5691042" y="2908795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934BC9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6" name="十字星 21"/>
            <p:cNvSpPr/>
            <p:nvPr/>
          </p:nvSpPr>
          <p:spPr>
            <a:xfrm>
              <a:off x="6487285" y="2301280"/>
              <a:ext cx="185653" cy="185653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369814" y="2139301"/>
            <a:ext cx="2525762" cy="1786028"/>
            <a:chOff x="5261515" y="2257288"/>
            <a:chExt cx="2525762" cy="1786028"/>
          </a:xfrm>
        </p:grpSpPr>
        <p:sp>
          <p:nvSpPr>
            <p:cNvPr id="58" name="任意多边形 57"/>
            <p:cNvSpPr/>
            <p:nvPr/>
          </p:nvSpPr>
          <p:spPr>
            <a:xfrm rot="5400000">
              <a:off x="7485660" y="2245231"/>
              <a:ext cx="289560" cy="313674"/>
            </a:xfrm>
            <a:custGeom>
              <a:avLst/>
              <a:gdLst>
                <a:gd name="connsiteX0" fmla="*/ 458919 w 1482909"/>
                <a:gd name="connsiteY0" fmla="*/ 806919 h 1606405"/>
                <a:gd name="connsiteX1" fmla="*/ 716256 w 1482909"/>
                <a:gd name="connsiteY1" fmla="*/ 1064256 h 1606405"/>
                <a:gd name="connsiteX2" fmla="*/ 973593 w 1482909"/>
                <a:gd name="connsiteY2" fmla="*/ 806919 h 1606405"/>
                <a:gd name="connsiteX3" fmla="*/ 716256 w 1482909"/>
                <a:gd name="connsiteY3" fmla="*/ 549582 h 1606405"/>
                <a:gd name="connsiteX4" fmla="*/ 458919 w 1482909"/>
                <a:gd name="connsiteY4" fmla="*/ 806919 h 1606405"/>
                <a:gd name="connsiteX5" fmla="*/ 0 w 1482909"/>
                <a:gd name="connsiteY5" fmla="*/ 880351 h 1606405"/>
                <a:gd name="connsiteX6" fmla="*/ 0 w 1482909"/>
                <a:gd name="connsiteY6" fmla="*/ 738145 h 1606405"/>
                <a:gd name="connsiteX7" fmla="*/ 35553 w 1482909"/>
                <a:gd name="connsiteY7" fmla="*/ 702592 h 1606405"/>
                <a:gd name="connsiteX8" fmla="*/ 301266 w 1482909"/>
                <a:gd name="connsiteY8" fmla="*/ 702592 h 1606405"/>
                <a:gd name="connsiteX9" fmla="*/ 26979 w 1482909"/>
                <a:gd name="connsiteY9" fmla="*/ 544233 h 1606405"/>
                <a:gd name="connsiteX10" fmla="*/ 13966 w 1482909"/>
                <a:gd name="connsiteY10" fmla="*/ 495666 h 1606405"/>
                <a:gd name="connsiteX11" fmla="*/ 85069 w 1482909"/>
                <a:gd name="connsiteY11" fmla="*/ 372512 h 1606405"/>
                <a:gd name="connsiteX12" fmla="*/ 133635 w 1482909"/>
                <a:gd name="connsiteY12" fmla="*/ 359498 h 1606405"/>
                <a:gd name="connsiteX13" fmla="*/ 498941 w 1482909"/>
                <a:gd name="connsiteY13" fmla="*/ 570407 h 1606405"/>
                <a:gd name="connsiteX14" fmla="*/ 282265 w 1482909"/>
                <a:gd name="connsiteY14" fmla="*/ 195112 h 1606405"/>
                <a:gd name="connsiteX15" fmla="*/ 295277 w 1482909"/>
                <a:gd name="connsiteY15" fmla="*/ 146546 h 1606405"/>
                <a:gd name="connsiteX16" fmla="*/ 418431 w 1482909"/>
                <a:gd name="connsiteY16" fmla="*/ 75444 h 1606405"/>
                <a:gd name="connsiteX17" fmla="*/ 466997 w 1482909"/>
                <a:gd name="connsiteY17" fmla="*/ 88456 h 1606405"/>
                <a:gd name="connsiteX18" fmla="*/ 609600 w 1482909"/>
                <a:gd name="connsiteY18" fmla="*/ 335450 h 1606405"/>
                <a:gd name="connsiteX19" fmla="*/ 609600 w 1482909"/>
                <a:gd name="connsiteY19" fmla="*/ 35552 h 1606405"/>
                <a:gd name="connsiteX20" fmla="*/ 645153 w 1482909"/>
                <a:gd name="connsiteY20" fmla="*/ 0 h 1606405"/>
                <a:gd name="connsiteX21" fmla="*/ 787359 w 1482909"/>
                <a:gd name="connsiteY21" fmla="*/ 0 h 1606405"/>
                <a:gd name="connsiteX22" fmla="*/ 822912 w 1482909"/>
                <a:gd name="connsiteY22" fmla="*/ 35552 h 1606405"/>
                <a:gd name="connsiteX23" fmla="*/ 822912 w 1482909"/>
                <a:gd name="connsiteY23" fmla="*/ 316841 h 1606405"/>
                <a:gd name="connsiteX24" fmla="*/ 969156 w 1482909"/>
                <a:gd name="connsiteY24" fmla="*/ 63540 h 1606405"/>
                <a:gd name="connsiteX25" fmla="*/ 1017722 w 1482909"/>
                <a:gd name="connsiteY25" fmla="*/ 50526 h 1606405"/>
                <a:gd name="connsiteX26" fmla="*/ 1140876 w 1482909"/>
                <a:gd name="connsiteY26" fmla="*/ 121630 h 1606405"/>
                <a:gd name="connsiteX27" fmla="*/ 1153889 w 1482909"/>
                <a:gd name="connsiteY27" fmla="*/ 170196 h 1606405"/>
                <a:gd name="connsiteX28" fmla="*/ 942980 w 1482909"/>
                <a:gd name="connsiteY28" fmla="*/ 535502 h 1606405"/>
                <a:gd name="connsiteX29" fmla="*/ 1318275 w 1482909"/>
                <a:gd name="connsiteY29" fmla="*/ 318825 h 1606405"/>
                <a:gd name="connsiteX30" fmla="*/ 1366842 w 1482909"/>
                <a:gd name="connsiteY30" fmla="*/ 331838 h 1606405"/>
                <a:gd name="connsiteX31" fmla="*/ 1437945 w 1482909"/>
                <a:gd name="connsiteY31" fmla="*/ 454992 h 1606405"/>
                <a:gd name="connsiteX32" fmla="*/ 1424931 w 1482909"/>
                <a:gd name="connsiteY32" fmla="*/ 503559 h 1606405"/>
                <a:gd name="connsiteX33" fmla="*/ 1177936 w 1482909"/>
                <a:gd name="connsiteY33" fmla="*/ 646161 h 1606405"/>
                <a:gd name="connsiteX34" fmla="*/ 1447356 w 1482909"/>
                <a:gd name="connsiteY34" fmla="*/ 646161 h 1606405"/>
                <a:gd name="connsiteX35" fmla="*/ 1482909 w 1482909"/>
                <a:gd name="connsiteY35" fmla="*/ 681714 h 1606405"/>
                <a:gd name="connsiteX36" fmla="*/ 1482909 w 1482909"/>
                <a:gd name="connsiteY36" fmla="*/ 823920 h 1606405"/>
                <a:gd name="connsiteX37" fmla="*/ 1447356 w 1482909"/>
                <a:gd name="connsiteY37" fmla="*/ 859473 h 1606405"/>
                <a:gd name="connsiteX38" fmla="*/ 1092603 w 1482909"/>
                <a:gd name="connsiteY38" fmla="*/ 859472 h 1606405"/>
                <a:gd name="connsiteX39" fmla="*/ 1428832 w 1482909"/>
                <a:gd name="connsiteY39" fmla="*/ 1053595 h 1606405"/>
                <a:gd name="connsiteX40" fmla="*/ 1441846 w 1482909"/>
                <a:gd name="connsiteY40" fmla="*/ 1102162 h 1606405"/>
                <a:gd name="connsiteX41" fmla="*/ 1370743 w 1482909"/>
                <a:gd name="connsiteY41" fmla="*/ 1225316 h 1606405"/>
                <a:gd name="connsiteX42" fmla="*/ 1322176 w 1482909"/>
                <a:gd name="connsiteY42" fmla="*/ 1238330 h 1606405"/>
                <a:gd name="connsiteX43" fmla="*/ 956871 w 1482909"/>
                <a:gd name="connsiteY43" fmla="*/ 1027420 h 1606405"/>
                <a:gd name="connsiteX44" fmla="*/ 1173548 w 1482909"/>
                <a:gd name="connsiteY44" fmla="*/ 1402716 h 1606405"/>
                <a:gd name="connsiteX45" fmla="*/ 1160534 w 1482909"/>
                <a:gd name="connsiteY45" fmla="*/ 1451282 h 1606405"/>
                <a:gd name="connsiteX46" fmla="*/ 1037380 w 1482909"/>
                <a:gd name="connsiteY46" fmla="*/ 1522385 h 1606405"/>
                <a:gd name="connsiteX47" fmla="*/ 988814 w 1482909"/>
                <a:gd name="connsiteY47" fmla="*/ 1509372 h 1606405"/>
                <a:gd name="connsiteX48" fmla="*/ 854179 w 1482909"/>
                <a:gd name="connsiteY48" fmla="*/ 1276176 h 1606405"/>
                <a:gd name="connsiteX49" fmla="*/ 854179 w 1482909"/>
                <a:gd name="connsiteY49" fmla="*/ 1570852 h 1606405"/>
                <a:gd name="connsiteX50" fmla="*/ 818626 w 1482909"/>
                <a:gd name="connsiteY50" fmla="*/ 1606405 h 1606405"/>
                <a:gd name="connsiteX51" fmla="*/ 676420 w 1482909"/>
                <a:gd name="connsiteY51" fmla="*/ 1606405 h 1606405"/>
                <a:gd name="connsiteX52" fmla="*/ 640866 w 1482909"/>
                <a:gd name="connsiteY52" fmla="*/ 1570852 h 1606405"/>
                <a:gd name="connsiteX53" fmla="*/ 640866 w 1482909"/>
                <a:gd name="connsiteY53" fmla="*/ 1244178 h 1606405"/>
                <a:gd name="connsiteX54" fmla="*/ 482507 w 1482909"/>
                <a:gd name="connsiteY54" fmla="*/ 1518466 h 1606405"/>
                <a:gd name="connsiteX55" fmla="*/ 433940 w 1482909"/>
                <a:gd name="connsiteY55" fmla="*/ 1531480 h 1606405"/>
                <a:gd name="connsiteX56" fmla="*/ 310786 w 1482909"/>
                <a:gd name="connsiteY56" fmla="*/ 1460377 h 1606405"/>
                <a:gd name="connsiteX57" fmla="*/ 297773 w 1482909"/>
                <a:gd name="connsiteY57" fmla="*/ 1411810 h 1606405"/>
                <a:gd name="connsiteX58" fmla="*/ 508683 w 1482909"/>
                <a:gd name="connsiteY58" fmla="*/ 1046504 h 1606405"/>
                <a:gd name="connsiteX59" fmla="*/ 133386 w 1482909"/>
                <a:gd name="connsiteY59" fmla="*/ 1263181 h 1606405"/>
                <a:gd name="connsiteX60" fmla="*/ 84820 w 1482909"/>
                <a:gd name="connsiteY60" fmla="*/ 1250168 h 1606405"/>
                <a:gd name="connsiteX61" fmla="*/ 13717 w 1482909"/>
                <a:gd name="connsiteY61" fmla="*/ 1127014 h 1606405"/>
                <a:gd name="connsiteX62" fmla="*/ 26730 w 1482909"/>
                <a:gd name="connsiteY62" fmla="*/ 1078448 h 1606405"/>
                <a:gd name="connsiteX63" fmla="*/ 308264 w 1482909"/>
                <a:gd name="connsiteY63" fmla="*/ 915904 h 1606405"/>
                <a:gd name="connsiteX64" fmla="*/ 35554 w 1482909"/>
                <a:gd name="connsiteY64" fmla="*/ 915904 h 1606405"/>
                <a:gd name="connsiteX65" fmla="*/ 0 w 1482909"/>
                <a:gd name="connsiteY65" fmla="*/ 880351 h 1606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482909" h="1606405">
                  <a:moveTo>
                    <a:pt x="458919" y="806919"/>
                  </a:moveTo>
                  <a:cubicBezTo>
                    <a:pt x="458919" y="949042"/>
                    <a:pt x="574133" y="1064256"/>
                    <a:pt x="716256" y="1064256"/>
                  </a:cubicBezTo>
                  <a:cubicBezTo>
                    <a:pt x="858379" y="1064256"/>
                    <a:pt x="973593" y="949042"/>
                    <a:pt x="973593" y="806919"/>
                  </a:cubicBezTo>
                  <a:cubicBezTo>
                    <a:pt x="973593" y="664796"/>
                    <a:pt x="858379" y="549582"/>
                    <a:pt x="716256" y="549582"/>
                  </a:cubicBezTo>
                  <a:cubicBezTo>
                    <a:pt x="574133" y="549582"/>
                    <a:pt x="458919" y="664796"/>
                    <a:pt x="458919" y="806919"/>
                  </a:cubicBezTo>
                  <a:close/>
                  <a:moveTo>
                    <a:pt x="0" y="880351"/>
                  </a:moveTo>
                  <a:lnTo>
                    <a:pt x="0" y="738145"/>
                  </a:lnTo>
                  <a:cubicBezTo>
                    <a:pt x="0" y="718510"/>
                    <a:pt x="15918" y="702592"/>
                    <a:pt x="35553" y="702592"/>
                  </a:cubicBezTo>
                  <a:lnTo>
                    <a:pt x="301266" y="702592"/>
                  </a:lnTo>
                  <a:lnTo>
                    <a:pt x="26979" y="544233"/>
                  </a:lnTo>
                  <a:cubicBezTo>
                    <a:pt x="9975" y="534415"/>
                    <a:pt x="4148" y="512671"/>
                    <a:pt x="13966" y="495666"/>
                  </a:cubicBezTo>
                  <a:lnTo>
                    <a:pt x="85069" y="372512"/>
                  </a:lnTo>
                  <a:cubicBezTo>
                    <a:pt x="94887" y="355508"/>
                    <a:pt x="116631" y="349681"/>
                    <a:pt x="133635" y="359498"/>
                  </a:cubicBezTo>
                  <a:lnTo>
                    <a:pt x="498941" y="570407"/>
                  </a:lnTo>
                  <a:lnTo>
                    <a:pt x="282265" y="195112"/>
                  </a:lnTo>
                  <a:cubicBezTo>
                    <a:pt x="272446" y="178108"/>
                    <a:pt x="278273" y="156364"/>
                    <a:pt x="295277" y="146546"/>
                  </a:cubicBezTo>
                  <a:lnTo>
                    <a:pt x="418431" y="75444"/>
                  </a:lnTo>
                  <a:cubicBezTo>
                    <a:pt x="435436" y="65626"/>
                    <a:pt x="457180" y="71452"/>
                    <a:pt x="466997" y="88456"/>
                  </a:cubicBezTo>
                  <a:lnTo>
                    <a:pt x="609600" y="335450"/>
                  </a:lnTo>
                  <a:lnTo>
                    <a:pt x="609600" y="35552"/>
                  </a:lnTo>
                  <a:cubicBezTo>
                    <a:pt x="609600" y="15918"/>
                    <a:pt x="625518" y="0"/>
                    <a:pt x="645153" y="0"/>
                  </a:cubicBezTo>
                  <a:lnTo>
                    <a:pt x="787359" y="0"/>
                  </a:lnTo>
                  <a:cubicBezTo>
                    <a:pt x="806994" y="0"/>
                    <a:pt x="822912" y="15918"/>
                    <a:pt x="822912" y="35552"/>
                  </a:cubicBezTo>
                  <a:lnTo>
                    <a:pt x="822912" y="316841"/>
                  </a:lnTo>
                  <a:lnTo>
                    <a:pt x="969156" y="63540"/>
                  </a:lnTo>
                  <a:cubicBezTo>
                    <a:pt x="978973" y="46536"/>
                    <a:pt x="1000716" y="40710"/>
                    <a:pt x="1017722" y="50526"/>
                  </a:cubicBezTo>
                  <a:lnTo>
                    <a:pt x="1140876" y="121630"/>
                  </a:lnTo>
                  <a:cubicBezTo>
                    <a:pt x="1157879" y="131448"/>
                    <a:pt x="1163706" y="153192"/>
                    <a:pt x="1153889" y="170196"/>
                  </a:cubicBezTo>
                  <a:lnTo>
                    <a:pt x="942980" y="535502"/>
                  </a:lnTo>
                  <a:lnTo>
                    <a:pt x="1318275" y="318825"/>
                  </a:lnTo>
                  <a:cubicBezTo>
                    <a:pt x="1335279" y="309007"/>
                    <a:pt x="1357024" y="314834"/>
                    <a:pt x="1366842" y="331838"/>
                  </a:cubicBezTo>
                  <a:lnTo>
                    <a:pt x="1437945" y="454992"/>
                  </a:lnTo>
                  <a:cubicBezTo>
                    <a:pt x="1447762" y="471997"/>
                    <a:pt x="1441936" y="493741"/>
                    <a:pt x="1424931" y="503559"/>
                  </a:cubicBezTo>
                  <a:lnTo>
                    <a:pt x="1177936" y="646161"/>
                  </a:lnTo>
                  <a:lnTo>
                    <a:pt x="1447356" y="646161"/>
                  </a:lnTo>
                  <a:cubicBezTo>
                    <a:pt x="1466990" y="646161"/>
                    <a:pt x="1482908" y="662079"/>
                    <a:pt x="1482909" y="681714"/>
                  </a:cubicBezTo>
                  <a:lnTo>
                    <a:pt x="1482909" y="823920"/>
                  </a:lnTo>
                  <a:cubicBezTo>
                    <a:pt x="1482908" y="843555"/>
                    <a:pt x="1466990" y="859473"/>
                    <a:pt x="1447356" y="859473"/>
                  </a:cubicBezTo>
                  <a:lnTo>
                    <a:pt x="1092603" y="859472"/>
                  </a:lnTo>
                  <a:lnTo>
                    <a:pt x="1428832" y="1053595"/>
                  </a:lnTo>
                  <a:cubicBezTo>
                    <a:pt x="1445837" y="1063413"/>
                    <a:pt x="1451663" y="1085157"/>
                    <a:pt x="1441846" y="1102162"/>
                  </a:cubicBezTo>
                  <a:lnTo>
                    <a:pt x="1370743" y="1225316"/>
                  </a:lnTo>
                  <a:cubicBezTo>
                    <a:pt x="1360925" y="1242320"/>
                    <a:pt x="1339181" y="1248147"/>
                    <a:pt x="1322176" y="1238330"/>
                  </a:cubicBezTo>
                  <a:lnTo>
                    <a:pt x="956871" y="1027420"/>
                  </a:lnTo>
                  <a:lnTo>
                    <a:pt x="1173548" y="1402716"/>
                  </a:lnTo>
                  <a:cubicBezTo>
                    <a:pt x="1183365" y="1419720"/>
                    <a:pt x="1177539" y="1441464"/>
                    <a:pt x="1160534" y="1451282"/>
                  </a:cubicBezTo>
                  <a:lnTo>
                    <a:pt x="1037380" y="1522385"/>
                  </a:lnTo>
                  <a:cubicBezTo>
                    <a:pt x="1020376" y="1532202"/>
                    <a:pt x="998632" y="1526376"/>
                    <a:pt x="988814" y="1509372"/>
                  </a:cubicBezTo>
                  <a:lnTo>
                    <a:pt x="854179" y="1276176"/>
                  </a:lnTo>
                  <a:lnTo>
                    <a:pt x="854179" y="1570852"/>
                  </a:lnTo>
                  <a:cubicBezTo>
                    <a:pt x="854178" y="1590487"/>
                    <a:pt x="838260" y="1606404"/>
                    <a:pt x="818626" y="1606405"/>
                  </a:cubicBezTo>
                  <a:lnTo>
                    <a:pt x="676420" y="1606405"/>
                  </a:lnTo>
                  <a:cubicBezTo>
                    <a:pt x="656784" y="1606405"/>
                    <a:pt x="640867" y="1590487"/>
                    <a:pt x="640866" y="1570852"/>
                  </a:cubicBezTo>
                  <a:lnTo>
                    <a:pt x="640866" y="1244178"/>
                  </a:lnTo>
                  <a:lnTo>
                    <a:pt x="482507" y="1518466"/>
                  </a:lnTo>
                  <a:cubicBezTo>
                    <a:pt x="472689" y="1535471"/>
                    <a:pt x="450945" y="1541296"/>
                    <a:pt x="433940" y="1531480"/>
                  </a:cubicBezTo>
                  <a:lnTo>
                    <a:pt x="310786" y="1460377"/>
                  </a:lnTo>
                  <a:cubicBezTo>
                    <a:pt x="293782" y="1450559"/>
                    <a:pt x="287955" y="1428814"/>
                    <a:pt x="297773" y="1411810"/>
                  </a:cubicBezTo>
                  <a:lnTo>
                    <a:pt x="508683" y="1046504"/>
                  </a:lnTo>
                  <a:lnTo>
                    <a:pt x="133386" y="1263181"/>
                  </a:lnTo>
                  <a:cubicBezTo>
                    <a:pt x="116382" y="1272999"/>
                    <a:pt x="94637" y="1267172"/>
                    <a:pt x="84820" y="1250168"/>
                  </a:cubicBezTo>
                  <a:lnTo>
                    <a:pt x="13717" y="1127014"/>
                  </a:lnTo>
                  <a:cubicBezTo>
                    <a:pt x="3899" y="1110009"/>
                    <a:pt x="9726" y="1088265"/>
                    <a:pt x="26730" y="1078448"/>
                  </a:cubicBezTo>
                  <a:lnTo>
                    <a:pt x="308264" y="915904"/>
                  </a:lnTo>
                  <a:lnTo>
                    <a:pt x="35554" y="915904"/>
                  </a:lnTo>
                  <a:cubicBezTo>
                    <a:pt x="15918" y="915904"/>
                    <a:pt x="0" y="899986"/>
                    <a:pt x="0" y="880351"/>
                  </a:cubicBezTo>
                  <a:close/>
                </a:path>
              </a:pathLst>
            </a:custGeom>
            <a:solidFill>
              <a:srgbClr val="FD8876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59" name="任意多边形 58"/>
            <p:cNvSpPr/>
            <p:nvPr/>
          </p:nvSpPr>
          <p:spPr>
            <a:xfrm rot="8286032">
              <a:off x="5261515" y="3731178"/>
              <a:ext cx="312138" cy="312138"/>
            </a:xfrm>
            <a:custGeom>
              <a:avLst/>
              <a:gdLst>
                <a:gd name="connsiteX0" fmla="*/ 0 w 777240"/>
                <a:gd name="connsiteY0" fmla="*/ 459723 h 777240"/>
                <a:gd name="connsiteX1" fmla="*/ 0 w 777240"/>
                <a:gd name="connsiteY1" fmla="*/ 317517 h 777240"/>
                <a:gd name="connsiteX2" fmla="*/ 35553 w 777240"/>
                <a:gd name="connsiteY2" fmla="*/ 281964 h 777240"/>
                <a:gd name="connsiteX3" fmla="*/ 281964 w 777240"/>
                <a:gd name="connsiteY3" fmla="*/ 281964 h 777240"/>
                <a:gd name="connsiteX4" fmla="*/ 281964 w 777240"/>
                <a:gd name="connsiteY4" fmla="*/ 35553 h 777240"/>
                <a:gd name="connsiteX5" fmla="*/ 317517 w 777240"/>
                <a:gd name="connsiteY5" fmla="*/ 0 h 777240"/>
                <a:gd name="connsiteX6" fmla="*/ 459723 w 777240"/>
                <a:gd name="connsiteY6" fmla="*/ 0 h 777240"/>
                <a:gd name="connsiteX7" fmla="*/ 495276 w 777240"/>
                <a:gd name="connsiteY7" fmla="*/ 35553 h 777240"/>
                <a:gd name="connsiteX8" fmla="*/ 495276 w 777240"/>
                <a:gd name="connsiteY8" fmla="*/ 281964 h 777240"/>
                <a:gd name="connsiteX9" fmla="*/ 741687 w 777240"/>
                <a:gd name="connsiteY9" fmla="*/ 281964 h 777240"/>
                <a:gd name="connsiteX10" fmla="*/ 777240 w 777240"/>
                <a:gd name="connsiteY10" fmla="*/ 317517 h 777240"/>
                <a:gd name="connsiteX11" fmla="*/ 777240 w 777240"/>
                <a:gd name="connsiteY11" fmla="*/ 459723 h 777240"/>
                <a:gd name="connsiteX12" fmla="*/ 741687 w 777240"/>
                <a:gd name="connsiteY12" fmla="*/ 495276 h 777240"/>
                <a:gd name="connsiteX13" fmla="*/ 495276 w 777240"/>
                <a:gd name="connsiteY13" fmla="*/ 495276 h 777240"/>
                <a:gd name="connsiteX14" fmla="*/ 495276 w 777240"/>
                <a:gd name="connsiteY14" fmla="*/ 741687 h 777240"/>
                <a:gd name="connsiteX15" fmla="*/ 459723 w 777240"/>
                <a:gd name="connsiteY15" fmla="*/ 777240 h 777240"/>
                <a:gd name="connsiteX16" fmla="*/ 317517 w 777240"/>
                <a:gd name="connsiteY16" fmla="*/ 777240 h 777240"/>
                <a:gd name="connsiteX17" fmla="*/ 281964 w 777240"/>
                <a:gd name="connsiteY17" fmla="*/ 741687 h 777240"/>
                <a:gd name="connsiteX18" fmla="*/ 281964 w 777240"/>
                <a:gd name="connsiteY18" fmla="*/ 495276 h 777240"/>
                <a:gd name="connsiteX19" fmla="*/ 35553 w 777240"/>
                <a:gd name="connsiteY19" fmla="*/ 495276 h 777240"/>
                <a:gd name="connsiteX20" fmla="*/ 0 w 777240"/>
                <a:gd name="connsiteY20" fmla="*/ 459723 h 777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77240" h="777240">
                  <a:moveTo>
                    <a:pt x="0" y="459723"/>
                  </a:moveTo>
                  <a:lnTo>
                    <a:pt x="0" y="317517"/>
                  </a:lnTo>
                  <a:cubicBezTo>
                    <a:pt x="0" y="297882"/>
                    <a:pt x="15918" y="281964"/>
                    <a:pt x="35553" y="281964"/>
                  </a:cubicBezTo>
                  <a:lnTo>
                    <a:pt x="281964" y="281964"/>
                  </a:lnTo>
                  <a:lnTo>
                    <a:pt x="281964" y="35553"/>
                  </a:lnTo>
                  <a:cubicBezTo>
                    <a:pt x="281964" y="15918"/>
                    <a:pt x="297882" y="0"/>
                    <a:pt x="317517" y="0"/>
                  </a:cubicBezTo>
                  <a:lnTo>
                    <a:pt x="459723" y="0"/>
                  </a:lnTo>
                  <a:cubicBezTo>
                    <a:pt x="479358" y="0"/>
                    <a:pt x="495276" y="15918"/>
                    <a:pt x="495276" y="35553"/>
                  </a:cubicBezTo>
                  <a:lnTo>
                    <a:pt x="495276" y="281964"/>
                  </a:lnTo>
                  <a:lnTo>
                    <a:pt x="741687" y="281964"/>
                  </a:lnTo>
                  <a:cubicBezTo>
                    <a:pt x="761322" y="281964"/>
                    <a:pt x="777240" y="297882"/>
                    <a:pt x="777240" y="317517"/>
                  </a:cubicBezTo>
                  <a:lnTo>
                    <a:pt x="777240" y="459723"/>
                  </a:lnTo>
                  <a:cubicBezTo>
                    <a:pt x="777240" y="479358"/>
                    <a:pt x="761322" y="495276"/>
                    <a:pt x="741687" y="495276"/>
                  </a:cubicBezTo>
                  <a:lnTo>
                    <a:pt x="495276" y="495276"/>
                  </a:lnTo>
                  <a:lnTo>
                    <a:pt x="495276" y="741687"/>
                  </a:lnTo>
                  <a:cubicBezTo>
                    <a:pt x="495276" y="761322"/>
                    <a:pt x="479358" y="777240"/>
                    <a:pt x="459723" y="777240"/>
                  </a:cubicBezTo>
                  <a:lnTo>
                    <a:pt x="317517" y="777240"/>
                  </a:lnTo>
                  <a:cubicBezTo>
                    <a:pt x="297882" y="777240"/>
                    <a:pt x="281964" y="761322"/>
                    <a:pt x="281964" y="741687"/>
                  </a:cubicBezTo>
                  <a:lnTo>
                    <a:pt x="281964" y="495276"/>
                  </a:lnTo>
                  <a:lnTo>
                    <a:pt x="35553" y="495276"/>
                  </a:lnTo>
                  <a:cubicBezTo>
                    <a:pt x="15918" y="495276"/>
                    <a:pt x="0" y="479358"/>
                    <a:pt x="0" y="459723"/>
                  </a:cubicBezTo>
                  <a:close/>
                </a:path>
              </a:pathLst>
            </a:custGeom>
            <a:solidFill>
              <a:srgbClr val="FFC000"/>
            </a:solidFill>
            <a:ln cap="rnd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289457" y="2832559"/>
              <a:ext cx="95134" cy="95134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1" name="十字星 21"/>
            <p:cNvSpPr/>
            <p:nvPr/>
          </p:nvSpPr>
          <p:spPr>
            <a:xfrm>
              <a:off x="5545149" y="2743808"/>
              <a:ext cx="341009" cy="341009"/>
            </a:xfrm>
            <a:custGeom>
              <a:avLst/>
              <a:gdLst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690462 w 1173480"/>
                <a:gd name="connsiteY3" fmla="*/ 4830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83018 w 1173480"/>
                <a:gd name="connsiteY1" fmla="*/ 48301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83018 w 1173480"/>
                <a:gd name="connsiteY7" fmla="*/ 69046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690462 w 1173480"/>
                <a:gd name="connsiteY5" fmla="*/ 69046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  <a:gd name="connsiteX0" fmla="*/ 0 w 1173480"/>
                <a:gd name="connsiteY0" fmla="*/ 586740 h 1173480"/>
                <a:gd name="connsiteX1" fmla="*/ 406818 w 1173480"/>
                <a:gd name="connsiteY1" fmla="*/ 422058 h 1173480"/>
                <a:gd name="connsiteX2" fmla="*/ 586740 w 1173480"/>
                <a:gd name="connsiteY2" fmla="*/ 0 h 1173480"/>
                <a:gd name="connsiteX3" fmla="*/ 751422 w 1173480"/>
                <a:gd name="connsiteY3" fmla="*/ 406818 h 1173480"/>
                <a:gd name="connsiteX4" fmla="*/ 1173480 w 1173480"/>
                <a:gd name="connsiteY4" fmla="*/ 586740 h 1173480"/>
                <a:gd name="connsiteX5" fmla="*/ 797142 w 1173480"/>
                <a:gd name="connsiteY5" fmla="*/ 720942 h 1173480"/>
                <a:gd name="connsiteX6" fmla="*/ 586740 w 1173480"/>
                <a:gd name="connsiteY6" fmla="*/ 1173480 h 1173480"/>
                <a:gd name="connsiteX7" fmla="*/ 406818 w 1173480"/>
                <a:gd name="connsiteY7" fmla="*/ 751422 h 1173480"/>
                <a:gd name="connsiteX8" fmla="*/ 0 w 1173480"/>
                <a:gd name="connsiteY8" fmla="*/ 586740 h 1173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480" h="1173480">
                  <a:moveTo>
                    <a:pt x="0" y="586740"/>
                  </a:moveTo>
                  <a:lnTo>
                    <a:pt x="406818" y="422058"/>
                  </a:lnTo>
                  <a:lnTo>
                    <a:pt x="586740" y="0"/>
                  </a:lnTo>
                  <a:lnTo>
                    <a:pt x="751422" y="406818"/>
                  </a:lnTo>
                  <a:lnTo>
                    <a:pt x="1173480" y="586740"/>
                  </a:lnTo>
                  <a:lnTo>
                    <a:pt x="797142" y="720942"/>
                  </a:lnTo>
                  <a:lnTo>
                    <a:pt x="586740" y="1173480"/>
                  </a:lnTo>
                  <a:lnTo>
                    <a:pt x="406818" y="751422"/>
                  </a:lnTo>
                  <a:lnTo>
                    <a:pt x="0" y="586740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  <a:prstDash val="lgDashDotDot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95255" y="2810745"/>
            <a:ext cx="2941481" cy="1876392"/>
            <a:chOff x="5395255" y="2810745"/>
            <a:chExt cx="2941481" cy="1876392"/>
          </a:xfrm>
        </p:grpSpPr>
        <p:grpSp>
          <p:nvGrpSpPr>
            <p:cNvPr id="33" name="组合 32"/>
            <p:cNvGrpSpPr/>
            <p:nvPr/>
          </p:nvGrpSpPr>
          <p:grpSpPr>
            <a:xfrm>
              <a:off x="5395255" y="2810745"/>
              <a:ext cx="2941481" cy="1487510"/>
              <a:chOff x="5414780" y="2709460"/>
              <a:chExt cx="2941481" cy="1487510"/>
            </a:xfrm>
          </p:grpSpPr>
          <p:sp>
            <p:nvSpPr>
              <p:cNvPr id="27" name="矩形 26"/>
              <p:cNvSpPr/>
              <p:nvPr/>
            </p:nvSpPr>
            <p:spPr>
              <a:xfrm>
                <a:off x="5414780" y="3723764"/>
                <a:ext cx="2941481" cy="473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天逸黑" panose="02000500000000000000" pitchFamily="2" charset="-122"/>
                  <a:ea typeface="印品天逸黑" panose="02000500000000000000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32" name="立方体 31"/>
              <p:cNvSpPr/>
              <p:nvPr/>
            </p:nvSpPr>
            <p:spPr>
              <a:xfrm>
                <a:off x="6661784" y="2709460"/>
                <a:ext cx="412249" cy="412249"/>
              </a:xfrm>
              <a:prstGeom prst="cub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B0604020202020204" charset="-122"/>
                  <a:cs typeface="+mn-cs"/>
                </a:endParaRPr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813131" y="3609919"/>
              <a:ext cx="18461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Ôn lại bài đã học</a:t>
              </a: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544327" y="2801217"/>
            <a:ext cx="3213046" cy="1424441"/>
            <a:chOff x="8544327" y="2801217"/>
            <a:chExt cx="3213046" cy="1424441"/>
          </a:xfrm>
        </p:grpSpPr>
        <p:sp>
          <p:nvSpPr>
            <p:cNvPr id="36" name="立方体 35"/>
            <p:cNvSpPr/>
            <p:nvPr/>
          </p:nvSpPr>
          <p:spPr>
            <a:xfrm>
              <a:off x="9847459" y="2801217"/>
              <a:ext cx="412249" cy="412249"/>
            </a:xfrm>
            <a:prstGeom prst="cub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8544327" y="3640883"/>
              <a:ext cx="3213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Chuẩn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bị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mới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: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2AEFF5E-B3C9-4810-A2D1-AEE057E9FF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896" y="267243"/>
            <a:ext cx="4291956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09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5870" y="2667000"/>
            <a:ext cx="5316130" cy="30938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72779" y="-72"/>
            <a:ext cx="1719221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7601" y="1547362"/>
            <a:ext cx="5645385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2">
            <a:extLst>
              <a:ext uri="{FF2B5EF4-FFF2-40B4-BE49-F238E27FC236}">
                <a16:creationId xmlns:a16="http://schemas.microsoft.com/office/drawing/2014/main" xmlns="" id="{026534A5-1DCD-1E60-B9ED-48EBF73049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8" r="15404"/>
          <a:stretch>
            <a:fillRect/>
          </a:stretch>
        </p:blipFill>
        <p:spPr>
          <a:xfrm>
            <a:off x="0" y="295275"/>
            <a:ext cx="12365820" cy="6448425"/>
          </a:xfrm>
          <a:custGeom>
            <a:avLst/>
            <a:gdLst>
              <a:gd name="connsiteX0" fmla="*/ 0 w 8108576"/>
              <a:gd name="connsiteY0" fmla="*/ 0 h 4445000"/>
              <a:gd name="connsiteX1" fmla="*/ 8108576 w 8108576"/>
              <a:gd name="connsiteY1" fmla="*/ 0 h 4445000"/>
              <a:gd name="connsiteX2" fmla="*/ 8108576 w 8108576"/>
              <a:gd name="connsiteY2" fmla="*/ 4445000 h 4445000"/>
              <a:gd name="connsiteX3" fmla="*/ 0 w 8108576"/>
              <a:gd name="connsiteY3" fmla="*/ 4445000 h 444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08576" h="4445000">
                <a:moveTo>
                  <a:pt x="0" y="0"/>
                </a:moveTo>
                <a:lnTo>
                  <a:pt x="8108576" y="0"/>
                </a:lnTo>
                <a:lnTo>
                  <a:pt x="8108576" y="4445000"/>
                </a:lnTo>
                <a:lnTo>
                  <a:pt x="0" y="4445000"/>
                </a:lnTo>
                <a:close/>
              </a:path>
            </a:pathLst>
          </a:cu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4" name="图片 24">
            <a:extLst>
              <a:ext uri="{FF2B5EF4-FFF2-40B4-BE49-F238E27FC236}">
                <a16:creationId xmlns:a16="http://schemas.microsoft.com/office/drawing/2014/main" xmlns="" id="{458169D9-8CA1-BB49-F8B3-483EEB4E0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36098"/>
            <a:ext cx="3072650" cy="1700931"/>
          </a:xfrm>
          <a:prstGeom prst="rect">
            <a:avLst/>
          </a:prstGeom>
          <a:effectLst>
            <a:outerShdw blurRad="12700" dist="127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0F66243-080F-BE75-0632-72CB1F3A37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1538" y="1"/>
            <a:ext cx="1671173" cy="165462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51C8FE9-4C74-EF01-91B4-527249A3E91E}"/>
              </a:ext>
            </a:extLst>
          </p:cNvPr>
          <p:cNvSpPr txBox="1"/>
          <p:nvPr/>
        </p:nvSpPr>
        <p:spPr>
          <a:xfrm>
            <a:off x="1123950" y="1590675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em, con quạ có thể uống nước được không? Vì sao? </a:t>
            </a:r>
            <a:endParaRPr lang="en-US" sz="4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CFC4741-87C6-E587-7ED0-32763D326134}"/>
              </a:ext>
            </a:extLst>
          </p:cNvPr>
          <p:cNvSpPr txBox="1"/>
          <p:nvPr/>
        </p:nvSpPr>
        <p:spPr>
          <a:xfrm>
            <a:off x="1276350" y="1743075"/>
            <a:ext cx="6172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quạ uống được nước vì khi thả những viên sỏi vào bình thì nước trong bình sẽ dâng lên. </a:t>
            </a:r>
            <a:endParaRPr lang="en-US" sz="44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8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2" name="十字星 21"/>
          <p:cNvSpPr/>
          <p:nvPr/>
        </p:nvSpPr>
        <p:spPr>
          <a:xfrm>
            <a:off x="8183880" y="1950817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4" name="十字星 21"/>
          <p:cNvSpPr/>
          <p:nvPr/>
        </p:nvSpPr>
        <p:spPr>
          <a:xfrm>
            <a:off x="7453257" y="2705240"/>
            <a:ext cx="426623" cy="42662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EBA02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6" name="十字星 21"/>
          <p:cNvSpPr/>
          <p:nvPr/>
        </p:nvSpPr>
        <p:spPr>
          <a:xfrm>
            <a:off x="852250" y="4396604"/>
            <a:ext cx="342927" cy="342927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0" name="任意多边形 49"/>
          <p:cNvSpPr/>
          <p:nvPr/>
        </p:nvSpPr>
        <p:spPr>
          <a:xfrm rot="5400000">
            <a:off x="4772052" y="4057070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1" name="任意多边形 50"/>
          <p:cNvSpPr/>
          <p:nvPr/>
        </p:nvSpPr>
        <p:spPr>
          <a:xfrm rot="5400000">
            <a:off x="7558783" y="1135384"/>
            <a:ext cx="373283" cy="404369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7030A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3" name="任意多边形 52"/>
          <p:cNvSpPr/>
          <p:nvPr/>
        </p:nvSpPr>
        <p:spPr>
          <a:xfrm rot="8286032">
            <a:off x="2977434" y="4720634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4" name="任意多边形 53"/>
          <p:cNvSpPr/>
          <p:nvPr/>
        </p:nvSpPr>
        <p:spPr>
          <a:xfrm rot="8286032">
            <a:off x="1181885" y="1893195"/>
            <a:ext cx="312138" cy="312138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EBA020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5" name="任意多边形 54"/>
          <p:cNvSpPr/>
          <p:nvPr/>
        </p:nvSpPr>
        <p:spPr>
          <a:xfrm rot="8286032">
            <a:off x="6690716" y="708698"/>
            <a:ext cx="170999" cy="170999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6" name="任意多边形 55"/>
          <p:cNvSpPr/>
          <p:nvPr/>
        </p:nvSpPr>
        <p:spPr>
          <a:xfrm rot="8286032">
            <a:off x="6816710" y="4696806"/>
            <a:ext cx="196511" cy="196511"/>
          </a:xfrm>
          <a:custGeom>
            <a:avLst/>
            <a:gdLst>
              <a:gd name="connsiteX0" fmla="*/ 0 w 777240"/>
              <a:gd name="connsiteY0" fmla="*/ 459723 h 777240"/>
              <a:gd name="connsiteX1" fmla="*/ 0 w 777240"/>
              <a:gd name="connsiteY1" fmla="*/ 317517 h 777240"/>
              <a:gd name="connsiteX2" fmla="*/ 35553 w 777240"/>
              <a:gd name="connsiteY2" fmla="*/ 281964 h 777240"/>
              <a:gd name="connsiteX3" fmla="*/ 281964 w 777240"/>
              <a:gd name="connsiteY3" fmla="*/ 281964 h 777240"/>
              <a:gd name="connsiteX4" fmla="*/ 281964 w 777240"/>
              <a:gd name="connsiteY4" fmla="*/ 35553 h 777240"/>
              <a:gd name="connsiteX5" fmla="*/ 317517 w 777240"/>
              <a:gd name="connsiteY5" fmla="*/ 0 h 777240"/>
              <a:gd name="connsiteX6" fmla="*/ 459723 w 777240"/>
              <a:gd name="connsiteY6" fmla="*/ 0 h 777240"/>
              <a:gd name="connsiteX7" fmla="*/ 495276 w 777240"/>
              <a:gd name="connsiteY7" fmla="*/ 35553 h 777240"/>
              <a:gd name="connsiteX8" fmla="*/ 495276 w 777240"/>
              <a:gd name="connsiteY8" fmla="*/ 281964 h 777240"/>
              <a:gd name="connsiteX9" fmla="*/ 741687 w 777240"/>
              <a:gd name="connsiteY9" fmla="*/ 281964 h 777240"/>
              <a:gd name="connsiteX10" fmla="*/ 777240 w 777240"/>
              <a:gd name="connsiteY10" fmla="*/ 317517 h 777240"/>
              <a:gd name="connsiteX11" fmla="*/ 777240 w 777240"/>
              <a:gd name="connsiteY11" fmla="*/ 459723 h 777240"/>
              <a:gd name="connsiteX12" fmla="*/ 741687 w 777240"/>
              <a:gd name="connsiteY12" fmla="*/ 495276 h 777240"/>
              <a:gd name="connsiteX13" fmla="*/ 495276 w 777240"/>
              <a:gd name="connsiteY13" fmla="*/ 495276 h 777240"/>
              <a:gd name="connsiteX14" fmla="*/ 495276 w 777240"/>
              <a:gd name="connsiteY14" fmla="*/ 741687 h 777240"/>
              <a:gd name="connsiteX15" fmla="*/ 459723 w 777240"/>
              <a:gd name="connsiteY15" fmla="*/ 777240 h 777240"/>
              <a:gd name="connsiteX16" fmla="*/ 317517 w 777240"/>
              <a:gd name="connsiteY16" fmla="*/ 777240 h 777240"/>
              <a:gd name="connsiteX17" fmla="*/ 281964 w 777240"/>
              <a:gd name="connsiteY17" fmla="*/ 741687 h 777240"/>
              <a:gd name="connsiteX18" fmla="*/ 281964 w 777240"/>
              <a:gd name="connsiteY18" fmla="*/ 495276 h 777240"/>
              <a:gd name="connsiteX19" fmla="*/ 35553 w 777240"/>
              <a:gd name="connsiteY19" fmla="*/ 495276 h 777240"/>
              <a:gd name="connsiteX20" fmla="*/ 0 w 777240"/>
              <a:gd name="connsiteY20" fmla="*/ 459723 h 77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77240" h="777240">
                <a:moveTo>
                  <a:pt x="0" y="459723"/>
                </a:moveTo>
                <a:lnTo>
                  <a:pt x="0" y="317517"/>
                </a:lnTo>
                <a:cubicBezTo>
                  <a:pt x="0" y="297882"/>
                  <a:pt x="15918" y="281964"/>
                  <a:pt x="35553" y="281964"/>
                </a:cubicBezTo>
                <a:lnTo>
                  <a:pt x="281964" y="281964"/>
                </a:lnTo>
                <a:lnTo>
                  <a:pt x="281964" y="35553"/>
                </a:lnTo>
                <a:cubicBezTo>
                  <a:pt x="281964" y="15918"/>
                  <a:pt x="297882" y="0"/>
                  <a:pt x="317517" y="0"/>
                </a:cubicBezTo>
                <a:lnTo>
                  <a:pt x="459723" y="0"/>
                </a:lnTo>
                <a:cubicBezTo>
                  <a:pt x="479358" y="0"/>
                  <a:pt x="495276" y="15918"/>
                  <a:pt x="495276" y="35553"/>
                </a:cubicBezTo>
                <a:lnTo>
                  <a:pt x="495276" y="281964"/>
                </a:lnTo>
                <a:lnTo>
                  <a:pt x="741687" y="281964"/>
                </a:lnTo>
                <a:cubicBezTo>
                  <a:pt x="761322" y="281964"/>
                  <a:pt x="777240" y="297882"/>
                  <a:pt x="777240" y="317517"/>
                </a:cubicBezTo>
                <a:lnTo>
                  <a:pt x="777240" y="459723"/>
                </a:lnTo>
                <a:cubicBezTo>
                  <a:pt x="777240" y="479358"/>
                  <a:pt x="761322" y="495276"/>
                  <a:pt x="741687" y="495276"/>
                </a:cubicBezTo>
                <a:lnTo>
                  <a:pt x="495276" y="495276"/>
                </a:lnTo>
                <a:lnTo>
                  <a:pt x="495276" y="741687"/>
                </a:lnTo>
                <a:cubicBezTo>
                  <a:pt x="495276" y="761322"/>
                  <a:pt x="479358" y="777240"/>
                  <a:pt x="459723" y="777240"/>
                </a:cubicBezTo>
                <a:lnTo>
                  <a:pt x="317517" y="777240"/>
                </a:lnTo>
                <a:cubicBezTo>
                  <a:pt x="297882" y="777240"/>
                  <a:pt x="281964" y="761322"/>
                  <a:pt x="281964" y="741687"/>
                </a:cubicBezTo>
                <a:lnTo>
                  <a:pt x="281964" y="495276"/>
                </a:lnTo>
                <a:lnTo>
                  <a:pt x="35553" y="495276"/>
                </a:lnTo>
                <a:cubicBezTo>
                  <a:pt x="15918" y="495276"/>
                  <a:pt x="0" y="479358"/>
                  <a:pt x="0" y="459723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4169917" y="906919"/>
            <a:ext cx="243840" cy="243840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3" name="十字星 21"/>
          <p:cNvSpPr/>
          <p:nvPr/>
        </p:nvSpPr>
        <p:spPr>
          <a:xfrm>
            <a:off x="3094028" y="1104202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5" name="任意多边形 24"/>
          <p:cNvSpPr/>
          <p:nvPr/>
        </p:nvSpPr>
        <p:spPr>
          <a:xfrm rot="5400000">
            <a:off x="5062249" y="516622"/>
            <a:ext cx="289560" cy="313674"/>
          </a:xfrm>
          <a:custGeom>
            <a:avLst/>
            <a:gdLst>
              <a:gd name="connsiteX0" fmla="*/ 458919 w 1482909"/>
              <a:gd name="connsiteY0" fmla="*/ 806919 h 1606405"/>
              <a:gd name="connsiteX1" fmla="*/ 716256 w 1482909"/>
              <a:gd name="connsiteY1" fmla="*/ 1064256 h 1606405"/>
              <a:gd name="connsiteX2" fmla="*/ 973593 w 1482909"/>
              <a:gd name="connsiteY2" fmla="*/ 806919 h 1606405"/>
              <a:gd name="connsiteX3" fmla="*/ 716256 w 1482909"/>
              <a:gd name="connsiteY3" fmla="*/ 549582 h 1606405"/>
              <a:gd name="connsiteX4" fmla="*/ 458919 w 1482909"/>
              <a:gd name="connsiteY4" fmla="*/ 806919 h 1606405"/>
              <a:gd name="connsiteX5" fmla="*/ 0 w 1482909"/>
              <a:gd name="connsiteY5" fmla="*/ 880351 h 1606405"/>
              <a:gd name="connsiteX6" fmla="*/ 0 w 1482909"/>
              <a:gd name="connsiteY6" fmla="*/ 738145 h 1606405"/>
              <a:gd name="connsiteX7" fmla="*/ 35553 w 1482909"/>
              <a:gd name="connsiteY7" fmla="*/ 702592 h 1606405"/>
              <a:gd name="connsiteX8" fmla="*/ 301266 w 1482909"/>
              <a:gd name="connsiteY8" fmla="*/ 702592 h 1606405"/>
              <a:gd name="connsiteX9" fmla="*/ 26979 w 1482909"/>
              <a:gd name="connsiteY9" fmla="*/ 544233 h 1606405"/>
              <a:gd name="connsiteX10" fmla="*/ 13966 w 1482909"/>
              <a:gd name="connsiteY10" fmla="*/ 495666 h 1606405"/>
              <a:gd name="connsiteX11" fmla="*/ 85069 w 1482909"/>
              <a:gd name="connsiteY11" fmla="*/ 372512 h 1606405"/>
              <a:gd name="connsiteX12" fmla="*/ 133635 w 1482909"/>
              <a:gd name="connsiteY12" fmla="*/ 359498 h 1606405"/>
              <a:gd name="connsiteX13" fmla="*/ 498941 w 1482909"/>
              <a:gd name="connsiteY13" fmla="*/ 570407 h 1606405"/>
              <a:gd name="connsiteX14" fmla="*/ 282265 w 1482909"/>
              <a:gd name="connsiteY14" fmla="*/ 195112 h 1606405"/>
              <a:gd name="connsiteX15" fmla="*/ 295277 w 1482909"/>
              <a:gd name="connsiteY15" fmla="*/ 146546 h 1606405"/>
              <a:gd name="connsiteX16" fmla="*/ 418431 w 1482909"/>
              <a:gd name="connsiteY16" fmla="*/ 75444 h 1606405"/>
              <a:gd name="connsiteX17" fmla="*/ 466997 w 1482909"/>
              <a:gd name="connsiteY17" fmla="*/ 88456 h 1606405"/>
              <a:gd name="connsiteX18" fmla="*/ 609600 w 1482909"/>
              <a:gd name="connsiteY18" fmla="*/ 335450 h 1606405"/>
              <a:gd name="connsiteX19" fmla="*/ 609600 w 1482909"/>
              <a:gd name="connsiteY19" fmla="*/ 35552 h 1606405"/>
              <a:gd name="connsiteX20" fmla="*/ 645153 w 1482909"/>
              <a:gd name="connsiteY20" fmla="*/ 0 h 1606405"/>
              <a:gd name="connsiteX21" fmla="*/ 787359 w 1482909"/>
              <a:gd name="connsiteY21" fmla="*/ 0 h 1606405"/>
              <a:gd name="connsiteX22" fmla="*/ 822912 w 1482909"/>
              <a:gd name="connsiteY22" fmla="*/ 35552 h 1606405"/>
              <a:gd name="connsiteX23" fmla="*/ 822912 w 1482909"/>
              <a:gd name="connsiteY23" fmla="*/ 316841 h 1606405"/>
              <a:gd name="connsiteX24" fmla="*/ 969156 w 1482909"/>
              <a:gd name="connsiteY24" fmla="*/ 63540 h 1606405"/>
              <a:gd name="connsiteX25" fmla="*/ 1017722 w 1482909"/>
              <a:gd name="connsiteY25" fmla="*/ 50526 h 1606405"/>
              <a:gd name="connsiteX26" fmla="*/ 1140876 w 1482909"/>
              <a:gd name="connsiteY26" fmla="*/ 121630 h 1606405"/>
              <a:gd name="connsiteX27" fmla="*/ 1153889 w 1482909"/>
              <a:gd name="connsiteY27" fmla="*/ 170196 h 1606405"/>
              <a:gd name="connsiteX28" fmla="*/ 942980 w 1482909"/>
              <a:gd name="connsiteY28" fmla="*/ 535502 h 1606405"/>
              <a:gd name="connsiteX29" fmla="*/ 1318275 w 1482909"/>
              <a:gd name="connsiteY29" fmla="*/ 318825 h 1606405"/>
              <a:gd name="connsiteX30" fmla="*/ 1366842 w 1482909"/>
              <a:gd name="connsiteY30" fmla="*/ 331838 h 1606405"/>
              <a:gd name="connsiteX31" fmla="*/ 1437945 w 1482909"/>
              <a:gd name="connsiteY31" fmla="*/ 454992 h 1606405"/>
              <a:gd name="connsiteX32" fmla="*/ 1424931 w 1482909"/>
              <a:gd name="connsiteY32" fmla="*/ 503559 h 1606405"/>
              <a:gd name="connsiteX33" fmla="*/ 1177936 w 1482909"/>
              <a:gd name="connsiteY33" fmla="*/ 646161 h 1606405"/>
              <a:gd name="connsiteX34" fmla="*/ 1447356 w 1482909"/>
              <a:gd name="connsiteY34" fmla="*/ 646161 h 1606405"/>
              <a:gd name="connsiteX35" fmla="*/ 1482909 w 1482909"/>
              <a:gd name="connsiteY35" fmla="*/ 681714 h 1606405"/>
              <a:gd name="connsiteX36" fmla="*/ 1482909 w 1482909"/>
              <a:gd name="connsiteY36" fmla="*/ 823920 h 1606405"/>
              <a:gd name="connsiteX37" fmla="*/ 1447356 w 1482909"/>
              <a:gd name="connsiteY37" fmla="*/ 859473 h 1606405"/>
              <a:gd name="connsiteX38" fmla="*/ 1092603 w 1482909"/>
              <a:gd name="connsiteY38" fmla="*/ 859472 h 1606405"/>
              <a:gd name="connsiteX39" fmla="*/ 1428832 w 1482909"/>
              <a:gd name="connsiteY39" fmla="*/ 1053595 h 1606405"/>
              <a:gd name="connsiteX40" fmla="*/ 1441846 w 1482909"/>
              <a:gd name="connsiteY40" fmla="*/ 1102162 h 1606405"/>
              <a:gd name="connsiteX41" fmla="*/ 1370743 w 1482909"/>
              <a:gd name="connsiteY41" fmla="*/ 1225316 h 1606405"/>
              <a:gd name="connsiteX42" fmla="*/ 1322176 w 1482909"/>
              <a:gd name="connsiteY42" fmla="*/ 1238330 h 1606405"/>
              <a:gd name="connsiteX43" fmla="*/ 956871 w 1482909"/>
              <a:gd name="connsiteY43" fmla="*/ 1027420 h 1606405"/>
              <a:gd name="connsiteX44" fmla="*/ 1173548 w 1482909"/>
              <a:gd name="connsiteY44" fmla="*/ 1402716 h 1606405"/>
              <a:gd name="connsiteX45" fmla="*/ 1160534 w 1482909"/>
              <a:gd name="connsiteY45" fmla="*/ 1451282 h 1606405"/>
              <a:gd name="connsiteX46" fmla="*/ 1037380 w 1482909"/>
              <a:gd name="connsiteY46" fmla="*/ 1522385 h 1606405"/>
              <a:gd name="connsiteX47" fmla="*/ 988814 w 1482909"/>
              <a:gd name="connsiteY47" fmla="*/ 1509372 h 1606405"/>
              <a:gd name="connsiteX48" fmla="*/ 854179 w 1482909"/>
              <a:gd name="connsiteY48" fmla="*/ 1276176 h 1606405"/>
              <a:gd name="connsiteX49" fmla="*/ 854179 w 1482909"/>
              <a:gd name="connsiteY49" fmla="*/ 1570852 h 1606405"/>
              <a:gd name="connsiteX50" fmla="*/ 818626 w 1482909"/>
              <a:gd name="connsiteY50" fmla="*/ 1606405 h 1606405"/>
              <a:gd name="connsiteX51" fmla="*/ 676420 w 1482909"/>
              <a:gd name="connsiteY51" fmla="*/ 1606405 h 1606405"/>
              <a:gd name="connsiteX52" fmla="*/ 640866 w 1482909"/>
              <a:gd name="connsiteY52" fmla="*/ 1570852 h 1606405"/>
              <a:gd name="connsiteX53" fmla="*/ 640866 w 1482909"/>
              <a:gd name="connsiteY53" fmla="*/ 1244178 h 1606405"/>
              <a:gd name="connsiteX54" fmla="*/ 482507 w 1482909"/>
              <a:gd name="connsiteY54" fmla="*/ 1518466 h 1606405"/>
              <a:gd name="connsiteX55" fmla="*/ 433940 w 1482909"/>
              <a:gd name="connsiteY55" fmla="*/ 1531480 h 1606405"/>
              <a:gd name="connsiteX56" fmla="*/ 310786 w 1482909"/>
              <a:gd name="connsiteY56" fmla="*/ 1460377 h 1606405"/>
              <a:gd name="connsiteX57" fmla="*/ 297773 w 1482909"/>
              <a:gd name="connsiteY57" fmla="*/ 1411810 h 1606405"/>
              <a:gd name="connsiteX58" fmla="*/ 508683 w 1482909"/>
              <a:gd name="connsiteY58" fmla="*/ 1046504 h 1606405"/>
              <a:gd name="connsiteX59" fmla="*/ 133386 w 1482909"/>
              <a:gd name="connsiteY59" fmla="*/ 1263181 h 1606405"/>
              <a:gd name="connsiteX60" fmla="*/ 84820 w 1482909"/>
              <a:gd name="connsiteY60" fmla="*/ 1250168 h 1606405"/>
              <a:gd name="connsiteX61" fmla="*/ 13717 w 1482909"/>
              <a:gd name="connsiteY61" fmla="*/ 1127014 h 1606405"/>
              <a:gd name="connsiteX62" fmla="*/ 26730 w 1482909"/>
              <a:gd name="connsiteY62" fmla="*/ 1078448 h 1606405"/>
              <a:gd name="connsiteX63" fmla="*/ 308264 w 1482909"/>
              <a:gd name="connsiteY63" fmla="*/ 915904 h 1606405"/>
              <a:gd name="connsiteX64" fmla="*/ 35554 w 1482909"/>
              <a:gd name="connsiteY64" fmla="*/ 915904 h 1606405"/>
              <a:gd name="connsiteX65" fmla="*/ 0 w 1482909"/>
              <a:gd name="connsiteY65" fmla="*/ 880351 h 1606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482909" h="1606405">
                <a:moveTo>
                  <a:pt x="458919" y="806919"/>
                </a:moveTo>
                <a:cubicBezTo>
                  <a:pt x="458919" y="949042"/>
                  <a:pt x="574133" y="1064256"/>
                  <a:pt x="716256" y="1064256"/>
                </a:cubicBezTo>
                <a:cubicBezTo>
                  <a:pt x="858379" y="1064256"/>
                  <a:pt x="973593" y="949042"/>
                  <a:pt x="973593" y="806919"/>
                </a:cubicBezTo>
                <a:cubicBezTo>
                  <a:pt x="973593" y="664796"/>
                  <a:pt x="858379" y="549582"/>
                  <a:pt x="716256" y="549582"/>
                </a:cubicBezTo>
                <a:cubicBezTo>
                  <a:pt x="574133" y="549582"/>
                  <a:pt x="458919" y="664796"/>
                  <a:pt x="458919" y="806919"/>
                </a:cubicBezTo>
                <a:close/>
                <a:moveTo>
                  <a:pt x="0" y="880351"/>
                </a:moveTo>
                <a:lnTo>
                  <a:pt x="0" y="738145"/>
                </a:lnTo>
                <a:cubicBezTo>
                  <a:pt x="0" y="718510"/>
                  <a:pt x="15918" y="702592"/>
                  <a:pt x="35553" y="702592"/>
                </a:cubicBezTo>
                <a:lnTo>
                  <a:pt x="301266" y="702592"/>
                </a:lnTo>
                <a:lnTo>
                  <a:pt x="26979" y="544233"/>
                </a:lnTo>
                <a:cubicBezTo>
                  <a:pt x="9975" y="534415"/>
                  <a:pt x="4148" y="512671"/>
                  <a:pt x="13966" y="495666"/>
                </a:cubicBezTo>
                <a:lnTo>
                  <a:pt x="85069" y="372512"/>
                </a:lnTo>
                <a:cubicBezTo>
                  <a:pt x="94887" y="355508"/>
                  <a:pt x="116631" y="349681"/>
                  <a:pt x="133635" y="359498"/>
                </a:cubicBezTo>
                <a:lnTo>
                  <a:pt x="498941" y="570407"/>
                </a:lnTo>
                <a:lnTo>
                  <a:pt x="282265" y="195112"/>
                </a:lnTo>
                <a:cubicBezTo>
                  <a:pt x="272446" y="178108"/>
                  <a:pt x="278273" y="156364"/>
                  <a:pt x="295277" y="146546"/>
                </a:cubicBezTo>
                <a:lnTo>
                  <a:pt x="418431" y="75444"/>
                </a:lnTo>
                <a:cubicBezTo>
                  <a:pt x="435436" y="65626"/>
                  <a:pt x="457180" y="71452"/>
                  <a:pt x="466997" y="88456"/>
                </a:cubicBezTo>
                <a:lnTo>
                  <a:pt x="609600" y="335450"/>
                </a:lnTo>
                <a:lnTo>
                  <a:pt x="609600" y="35552"/>
                </a:lnTo>
                <a:cubicBezTo>
                  <a:pt x="609600" y="15918"/>
                  <a:pt x="625518" y="0"/>
                  <a:pt x="645153" y="0"/>
                </a:cubicBezTo>
                <a:lnTo>
                  <a:pt x="787359" y="0"/>
                </a:lnTo>
                <a:cubicBezTo>
                  <a:pt x="806994" y="0"/>
                  <a:pt x="822912" y="15918"/>
                  <a:pt x="822912" y="35552"/>
                </a:cubicBezTo>
                <a:lnTo>
                  <a:pt x="822912" y="316841"/>
                </a:lnTo>
                <a:lnTo>
                  <a:pt x="969156" y="63540"/>
                </a:lnTo>
                <a:cubicBezTo>
                  <a:pt x="978973" y="46536"/>
                  <a:pt x="1000716" y="40710"/>
                  <a:pt x="1017722" y="50526"/>
                </a:cubicBezTo>
                <a:lnTo>
                  <a:pt x="1140876" y="121630"/>
                </a:lnTo>
                <a:cubicBezTo>
                  <a:pt x="1157879" y="131448"/>
                  <a:pt x="1163706" y="153192"/>
                  <a:pt x="1153889" y="170196"/>
                </a:cubicBezTo>
                <a:lnTo>
                  <a:pt x="942980" y="535502"/>
                </a:lnTo>
                <a:lnTo>
                  <a:pt x="1318275" y="318825"/>
                </a:lnTo>
                <a:cubicBezTo>
                  <a:pt x="1335279" y="309007"/>
                  <a:pt x="1357024" y="314834"/>
                  <a:pt x="1366842" y="331838"/>
                </a:cubicBezTo>
                <a:lnTo>
                  <a:pt x="1437945" y="454992"/>
                </a:lnTo>
                <a:cubicBezTo>
                  <a:pt x="1447762" y="471997"/>
                  <a:pt x="1441936" y="493741"/>
                  <a:pt x="1424931" y="503559"/>
                </a:cubicBezTo>
                <a:lnTo>
                  <a:pt x="1177936" y="646161"/>
                </a:lnTo>
                <a:lnTo>
                  <a:pt x="1447356" y="646161"/>
                </a:lnTo>
                <a:cubicBezTo>
                  <a:pt x="1466990" y="646161"/>
                  <a:pt x="1482908" y="662079"/>
                  <a:pt x="1482909" y="681714"/>
                </a:cubicBezTo>
                <a:lnTo>
                  <a:pt x="1482909" y="823920"/>
                </a:lnTo>
                <a:cubicBezTo>
                  <a:pt x="1482908" y="843555"/>
                  <a:pt x="1466990" y="859473"/>
                  <a:pt x="1447356" y="859473"/>
                </a:cubicBezTo>
                <a:lnTo>
                  <a:pt x="1092603" y="859472"/>
                </a:lnTo>
                <a:lnTo>
                  <a:pt x="1428832" y="1053595"/>
                </a:lnTo>
                <a:cubicBezTo>
                  <a:pt x="1445837" y="1063413"/>
                  <a:pt x="1451663" y="1085157"/>
                  <a:pt x="1441846" y="1102162"/>
                </a:cubicBezTo>
                <a:lnTo>
                  <a:pt x="1370743" y="1225316"/>
                </a:lnTo>
                <a:cubicBezTo>
                  <a:pt x="1360925" y="1242320"/>
                  <a:pt x="1339181" y="1248147"/>
                  <a:pt x="1322176" y="1238330"/>
                </a:cubicBezTo>
                <a:lnTo>
                  <a:pt x="956871" y="1027420"/>
                </a:lnTo>
                <a:lnTo>
                  <a:pt x="1173548" y="1402716"/>
                </a:lnTo>
                <a:cubicBezTo>
                  <a:pt x="1183365" y="1419720"/>
                  <a:pt x="1177539" y="1441464"/>
                  <a:pt x="1160534" y="1451282"/>
                </a:cubicBezTo>
                <a:lnTo>
                  <a:pt x="1037380" y="1522385"/>
                </a:lnTo>
                <a:cubicBezTo>
                  <a:pt x="1020376" y="1532202"/>
                  <a:pt x="998632" y="1526376"/>
                  <a:pt x="988814" y="1509372"/>
                </a:cubicBezTo>
                <a:lnTo>
                  <a:pt x="854179" y="1276176"/>
                </a:lnTo>
                <a:lnTo>
                  <a:pt x="854179" y="1570852"/>
                </a:lnTo>
                <a:cubicBezTo>
                  <a:pt x="854178" y="1590487"/>
                  <a:pt x="838260" y="1606404"/>
                  <a:pt x="818626" y="1606405"/>
                </a:cubicBezTo>
                <a:lnTo>
                  <a:pt x="676420" y="1606405"/>
                </a:lnTo>
                <a:cubicBezTo>
                  <a:pt x="656784" y="1606405"/>
                  <a:pt x="640867" y="1590487"/>
                  <a:pt x="640866" y="1570852"/>
                </a:cubicBezTo>
                <a:lnTo>
                  <a:pt x="640866" y="1244178"/>
                </a:lnTo>
                <a:lnTo>
                  <a:pt x="482507" y="1518466"/>
                </a:lnTo>
                <a:cubicBezTo>
                  <a:pt x="472689" y="1535471"/>
                  <a:pt x="450945" y="1541296"/>
                  <a:pt x="433940" y="1531480"/>
                </a:cubicBezTo>
                <a:lnTo>
                  <a:pt x="310786" y="1460377"/>
                </a:lnTo>
                <a:cubicBezTo>
                  <a:pt x="293782" y="1450559"/>
                  <a:pt x="287955" y="1428814"/>
                  <a:pt x="297773" y="1411810"/>
                </a:cubicBezTo>
                <a:lnTo>
                  <a:pt x="508683" y="1046504"/>
                </a:lnTo>
                <a:lnTo>
                  <a:pt x="133386" y="1263181"/>
                </a:lnTo>
                <a:cubicBezTo>
                  <a:pt x="116382" y="1272999"/>
                  <a:pt x="94637" y="1267172"/>
                  <a:pt x="84820" y="1250168"/>
                </a:cubicBezTo>
                <a:lnTo>
                  <a:pt x="13717" y="1127014"/>
                </a:lnTo>
                <a:cubicBezTo>
                  <a:pt x="3899" y="1110009"/>
                  <a:pt x="9726" y="1088265"/>
                  <a:pt x="26730" y="1078448"/>
                </a:cubicBezTo>
                <a:lnTo>
                  <a:pt x="308264" y="915904"/>
                </a:lnTo>
                <a:lnTo>
                  <a:pt x="35554" y="915904"/>
                </a:lnTo>
                <a:cubicBezTo>
                  <a:pt x="15918" y="915904"/>
                  <a:pt x="0" y="899986"/>
                  <a:pt x="0" y="880351"/>
                </a:cubicBezTo>
                <a:close/>
              </a:path>
            </a:pathLst>
          </a:custGeom>
          <a:solidFill>
            <a:srgbClr val="22B4B9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926381" y="4298772"/>
            <a:ext cx="179383" cy="179383"/>
          </a:xfrm>
          <a:prstGeom prst="ellipse">
            <a:avLst/>
          </a:prstGeom>
          <a:noFill/>
          <a:ln w="57150">
            <a:solidFill>
              <a:srgbClr val="FD8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4575849" y="4644398"/>
            <a:ext cx="95134" cy="95134"/>
          </a:xfrm>
          <a:prstGeom prst="ellipse">
            <a:avLst/>
          </a:prstGeom>
          <a:noFill/>
          <a:ln w="57150">
            <a:solidFill>
              <a:srgbClr val="22B4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2" name="十字星 21"/>
          <p:cNvSpPr/>
          <p:nvPr/>
        </p:nvSpPr>
        <p:spPr>
          <a:xfrm>
            <a:off x="3773677" y="4113119"/>
            <a:ext cx="185653" cy="185653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7030A0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9" name="十字星 21"/>
          <p:cNvSpPr/>
          <p:nvPr/>
        </p:nvSpPr>
        <p:spPr>
          <a:xfrm>
            <a:off x="1975830" y="243127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0" name="十字星 21"/>
          <p:cNvSpPr/>
          <p:nvPr/>
        </p:nvSpPr>
        <p:spPr>
          <a:xfrm>
            <a:off x="4292355" y="3178310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FD8876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1" name="十字星 21"/>
          <p:cNvSpPr/>
          <p:nvPr/>
        </p:nvSpPr>
        <p:spPr>
          <a:xfrm>
            <a:off x="5393079" y="1457195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22B4B9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102" name="十字星 21"/>
          <p:cNvSpPr/>
          <p:nvPr/>
        </p:nvSpPr>
        <p:spPr>
          <a:xfrm>
            <a:off x="6001895" y="3499906"/>
            <a:ext cx="259868" cy="259868"/>
          </a:xfrm>
          <a:custGeom>
            <a:avLst/>
            <a:gdLst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690462 w 1173480"/>
              <a:gd name="connsiteY3" fmla="*/ 4830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83018 w 1173480"/>
              <a:gd name="connsiteY1" fmla="*/ 48301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83018 w 1173480"/>
              <a:gd name="connsiteY7" fmla="*/ 69046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690462 w 1173480"/>
              <a:gd name="connsiteY5" fmla="*/ 69046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  <a:gd name="connsiteX0" fmla="*/ 0 w 1173480"/>
              <a:gd name="connsiteY0" fmla="*/ 586740 h 1173480"/>
              <a:gd name="connsiteX1" fmla="*/ 406818 w 1173480"/>
              <a:gd name="connsiteY1" fmla="*/ 422058 h 1173480"/>
              <a:gd name="connsiteX2" fmla="*/ 586740 w 1173480"/>
              <a:gd name="connsiteY2" fmla="*/ 0 h 1173480"/>
              <a:gd name="connsiteX3" fmla="*/ 751422 w 1173480"/>
              <a:gd name="connsiteY3" fmla="*/ 406818 h 1173480"/>
              <a:gd name="connsiteX4" fmla="*/ 1173480 w 1173480"/>
              <a:gd name="connsiteY4" fmla="*/ 586740 h 1173480"/>
              <a:gd name="connsiteX5" fmla="*/ 797142 w 1173480"/>
              <a:gd name="connsiteY5" fmla="*/ 720942 h 1173480"/>
              <a:gd name="connsiteX6" fmla="*/ 586740 w 1173480"/>
              <a:gd name="connsiteY6" fmla="*/ 1173480 h 1173480"/>
              <a:gd name="connsiteX7" fmla="*/ 406818 w 1173480"/>
              <a:gd name="connsiteY7" fmla="*/ 751422 h 1173480"/>
              <a:gd name="connsiteX8" fmla="*/ 0 w 1173480"/>
              <a:gd name="connsiteY8" fmla="*/ 586740 h 117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3480" h="1173480">
                <a:moveTo>
                  <a:pt x="0" y="586740"/>
                </a:moveTo>
                <a:lnTo>
                  <a:pt x="406818" y="422058"/>
                </a:lnTo>
                <a:lnTo>
                  <a:pt x="586740" y="0"/>
                </a:lnTo>
                <a:lnTo>
                  <a:pt x="751422" y="406818"/>
                </a:lnTo>
                <a:lnTo>
                  <a:pt x="1173480" y="586740"/>
                </a:lnTo>
                <a:lnTo>
                  <a:pt x="797142" y="720942"/>
                </a:lnTo>
                <a:lnTo>
                  <a:pt x="586740" y="1173480"/>
                </a:lnTo>
                <a:lnTo>
                  <a:pt x="406818" y="751422"/>
                </a:lnTo>
                <a:lnTo>
                  <a:pt x="0" y="586740"/>
                </a:lnTo>
                <a:close/>
              </a:path>
            </a:pathLst>
          </a:custGeom>
          <a:solidFill>
            <a:srgbClr val="DCEEF8"/>
          </a:solidFill>
          <a:ln>
            <a:noFill/>
            <a:prstDash val="lgDashDot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grpSp>
        <p:nvGrpSpPr>
          <p:cNvPr id="9" name="组合 23">
            <a:extLst>
              <a:ext uri="{FF2B5EF4-FFF2-40B4-BE49-F238E27FC236}">
                <a16:creationId xmlns:a16="http://schemas.microsoft.com/office/drawing/2014/main" xmlns="" id="{D1D32682-DFC2-57FB-2678-F0EA747B2F2E}"/>
              </a:ext>
            </a:extLst>
          </p:cNvPr>
          <p:cNvGrpSpPr/>
          <p:nvPr/>
        </p:nvGrpSpPr>
        <p:grpSpPr>
          <a:xfrm>
            <a:off x="4086423" y="1056967"/>
            <a:ext cx="8184235" cy="5176683"/>
            <a:chOff x="3778428" y="952500"/>
            <a:chExt cx="5654874" cy="3009900"/>
          </a:xfrm>
        </p:grpSpPr>
        <p:sp>
          <p:nvSpPr>
            <p:cNvPr id="10" name="圆角矩形 4">
              <a:extLst>
                <a:ext uri="{FF2B5EF4-FFF2-40B4-BE49-F238E27FC236}">
                  <a16:creationId xmlns:a16="http://schemas.microsoft.com/office/drawing/2014/main" xmlns="" id="{5742F218-5AEF-B13E-6967-D2313B38601D}"/>
                </a:ext>
              </a:extLst>
            </p:cNvPr>
            <p:cNvSpPr/>
            <p:nvPr/>
          </p:nvSpPr>
          <p:spPr>
            <a:xfrm>
              <a:off x="3977640" y="1082040"/>
              <a:ext cx="4450080" cy="217932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endParaRPr>
            </a:p>
          </p:txBody>
        </p:sp>
        <p:grpSp>
          <p:nvGrpSpPr>
            <p:cNvPr id="13" name="组合 21">
              <a:extLst>
                <a:ext uri="{FF2B5EF4-FFF2-40B4-BE49-F238E27FC236}">
                  <a16:creationId xmlns:a16="http://schemas.microsoft.com/office/drawing/2014/main" xmlns="" id="{94C40D30-5457-F6F8-8901-1F7EE9BB2FA5}"/>
                </a:ext>
              </a:extLst>
            </p:cNvPr>
            <p:cNvGrpSpPr/>
            <p:nvPr/>
          </p:nvGrpSpPr>
          <p:grpSpPr>
            <a:xfrm>
              <a:off x="3778428" y="952500"/>
              <a:ext cx="4298772" cy="2179320"/>
              <a:chOff x="3778428" y="952500"/>
              <a:chExt cx="4298772" cy="2179320"/>
            </a:xfrm>
          </p:grpSpPr>
          <p:grpSp>
            <p:nvGrpSpPr>
              <p:cNvPr id="16" name="组合 18">
                <a:extLst>
                  <a:ext uri="{FF2B5EF4-FFF2-40B4-BE49-F238E27FC236}">
                    <a16:creationId xmlns:a16="http://schemas.microsoft.com/office/drawing/2014/main" xmlns="" id="{8263C7B5-E4B0-7435-8983-F19F3A17D119}"/>
                  </a:ext>
                </a:extLst>
              </p:cNvPr>
              <p:cNvGrpSpPr/>
              <p:nvPr/>
            </p:nvGrpSpPr>
            <p:grpSpPr>
              <a:xfrm>
                <a:off x="3778428" y="952500"/>
                <a:ext cx="4298772" cy="2179320"/>
                <a:chOff x="3778428" y="952500"/>
                <a:chExt cx="4298772" cy="2179320"/>
              </a:xfrm>
            </p:grpSpPr>
            <p:sp>
              <p:nvSpPr>
                <p:cNvPr id="18" name="任意多边形 10">
                  <a:extLst>
                    <a:ext uri="{FF2B5EF4-FFF2-40B4-BE49-F238E27FC236}">
                      <a16:creationId xmlns:a16="http://schemas.microsoft.com/office/drawing/2014/main" xmlns="" id="{5BA485BD-1959-588E-838C-EE272C71F488}"/>
                    </a:ext>
                  </a:extLst>
                </p:cNvPr>
                <p:cNvSpPr/>
                <p:nvPr/>
              </p:nvSpPr>
              <p:spPr>
                <a:xfrm>
                  <a:off x="3778428" y="952500"/>
                  <a:ext cx="1447800" cy="2179320"/>
                </a:xfrm>
                <a:custGeom>
                  <a:avLst/>
                  <a:gdLst>
                    <a:gd name="connsiteX0" fmla="*/ 363227 w 1447800"/>
                    <a:gd name="connsiteY0" fmla="*/ 0 h 2179320"/>
                    <a:gd name="connsiteX1" fmla="*/ 1447800 w 1447800"/>
                    <a:gd name="connsiteY1" fmla="*/ 0 h 2179320"/>
                    <a:gd name="connsiteX2" fmla="*/ 1447800 w 1447800"/>
                    <a:gd name="connsiteY2" fmla="*/ 2179320 h 2179320"/>
                    <a:gd name="connsiteX3" fmla="*/ 363227 w 1447800"/>
                    <a:gd name="connsiteY3" fmla="*/ 2179320 h 2179320"/>
                    <a:gd name="connsiteX4" fmla="*/ 0 w 1447800"/>
                    <a:gd name="connsiteY4" fmla="*/ 1816093 h 2179320"/>
                    <a:gd name="connsiteX5" fmla="*/ 0 w 1447800"/>
                    <a:gd name="connsiteY5" fmla="*/ 363227 h 2179320"/>
                    <a:gd name="connsiteX6" fmla="*/ 363227 w 1447800"/>
                    <a:gd name="connsiteY6" fmla="*/ 0 h 2179320"/>
                    <a:gd name="connsiteX0" fmla="*/ 1447800 w 1539240"/>
                    <a:gd name="connsiteY0" fmla="*/ 2179320 h 2270760"/>
                    <a:gd name="connsiteX1" fmla="*/ 363227 w 1539240"/>
                    <a:gd name="connsiteY1" fmla="*/ 2179320 h 2270760"/>
                    <a:gd name="connsiteX2" fmla="*/ 0 w 1539240"/>
                    <a:gd name="connsiteY2" fmla="*/ 1816093 h 2270760"/>
                    <a:gd name="connsiteX3" fmla="*/ 0 w 1539240"/>
                    <a:gd name="connsiteY3" fmla="*/ 363227 h 2270760"/>
                    <a:gd name="connsiteX4" fmla="*/ 363227 w 1539240"/>
                    <a:gd name="connsiteY4" fmla="*/ 0 h 2270760"/>
                    <a:gd name="connsiteX5" fmla="*/ 1447800 w 1539240"/>
                    <a:gd name="connsiteY5" fmla="*/ 0 h 2270760"/>
                    <a:gd name="connsiteX6" fmla="*/ 1539240 w 1539240"/>
                    <a:gd name="connsiteY6" fmla="*/ 2270760 h 2270760"/>
                    <a:gd name="connsiteX0" fmla="*/ 1447800 w 1447800"/>
                    <a:gd name="connsiteY0" fmla="*/ 217932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  <a:gd name="connsiteX0" fmla="*/ 1447800 w 1447800"/>
                    <a:gd name="connsiteY0" fmla="*/ 2179320 h 2179320"/>
                    <a:gd name="connsiteX1" fmla="*/ 1052652 w 1447800"/>
                    <a:gd name="connsiteY1" fmla="*/ 2171700 h 2179320"/>
                    <a:gd name="connsiteX2" fmla="*/ 363227 w 1447800"/>
                    <a:gd name="connsiteY2" fmla="*/ 2179320 h 2179320"/>
                    <a:gd name="connsiteX3" fmla="*/ 0 w 1447800"/>
                    <a:gd name="connsiteY3" fmla="*/ 1816093 h 2179320"/>
                    <a:gd name="connsiteX4" fmla="*/ 0 w 1447800"/>
                    <a:gd name="connsiteY4" fmla="*/ 363227 h 2179320"/>
                    <a:gd name="connsiteX5" fmla="*/ 363227 w 1447800"/>
                    <a:gd name="connsiteY5" fmla="*/ 0 h 2179320"/>
                    <a:gd name="connsiteX6" fmla="*/ 1447800 w 1447800"/>
                    <a:gd name="connsiteY6" fmla="*/ 0 h 2179320"/>
                    <a:gd name="connsiteX0" fmla="*/ 1052652 w 1447800"/>
                    <a:gd name="connsiteY0" fmla="*/ 2171700 h 2179320"/>
                    <a:gd name="connsiteX1" fmla="*/ 363227 w 1447800"/>
                    <a:gd name="connsiteY1" fmla="*/ 2179320 h 2179320"/>
                    <a:gd name="connsiteX2" fmla="*/ 0 w 1447800"/>
                    <a:gd name="connsiteY2" fmla="*/ 1816093 h 2179320"/>
                    <a:gd name="connsiteX3" fmla="*/ 0 w 1447800"/>
                    <a:gd name="connsiteY3" fmla="*/ 363227 h 2179320"/>
                    <a:gd name="connsiteX4" fmla="*/ 363227 w 1447800"/>
                    <a:gd name="connsiteY4" fmla="*/ 0 h 2179320"/>
                    <a:gd name="connsiteX5" fmla="*/ 1447800 w 1447800"/>
                    <a:gd name="connsiteY5" fmla="*/ 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47800" h="2179320">
                      <a:moveTo>
                        <a:pt x="1052652" y="2171700"/>
                      </a:moveTo>
                      <a:lnTo>
                        <a:pt x="363227" y="2179320"/>
                      </a:lnTo>
                      <a:cubicBezTo>
                        <a:pt x="162622" y="2179320"/>
                        <a:pt x="0" y="2016698"/>
                        <a:pt x="0" y="1816093"/>
                      </a:cubicBezTo>
                      <a:lnTo>
                        <a:pt x="0" y="363227"/>
                      </a:lnTo>
                      <a:cubicBezTo>
                        <a:pt x="0" y="162622"/>
                        <a:pt x="162622" y="0"/>
                        <a:pt x="363227" y="0"/>
                      </a:cubicBezTo>
                      <a:lnTo>
                        <a:pt x="1447800" y="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sp>
              <p:nvSpPr>
                <p:cNvPr id="19" name="任意多边形 9">
                  <a:extLst>
                    <a:ext uri="{FF2B5EF4-FFF2-40B4-BE49-F238E27FC236}">
                      <a16:creationId xmlns:a16="http://schemas.microsoft.com/office/drawing/2014/main" xmlns="" id="{1D8443E6-06E7-EA78-2CB1-8B0AB581FC1B}"/>
                    </a:ext>
                  </a:extLst>
                </p:cNvPr>
                <p:cNvSpPr/>
                <p:nvPr/>
              </p:nvSpPr>
              <p:spPr>
                <a:xfrm>
                  <a:off x="6736080" y="952500"/>
                  <a:ext cx="1341120" cy="2179320"/>
                </a:xfrm>
                <a:custGeom>
                  <a:avLst/>
                  <a:gdLst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0 w 1341120"/>
                    <a:gd name="connsiteY6" fmla="*/ 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  <a:gd name="connsiteX6" fmla="*/ 91440 w 1341120"/>
                    <a:gd name="connsiteY6" fmla="*/ 91440 h 2179320"/>
                    <a:gd name="connsiteX0" fmla="*/ 0 w 1341120"/>
                    <a:gd name="connsiteY0" fmla="*/ 0 h 2179320"/>
                    <a:gd name="connsiteX1" fmla="*/ 977893 w 1341120"/>
                    <a:gd name="connsiteY1" fmla="*/ 0 h 2179320"/>
                    <a:gd name="connsiteX2" fmla="*/ 1341120 w 1341120"/>
                    <a:gd name="connsiteY2" fmla="*/ 363227 h 2179320"/>
                    <a:gd name="connsiteX3" fmla="*/ 1341120 w 1341120"/>
                    <a:gd name="connsiteY3" fmla="*/ 1816093 h 2179320"/>
                    <a:gd name="connsiteX4" fmla="*/ 977893 w 1341120"/>
                    <a:gd name="connsiteY4" fmla="*/ 2179320 h 2179320"/>
                    <a:gd name="connsiteX5" fmla="*/ 0 w 1341120"/>
                    <a:gd name="connsiteY5" fmla="*/ 2179320 h 21793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1120" h="2179320">
                      <a:moveTo>
                        <a:pt x="0" y="0"/>
                      </a:moveTo>
                      <a:lnTo>
                        <a:pt x="977893" y="0"/>
                      </a:lnTo>
                      <a:cubicBezTo>
                        <a:pt x="1178498" y="0"/>
                        <a:pt x="1341120" y="162622"/>
                        <a:pt x="1341120" y="363227"/>
                      </a:cubicBezTo>
                      <a:lnTo>
                        <a:pt x="1341120" y="1816093"/>
                      </a:lnTo>
                      <a:cubicBezTo>
                        <a:pt x="1341120" y="2016698"/>
                        <a:pt x="1178498" y="2179320"/>
                        <a:pt x="977893" y="2179320"/>
                      </a:cubicBezTo>
                      <a:lnTo>
                        <a:pt x="0" y="2179320"/>
                      </a:lnTo>
                    </a:path>
                  </a:pathLst>
                </a:custGeom>
                <a:noFill/>
                <a:ln w="38100">
                  <a:solidFill>
                    <a:srgbClr val="2A336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等线" panose="020F0502020204030204"/>
                    <a:ea typeface="等线" panose="020B0604020202020204" charset="-122"/>
                    <a:cs typeface="+mn-cs"/>
                  </a:endParaRPr>
                </a:p>
              </p:txBody>
            </p:sp>
            <p:cxnSp>
              <p:nvCxnSpPr>
                <p:cNvPr id="20" name="直接连接符 13">
                  <a:extLst>
                    <a:ext uri="{FF2B5EF4-FFF2-40B4-BE49-F238E27FC236}">
                      <a16:creationId xmlns:a16="http://schemas.microsoft.com/office/drawing/2014/main" xmlns="" id="{A2D909C3-EFF8-23A1-A816-63986E53BF9C}"/>
                    </a:ext>
                  </a:extLst>
                </p:cNvPr>
                <p:cNvCxnSpPr/>
                <p:nvPr/>
              </p:nvCxnSpPr>
              <p:spPr>
                <a:xfrm>
                  <a:off x="5908846" y="952500"/>
                  <a:ext cx="718391" cy="0"/>
                </a:xfrm>
                <a:prstGeom prst="line">
                  <a:avLst/>
                </a:prstGeom>
                <a:solidFill>
                  <a:srgbClr val="FFC000"/>
                </a:solidFill>
                <a:ln w="38100" cap="rnd">
                  <a:solidFill>
                    <a:srgbClr val="00206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grpSp>
              <p:nvGrpSpPr>
                <p:cNvPr id="21" name="组合 17">
                  <a:extLst>
                    <a:ext uri="{FF2B5EF4-FFF2-40B4-BE49-F238E27FC236}">
                      <a16:creationId xmlns:a16="http://schemas.microsoft.com/office/drawing/2014/main" xmlns="" id="{B231BD7A-AB5B-4876-D671-B839C1DEAF3A}"/>
                    </a:ext>
                  </a:extLst>
                </p:cNvPr>
                <p:cNvGrpSpPr/>
                <p:nvPr/>
              </p:nvGrpSpPr>
              <p:grpSpPr>
                <a:xfrm>
                  <a:off x="5004192" y="3124200"/>
                  <a:ext cx="1577325" cy="0"/>
                  <a:chOff x="5004192" y="3124200"/>
                  <a:chExt cx="1577325" cy="0"/>
                </a:xfrm>
              </p:grpSpPr>
              <p:cxnSp>
                <p:nvCxnSpPr>
                  <p:cNvPr id="29" name="直接连接符 14">
                    <a:extLst>
                      <a:ext uri="{FF2B5EF4-FFF2-40B4-BE49-F238E27FC236}">
                        <a16:creationId xmlns:a16="http://schemas.microsoft.com/office/drawing/2014/main" xmlns="" id="{61176DA1-C18B-35D0-1292-A994A3F02435}"/>
                      </a:ext>
                    </a:extLst>
                  </p:cNvPr>
                  <p:cNvCxnSpPr/>
                  <p:nvPr/>
                </p:nvCxnSpPr>
                <p:spPr>
                  <a:xfrm>
                    <a:off x="5004192" y="3124200"/>
                    <a:ext cx="969888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  <p:cxnSp>
                <p:nvCxnSpPr>
                  <p:cNvPr id="30" name="直接连接符 15">
                    <a:extLst>
                      <a:ext uri="{FF2B5EF4-FFF2-40B4-BE49-F238E27FC236}">
                        <a16:creationId xmlns:a16="http://schemas.microsoft.com/office/drawing/2014/main" xmlns="" id="{06A4C445-3652-5B5F-1EE2-42E6FB98285D}"/>
                      </a:ext>
                    </a:extLst>
                  </p:cNvPr>
                  <p:cNvCxnSpPr/>
                  <p:nvPr/>
                </p:nvCxnSpPr>
                <p:spPr>
                  <a:xfrm>
                    <a:off x="6211483" y="3124200"/>
                    <a:ext cx="370034" cy="0"/>
                  </a:xfrm>
                  <a:prstGeom prst="line">
                    <a:avLst/>
                  </a:prstGeom>
                  <a:solidFill>
                    <a:srgbClr val="FFC000"/>
                  </a:solidFill>
                  <a:ln w="38100" cap="rnd">
                    <a:solidFill>
                      <a:srgbClr val="00206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cxnSp>
            <p:nvCxnSpPr>
              <p:cNvPr id="17" name="直接连接符 20">
                <a:extLst>
                  <a:ext uri="{FF2B5EF4-FFF2-40B4-BE49-F238E27FC236}">
                    <a16:creationId xmlns:a16="http://schemas.microsoft.com/office/drawing/2014/main" xmlns="" id="{CD21600E-9AA1-6F30-AA2C-7B5982958E60}"/>
                  </a:ext>
                </a:extLst>
              </p:cNvPr>
              <p:cNvCxnSpPr/>
              <p:nvPr/>
            </p:nvCxnSpPr>
            <p:spPr>
              <a:xfrm>
                <a:off x="5358043" y="952500"/>
                <a:ext cx="370034" cy="0"/>
              </a:xfrm>
              <a:prstGeom prst="line">
                <a:avLst/>
              </a:prstGeom>
              <a:solidFill>
                <a:srgbClr val="FFC000"/>
              </a:solidFill>
              <a:ln w="38100" cap="rnd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pic>
          <p:nvPicPr>
            <p:cNvPr id="15" name="图片 22">
              <a:extLst>
                <a:ext uri="{FF2B5EF4-FFF2-40B4-BE49-F238E27FC236}">
                  <a16:creationId xmlns:a16="http://schemas.microsoft.com/office/drawing/2014/main" xmlns="" id="{A3D02185-D940-AB3E-8567-7DF58BF7B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1517" y="1951741"/>
              <a:ext cx="2851785" cy="2010659"/>
            </a:xfrm>
            <a:prstGeom prst="rect">
              <a:avLst/>
            </a:prstGeom>
          </p:spPr>
        </p:pic>
      </p:grp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85322233-62C3-E039-CE38-565977BCF7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0824" y="2121301"/>
            <a:ext cx="6230652" cy="246299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5DE776E1-911A-52B6-8813-556FA39B81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9974" y="233857"/>
            <a:ext cx="2719052" cy="1780186"/>
          </a:xfrm>
          <a:prstGeom prst="rect">
            <a:avLst/>
          </a:prstGeom>
        </p:spPr>
      </p:pic>
      <p:sp>
        <p:nvSpPr>
          <p:cNvPr id="41" name="Freeform 6">
            <a:extLst>
              <a:ext uri="{FF2B5EF4-FFF2-40B4-BE49-F238E27FC236}">
                <a16:creationId xmlns:a16="http://schemas.microsoft.com/office/drawing/2014/main" xmlns="" id="{D368F324-F44D-0CD5-3F74-E8E821863A70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2" name="Freeform 3">
            <a:extLst>
              <a:ext uri="{FF2B5EF4-FFF2-40B4-BE49-F238E27FC236}">
                <a16:creationId xmlns:a16="http://schemas.microsoft.com/office/drawing/2014/main" xmlns="" id="{F3F40C29-648C-7D12-F461-47F8A0466D0A}"/>
              </a:ext>
            </a:extLst>
          </p:cNvPr>
          <p:cNvSpPr/>
          <p:nvPr/>
        </p:nvSpPr>
        <p:spPr>
          <a:xfrm>
            <a:off x="2305050" y="-104775"/>
            <a:ext cx="2337827" cy="2390776"/>
          </a:xfrm>
          <a:custGeom>
            <a:avLst/>
            <a:gdLst/>
            <a:ahLst/>
            <a:cxnLst/>
            <a:rect l="l" t="t" r="r" b="b"/>
            <a:pathLst>
              <a:path w="3024000" h="3024000">
                <a:moveTo>
                  <a:pt x="0" y="0"/>
                </a:moveTo>
                <a:lnTo>
                  <a:pt x="3024000" y="0"/>
                </a:lnTo>
                <a:lnTo>
                  <a:pt x="302400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3" name="Freeform 2">
            <a:extLst>
              <a:ext uri="{FF2B5EF4-FFF2-40B4-BE49-F238E27FC236}">
                <a16:creationId xmlns:a16="http://schemas.microsoft.com/office/drawing/2014/main" xmlns="" id="{58AB461D-7492-723A-8251-F039AD35797D}"/>
              </a:ext>
            </a:extLst>
          </p:cNvPr>
          <p:cNvSpPr/>
          <p:nvPr/>
        </p:nvSpPr>
        <p:spPr>
          <a:xfrm>
            <a:off x="10776542" y="0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8312C4-8BA2-EA0E-0899-743BD7EDC059}"/>
              </a:ext>
            </a:extLst>
          </p:cNvPr>
          <p:cNvSpPr txBox="1"/>
          <p:nvPr/>
        </p:nvSpPr>
        <p:spPr>
          <a:xfrm>
            <a:off x="3908503" y="6356416"/>
            <a:ext cx="7733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Hương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Thảo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–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Zalo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0972115126.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nick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đều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mạo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3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50" grpId="0" animBg="1"/>
      <p:bldP spid="51" grpId="0" animBg="1"/>
      <p:bldP spid="53" grpId="0" animBg="1"/>
      <p:bldP spid="54" grpId="0" animBg="1"/>
      <p:bldP spid="55" grpId="0" animBg="1"/>
      <p:bldP spid="56" grpId="0" animBg="1"/>
      <p:bldP spid="3" grpId="0" animBg="1"/>
      <p:bldP spid="23" grpId="0" animBg="1"/>
      <p:bldP spid="25" grpId="0" animBg="1"/>
      <p:bldP spid="27" grpId="0" animBg="1"/>
      <p:bldP spid="28" grpId="0" animBg="1"/>
      <p:bldP spid="32" grpId="0" animBg="1"/>
      <p:bldP spid="99" grpId="0" animBg="1"/>
      <p:bldP spid="100" grpId="0" animBg="1"/>
      <p:bldP spid="101" grpId="0" animBg="1"/>
      <p:bldP spid="10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75688-04DD-BE70-01D6-784241872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08E19B-FE7A-3F20-9678-93235A2FE7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xmlns="" id="{CC9C5ECD-A565-C7A3-2018-AA092CFEC65E}"/>
              </a:ext>
            </a:extLst>
          </p:cNvPr>
          <p:cNvSpPr/>
          <p:nvPr/>
        </p:nvSpPr>
        <p:spPr>
          <a:xfrm>
            <a:off x="370114" y="300184"/>
            <a:ext cx="11440886" cy="6230256"/>
          </a:xfrm>
          <a:prstGeom prst="roundRect">
            <a:avLst/>
          </a:prstGeom>
          <a:solidFill>
            <a:schemeClr val="bg1">
              <a:alpha val="93000"/>
            </a:schemeClr>
          </a:solidFill>
          <a:ln w="34925" cmpd="sng">
            <a:solidFill>
              <a:schemeClr val="accent1">
                <a:lumMod val="75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22A9296-39B7-3AAB-E6E2-8D95BA48247D}"/>
              </a:ext>
            </a:extLst>
          </p:cNvPr>
          <p:cNvSpPr txBox="1"/>
          <p:nvPr/>
        </p:nvSpPr>
        <p:spPr>
          <a:xfrm>
            <a:off x="978195" y="2341711"/>
            <a:ext cx="10292317" cy="22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Nêu được ở mức độ đơn giản một số đặc điểm của chất ở trạng thái rắn, lỏng, khí.</a:t>
            </a:r>
          </a:p>
          <a:p>
            <a:pPr lvl="0" algn="just">
              <a:lnSpc>
                <a:spcPct val="150000"/>
              </a:lnSpc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– Trình bày được ví dụ về biến đổi trạng thái của chất.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F3258A-F0E9-3994-4D8E-0F8BC5811E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86" y="503983"/>
            <a:ext cx="8474523" cy="17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32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sp>
        <p:nvSpPr>
          <p:cNvPr id="2" name="Freeform 7">
            <a:extLst>
              <a:ext uri="{FF2B5EF4-FFF2-40B4-BE49-F238E27FC236}">
                <a16:creationId xmlns:a16="http://schemas.microsoft.com/office/drawing/2014/main" xmlns="" id="{D3B9D106-7080-8C04-4A87-169BBCDE7E30}"/>
              </a:ext>
            </a:extLst>
          </p:cNvPr>
          <p:cNvSpPr/>
          <p:nvPr/>
        </p:nvSpPr>
        <p:spPr>
          <a:xfrm>
            <a:off x="2352675" y="1304925"/>
            <a:ext cx="7905750" cy="3429000"/>
          </a:xfrm>
          <a:custGeom>
            <a:avLst/>
            <a:gdLst/>
            <a:ahLst/>
            <a:cxnLst/>
            <a:rect l="l" t="t" r="r" b="b"/>
            <a:pathLst>
              <a:path w="3024000" h="1043280">
                <a:moveTo>
                  <a:pt x="0" y="0"/>
                </a:moveTo>
                <a:lnTo>
                  <a:pt x="3024000" y="0"/>
                </a:lnTo>
                <a:lnTo>
                  <a:pt x="3024000" y="1043280"/>
                </a:lnTo>
                <a:lnTo>
                  <a:pt x="0" y="1043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6">
            <a:extLst>
              <a:ext uri="{FF2B5EF4-FFF2-40B4-BE49-F238E27FC236}">
                <a16:creationId xmlns:a16="http://schemas.microsoft.com/office/drawing/2014/main" xmlns="" id="{CB5D96E2-7615-664F-AFB7-895A1D67922F}"/>
              </a:ext>
            </a:extLst>
          </p:cNvPr>
          <p:cNvSpPr/>
          <p:nvPr/>
        </p:nvSpPr>
        <p:spPr>
          <a:xfrm>
            <a:off x="707115" y="3834000"/>
            <a:ext cx="1867320" cy="3024000"/>
          </a:xfrm>
          <a:custGeom>
            <a:avLst/>
            <a:gdLst/>
            <a:ahLst/>
            <a:cxnLst/>
            <a:rect l="l" t="t" r="r" b="b"/>
            <a:pathLst>
              <a:path w="1867320" h="3024000">
                <a:moveTo>
                  <a:pt x="0" y="0"/>
                </a:moveTo>
                <a:lnTo>
                  <a:pt x="1867320" y="0"/>
                </a:lnTo>
                <a:lnTo>
                  <a:pt x="1867320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2">
            <a:extLst>
              <a:ext uri="{FF2B5EF4-FFF2-40B4-BE49-F238E27FC236}">
                <a16:creationId xmlns:a16="http://schemas.microsoft.com/office/drawing/2014/main" xmlns="" id="{F237FBEC-04CB-293B-4D94-806A824A12D0}"/>
              </a:ext>
            </a:extLst>
          </p:cNvPr>
          <p:cNvSpPr/>
          <p:nvPr/>
        </p:nvSpPr>
        <p:spPr>
          <a:xfrm>
            <a:off x="9900242" y="3876675"/>
            <a:ext cx="1510708" cy="1453425"/>
          </a:xfrm>
          <a:custGeom>
            <a:avLst/>
            <a:gdLst/>
            <a:ahLst/>
            <a:cxnLst/>
            <a:rect l="l" t="t" r="r" b="b"/>
            <a:pathLst>
              <a:path w="3274016" h="3024000">
                <a:moveTo>
                  <a:pt x="0" y="0"/>
                </a:moveTo>
                <a:lnTo>
                  <a:pt x="3274016" y="0"/>
                </a:lnTo>
                <a:lnTo>
                  <a:pt x="3274016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89BDB7F-EF09-4A2D-C7F5-E45CA148BEB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32632" y="2203945"/>
            <a:ext cx="6489307" cy="163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6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5013875"/>
            <a:ext cx="12193057" cy="1950889"/>
          </a:xfrm>
          <a:prstGeom prst="rect">
            <a:avLst/>
          </a:prstGeom>
        </p:spPr>
      </p:pic>
      <p:pic>
        <p:nvPicPr>
          <p:cNvPr id="85" name="图片 8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52978" y="-72"/>
            <a:ext cx="1139022" cy="1292507"/>
          </a:xfrm>
          <a:prstGeom prst="rect">
            <a:avLst/>
          </a:prstGeom>
        </p:spPr>
      </p:pic>
      <p:pic>
        <p:nvPicPr>
          <p:cNvPr id="86" name="图片 8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012" y="-72"/>
            <a:ext cx="1719221" cy="1676545"/>
          </a:xfrm>
          <a:prstGeom prst="rect">
            <a:avLst/>
          </a:prstGeom>
        </p:spPr>
      </p:pic>
      <p:pic>
        <p:nvPicPr>
          <p:cNvPr id="2" name="图片 10">
            <a:extLst>
              <a:ext uri="{FF2B5EF4-FFF2-40B4-BE49-F238E27FC236}">
                <a16:creationId xmlns:a16="http://schemas.microsoft.com/office/drawing/2014/main" xmlns="" id="{80087690-CBCE-807E-ED31-4AFFBFA7F1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" y="4038600"/>
            <a:ext cx="3582297" cy="2811423"/>
          </a:xfrm>
          <a:prstGeom prst="rect">
            <a:avLst/>
          </a:prstGeom>
        </p:spPr>
      </p:pic>
      <p:pic>
        <p:nvPicPr>
          <p:cNvPr id="4" name="图片 7">
            <a:extLst>
              <a:ext uri="{FF2B5EF4-FFF2-40B4-BE49-F238E27FC236}">
                <a16:creationId xmlns:a16="http://schemas.microsoft.com/office/drawing/2014/main" xmlns="" id="{A29D5E94-0ED5-4867-D662-4FEAD957FD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26209" y="-1012371"/>
            <a:ext cx="9604285" cy="7870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4DF0F7-3305-02EB-0E41-9E85D17DAAAF}"/>
              </a:ext>
            </a:extLst>
          </p:cNvPr>
          <p:cNvSpPr txBox="1"/>
          <p:nvPr/>
        </p:nvSpPr>
        <p:spPr>
          <a:xfrm>
            <a:off x="3200399" y="2775098"/>
            <a:ext cx="7549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ĐẶC ĐIỂM CỦA CHẤT Ở TRẠNG THÁI RẮN, LỎNG, KHÍ</a:t>
            </a:r>
            <a:endParaRPr lang="en-US" sz="4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41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5" y="0"/>
            <a:ext cx="12191365" cy="1492057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29640"/>
              <a:chOff x="0" y="720"/>
              <a:chExt cx="2064" cy="1464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2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Ciel Cadena" panose="02000503000000020004" pitchFamily="2" charset="0"/>
                  <a:ea typeface="Source Han Sans CN Medium" panose="020B0600000000000000" pitchFamily="34" charset="-122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3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3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3 Arima Madurai Bold" panose="00000800000000000000" pitchFamily="2" charset="0"/>
                <a:ea typeface="+mn-ea"/>
                <a:cs typeface="#9Slide03 Arima Madurai Bold" panose="00000800000000000000" pitchFamily="2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1472858" y="147752"/>
            <a:ext cx="107191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vi-VN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Sắp xếp các chất: muối ăn, hơi nước, nhôm, ni-tơ (nitrogen), nước uống, dầu ăn, giấm ăn, ô-xi (oxygen), thuỷ tinh (ở nhiệt độ bình thường) vào vị trí thích hợp theo bảng gợi ý dưới đây.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7AA07561-4990-888C-26F0-7A8C42C8DD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991804"/>
              </p:ext>
            </p:extLst>
          </p:nvPr>
        </p:nvGraphicFramePr>
        <p:xfrm>
          <a:off x="829341" y="1903228"/>
          <a:ext cx="10356111" cy="3359888"/>
        </p:xfrm>
        <a:graphic>
          <a:graphicData uri="http://schemas.openxmlformats.org/drawingml/2006/table">
            <a:tbl>
              <a:tblPr/>
              <a:tblGrid>
                <a:gridCol w="3452037">
                  <a:extLst>
                    <a:ext uri="{9D8B030D-6E8A-4147-A177-3AD203B41FA5}">
                      <a16:colId xmlns:a16="http://schemas.microsoft.com/office/drawing/2014/main" xmlns="" val="2860396520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xmlns="" val="1719307447"/>
                    </a:ext>
                  </a:extLst>
                </a:gridCol>
                <a:gridCol w="3452037">
                  <a:extLst>
                    <a:ext uri="{9D8B030D-6E8A-4147-A177-3AD203B41FA5}">
                      <a16:colId xmlns:a16="http://schemas.microsoft.com/office/drawing/2014/main" xmlns="" val="1551726495"/>
                    </a:ext>
                  </a:extLst>
                </a:gridCol>
              </a:tblGrid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rắn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lỏng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Trạng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thái</a:t>
                      </a:r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khí</a:t>
                      </a:r>
                      <a:endParaRPr lang="en-US" sz="32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2536634"/>
                  </a:ext>
                </a:extLst>
              </a:tr>
              <a:tr h="1679944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6439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106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719" y="3862974"/>
            <a:ext cx="5026262" cy="2946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635" y="754380"/>
            <a:ext cx="12191365" cy="1248040"/>
            <a:chOff x="0" y="403860"/>
            <a:chExt cx="12191365" cy="1036320"/>
          </a:xfrm>
        </p:grpSpPr>
        <p:grpSp>
          <p:nvGrpSpPr>
            <p:cNvPr id="13" name="Group 12"/>
            <p:cNvGrpSpPr/>
            <p:nvPr/>
          </p:nvGrpSpPr>
          <p:grpSpPr>
            <a:xfrm>
              <a:off x="0" y="457200"/>
              <a:ext cx="1130300" cy="981075"/>
              <a:chOff x="0" y="720"/>
              <a:chExt cx="2064" cy="1545"/>
            </a:xfrm>
          </p:grpSpPr>
          <p:pic>
            <p:nvPicPr>
              <p:cNvPr id="18" name="Graphic 3"/>
              <p:cNvPicPr>
                <a:picLocks noChangeAspect="1"/>
              </p:cNvPicPr>
              <p:nvPr/>
            </p:nvPicPr>
            <p:blipFill rotWithShape="1">
              <a:blip r:embed="rId3"/>
              <a:srcRect l="67465"/>
              <a:stretch>
                <a:fillRect/>
              </a:stretch>
            </p:blipFill>
            <p:spPr>
              <a:xfrm>
                <a:off x="0" y="720"/>
                <a:ext cx="2064" cy="146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9" name="文本框 25"/>
              <p:cNvSpPr txBox="1"/>
              <p:nvPr/>
            </p:nvSpPr>
            <p:spPr>
              <a:xfrm>
                <a:off x="299" y="816"/>
                <a:ext cx="542" cy="14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zh-CN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50976" y="403860"/>
              <a:ext cx="11240389" cy="1036320"/>
              <a:chOff x="1780" y="636"/>
              <a:chExt cx="17419" cy="163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r="2420"/>
              <a:stretch>
                <a:fillRect/>
              </a:stretch>
            </p:blipFill>
            <p:spPr>
              <a:xfrm>
                <a:off x="1780" y="636"/>
                <a:ext cx="14520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4"/>
              <a:srcRect l="78071" r="2420"/>
              <a:stretch>
                <a:fillRect/>
              </a:stretch>
            </p:blipFill>
            <p:spPr>
              <a:xfrm>
                <a:off x="16297" y="636"/>
                <a:ext cx="2903" cy="1633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1620723" y="741105"/>
              <a:ext cx="184731" cy="5877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96336" y="3662678"/>
            <a:ext cx="8073506" cy="972197"/>
            <a:chOff x="565785" y="2890777"/>
            <a:chExt cx="8073506" cy="97219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1316209" y="3031977"/>
              <a:ext cx="73230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Mỗi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cử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bạn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luận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phiên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viết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tên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chất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cột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tương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ứng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96336" y="4773292"/>
            <a:ext cx="6521151" cy="1003771"/>
            <a:chOff x="565784" y="4148259"/>
            <a:chExt cx="6521151" cy="1003771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4" y="4148259"/>
              <a:ext cx="750425" cy="750425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1233664" y="4321033"/>
              <a:ext cx="58532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xong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trước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đội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thắng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cuộc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. 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96336" y="2451862"/>
            <a:ext cx="8264891" cy="833974"/>
            <a:chOff x="565785" y="2890777"/>
            <a:chExt cx="8264891" cy="83397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85" y="2890777"/>
              <a:ext cx="750425" cy="750425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1348105" y="2893754"/>
              <a:ext cx="74825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GV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mời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diện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tham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gia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trò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nhóm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trọng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GV chia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bảng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lớp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thành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24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phần</a:t>
              </a:r>
              <a:r>
                <a:rPr lang="en-US" sz="24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endPara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#9Slide03 Arima Madurai Bold" panose="00000800000000000000" pitchFamily="2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0674F09-7D7D-DBAB-48E1-FC6AA3BD5B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086" y="660283"/>
            <a:ext cx="10717697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1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823</Words>
  <Application>Microsoft Office PowerPoint</Application>
  <PresentationFormat>Custom</PresentationFormat>
  <Paragraphs>74</Paragraphs>
  <Slides>26</Slides>
  <Notes>7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User</cp:lastModifiedBy>
  <cp:revision>37</cp:revision>
  <dcterms:created xsi:type="dcterms:W3CDTF">2024-07-12T04:29:05Z</dcterms:created>
  <dcterms:modified xsi:type="dcterms:W3CDTF">2025-09-25T04:18:45Z</dcterms:modified>
</cp:coreProperties>
</file>