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327" r:id="rId3"/>
    <p:sldId id="296" r:id="rId4"/>
    <p:sldId id="2007577142" r:id="rId5"/>
    <p:sldId id="427" r:id="rId6"/>
    <p:sldId id="428" r:id="rId7"/>
    <p:sldId id="2007577151" r:id="rId8"/>
    <p:sldId id="2007577150" r:id="rId9"/>
    <p:sldId id="426" r:id="rId10"/>
    <p:sldId id="2007577145" r:id="rId11"/>
    <p:sldId id="2007577146" r:id="rId12"/>
    <p:sldId id="2007577147" r:id="rId13"/>
    <p:sldId id="2007577148" r:id="rId14"/>
    <p:sldId id="431" r:id="rId15"/>
    <p:sldId id="432" r:id="rId16"/>
    <p:sldId id="2007577143" r:id="rId17"/>
    <p:sldId id="434" r:id="rId18"/>
    <p:sldId id="435" r:id="rId19"/>
    <p:sldId id="340" r:id="rId20"/>
  </p:sldIdLst>
  <p:sldSz cx="16276638" cy="9144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66"/>
    <a:srgbClr val="0000FF"/>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758" autoAdjust="0"/>
  </p:normalViewPr>
  <p:slideViewPr>
    <p:cSldViewPr>
      <p:cViewPr varScale="1">
        <p:scale>
          <a:sx n="60" d="100"/>
          <a:sy n="60" d="100"/>
        </p:scale>
        <p:origin x="-67" y="-173"/>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57994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nl-NL" sz="2000" dirty="0">
                <a:effectLst/>
                <a:latin typeface="Times New Roman" panose="02020603050405020304" pitchFamily="18" charset="0"/>
                <a:ea typeface="Times New Roman" panose="02020603050405020304" pitchFamily="18" charset="0"/>
              </a:rPr>
              <a:t>Việt Nam là đất nước hình chữ chữ S, thuộc khu vực Đông Nam Á...</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16</a:t>
            </a:fld>
            <a:endParaRPr lang="en-US" altLang="en-US"/>
          </a:p>
        </p:txBody>
      </p:sp>
    </p:spTree>
    <p:extLst>
      <p:ext uri="{BB962C8B-B14F-4D97-AF65-F5344CB8AC3E}">
        <p14:creationId xmlns:p14="http://schemas.microsoft.com/office/powerpoint/2010/main" val="189562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en-US" sz="2400" b="1" dirty="0">
                <a:effectLst/>
                <a:latin typeface="Times New Roman" panose="02020603050405020304" pitchFamily="18" charset="0"/>
                <a:ea typeface="Times New Roman" panose="02020603050405020304" pitchFamily="18" charset="0"/>
              </a:rPr>
              <a:t>GV </a:t>
            </a:r>
            <a:r>
              <a:rPr lang="en-US" sz="2400" b="1" dirty="0" err="1">
                <a:effectLst/>
                <a:latin typeface="Times New Roman" panose="02020603050405020304" pitchFamily="18" charset="0"/>
                <a:ea typeface="Times New Roman" panose="02020603050405020304" pitchFamily="18" charset="0"/>
              </a:rPr>
              <a:t>giới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thiệu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ứng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dụng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chứa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chan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cảm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yêu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người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miền</a:t>
            </a:r>
            <a:r>
              <a:rPr lang="en-US" sz="2400" b="1" dirty="0">
                <a:effectLst/>
                <a:latin typeface="Times New Roman" panose="02020603050405020304" pitchFamily="18" charset="0"/>
                <a:ea typeface="Times New Roman" panose="02020603050405020304" pitchFamily="18" charset="0"/>
              </a:rPr>
              <a:t> Nam </a:t>
            </a:r>
            <a:r>
              <a:rPr lang="en-US" sz="2400" b="1" dirty="0" err="1">
                <a:effectLst/>
                <a:latin typeface="Times New Roman" panose="02020603050405020304" pitchFamily="18" charset="0"/>
                <a:ea typeface="Times New Roman" panose="02020603050405020304" pitchFamily="18" charset="0"/>
              </a:rPr>
              <a:t>kính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dâng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lên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Qua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ca </a:t>
            </a:r>
            <a:r>
              <a:rPr lang="en-US" sz="2400" b="1" dirty="0" err="1">
                <a:effectLst/>
                <a:latin typeface="Times New Roman" panose="02020603050405020304" pitchFamily="18" charset="0"/>
                <a:ea typeface="Times New Roman" panose="02020603050405020304" pitchFamily="18" charset="0"/>
              </a:rPr>
              <a:t>dao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này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chúng</a:t>
            </a:r>
            <a:r>
              <a:rPr lang="en-US" sz="2400" b="1" dirty="0">
                <a:effectLst/>
                <a:latin typeface="Times New Roman" panose="02020603050405020304" pitchFamily="18" charset="0"/>
                <a:ea typeface="Times New Roman" panose="02020603050405020304" pitchFamily="18" charset="0"/>
              </a:rPr>
              <a:t> ta </a:t>
            </a:r>
            <a:r>
              <a:rPr lang="en-US" sz="2400" b="1" dirty="0" err="1">
                <a:effectLst/>
                <a:latin typeface="Times New Roman" panose="02020603050405020304" pitchFamily="18" charset="0"/>
                <a:ea typeface="Times New Roman" panose="02020603050405020304" pitchFamily="18" charset="0"/>
              </a:rPr>
              <a:t>thấy</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hình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ảnh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càng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gần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gũi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muôn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hoa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sen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đẹp</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là</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gì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cao</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quý</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sáng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ngời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nhất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nước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Việt</a:t>
            </a:r>
            <a:r>
              <a:rPr lang="en-US" sz="2400" b="1" dirty="0">
                <a:effectLst/>
                <a:latin typeface="Times New Roman" panose="02020603050405020304" pitchFamily="18" charset="0"/>
                <a:ea typeface="Times New Roman" panose="02020603050405020304" pitchFamily="18" charset="0"/>
              </a:rPr>
              <a:t> Nam.</a:t>
            </a:r>
            <a:endParaRPr lang="en-US" sz="2000" b="1"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17</a:t>
            </a:fld>
            <a:endParaRPr lang="en-US" altLang="en-US"/>
          </a:p>
        </p:txBody>
      </p:sp>
    </p:spTree>
    <p:extLst>
      <p:ext uri="{BB962C8B-B14F-4D97-AF65-F5344CB8AC3E}">
        <p14:creationId xmlns:p14="http://schemas.microsoft.com/office/powerpoint/2010/main" val="149825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18</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6276638" cy="914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7099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4238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43529" y="265329"/>
            <a:ext cx="7983546" cy="1102978"/>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43529" y="1544171"/>
            <a:ext cx="7983546" cy="436779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96692435"/>
      </p:ext>
    </p:extLst>
  </p:cSld>
  <p:clrMapOvr>
    <a:masterClrMapping/>
  </p:clrMapOvr>
  <p:transition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119271" y="487707"/>
            <a:ext cx="14038098" cy="176618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119271" y="2434520"/>
            <a:ext cx="14038098" cy="580230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119271" y="8475662"/>
            <a:ext cx="3661239" cy="485700"/>
          </a:xfrm>
          <a:prstGeom prst="rect">
            <a:avLst/>
          </a:prstGeom>
        </p:spPr>
        <p:txBody>
          <a:bodyPr vert="horz" lIns="91440" tIns="45720" rIns="91440" bIns="45720" rtlCol="0" anchor="ctr"/>
          <a:lstStyle>
            <a:lvl1pPr algn="l">
              <a:defRPr sz="1517">
                <a:solidFill>
                  <a:schemeClr val="tx1">
                    <a:tint val="75000"/>
                  </a:schemeClr>
                </a:solidFill>
              </a:defRPr>
            </a:lvl1pPr>
          </a:lstStyle>
          <a:p>
            <a:fld id="{43A93E93-166D-47F5-9EF1-ACEABE24AEEA}" type="datetimeFigureOut">
              <a:rPr lang="zh-CN" altLang="en-US" smtClean="0"/>
              <a:t>2022/8/17</a:t>
            </a:fld>
            <a:endParaRPr lang="zh-CN" altLang="en-US"/>
          </a:p>
        </p:txBody>
      </p:sp>
      <p:sp>
        <p:nvSpPr>
          <p:cNvPr id="5" name="页脚占位符 4"/>
          <p:cNvSpPr>
            <a:spLocks noGrp="1"/>
          </p:cNvSpPr>
          <p:nvPr>
            <p:ph type="ftr" sz="quarter" idx="3"/>
          </p:nvPr>
        </p:nvSpPr>
        <p:spPr>
          <a:xfrm>
            <a:off x="5391386" y="8475662"/>
            <a:ext cx="5493868" cy="485700"/>
          </a:xfrm>
          <a:prstGeom prst="rect">
            <a:avLst/>
          </a:prstGeom>
        </p:spPr>
        <p:txBody>
          <a:bodyPr vert="horz" lIns="91440" tIns="45720" rIns="91440" bIns="45720" rtlCol="0" anchor="ctr"/>
          <a:lstStyle>
            <a:lvl1pPr algn="ctr">
              <a:defRPr sz="1517">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11496130" y="8475662"/>
            <a:ext cx="3661239" cy="485700"/>
          </a:xfrm>
          <a:prstGeom prst="rect">
            <a:avLst/>
          </a:prstGeom>
        </p:spPr>
        <p:txBody>
          <a:bodyPr vert="horz" lIns="91440" tIns="45720" rIns="91440" bIns="45720" rtlCol="0" anchor="ctr"/>
          <a:lstStyle>
            <a:lvl1pPr algn="r">
              <a:defRPr sz="1517">
                <a:solidFill>
                  <a:schemeClr val="tx1">
                    <a:tint val="75000"/>
                  </a:schemeClr>
                </a:solidFill>
              </a:defRPr>
            </a:lvl1pPr>
          </a:lstStyle>
          <a:p>
            <a:fld id="{118D5ACA-62CA-46DB-AD6B-12EDD6D51A23}" type="slidenum">
              <a:rPr lang="zh-CN" altLang="en-US" smtClean="0"/>
              <a:t>‹#›</a:t>
            </a:fld>
            <a:endParaRPr lang="zh-CN" altLang="en-US"/>
          </a:p>
        </p:txBody>
      </p:sp>
    </p:spTree>
    <p:extLst>
      <p:ext uri="{BB962C8B-B14F-4D97-AF65-F5344CB8AC3E}">
        <p14:creationId xmlns:p14="http://schemas.microsoft.com/office/powerpoint/2010/main" val="486321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1156076" rtl="0" eaLnBrk="1" latinLnBrk="0" hangingPunct="1">
        <a:lnSpc>
          <a:spcPct val="90000"/>
        </a:lnSpc>
        <a:spcBef>
          <a:spcPct val="0"/>
        </a:spcBef>
        <a:buNone/>
        <a:defRPr sz="5563" kern="1200">
          <a:solidFill>
            <a:schemeClr val="tx1"/>
          </a:solidFill>
          <a:latin typeface="+mj-lt"/>
          <a:ea typeface="+mj-ea"/>
          <a:cs typeface="+mj-cs"/>
        </a:defRPr>
      </a:lvl1pPr>
    </p:titleStyle>
    <p:bodyStyle>
      <a:lvl1pPr marL="289019" indent="-289019" algn="l" defTabSz="1156076" rtl="0" eaLnBrk="1" latinLnBrk="0" hangingPunct="1">
        <a:lnSpc>
          <a:spcPct val="90000"/>
        </a:lnSpc>
        <a:spcBef>
          <a:spcPts val="1264"/>
        </a:spcBef>
        <a:buFont typeface="Arial" panose="020B0604020202020204" pitchFamily="34" charset="0"/>
        <a:buChar char="•"/>
        <a:defRPr sz="3540" kern="1200">
          <a:solidFill>
            <a:schemeClr val="tx1"/>
          </a:solidFill>
          <a:latin typeface="+mn-lt"/>
          <a:ea typeface="+mn-ea"/>
          <a:cs typeface="+mn-cs"/>
        </a:defRPr>
      </a:lvl1pPr>
      <a:lvl2pPr marL="867057" indent="-289019" algn="l" defTabSz="1156076" rtl="0" eaLnBrk="1" latinLnBrk="0" hangingPunct="1">
        <a:lnSpc>
          <a:spcPct val="90000"/>
        </a:lnSpc>
        <a:spcBef>
          <a:spcPts val="632"/>
        </a:spcBef>
        <a:buFont typeface="Arial" panose="020B0604020202020204" pitchFamily="34" charset="0"/>
        <a:buChar char="•"/>
        <a:defRPr sz="3034" kern="1200">
          <a:solidFill>
            <a:schemeClr val="tx1"/>
          </a:solidFill>
          <a:latin typeface="+mn-lt"/>
          <a:ea typeface="+mn-ea"/>
          <a:cs typeface="+mn-cs"/>
        </a:defRPr>
      </a:lvl2pPr>
      <a:lvl3pPr marL="1445095" indent="-289019" algn="l" defTabSz="1156076" rtl="0" eaLnBrk="1" latinLnBrk="0" hangingPunct="1">
        <a:lnSpc>
          <a:spcPct val="90000"/>
        </a:lnSpc>
        <a:spcBef>
          <a:spcPts val="632"/>
        </a:spcBef>
        <a:buFont typeface="Arial" panose="020B0604020202020204" pitchFamily="34" charset="0"/>
        <a:buChar char="•"/>
        <a:defRPr sz="2529" kern="1200">
          <a:solidFill>
            <a:schemeClr val="tx1"/>
          </a:solidFill>
          <a:latin typeface="+mn-lt"/>
          <a:ea typeface="+mn-ea"/>
          <a:cs typeface="+mn-cs"/>
        </a:defRPr>
      </a:lvl3pPr>
      <a:lvl4pPr marL="202313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4pPr>
      <a:lvl5pPr marL="2601171"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5pPr>
      <a:lvl6pPr marL="3179209"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6pPr>
      <a:lvl7pPr marL="3757247"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7pPr>
      <a:lvl8pPr marL="4335285"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8pPr>
      <a:lvl9pPr marL="4913323" indent="-289019" algn="l" defTabSz="1156076" rtl="0" eaLnBrk="1" latinLnBrk="0" hangingPunct="1">
        <a:lnSpc>
          <a:spcPct val="90000"/>
        </a:lnSpc>
        <a:spcBef>
          <a:spcPts val="632"/>
        </a:spcBef>
        <a:buFont typeface="Arial" panose="020B0604020202020204" pitchFamily="34" charset="0"/>
        <a:buChar char="•"/>
        <a:defRPr sz="2276" kern="1200">
          <a:solidFill>
            <a:schemeClr val="tx1"/>
          </a:solidFill>
          <a:latin typeface="+mn-lt"/>
          <a:ea typeface="+mn-ea"/>
          <a:cs typeface="+mn-cs"/>
        </a:defRPr>
      </a:lvl9pPr>
    </p:bodyStyle>
    <p:otherStyle>
      <a:defPPr>
        <a:defRPr lang="zh-CN"/>
      </a:defPPr>
      <a:lvl1pPr marL="0" algn="l" defTabSz="1156076" rtl="0" eaLnBrk="1" latinLnBrk="0" hangingPunct="1">
        <a:defRPr sz="2276" kern="1200">
          <a:solidFill>
            <a:schemeClr val="tx1"/>
          </a:solidFill>
          <a:latin typeface="+mn-lt"/>
          <a:ea typeface="+mn-ea"/>
          <a:cs typeface="+mn-cs"/>
        </a:defRPr>
      </a:lvl1pPr>
      <a:lvl2pPr marL="578038" algn="l" defTabSz="1156076" rtl="0" eaLnBrk="1" latinLnBrk="0" hangingPunct="1">
        <a:defRPr sz="2276" kern="1200">
          <a:solidFill>
            <a:schemeClr val="tx1"/>
          </a:solidFill>
          <a:latin typeface="+mn-lt"/>
          <a:ea typeface="+mn-ea"/>
          <a:cs typeface="+mn-cs"/>
        </a:defRPr>
      </a:lvl2pPr>
      <a:lvl3pPr marL="1156076" algn="l" defTabSz="1156076" rtl="0" eaLnBrk="1" latinLnBrk="0" hangingPunct="1">
        <a:defRPr sz="2276" kern="1200">
          <a:solidFill>
            <a:schemeClr val="tx1"/>
          </a:solidFill>
          <a:latin typeface="+mn-lt"/>
          <a:ea typeface="+mn-ea"/>
          <a:cs typeface="+mn-cs"/>
        </a:defRPr>
      </a:lvl3pPr>
      <a:lvl4pPr marL="1734114" algn="l" defTabSz="1156076" rtl="0" eaLnBrk="1" latinLnBrk="0" hangingPunct="1">
        <a:defRPr sz="2276" kern="1200">
          <a:solidFill>
            <a:schemeClr val="tx1"/>
          </a:solidFill>
          <a:latin typeface="+mn-lt"/>
          <a:ea typeface="+mn-ea"/>
          <a:cs typeface="+mn-cs"/>
        </a:defRPr>
      </a:lvl4pPr>
      <a:lvl5pPr marL="2312152" algn="l" defTabSz="1156076" rtl="0" eaLnBrk="1" latinLnBrk="0" hangingPunct="1">
        <a:defRPr sz="2276" kern="1200">
          <a:solidFill>
            <a:schemeClr val="tx1"/>
          </a:solidFill>
          <a:latin typeface="+mn-lt"/>
          <a:ea typeface="+mn-ea"/>
          <a:cs typeface="+mn-cs"/>
        </a:defRPr>
      </a:lvl5pPr>
      <a:lvl6pPr marL="2890190" algn="l" defTabSz="1156076" rtl="0" eaLnBrk="1" latinLnBrk="0" hangingPunct="1">
        <a:defRPr sz="2276" kern="1200">
          <a:solidFill>
            <a:schemeClr val="tx1"/>
          </a:solidFill>
          <a:latin typeface="+mn-lt"/>
          <a:ea typeface="+mn-ea"/>
          <a:cs typeface="+mn-cs"/>
        </a:defRPr>
      </a:lvl6pPr>
      <a:lvl7pPr marL="3468228" algn="l" defTabSz="1156076" rtl="0" eaLnBrk="1" latinLnBrk="0" hangingPunct="1">
        <a:defRPr sz="2276" kern="1200">
          <a:solidFill>
            <a:schemeClr val="tx1"/>
          </a:solidFill>
          <a:latin typeface="+mn-lt"/>
          <a:ea typeface="+mn-ea"/>
          <a:cs typeface="+mn-cs"/>
        </a:defRPr>
      </a:lvl7pPr>
      <a:lvl8pPr marL="4046266" algn="l" defTabSz="1156076" rtl="0" eaLnBrk="1" latinLnBrk="0" hangingPunct="1">
        <a:defRPr sz="2276" kern="1200">
          <a:solidFill>
            <a:schemeClr val="tx1"/>
          </a:solidFill>
          <a:latin typeface="+mn-lt"/>
          <a:ea typeface="+mn-ea"/>
          <a:cs typeface="+mn-cs"/>
        </a:defRPr>
      </a:lvl8pPr>
      <a:lvl9pPr marL="4624304" algn="l" defTabSz="1156076" rtl="0" eaLnBrk="1" latinLnBrk="0" hangingPunct="1">
        <a:defRPr sz="22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wm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45035" y="4032120"/>
            <a:ext cx="124321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xmlns="" id="{7DED37B9-DB44-6E16-BCF0-38B8E644057F}"/>
              </a:ext>
            </a:extLst>
          </p:cNvPr>
          <p:cNvSpPr/>
          <p:nvPr/>
        </p:nvSpPr>
        <p:spPr>
          <a:xfrm>
            <a:off x="4785519" y="2747908"/>
            <a:ext cx="10671995"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Giới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xmlns="" id="{A29D6E2D-452B-5418-B33C-E1BBC965B702}"/>
              </a:ext>
            </a:extLst>
          </p:cNvPr>
          <p:cNvSpPr/>
          <p:nvPr/>
        </p:nvSpPr>
        <p:spPr>
          <a:xfrm>
            <a:off x="4785519" y="3955989"/>
            <a:ext cx="10748996" cy="2308324"/>
          </a:xfrm>
          <a:prstGeom prst="rect">
            <a:avLst/>
          </a:prstGeom>
        </p:spPr>
        <p:txBody>
          <a:bodyPr wrap="square">
            <a:spAutoFit/>
          </a:bodyPr>
          <a:lstStyle/>
          <a:p>
            <a:pPr algn="just"/>
            <a:r>
              <a:rPr lang="nl-NL" sz="3600" b="1" dirty="0">
                <a:solidFill>
                  <a:srgbClr val="0000FF"/>
                </a:solidFill>
                <a:latin typeface="Times New Roman" panose="02020603050405020304" pitchFamily="18" charset="0"/>
                <a:ea typeface="Times New Roman" panose="02020603050405020304" pitchFamily="18" charset="0"/>
              </a:rPr>
              <a:t>+ Mái nhà của mỗi bạn nhỏ trong bài thơ rất khác nhau. Có mái nhà rợp bóng cây xanh mát của giàn gấc lúc lỉu quả chín đỏ. Có mái nhà được tô điểm bởi sắc hoa giấy rực rỡ.</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33" name="Picture 32" descr="Mai nha cua em1 copy">
            <a:extLst>
              <a:ext uri="{FF2B5EF4-FFF2-40B4-BE49-F238E27FC236}">
                <a16:creationId xmlns:a16="http://schemas.microsoft.com/office/drawing/2014/main" xmlns="" id="{C72745D5-F0BE-E18C-78E1-FBBA3EA0E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0328" y="6264313"/>
            <a:ext cx="4747027" cy="273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ây hoa giấy là loại hoa có nét đẹp giản dị">
            <a:extLst>
              <a:ext uri="{FF2B5EF4-FFF2-40B4-BE49-F238E27FC236}">
                <a16:creationId xmlns:a16="http://schemas.microsoft.com/office/drawing/2014/main" xmlns="" id="{63455F16-2591-CD4D-9E72-5631A7C4B2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75477" y="6297317"/>
            <a:ext cx="4747027" cy="267020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9948527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xmlns="" id="{104B18A5-DF7A-A784-E932-FCB63D766B9E}"/>
              </a:ext>
            </a:extLst>
          </p:cNvPr>
          <p:cNvSpPr/>
          <p:nvPr/>
        </p:nvSpPr>
        <p:spPr>
          <a:xfrm>
            <a:off x="4861719" y="4816704"/>
            <a:ext cx="10595795" cy="1200329"/>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xmlns="" id="{7DED37B9-DB44-6E16-BCF0-38B8E644057F}"/>
              </a:ext>
            </a:extLst>
          </p:cNvPr>
          <p:cNvSpPr/>
          <p:nvPr/>
        </p:nvSpPr>
        <p:spPr>
          <a:xfrm>
            <a:off x="4709319" y="2792638"/>
            <a:ext cx="9589688" cy="646331"/>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loài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xmlns="" id="{A29D6E2D-452B-5418-B33C-E1BBC965B702}"/>
              </a:ext>
            </a:extLst>
          </p:cNvPr>
          <p:cNvSpPr/>
          <p:nvPr/>
        </p:nvSpPr>
        <p:spPr>
          <a:xfrm>
            <a:off x="4632829" y="3505307"/>
            <a:ext cx="11049290"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Mái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nhà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chung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của</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muôn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loài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là</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bầu</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trời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xanh</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đến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vô</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cùng</a:t>
            </a:r>
            <a:r>
              <a:rPr lang="en-US" sz="3600" b="1" dirty="0">
                <a:solidFill>
                  <a:srgbClr val="0000CC"/>
                </a:solidFill>
                <a:latin typeface="Times New Roman" panose="02020603050405020304" pitchFamily="18" charset="0"/>
                <a:ea typeface="Times New Roman" panose="02020603050405020304" pitchFamily="18" charset="0"/>
              </a:rPr>
              <a:t>. </a:t>
            </a:r>
            <a:endParaRPr lang="en-US" sz="3200" b="1" dirty="0">
              <a:solidFill>
                <a:srgbClr val="0000CC"/>
              </a:solidFill>
              <a:latin typeface="Times New Roman" panose="02020603050405020304" pitchFamily="18" charset="0"/>
              <a:ea typeface="Times New Roman" panose="02020603050405020304" pitchFamily="18" charset="0"/>
            </a:endParaRPr>
          </a:p>
        </p:txBody>
      </p:sp>
      <p:sp>
        <p:nvSpPr>
          <p:cNvPr id="34" name="Rectangle 33">
            <a:extLst>
              <a:ext uri="{FF2B5EF4-FFF2-40B4-BE49-F238E27FC236}">
                <a16:creationId xmlns:a16="http://schemas.microsoft.com/office/drawing/2014/main" xmlns="" id="{17F70C6E-1AA2-9ED7-4A12-A09381B13ADE}"/>
              </a:ext>
            </a:extLst>
          </p:cNvPr>
          <p:cNvSpPr/>
          <p:nvPr/>
        </p:nvSpPr>
        <p:spPr>
          <a:xfrm>
            <a:off x="4632829" y="6571030"/>
            <a:ext cx="11049290" cy="1569660"/>
          </a:xfrm>
          <a:prstGeom prst="rect">
            <a:avLst/>
          </a:prstGeom>
        </p:spPr>
        <p:txBody>
          <a:bodyPr wrap="square">
            <a:spAutoFit/>
          </a:bodyPr>
          <a:lstStyle/>
          <a:p>
            <a:pPr algn="just"/>
            <a:r>
              <a:rPr lang="nl-NL" sz="6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0000FF"/>
                </a:solidFill>
                <a:latin typeface="Times New Roman" panose="02020603050405020304" pitchFamily="18" charset="0"/>
                <a:cs typeface="Times New Roman" panose="02020603050405020304" pitchFamily="18" charset="0"/>
              </a:rPr>
              <a:t>Các từ ngữ: xanh, xanh đến vô cùng, rực rỡ, bảy sắc cầu vồng.</a:t>
            </a:r>
            <a:endParaRPr lang="en-US" sz="3600" b="1" dirty="0">
              <a:solidFill>
                <a:srgbClr val="0000FF"/>
              </a:solidFill>
              <a:latin typeface="Times New Roman" panose="02020603050405020304" pitchFamily="18" charset="0"/>
              <a:cs typeface="Times New Roman" panose="02020603050405020304" pitchFamily="18" charset="0"/>
            </a:endParaRPr>
          </a:p>
        </p:txBody>
      </p:sp>
      <p:cxnSp>
        <p:nvCxnSpPr>
          <p:cNvPr id="35" name="Straight Connector 3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956522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P spid="25"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a16="http://schemas.microsoft.com/office/drawing/2014/main" xmlns="" id="{518F9A9D-8258-FC40-E714-855ACBD05BE3}"/>
              </a:ext>
            </a:extLst>
          </p:cNvPr>
          <p:cNvSpPr/>
          <p:nvPr/>
        </p:nvSpPr>
        <p:spPr>
          <a:xfrm>
            <a:off x="398104" y="2562554"/>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xmlns="" id="{1CE7A641-9CBC-CCE1-7EBE-7A2796E4DCD4}"/>
              </a:ext>
            </a:extLst>
          </p:cNvPr>
          <p:cNvSpPr/>
          <p:nvPr/>
        </p:nvSpPr>
        <p:spPr>
          <a:xfrm>
            <a:off x="1709413" y="2705792"/>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19AEF8F0-08E0-CF9C-EDFD-41154772F1B0}"/>
              </a:ext>
            </a:extLst>
          </p:cNvPr>
          <p:cNvSpPr/>
          <p:nvPr/>
        </p:nvSpPr>
        <p:spPr>
          <a:xfrm>
            <a:off x="356648" y="354627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4A449C44-EBA4-89B1-E68D-ABCC8EB8104B}"/>
              </a:ext>
            </a:extLst>
          </p:cNvPr>
          <p:cNvSpPr/>
          <p:nvPr/>
        </p:nvSpPr>
        <p:spPr>
          <a:xfrm>
            <a:off x="3077226" y="3466595"/>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B3F6714C-1C0B-3934-E1EB-8DD88AA5EA53}"/>
              </a:ext>
            </a:extLst>
          </p:cNvPr>
          <p:cNvSpPr/>
          <p:nvPr/>
        </p:nvSpPr>
        <p:spPr>
          <a:xfrm>
            <a:off x="430677" y="425416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F5CB8A49-EC24-0501-1721-A911167CC2D8}"/>
              </a:ext>
            </a:extLst>
          </p:cNvPr>
          <p:cNvSpPr/>
          <p:nvPr/>
        </p:nvSpPr>
        <p:spPr>
          <a:xfrm>
            <a:off x="2200102" y="436863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xmlns=""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5: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muốn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cùng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5" name="Rectangle 24">
            <a:extLst>
              <a:ext uri="{FF2B5EF4-FFF2-40B4-BE49-F238E27FC236}">
                <a16:creationId xmlns:a16="http://schemas.microsoft.com/office/drawing/2014/main" xmlns="" id="{A29D6E2D-452B-5418-B33C-E1BBC965B702}"/>
              </a:ext>
            </a:extLst>
          </p:cNvPr>
          <p:cNvSpPr/>
          <p:nvPr/>
        </p:nvSpPr>
        <p:spPr>
          <a:xfrm>
            <a:off x="5811584" y="4152532"/>
            <a:ext cx="9589688" cy="1654748"/>
          </a:xfrm>
          <a:prstGeom prst="rect">
            <a:avLst/>
          </a:prstGeom>
        </p:spPr>
        <p:txBody>
          <a:bodyPr wrap="square">
            <a:spAutoFit/>
          </a:bodyPr>
          <a:lstStyle/>
          <a:p>
            <a:pPr algn="just">
              <a:lnSpc>
                <a:spcPct val="150000"/>
              </a:lnSpc>
            </a:pPr>
            <a:r>
              <a:rPr lang="nl-NL" sz="3600" b="1" dirty="0">
                <a:solidFill>
                  <a:srgbClr val="0000CC"/>
                </a:solidFill>
                <a:latin typeface="Times New Roman" panose="02020603050405020304" pitchFamily="18" charset="0"/>
                <a:ea typeface="Times New Roman" panose="02020603050405020304" pitchFamily="18" charset="0"/>
              </a:rPr>
              <a:t>Hãy chung tay bảo vệ bầu trời vì bầu trời là mái nhà chung che chở và bảo vệ muôn loài.</a:t>
            </a:r>
            <a:endParaRPr lang="en-US" sz="3200" b="1" dirty="0">
              <a:solidFill>
                <a:srgbClr val="0000CC"/>
              </a:solidFill>
              <a:latin typeface="Times New Roman" panose="02020603050405020304" pitchFamily="18" charset="0"/>
              <a:ea typeface="Times New Roman" panose="02020603050405020304" pitchFamily="18" charset="0"/>
            </a:endParaRPr>
          </a:p>
        </p:txBody>
      </p:sp>
      <p:graphicFrame>
        <p:nvGraphicFramePr>
          <p:cNvPr id="35" name="Object 2">
            <a:extLst>
              <a:ext uri="{FF2B5EF4-FFF2-40B4-BE49-F238E27FC236}">
                <a16:creationId xmlns:a16="http://schemas.microsoft.com/office/drawing/2014/main" xmlns="" id="{FB0F8424-6FD1-0645-9909-6A21FB773ACF}"/>
              </a:ext>
            </a:extLst>
          </p:cNvPr>
          <p:cNvGraphicFramePr>
            <a:graphicFrameLocks noChangeAspect="1"/>
          </p:cNvGraphicFramePr>
          <p:nvPr>
            <p:extLst>
              <p:ext uri="{D42A27DB-BD31-4B8C-83A1-F6EECF244321}">
                <p14:modId xmlns:p14="http://schemas.microsoft.com/office/powerpoint/2010/main" val="1956509561"/>
              </p:ext>
            </p:extLst>
          </p:nvPr>
        </p:nvGraphicFramePr>
        <p:xfrm>
          <a:off x="6617456" y="6293740"/>
          <a:ext cx="5028534" cy="2662524"/>
        </p:xfrm>
        <a:graphic>
          <a:graphicData uri="http://schemas.openxmlformats.org/presentationml/2006/ole">
            <mc:AlternateContent xmlns:mc="http://schemas.openxmlformats.org/markup-compatibility/2006">
              <mc:Choice xmlns:v="urn:schemas-microsoft-com:vml" Requires="v">
                <p:oleObj spid="_x0000_s1029" name="Image" r:id="rId3" imgW="12622222" imgH="6984127" progId="Photoshop.Image.7">
                  <p:embed/>
                </p:oleObj>
              </mc:Choice>
              <mc:Fallback>
                <p:oleObj name="Image" r:id="rId3" imgW="12622222" imgH="6984127" progId="Photoshop.Image.7">
                  <p:embed/>
                  <p:pic>
                    <p:nvPicPr>
                      <p:cNvPr id="15" name="Object 2">
                        <a:extLst>
                          <a:ext uri="{FF2B5EF4-FFF2-40B4-BE49-F238E27FC236}">
                            <a16:creationId xmlns:a16="http://schemas.microsoft.com/office/drawing/2014/main" xmlns="" id="{8BC9725D-0850-46E8-B3FF-374A80168F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7456" y="6293740"/>
                        <a:ext cx="5028534" cy="2662524"/>
                      </a:xfrm>
                      <a:prstGeom prst="rect">
                        <a:avLst/>
                      </a:prstGeom>
                      <a:noFill/>
                      <a:ln>
                        <a:noFill/>
                      </a:ln>
                      <a:effectLst/>
                    </p:spPr>
                  </p:pic>
                </p:oleObj>
              </mc:Fallback>
            </mc:AlternateContent>
          </a:graphicData>
        </a:graphic>
      </p:graphicFrame>
      <p:pic>
        <p:nvPicPr>
          <p:cNvPr id="2" name="Picture 1">
            <a:extLst>
              <a:ext uri="{FF2B5EF4-FFF2-40B4-BE49-F238E27FC236}">
                <a16:creationId xmlns:a16="http://schemas.microsoft.com/office/drawing/2014/main" xmlns="" id="{3E62FE51-FA87-99D8-EE60-56719A32B17D}"/>
              </a:ext>
            </a:extLst>
          </p:cNvPr>
          <p:cNvPicPr>
            <a:picLocks noChangeAspect="1"/>
          </p:cNvPicPr>
          <p:nvPr/>
        </p:nvPicPr>
        <p:blipFill>
          <a:blip r:embed="rId5"/>
          <a:stretch>
            <a:fillRect/>
          </a:stretch>
        </p:blipFill>
        <p:spPr>
          <a:xfrm>
            <a:off x="1686712" y="4914266"/>
            <a:ext cx="4438273" cy="4041998"/>
          </a:xfrm>
          <a:prstGeom prst="rect">
            <a:avLst/>
          </a:prstGeom>
        </p:spPr>
      </p:pic>
    </p:spTree>
    <p:extLst>
      <p:ext uri="{BB962C8B-B14F-4D97-AF65-F5344CB8AC3E}">
        <p14:creationId xmlns:p14="http://schemas.microsoft.com/office/powerpoint/2010/main" val="3676365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fade">
                                      <p:cBhvr>
                                        <p:cTn id="13" dur="500"/>
                                        <p:tgtEl>
                                          <p:spTgt spid="2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xEl>
                                              <p:pRg st="0" end="0"/>
                                            </p:txEl>
                                          </p:spTgt>
                                        </p:tgtEl>
                                        <p:attrNameLst>
                                          <p:attrName>style.visibility</p:attrName>
                                        </p:attrNameLst>
                                      </p:cBhvr>
                                      <p:to>
                                        <p:strVal val="visible"/>
                                      </p:to>
                                    </p:set>
                                    <p:animEffect transition="in" filter="fade">
                                      <p:cBhvr>
                                        <p:cTn id="16" dur="500"/>
                                        <p:tgtEl>
                                          <p:spTgt spid="2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20"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edge">
                                      <p:cBhvr>
                                        <p:cTn id="3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17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644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3" name="Text Box 2"/>
          <p:cNvSpPr txBox="1">
            <a:spLocks noChangeArrowheads="1"/>
          </p:cNvSpPr>
          <p:nvPr/>
        </p:nvSpPr>
        <p:spPr bwMode="auto">
          <a:xfrm>
            <a:off x="8750766" y="2967726"/>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2" name="Group 1"/>
          <p:cNvGrpSpPr/>
          <p:nvPr/>
        </p:nvGrpSpPr>
        <p:grpSpPr>
          <a:xfrm>
            <a:off x="6004720" y="4081623"/>
            <a:ext cx="9525001" cy="3985535"/>
            <a:chOff x="6004720" y="3563423"/>
            <a:chExt cx="9525001" cy="4503736"/>
          </a:xfrm>
        </p:grpSpPr>
        <p:pic>
          <p:nvPicPr>
            <p:cNvPr id="205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6719221" y="4173728"/>
              <a:ext cx="8026489" cy="3043703"/>
            </a:xfrm>
            <a:prstGeom prst="rect">
              <a:avLst/>
            </a:prstGeom>
          </p:spPr>
          <p:txBody>
            <a:bodyPr wrap="square">
              <a:spAutoFit/>
            </a:bodyPr>
            <a:lstStyle/>
            <a:p>
              <a:pPr algn="just">
                <a:lnSpc>
                  <a:spcPct val="120000"/>
                </a:lnSpc>
              </a:pPr>
              <a:r>
                <a:rPr lang="nl-NL" sz="3600" b="1" dirty="0">
                  <a:solidFill>
                    <a:srgbClr val="0000CC"/>
                  </a:solidFill>
                  <a:effectLst/>
                  <a:latin typeface="Times New Roman" panose="02020603050405020304" pitchFamily="18" charset="0"/>
                  <a:ea typeface="Times New Roman" panose="02020603050405020304" pitchFamily="18" charset="0"/>
                </a:rPr>
                <a:t>Mọi vật đều có mái nhà riêng nhưng đều sống chung dưới bầu trời. Vì thế hãy bảo vệ và giữ gìn mái nhà chung đó.</a:t>
              </a:r>
              <a:endParaRPr lang="en-US" sz="3200" dirty="0">
                <a:solidFill>
                  <a:srgbClr val="0000CC"/>
                </a:solidFill>
                <a:effectLst/>
                <a:latin typeface="Times New Roman" panose="02020603050405020304" pitchFamily="18" charset="0"/>
                <a:ea typeface="Times New Roman" panose="02020603050405020304" pitchFamily="18" charset="0"/>
              </a:endParaRPr>
            </a:p>
          </p:txBody>
        </p:sp>
      </p:grpSp>
      <p:pic>
        <p:nvPicPr>
          <p:cNvPr id="38" name="图片 8">
            <a:extLst>
              <a:ext uri="{FF2B5EF4-FFF2-40B4-BE49-F238E27FC236}">
                <a16:creationId xmlns:a16="http://schemas.microsoft.com/office/drawing/2014/main" xmlns="" id="{4A54882E-0D84-E81C-B3A5-B915250242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53" t="-2220" r="-1"/>
          <a:stretch>
            <a:fillRect/>
          </a:stretch>
        </p:blipFill>
        <p:spPr>
          <a:xfrm>
            <a:off x="-173466" y="1540697"/>
            <a:ext cx="2022345" cy="1396921"/>
          </a:xfrm>
          <a:prstGeom prst="rect">
            <a:avLst/>
          </a:prstGeom>
        </p:spPr>
      </p:pic>
      <p:sp>
        <p:nvSpPr>
          <p:cNvPr id="40" name="Text Box 14">
            <a:extLst>
              <a:ext uri="{FF2B5EF4-FFF2-40B4-BE49-F238E27FC236}">
                <a16:creationId xmlns:a16="http://schemas.microsoft.com/office/drawing/2014/main" xmlns="" id="{958F3766-FB2E-19D4-8747-7118F4EB6FF0}"/>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0061233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80219" y="6038083"/>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904663" y="1904452"/>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lòng</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406914"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185288" y="3657600"/>
            <a:ext cx="535835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4">
            <a:extLst>
              <a:ext uri="{FF2B5EF4-FFF2-40B4-BE49-F238E27FC236}">
                <a16:creationId xmlns:a16="http://schemas.microsoft.com/office/drawing/2014/main" xmlns="" id="{A9CAC9A9-617E-5EB5-79D5-8D52AC9946E7}"/>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Rounded Corners 20">
            <a:extLst>
              <a:ext uri="{FF2B5EF4-FFF2-40B4-BE49-F238E27FC236}">
                <a16:creationId xmlns:a16="http://schemas.microsoft.com/office/drawing/2014/main" xmlns="" id="{1C071A40-7F6D-4C3A-6555-BABDC77B6C3F}"/>
              </a:ext>
            </a:extLst>
          </p:cNvPr>
          <p:cNvSpPr/>
          <p:nvPr/>
        </p:nvSpPr>
        <p:spPr>
          <a:xfrm>
            <a:off x="295300" y="2648717"/>
            <a:ext cx="4261619" cy="5860283"/>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chim</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ợp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nghìn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biếc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cá</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Sóng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xanh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rập</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dím</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lòng</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của</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ốc</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Tròn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vo</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mình</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xmlns="" id="{2D96FF71-8963-6615-0712-B57EAE13367E}"/>
              </a:ext>
            </a:extLst>
          </p:cNvPr>
          <p:cNvSpPr/>
          <p:nvPr/>
        </p:nvSpPr>
        <p:spPr>
          <a:xfrm>
            <a:off x="5406542" y="2787510"/>
            <a:ext cx="4559844" cy="5006373"/>
          </a:xfrm>
          <a:prstGeom prst="roundRect">
            <a:avLst>
              <a:gd name="adj" fmla="val 0"/>
            </a:avLst>
          </a:prstGeom>
          <a:solidFill>
            <a:sysClr val="window" lastClr="FFFFFF"/>
          </a:solidFill>
          <a:ln w="28575" cap="flat" cmpd="sng" algn="ctr">
            <a:noFill/>
            <a:prstDash val="dashDot"/>
            <a:miter lim="800000"/>
          </a:ln>
          <a:effectLst/>
        </p:spPr>
        <p:txBody>
          <a:bodyPr rtlCol="0" anchor="t"/>
          <a:lstStyle/>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Nghiêng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giàn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gấc</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bạn</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Hoa</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lợp</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hồng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riêng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mái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chung</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bầu</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defTabSz="121917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đến</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vô</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GB" sz="3600" b="1" i="0" u="none" strike="noStrike" kern="0" cap="none" spc="0" normalizeH="0" baseline="0" noProof="0" dirty="0" err="1">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cùng</a:t>
            </a:r>
            <a:r>
              <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defTabSz="121917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rgbClr val="0000CC"/>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xmlns="" id="{16CB21C9-1689-2128-1D71-7FF8053E2044}"/>
              </a:ext>
            </a:extLst>
          </p:cNvPr>
          <p:cNvSpPr/>
          <p:nvPr/>
        </p:nvSpPr>
        <p:spPr>
          <a:xfrm>
            <a:off x="11113398" y="2072130"/>
            <a:ext cx="4832077" cy="6437132"/>
          </a:xfrm>
          <a:prstGeom prst="roundRect">
            <a:avLst>
              <a:gd name="adj" fmla="val 0"/>
            </a:avLst>
          </a:prstGeom>
          <a:solidFill>
            <a:schemeClr val="bg1"/>
          </a:solidFill>
          <a:ln w="2857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Mọi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riêng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Rực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rỡ</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vòm</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cao</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sắc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vồng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Ng</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ư</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ớc</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mắt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lên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trông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Bạn</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ơ</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hãy</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Hát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câu</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cuối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cùng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endPar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endParaRPr>
          </a:p>
          <a:p>
            <a:pPr defTabSz="1219170" eaLnBrk="1" fontAlgn="auto" hangingPunct="1">
              <a:spcBef>
                <a:spcPts val="0"/>
              </a:spcBef>
              <a:spcAft>
                <a:spcPts val="0"/>
              </a:spcAft>
            </a:pP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Một</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mái</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nhà</a:t>
            </a:r>
            <a:r>
              <a:rPr lang="en-GB" sz="3733"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733"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chung</a:t>
            </a: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a:t>
            </a:r>
          </a:p>
          <a:p>
            <a:pPr algn="r" defTabSz="1219170" eaLnBrk="1" fontAlgn="auto" hangingPunct="1">
              <a:spcBef>
                <a:spcPts val="0"/>
              </a:spcBef>
              <a:spcAft>
                <a:spcPts val="0"/>
              </a:spcAft>
            </a:pPr>
            <a:r>
              <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Định</a:t>
            </a:r>
            <a:r>
              <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rPr>
              <a:t> </a:t>
            </a:r>
            <a:r>
              <a:rPr lang="en-GB" sz="3733" b="1" i="1" dirty="0" err="1">
                <a:solidFill>
                  <a:srgbClr val="0000CC"/>
                </a:solidFill>
                <a:latin typeface="Arial-Rounded" panose="020B0500000000000000" pitchFamily="34" charset="0"/>
                <a:ea typeface="Arial-Rounded" panose="020B0500000000000000" pitchFamily="34" charset="0"/>
                <a:cs typeface="Arial-Rounded" panose="020B0500000000000000" pitchFamily="34" charset="0"/>
              </a:rPr>
              <a:t>Hải</a:t>
            </a:r>
            <a:endParaRPr lang="en-GB" sz="3733" b="1" i="1" dirty="0">
              <a:solidFill>
                <a:srgbClr val="0000CC"/>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a:p>
            <a:pPr defTabSz="1219170" eaLnBrk="1" fontAlgn="auto" hangingPunct="1">
              <a:spcBef>
                <a:spcPts val="0"/>
              </a:spcBef>
              <a:spcAft>
                <a:spcPts val="0"/>
              </a:spcAft>
            </a:pPr>
            <a:endParaRPr lang="en-GB" sz="3733"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137319" y="3276600"/>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7318" y="60380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166519" y="328363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166519" y="5978881"/>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147554" y="3268394"/>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941264" y="6114283"/>
            <a:ext cx="4479815"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1781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3"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06914" y="2373787"/>
            <a:ext cx="6781801"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viết</a:t>
            </a:r>
            <a:r>
              <a:rPr lang="en-US" sz="3600" b="1" dirty="0">
                <a:solidFill>
                  <a:srgbClr val="FF0000"/>
                </a:solidFill>
                <a:latin typeface="Times New Roman" pitchFamily="18" charset="0"/>
                <a:cs typeface="Times New Roman" pitchFamily="18" charset="0"/>
              </a:rPr>
              <a:t>.</a:t>
            </a:r>
          </a:p>
        </p:txBody>
      </p:sp>
      <p:sp>
        <p:nvSpPr>
          <p:cNvPr id="13" name="Rectangle 12"/>
          <p:cNvSpPr/>
          <p:nvPr/>
        </p:nvSpPr>
        <p:spPr>
          <a:xfrm>
            <a:off x="1557621" y="3308732"/>
            <a:ext cx="12496799" cy="729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b="1" dirty="0"/>
              <a:t>1. </a:t>
            </a:r>
            <a:r>
              <a:rPr lang="nl-NL" sz="3600" b="1" dirty="0">
                <a:solidFill>
                  <a:srgbClr val="0000CC"/>
                </a:solidFill>
                <a:latin typeface="Times New Roman" panose="02020603050405020304" pitchFamily="18" charset="0"/>
                <a:cs typeface="Times New Roman" panose="02020603050405020304" pitchFamily="18" charset="0"/>
              </a:rPr>
              <a:t>1. </a:t>
            </a:r>
            <a:r>
              <a:rPr lang="nl-NL" b="1" dirty="0"/>
              <a:t>Ôn</a:t>
            </a:r>
            <a:r>
              <a:rPr lang="nl-NL" sz="3600" b="1" dirty="0">
                <a:solidFill>
                  <a:srgbClr val="FF0066"/>
                </a:solidFill>
                <a:latin typeface="Times New Roman" panose="02020603050405020304" pitchFamily="18" charset="0"/>
                <a:ea typeface="Times New Roman" panose="02020603050405020304" pitchFamily="18" charset="0"/>
                <a:cs typeface="Times New Roman" panose="02020603050405020304" pitchFamily="18" charset="0"/>
              </a:rPr>
              <a:t>Ôn chữ viết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hoa </a:t>
            </a:r>
            <a:r>
              <a:rPr lang="nl-NL" sz="3600" b="1" dirty="0">
                <a:solidFill>
                  <a:srgbClr val="0000CC"/>
                </a:solidFill>
                <a:latin typeface="HP001 4 hàng" panose="020B0603050302020204" pitchFamily="34" charset="0"/>
                <a:ea typeface="Times New Roman" panose="02020603050405020304" pitchFamily="18" charset="0"/>
              </a:rPr>
              <a:t>J ,W, f  </a:t>
            </a:r>
            <a:r>
              <a:rPr lang="nl-NL" sz="3600" dirty="0">
                <a:solidFill>
                  <a:srgbClr val="0000CC"/>
                </a:solidFill>
                <a:latin typeface="Times New Roman" panose="02020603050405020304" pitchFamily="18" charset="0"/>
                <a:ea typeface="Times New Roman" panose="02020603050405020304" pitchFamily="18" charset="0"/>
              </a:rPr>
              <a:t>kiểu 2 </a:t>
            </a:r>
            <a:endParaRPr lang="en-US" sz="3200" dirty="0">
              <a:solidFill>
                <a:srgbClr val="0000CC"/>
              </a:solidFill>
              <a:latin typeface="Times New Roman" panose="02020603050405020304" pitchFamily="18" charset="0"/>
              <a:ea typeface="Times New Roman" panose="02020603050405020304" pitchFamily="18" charset="0"/>
            </a:endParaRPr>
          </a:p>
        </p:txBody>
      </p:sp>
      <p:sp>
        <p:nvSpPr>
          <p:cNvPr id="19" name="Text Box 14">
            <a:extLst>
              <a:ext uri="{FF2B5EF4-FFF2-40B4-BE49-F238E27FC236}">
                <a16:creationId xmlns:a16="http://schemas.microsoft.com/office/drawing/2014/main" xmlns="" id="{A913E90B-628E-47F4-AAC4-1F696664C29A}"/>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5" name="Text Box 14">
            <a:extLst>
              <a:ext uri="{FF2B5EF4-FFF2-40B4-BE49-F238E27FC236}">
                <a16:creationId xmlns:a16="http://schemas.microsoft.com/office/drawing/2014/main" xmlns="" id="{B52E34C0-8D2F-1B4F-0368-DA034AA98631}"/>
              </a:ext>
            </a:extLst>
          </p:cNvPr>
          <p:cNvSpPr txBox="1">
            <a:spLocks noChangeArrowheads="1"/>
          </p:cNvSpPr>
          <p:nvPr/>
        </p:nvSpPr>
        <p:spPr bwMode="auto">
          <a:xfrm>
            <a:off x="5090319" y="241571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pic>
        <p:nvPicPr>
          <p:cNvPr id="2050" name="Picture 2" descr="Lý thuyết tập viết: chữ hoa m, n (kiểu 2) tiếng việt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8519" y="4648200"/>
            <a:ext cx="7772400" cy="3295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ý thuyết tập viết: chữ hoa: q, v (kiểu 2) tiếng việt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10556039" y="4648200"/>
            <a:ext cx="3498381"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5888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489541" y="1333675"/>
            <a:ext cx="9229476"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3800" b="1" dirty="0">
                <a:solidFill>
                  <a:srgbClr val="0000CC"/>
                </a:solidFill>
                <a:effectLst>
                  <a:outerShdw blurRad="38100" dist="38100" dir="2700000" algn="tl">
                    <a:srgbClr val="000000">
                      <a:alpha val="43137"/>
                    </a:srgbClr>
                  </a:outerShdw>
                </a:effectLst>
                <a:latin typeface="Times New Roman" pitchFamily="18" charset="0"/>
              </a:rPr>
              <a:t>ÔN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VIẾT CHỮ HOA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HP001 4 hàng" panose="020B0603050302020204" pitchFamily="34" charset="0"/>
              </a:rPr>
              <a:t>J W f </a:t>
            </a:r>
            <a:r>
              <a:rPr kumimoji="0" lang="en-US" sz="38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KIỂU 2</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4" y="2895600"/>
            <a:ext cx="3390900"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a. Viết tên riêng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611244" y="4856550"/>
            <a:ext cx="3390900" cy="76944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40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endParaRPr kumimoji="0" lang="en-US" sz="440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p:txBody>
      </p:sp>
    </p:spTree>
    <p:extLst>
      <p:ext uri="{BB962C8B-B14F-4D97-AF65-F5344CB8AC3E}">
        <p14:creationId xmlns:p14="http://schemas.microsoft.com/office/powerpoint/2010/main" val="1636936384"/>
      </p:ext>
    </p:extLst>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ẫu giấy luyện viết chữ đẹp - Mẫu giấy 4 ô ly, 5 ô ly, kẻ ngang, ô ly to, ô  ly nhỏ, ô ly nghiêng..."/>
          <p:cNvPicPr>
            <a:picLocks noChangeAspect="1" noChangeArrowheads="1"/>
          </p:cNvPicPr>
          <p:nvPr/>
        </p:nvPicPr>
        <p:blipFill rotWithShape="1">
          <a:blip r:embed="rId3">
            <a:extLst>
              <a:ext uri="{28A0092B-C50C-407E-A947-70E740481C1C}">
                <a14:useLocalDpi xmlns:a14="http://schemas.microsoft.com/office/drawing/2010/main" val="0"/>
              </a:ext>
            </a:extLst>
          </a:blip>
          <a:srcRect b="15077"/>
          <a:stretch/>
        </p:blipFill>
        <p:spPr bwMode="auto">
          <a:xfrm>
            <a:off x="1661320" y="3513959"/>
            <a:ext cx="13182600" cy="5257799"/>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928519" y="1266918"/>
            <a:ext cx="42672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3800"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THĂM QUÊ</a:t>
            </a:r>
          </a:p>
        </p:txBody>
      </p:sp>
      <p:grpSp>
        <p:nvGrpSpPr>
          <p:cNvPr id="5" name="Group 4"/>
          <p:cNvGrpSpPr/>
          <p:nvPr/>
        </p:nvGrpSpPr>
        <p:grpSpPr>
          <a:xfrm>
            <a:off x="1406914" y="1953419"/>
            <a:ext cx="6781801" cy="646331"/>
            <a:chOff x="1508918" y="1888664"/>
            <a:chExt cx="6172201" cy="1083059"/>
          </a:xfrm>
        </p:grpSpPr>
        <p:sp>
          <p:nvSpPr>
            <p:cNvPr id="10" name="Rectangle 9"/>
            <p:cNvSpPr/>
            <p:nvPr/>
          </p:nvSpPr>
          <p:spPr>
            <a:xfrm>
              <a:off x="1508918" y="1888664"/>
              <a:ext cx="6172201" cy="108305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5. Viết câu ứng dụng.</a:t>
              </a:r>
            </a:p>
          </p:txBody>
        </p:sp>
        <p:cxnSp>
          <p:nvCxnSpPr>
            <p:cNvPr id="4" name="Straight Connector 3"/>
            <p:cNvCxnSpPr/>
            <p:nvPr/>
          </p:nvCxnSpPr>
          <p:spPr>
            <a:xfrm>
              <a:off x="1646078" y="2896526"/>
              <a:ext cx="3578489"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0" name="Rectangle 19"/>
          <p:cNvSpPr/>
          <p:nvPr/>
        </p:nvSpPr>
        <p:spPr>
          <a:xfrm>
            <a:off x="1406913" y="2895600"/>
            <a:ext cx="6121805" cy="646331"/>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3600" b="1" i="1"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b. Viết câu ứng dụng</a:t>
            </a:r>
            <a:endParaRPr kumimoji="0" lang="en-US" sz="36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sp>
        <p:nvSpPr>
          <p:cNvPr id="21" name="Rectangle 20"/>
          <p:cNvSpPr/>
          <p:nvPr/>
        </p:nvSpPr>
        <p:spPr>
          <a:xfrm>
            <a:off x="2217869" y="4690999"/>
            <a:ext cx="11915176" cy="2653932"/>
          </a:xfrm>
          <a:prstGeom prst="rect">
            <a:avLst/>
          </a:prstGeom>
        </p:spPr>
        <p:txBody>
          <a:bodyPr wrap="square">
            <a:spAutoFit/>
          </a:bodyPr>
          <a:lstStyle/>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Tháp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Jười</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bông</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sen</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fiệt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Wam</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đẹp</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nhất</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có</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tên</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Bác</a:t>
            </a:r>
            <a:r>
              <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rPr>
              <a:t> </a:t>
            </a:r>
            <a:r>
              <a:rPr kumimoji="0" lang="en-US" sz="4350" b="1" i="0" u="none" strike="noStrike" kern="1200" cap="none" spc="0" normalizeH="0" baseline="0" noProof="0" dirty="0" err="1">
                <a:ln>
                  <a:noFill/>
                </a:ln>
                <a:solidFill>
                  <a:srgbClr val="0000CC"/>
                </a:solidFill>
                <a:effectLst/>
                <a:uLnTx/>
                <a:uFillTx/>
                <a:latin typeface="HP001 4 hàng" pitchFamily="34" charset="0"/>
                <a:ea typeface="+mn-ea"/>
                <a:cs typeface="Times New Roman" pitchFamily="18" charset="0"/>
              </a:rPr>
              <a:t>Hồ</a:t>
            </a:r>
            <a:endParaRPr kumimoji="0" lang="en-US" sz="4350" b="1" i="0" u="none" strike="noStrike" kern="1200" cap="none" spc="0" normalizeH="0" baseline="0" noProof="0" dirty="0">
              <a:ln>
                <a:noFill/>
              </a:ln>
              <a:solidFill>
                <a:srgbClr val="0000CC"/>
              </a:solidFill>
              <a:effectLst/>
              <a:uLnTx/>
              <a:uFillTx/>
              <a:latin typeface="HP001 4 hàng" pitchFamily="34" charset="0"/>
              <a:ea typeface="+mn-ea"/>
              <a:cs typeface="Times New Roman" pitchFamily="18" charset="0"/>
            </a:endParaRPr>
          </a:p>
          <a:p>
            <a:pPr marL="0" marR="0" lvl="0" indent="0" algn="ctr" defTabSz="914400" rtl="0" eaLnBrk="0" fontAlgn="base" latinLnBrk="0" hangingPunct="0">
              <a:lnSpc>
                <a:spcPct val="125000"/>
              </a:lnSpc>
              <a:spcBef>
                <a:spcPts val="200"/>
              </a:spcBef>
              <a:spcAft>
                <a:spcPct val="0"/>
              </a:spcAft>
              <a:buClrTx/>
              <a:buSzTx/>
              <a:buFontTx/>
              <a:buNone/>
              <a:tabLst/>
              <a:defRPr/>
            </a:pPr>
            <a:r>
              <a:rPr lang="en-US" sz="4350" b="1" dirty="0">
                <a:solidFill>
                  <a:srgbClr val="0000CC"/>
                </a:solidFill>
                <a:latin typeface="HP001 4 hàng" pitchFamily="34" charset="0"/>
                <a:cs typeface="Times New Roman" pitchFamily="18" charset="0"/>
              </a:rPr>
              <a:t>            </a:t>
            </a:r>
            <a:r>
              <a:rPr lang="en-US" sz="4350" b="1" i="1" dirty="0">
                <a:solidFill>
                  <a:srgbClr val="0000CC"/>
                </a:solidFill>
                <a:latin typeface="HP001 4 hàng" pitchFamily="34" charset="0"/>
                <a:cs typeface="Times New Roman" pitchFamily="18" charset="0"/>
              </a:rPr>
              <a:t>Theo </a:t>
            </a:r>
            <a:r>
              <a:rPr lang="en-US" sz="4350" b="1" i="1" dirty="0" err="1">
                <a:solidFill>
                  <a:srgbClr val="0000CC"/>
                </a:solidFill>
                <a:latin typeface="HP001 4 hàng" pitchFamily="34" charset="0"/>
                <a:cs typeface="Times New Roman" pitchFamily="18" charset="0"/>
              </a:rPr>
              <a:t>Đào</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Định</a:t>
            </a:r>
            <a:r>
              <a:rPr lang="en-US" sz="4350" b="1" i="1" dirty="0">
                <a:solidFill>
                  <a:srgbClr val="0000CC"/>
                </a:solidFill>
                <a:latin typeface="HP001 4 hàng" pitchFamily="34" charset="0"/>
                <a:cs typeface="Times New Roman" pitchFamily="18" charset="0"/>
              </a:rPr>
              <a:t> </a:t>
            </a:r>
            <a:r>
              <a:rPr lang="en-US" sz="4350" b="1" i="1" dirty="0" err="1">
                <a:solidFill>
                  <a:srgbClr val="0000CC"/>
                </a:solidFill>
                <a:latin typeface="HP001 4 hàng" pitchFamily="34" charset="0"/>
                <a:cs typeface="Times New Roman" pitchFamily="18" charset="0"/>
              </a:rPr>
              <a:t>Giang</a:t>
            </a:r>
            <a:endParaRPr kumimoji="0" lang="en-US" sz="4350" b="1" i="1" u="none" strike="noStrike" kern="1200" cap="none" spc="0" normalizeH="0" baseline="0" noProof="0" dirty="0">
              <a:ln>
                <a:noFill/>
              </a:ln>
              <a:solidFill>
                <a:srgbClr val="0000CC"/>
              </a:solidFill>
              <a:effectLst/>
              <a:uLnTx/>
              <a:uFillTx/>
              <a:latin typeface="HP001 4 hàng" pitchFamily="34" charset="0"/>
              <a:cs typeface="Times New Roman" pitchFamily="18" charset="0"/>
            </a:endParaRPr>
          </a:p>
        </p:txBody>
      </p:sp>
    </p:spTree>
    <p:extLst>
      <p:ext uri="{BB962C8B-B14F-4D97-AF65-F5344CB8AC3E}">
        <p14:creationId xmlns:p14="http://schemas.microsoft.com/office/powerpoint/2010/main" val="1650289125"/>
      </p:ext>
    </p:extLst>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treemap chart&#10;&#10;Description automatically generated">
            <a:extLst>
              <a:ext uri="{FF2B5EF4-FFF2-40B4-BE49-F238E27FC236}">
                <a16:creationId xmlns:a16="http://schemas.microsoft.com/office/drawing/2014/main" xmlns="" id="{F1545194-A3CF-4809-B6B6-6A14B45266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4" y="0"/>
            <a:ext cx="16256001" cy="9144000"/>
          </a:xfrm>
          <a:prstGeom prst="rect">
            <a:avLst/>
          </a:prstGeom>
        </p:spPr>
      </p:pic>
      <p:sp>
        <p:nvSpPr>
          <p:cNvPr id="6" name="TextBox 5">
            <a:extLst>
              <a:ext uri="{FF2B5EF4-FFF2-40B4-BE49-F238E27FC236}">
                <a16:creationId xmlns:a16="http://schemas.microsoft.com/office/drawing/2014/main" xmlns="" id="{A8A9D1D4-E544-4CF9-96F2-034414DBBF28}"/>
              </a:ext>
            </a:extLst>
          </p:cNvPr>
          <p:cNvSpPr txBox="1"/>
          <p:nvPr/>
        </p:nvSpPr>
        <p:spPr>
          <a:xfrm>
            <a:off x="1398110" y="1080591"/>
            <a:ext cx="12646578"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Thứ</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ngày</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tháng</a:t>
            </a:r>
            <a:r>
              <a:rPr lang="en-US" sz="5211" b="1" dirty="0">
                <a:solidFill>
                  <a:prstClr val="white"/>
                </a:solidFill>
                <a:latin typeface="HP001 4 hàng" panose="020B0603050302020204" pitchFamily="34" charset="0"/>
                <a:ea typeface="宋体" panose="02010600030101010101" pitchFamily="2" charset="-122"/>
              </a:rPr>
              <a:t> ….. </a:t>
            </a:r>
            <a:r>
              <a:rPr lang="en-US" sz="5211" b="1" dirty="0" err="1">
                <a:solidFill>
                  <a:prstClr val="white"/>
                </a:solidFill>
                <a:latin typeface="HP001 4 hàng" panose="020B0603050302020204" pitchFamily="34" charset="0"/>
                <a:ea typeface="宋体" panose="02010600030101010101" pitchFamily="2" charset="-122"/>
              </a:rPr>
              <a:t>năm</a:t>
            </a:r>
            <a:r>
              <a:rPr lang="en-US" sz="5211" b="1" dirty="0">
                <a:solidFill>
                  <a:prstClr val="white"/>
                </a:solidFill>
                <a:latin typeface="HP001 4 hàng" panose="020B0603050302020204" pitchFamily="34" charset="0"/>
                <a:ea typeface="宋体" panose="02010600030101010101" pitchFamily="2" charset="-122"/>
              </a:rPr>
              <a:t> 202….</a:t>
            </a:r>
          </a:p>
        </p:txBody>
      </p:sp>
      <p:sp>
        <p:nvSpPr>
          <p:cNvPr id="7" name="TextBox 6">
            <a:extLst>
              <a:ext uri="{FF2B5EF4-FFF2-40B4-BE49-F238E27FC236}">
                <a16:creationId xmlns:a16="http://schemas.microsoft.com/office/drawing/2014/main" xmlns="" id="{31090E87-7EA0-49AE-B0BD-651AFCF69F96}"/>
              </a:ext>
            </a:extLst>
          </p:cNvPr>
          <p:cNvSpPr txBox="1"/>
          <p:nvPr/>
        </p:nvSpPr>
        <p:spPr>
          <a:xfrm>
            <a:off x="4671429" y="2262031"/>
            <a:ext cx="4224214" cy="920388"/>
          </a:xfrm>
          <a:prstGeom prst="rect">
            <a:avLst/>
          </a:prstGeom>
          <a:noFill/>
        </p:spPr>
        <p:txBody>
          <a:bodyPr wrap="square" lIns="117357" tIns="58678" rIns="117357" bIns="58678" rtlCol="0">
            <a:spAutoFit/>
          </a:bodyPr>
          <a:lstStyle/>
          <a:p>
            <a:pPr defTabSz="880204" eaLnBrk="1" hangingPunct="1"/>
            <a:r>
              <a:rPr lang="en-US" sz="5211" b="1" dirty="0" err="1">
                <a:solidFill>
                  <a:prstClr val="white"/>
                </a:solidFill>
                <a:latin typeface="HP001 4 hàng" panose="020B0603050302020204" pitchFamily="34" charset="0"/>
                <a:ea typeface="宋体" panose="02010600030101010101" pitchFamily="2" charset="-122"/>
              </a:rPr>
              <a:t>Tiếng</a:t>
            </a:r>
            <a:r>
              <a:rPr lang="en-US" sz="5211" b="1" dirty="0">
                <a:solidFill>
                  <a:prstClr val="white"/>
                </a:solidFill>
                <a:latin typeface="HP001 4 hàng" panose="020B0603050302020204" pitchFamily="34" charset="0"/>
                <a:ea typeface="宋体" panose="02010600030101010101" pitchFamily="2" charset="-122"/>
              </a:rPr>
              <a:t> </a:t>
            </a:r>
            <a:r>
              <a:rPr lang="en-US" sz="5211" b="1" dirty="0" err="1">
                <a:solidFill>
                  <a:prstClr val="white"/>
                </a:solidFill>
                <a:latin typeface="HP001 4 hàng" panose="020B0603050302020204" pitchFamily="34" charset="0"/>
                <a:ea typeface="宋体" panose="02010600030101010101" pitchFamily="2" charset="-122"/>
              </a:rPr>
              <a:t>Việt</a:t>
            </a:r>
            <a:endParaRPr lang="en-US" sz="5211" b="1" dirty="0">
              <a:solidFill>
                <a:prstClr val="white"/>
              </a:solidFill>
              <a:latin typeface="HP001 4 hàng" panose="020B0603050302020204" pitchFamily="34" charset="0"/>
              <a:ea typeface="宋体" panose="02010600030101010101" pitchFamily="2" charset="-122"/>
            </a:endParaRPr>
          </a:p>
        </p:txBody>
      </p:sp>
      <p:sp>
        <p:nvSpPr>
          <p:cNvPr id="8" name="TextBox 7">
            <a:extLst>
              <a:ext uri="{FF2B5EF4-FFF2-40B4-BE49-F238E27FC236}">
                <a16:creationId xmlns:a16="http://schemas.microsoft.com/office/drawing/2014/main" xmlns="" id="{2C9D252F-1D42-4241-AF59-74C933220B0B}"/>
              </a:ext>
            </a:extLst>
          </p:cNvPr>
          <p:cNvSpPr txBox="1"/>
          <p:nvPr/>
        </p:nvSpPr>
        <p:spPr>
          <a:xfrm>
            <a:off x="1523661" y="3206440"/>
            <a:ext cx="13294505" cy="1120888"/>
          </a:xfrm>
          <a:prstGeom prst="rect">
            <a:avLst/>
          </a:prstGeom>
          <a:noFill/>
        </p:spPr>
        <p:txBody>
          <a:bodyPr wrap="square" lIns="117352" tIns="58676" rIns="117352" bIns="58676">
            <a:spAutoFit/>
          </a:bodyPr>
          <a:lstStyle/>
          <a:p>
            <a:pPr defTabSz="880227" eaLnBrk="1" hangingPunct="1">
              <a:lnSpc>
                <a:spcPct val="125000"/>
              </a:lnSpc>
              <a:defRPr/>
            </a:pPr>
            <a:r>
              <a:rPr lang="en-US" sz="5211" b="1" dirty="0" err="1">
                <a:solidFill>
                  <a:prstClr val="white"/>
                </a:solidFill>
                <a:latin typeface="HP001 4 hàng" pitchFamily="34" charset="0"/>
                <a:ea typeface="宋体" panose="02010600030101010101" pitchFamily="2" charset="-122"/>
                <a:cs typeface="Times New Roman" pitchFamily="18" charset="0"/>
              </a:rPr>
              <a:t>Đọc</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Một</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mái</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nhà</a:t>
            </a:r>
            <a:r>
              <a:rPr lang="en-US" sz="5211" b="1" dirty="0">
                <a:solidFill>
                  <a:prstClr val="white"/>
                </a:solidFill>
                <a:latin typeface="HP001 4 hàng" pitchFamily="34" charset="0"/>
                <a:ea typeface="宋体" panose="02010600030101010101" pitchFamily="2" charset="-122"/>
                <a:cs typeface="Times New Roman" pitchFamily="18" charset="0"/>
              </a:rPr>
              <a:t> </a:t>
            </a:r>
            <a:r>
              <a:rPr lang="en-US" sz="5211" b="1" dirty="0" err="1">
                <a:solidFill>
                  <a:prstClr val="white"/>
                </a:solidFill>
                <a:latin typeface="HP001 4 hàng" pitchFamily="34" charset="0"/>
                <a:ea typeface="宋体" panose="02010600030101010101" pitchFamily="2" charset="-122"/>
                <a:cs typeface="Times New Roman" pitchFamily="18" charset="0"/>
              </a:rPr>
              <a:t>chung-tiết</a:t>
            </a:r>
            <a:r>
              <a:rPr lang="en-US" sz="5211" b="1" dirty="0">
                <a:solidFill>
                  <a:prstClr val="white"/>
                </a:solidFill>
                <a:latin typeface="HP001 4 hàng" pitchFamily="34" charset="0"/>
                <a:ea typeface="宋体" panose="02010600030101010101" pitchFamily="2" charset="-122"/>
                <a:cs typeface="Times New Roman" pitchFamily="18" charset="0"/>
              </a:rPr>
              <a:t> 1-2</a:t>
            </a:r>
          </a:p>
        </p:txBody>
      </p:sp>
      <p:sp>
        <p:nvSpPr>
          <p:cNvPr id="9" name="Cloud Callout 11">
            <a:extLst>
              <a:ext uri="{FF2B5EF4-FFF2-40B4-BE49-F238E27FC236}">
                <a16:creationId xmlns:a16="http://schemas.microsoft.com/office/drawing/2014/main" xmlns="" id="{4C8BC732-432F-4987-87F3-06A0AE00C427}"/>
              </a:ext>
            </a:extLst>
          </p:cNvPr>
          <p:cNvSpPr/>
          <p:nvPr/>
        </p:nvSpPr>
        <p:spPr>
          <a:xfrm>
            <a:off x="9389080" y="5855398"/>
            <a:ext cx="6421509" cy="2390207"/>
          </a:xfrm>
          <a:prstGeom prst="cloudCallout">
            <a:avLst>
              <a:gd name="adj1" fmla="val 20106"/>
              <a:gd name="adj2" fmla="val 6430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117357" tIns="58678" rIns="117357" bIns="58678" rtlCol="0" anchor="ctr"/>
          <a:lstStyle/>
          <a:p>
            <a:pPr algn="ctr" defTabSz="880227" eaLnBrk="1" hangingPunct="1"/>
            <a:r>
              <a:rPr lang="en-US" sz="4632" dirty="0" err="1">
                <a:solidFill>
                  <a:srgbClr val="50B34C">
                    <a:lumMod val="50000"/>
                  </a:srgbClr>
                </a:solidFill>
                <a:latin typeface="Times New Roman" pitchFamily="18" charset="0"/>
                <a:cs typeface="Times New Roman" pitchFamily="18" charset="0"/>
              </a:rPr>
              <a:t>Sách</a:t>
            </a:r>
            <a:r>
              <a:rPr lang="en-US" sz="4632" dirty="0">
                <a:solidFill>
                  <a:srgbClr val="50B34C">
                    <a:lumMod val="50000"/>
                  </a:srgbClr>
                </a:solidFill>
                <a:latin typeface="Times New Roman" pitchFamily="18" charset="0"/>
                <a:cs typeface="Times New Roman" pitchFamily="18" charset="0"/>
              </a:rPr>
              <a:t> </a:t>
            </a:r>
            <a:r>
              <a:rPr lang="en-US" sz="4632" dirty="0" err="1">
                <a:solidFill>
                  <a:srgbClr val="50B34C">
                    <a:lumMod val="50000"/>
                  </a:srgbClr>
                </a:solidFill>
                <a:latin typeface="Times New Roman" pitchFamily="18" charset="0"/>
                <a:cs typeface="Times New Roman" pitchFamily="18" charset="0"/>
              </a:rPr>
              <a:t>giáo</a:t>
            </a:r>
            <a:r>
              <a:rPr lang="en-US" sz="4632" dirty="0">
                <a:solidFill>
                  <a:srgbClr val="50B34C">
                    <a:lumMod val="50000"/>
                  </a:srgbClr>
                </a:solidFill>
                <a:latin typeface="Times New Roman" pitchFamily="18" charset="0"/>
                <a:cs typeface="Times New Roman" pitchFamily="18" charset="0"/>
              </a:rPr>
              <a:t> khoa </a:t>
            </a:r>
            <a:r>
              <a:rPr lang="en-US" sz="4632" dirty="0" err="1">
                <a:solidFill>
                  <a:srgbClr val="50B34C">
                    <a:lumMod val="50000"/>
                  </a:srgbClr>
                </a:solidFill>
                <a:latin typeface="Times New Roman" pitchFamily="18" charset="0"/>
                <a:cs typeface="Times New Roman" pitchFamily="18" charset="0"/>
              </a:rPr>
              <a:t>trang</a:t>
            </a:r>
            <a:r>
              <a:rPr lang="en-US" sz="4632" dirty="0">
                <a:solidFill>
                  <a:srgbClr val="50B34C">
                    <a:lumMod val="50000"/>
                  </a:srgbClr>
                </a:solidFill>
                <a:latin typeface="Times New Roman" pitchFamily="18" charset="0"/>
                <a:cs typeface="Times New Roman" pitchFamily="18" charset="0"/>
              </a:rPr>
              <a:t> 130</a:t>
            </a:r>
          </a:p>
          <a:p>
            <a:pPr algn="ctr" defTabSz="880227" eaLnBrk="1" hangingPunct="1"/>
            <a:r>
              <a:rPr lang="en-US" sz="4632" dirty="0">
                <a:solidFill>
                  <a:srgbClr val="50B34C">
                    <a:lumMod val="50000"/>
                  </a:srgbClr>
                </a:solidFill>
                <a:latin typeface="Times New Roman" pitchFamily="18" charset="0"/>
                <a:cs typeface="Times New Roman" pitchFamily="18" charset="0"/>
              </a:rPr>
              <a:t>(</a:t>
            </a:r>
            <a:r>
              <a:rPr lang="en-US" sz="4632" dirty="0" err="1">
                <a:solidFill>
                  <a:srgbClr val="50B34C">
                    <a:lumMod val="50000"/>
                  </a:srgbClr>
                </a:solidFill>
                <a:latin typeface="Times New Roman" pitchFamily="18" charset="0"/>
                <a:cs typeface="Times New Roman" pitchFamily="18" charset="0"/>
              </a:rPr>
              <a:t>Tập</a:t>
            </a:r>
            <a:r>
              <a:rPr lang="en-US" sz="4632" dirty="0">
                <a:solidFill>
                  <a:srgbClr val="50B34C">
                    <a:lumMod val="50000"/>
                  </a:srgbClr>
                </a:solidFill>
                <a:latin typeface="Times New Roman" pitchFamily="18" charset="0"/>
                <a:cs typeface="Times New Roman" pitchFamily="18" charset="0"/>
              </a:rPr>
              <a:t> 2)</a:t>
            </a:r>
          </a:p>
        </p:txBody>
      </p:sp>
    </p:spTree>
    <p:extLst>
      <p:ext uri="{BB962C8B-B14F-4D97-AF65-F5344CB8AC3E}">
        <p14:creationId xmlns:p14="http://schemas.microsoft.com/office/powerpoint/2010/main" val="348954025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12" y="3756118"/>
            <a:ext cx="2922283" cy="1753517"/>
            <a:chOff x="-939773" y="2692676"/>
            <a:chExt cx="2523756" cy="1514379"/>
          </a:xfrm>
        </p:grpSpPr>
        <p:grpSp>
          <p:nvGrpSpPr>
            <p:cNvPr id="15" name="Group 14"/>
            <p:cNvGrpSpPr/>
            <p:nvPr/>
          </p:nvGrpSpPr>
          <p:grpSpPr>
            <a:xfrm>
              <a:off x="-939773" y="2692676"/>
              <a:ext cx="2523756" cy="1514379"/>
              <a:chOff x="-939773" y="2861490"/>
              <a:chExt cx="2523756" cy="1514379"/>
            </a:xfrm>
          </p:grpSpPr>
          <p:sp>
            <p:nvSpPr>
              <p:cNvPr id="13" name="Rectangle 12"/>
              <p:cNvSpPr/>
              <p:nvPr/>
            </p:nvSpPr>
            <p:spPr>
              <a:xfrm>
                <a:off x="-939773" y="2903219"/>
                <a:ext cx="1925338"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111333" y="2861490"/>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Oval 15"/>
            <p:cNvSpPr/>
            <p:nvPr/>
          </p:nvSpPr>
          <p:spPr>
            <a:xfrm>
              <a:off x="239125" y="2820466"/>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156076"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AutoShape 117"/>
            <p:cNvSpPr>
              <a:spLocks/>
            </p:cNvSpPr>
            <p:nvPr/>
          </p:nvSpPr>
          <p:spPr bwMode="auto">
            <a:xfrm>
              <a:off x="59649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058" tIns="22058" rIns="22058" bIns="22058" anchor="ctr"/>
            <a:lstStyle/>
            <a:p>
              <a:pPr algn="just" defTabSz="264705" eaLnBrk="1">
                <a:lnSpc>
                  <a:spcPct val="120000"/>
                </a:lnSpc>
                <a:defRPr/>
              </a:pPr>
              <a:endParaRPr lang="en-US" sz="1011">
                <a:solidFill>
                  <a:prstClr val="white"/>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Group 29"/>
          <p:cNvGrpSpPr/>
          <p:nvPr/>
        </p:nvGrpSpPr>
        <p:grpSpPr>
          <a:xfrm>
            <a:off x="-3150310" y="1231938"/>
            <a:ext cx="17415718" cy="7387228"/>
            <a:chOff x="0" y="730879"/>
            <a:chExt cx="13739448" cy="5479705"/>
          </a:xfrm>
        </p:grpSpPr>
        <p:grpSp>
          <p:nvGrpSpPr>
            <p:cNvPr id="5" name="Group 4"/>
            <p:cNvGrpSpPr/>
            <p:nvPr/>
          </p:nvGrpSpPr>
          <p:grpSpPr>
            <a:xfrm>
              <a:off x="0" y="730879"/>
              <a:ext cx="13739448" cy="5479705"/>
              <a:chOff x="-4093176" y="-217744"/>
              <a:chExt cx="18287204"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defTabSz="1156076" eaLnBrk="1" hangingPunct="1">
                  <a:lnSpc>
                    <a:spcPct val="120000"/>
                  </a:lnSpc>
                  <a:defRPr/>
                </a:pPr>
                <a:endParaRPr lang="zh-CN" altLang="en-US" sz="1011">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08" y="431106"/>
                <a:ext cx="11409920" cy="1914158"/>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6" y="2887132"/>
                <a:ext cx="11015980"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08" y="4512730"/>
                <a:ext cx="11409917" cy="2213946"/>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6050" tIns="164701" rIns="164701" bIns="164701" numCol="1" spcCol="1270" anchor="ctr" anchorCtr="0">
                <a:noAutofit/>
              </a:bodyPr>
              <a:lstStyle/>
              <a:p>
                <a:pPr algn="just" defTabSz="2882342" eaLnBrk="1" hangingPunct="1">
                  <a:lnSpc>
                    <a:spcPct val="120000"/>
                  </a:lnSpc>
                  <a:defRPr/>
                </a:pPr>
                <a:endParaRPr lang="en-GB" sz="1011">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1"/>
              <p:cNvSpPr/>
              <p:nvPr/>
            </p:nvSpPr>
            <p:spPr>
              <a:xfrm>
                <a:off x="2106777" y="4323274"/>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defTabSz="1156076" eaLnBrk="1" hangingPunct="1">
                  <a:lnSpc>
                    <a:spcPct val="120000"/>
                  </a:lnSpc>
                  <a:defRPr/>
                </a:pPr>
                <a:endParaRPr lang="zh-CN" altLang="en-US" sz="1138">
                  <a:solidFill>
                    <a:prstClr val="black">
                      <a:hueOff val="0"/>
                      <a:satOff val="0"/>
                      <a:lumOff val="0"/>
                      <a:alphaOff val="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15107" y="1952215"/>
              <a:ext cx="545307" cy="508830"/>
            </a:xfrm>
            <a:prstGeom prst="rect">
              <a:avLst/>
            </a:prstGeom>
            <a:noFill/>
          </p:spPr>
          <p:txBody>
            <a:bodyPr wrap="none" rtlCol="0">
              <a:spAutoFit/>
            </a:bodyPr>
            <a:lstStyle/>
            <a:p>
              <a:pPr algn="ctr" defTabSz="1156076" eaLnBrk="1" hangingPunct="1">
                <a:lnSpc>
                  <a:spcPct val="120000"/>
                </a:lnSpc>
                <a:defRPr/>
              </a:pPr>
              <a:r>
                <a:rPr lang="en-US" sz="3540" b="1">
                  <a:solidFill>
                    <a:srgbClr val="50B34C"/>
                  </a:solidFill>
                  <a:latin typeface="Arial" panose="020B0604020202020204" pitchFamily="34" charset="0"/>
                  <a:ea typeface="微软雅黑" panose="020B0503020204020204" pitchFamily="34" charset="-122"/>
                  <a:sym typeface="Arial" panose="020B0604020202020204" pitchFamily="34" charset="0"/>
                </a:rPr>
                <a:t>01</a:t>
              </a:r>
              <a:endParaRPr lang="en-GB" sz="3540" b="1">
                <a:solidFill>
                  <a:srgbClr val="50B34C"/>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TextBox 19"/>
            <p:cNvSpPr txBox="1"/>
            <p:nvPr/>
          </p:nvSpPr>
          <p:spPr>
            <a:xfrm>
              <a:off x="5174422" y="3167158"/>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02</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a:off x="4878452" y="4384314"/>
              <a:ext cx="545307" cy="508830"/>
            </a:xfrm>
            <a:prstGeom prst="rect">
              <a:avLst/>
            </a:prstGeom>
            <a:noFill/>
          </p:spPr>
          <p:txBody>
            <a:bodyPr wrap="none" rtlCol="0">
              <a:spAutoFit/>
            </a:bodyPr>
            <a:lstStyle/>
            <a:p>
              <a:pPr algn="ctr" defTabSz="1156076" eaLnBrk="1" hangingPunct="1">
                <a:lnSpc>
                  <a:spcPct val="120000"/>
                </a:lnSpc>
                <a:defRPr/>
              </a:pPr>
              <a:r>
                <a:rPr lang="en-US" sz="3540" b="1" dirty="0">
                  <a:solidFill>
                    <a:srgbClr val="FACE53"/>
                  </a:solidFill>
                  <a:latin typeface="Arial" panose="020B0604020202020204" pitchFamily="34" charset="0"/>
                  <a:ea typeface="微软雅黑" panose="020B0503020204020204" pitchFamily="34" charset="-122"/>
                  <a:sym typeface="Arial" panose="020B0604020202020204" pitchFamily="34" charset="0"/>
                </a:rPr>
                <a:t>03</a:t>
              </a:r>
              <a:endParaRPr lang="en-GB" sz="3540" b="1" dirty="0">
                <a:solidFill>
                  <a:srgbClr val="FACE53"/>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 name="TextBox 1">
            <a:extLst>
              <a:ext uri="{FF2B5EF4-FFF2-40B4-BE49-F238E27FC236}">
                <a16:creationId xmlns:a16="http://schemas.microsoft.com/office/drawing/2014/main" xmlns="" id="{386161BA-BF47-4A38-8E5B-223A817AFCDB}"/>
              </a:ext>
            </a:extLst>
          </p:cNvPr>
          <p:cNvSpPr txBox="1"/>
          <p:nvPr/>
        </p:nvSpPr>
        <p:spPr>
          <a:xfrm>
            <a:off x="2683607" y="878387"/>
            <a:ext cx="8266903" cy="792653"/>
          </a:xfrm>
          <a:prstGeom prst="rect">
            <a:avLst/>
          </a:prstGeom>
          <a:noFill/>
        </p:spPr>
        <p:txBody>
          <a:bodyPr wrap="square" rtlCol="0">
            <a:spAutoFit/>
          </a:bodyPr>
          <a:lstStyle/>
          <a:p>
            <a:pPr defTabSz="1156076" eaLnBrk="1" hangingPunct="1">
              <a:defRPr/>
            </a:pPr>
            <a:r>
              <a:rPr lang="en-US" sz="4551" dirty="0" err="1">
                <a:solidFill>
                  <a:srgbClr val="50B34C">
                    <a:lumMod val="50000"/>
                  </a:srgbClr>
                </a:solidFill>
                <a:latin typeface="#9Slide07 SVNZiclets" panose="02000603000000000000" pitchFamily="2" charset="0"/>
                <a:ea typeface="宋体" panose="02010600030101010101" pitchFamily="2" charset="-122"/>
              </a:rPr>
              <a:t>Yêu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cầu</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cần</a:t>
            </a:r>
            <a:r>
              <a:rPr lang="en-US" sz="4551" dirty="0">
                <a:solidFill>
                  <a:srgbClr val="50B34C">
                    <a:lumMod val="50000"/>
                  </a:srgbClr>
                </a:solidFill>
                <a:latin typeface="#9Slide07 SVNZiclets" panose="02000603000000000000" pitchFamily="2" charset="0"/>
                <a:ea typeface="宋体" panose="02010600030101010101" pitchFamily="2" charset="-122"/>
              </a:rPr>
              <a:t> </a:t>
            </a:r>
            <a:r>
              <a:rPr lang="en-US" sz="4551" dirty="0" err="1">
                <a:solidFill>
                  <a:srgbClr val="50B34C">
                    <a:lumMod val="50000"/>
                  </a:srgbClr>
                </a:solidFill>
                <a:latin typeface="#9Slide07 SVNZiclets" panose="02000603000000000000" pitchFamily="2" charset="0"/>
                <a:ea typeface="宋体" panose="02010600030101010101" pitchFamily="2" charset="-122"/>
              </a:rPr>
              <a:t>đạt</a:t>
            </a:r>
            <a:endParaRPr lang="en-US" sz="4551" dirty="0">
              <a:solidFill>
                <a:srgbClr val="50B34C">
                  <a:lumMod val="50000"/>
                </a:srgbClr>
              </a:solidFill>
              <a:latin typeface="#9Slide07 SVNZiclets" panose="02000603000000000000" pitchFamily="2" charset="0"/>
              <a:ea typeface="宋体" panose="02010600030101010101" pitchFamily="2" charset="-122"/>
            </a:endParaRPr>
          </a:p>
        </p:txBody>
      </p:sp>
      <p:sp>
        <p:nvSpPr>
          <p:cNvPr id="32" name="TextBox 71">
            <a:extLst>
              <a:ext uri="{FF2B5EF4-FFF2-40B4-BE49-F238E27FC236}">
                <a16:creationId xmlns:a16="http://schemas.microsoft.com/office/drawing/2014/main" xmlns="" id="{65D35951-9519-40CE-A650-65C13027C3E0}"/>
              </a:ext>
            </a:extLst>
          </p:cNvPr>
          <p:cNvSpPr txBox="1"/>
          <p:nvPr/>
        </p:nvSpPr>
        <p:spPr>
          <a:xfrm>
            <a:off x="3931278" y="2082661"/>
            <a:ext cx="10016587" cy="1569660"/>
          </a:xfrm>
          <a:prstGeom prst="rect">
            <a:avLst/>
          </a:prstGeom>
          <a:noFill/>
          <a:ln w="9525">
            <a:noFill/>
          </a:ln>
        </p:spPr>
        <p:txBody>
          <a:bodyPr wrap="square">
            <a:spAutoFit/>
          </a:bodyPr>
          <a:lstStyle/>
          <a:p>
            <a:r>
              <a:rPr lang="nl-NL" sz="3200" b="1" dirty="0">
                <a:solidFill>
                  <a:srgbClr val="0070C0"/>
                </a:solidFill>
                <a:latin typeface="Times New Roman" panose="02020603050405020304" pitchFamily="18" charset="0"/>
                <a:cs typeface="Times New Roman" panose="02020603050405020304" pitchFamily="18" charset="0"/>
              </a:rPr>
              <a:t>Học sinh đọc đúng rõ ràng bài thơ “Một mái nhà chung”.Bước đầu biết đọc diễn cảm.</a:t>
            </a:r>
            <a:endParaRPr lang="en-US" sz="3200" b="1" dirty="0">
              <a:solidFill>
                <a:srgbClr val="0070C0"/>
              </a:solidFill>
              <a:latin typeface="Times New Roman" panose="02020603050405020304" pitchFamily="18" charset="0"/>
              <a:cs typeface="Times New Roman" panose="02020603050405020304" pitchFamily="18" charset="0"/>
            </a:endParaRPr>
          </a:p>
          <a:p>
            <a:r>
              <a:rPr lang="nl-NL" sz="3200" b="1" dirty="0">
                <a:solidFill>
                  <a:srgbClr val="0070C0"/>
                </a:solidFill>
                <a:latin typeface="Times New Roman" panose="02020603050405020304" pitchFamily="18" charset="0"/>
                <a:cs typeface="Times New Roman" panose="02020603050405020304" pitchFamily="18" charset="0"/>
              </a:rPr>
              <a:t>- Ngữ điệu phù hợp với cảnh thiên nhiên sinh động</a:t>
            </a:r>
            <a:endParaRPr lang="en-US" sz="4800" b="1" kern="0" dirty="0">
              <a:solidFill>
                <a:srgbClr val="0070C0"/>
              </a:solidFill>
              <a:latin typeface="Times New Roman" pitchFamily="18" charset="0"/>
              <a:ea typeface="宋体" panose="02010600030101010101" pitchFamily="2" charset="-122"/>
              <a:cs typeface="Times New Roman" pitchFamily="18" charset="0"/>
              <a:sym typeface="Arial"/>
            </a:endParaRPr>
          </a:p>
        </p:txBody>
      </p:sp>
      <p:sp>
        <p:nvSpPr>
          <p:cNvPr id="33" name="Rectangle 32">
            <a:extLst>
              <a:ext uri="{FF2B5EF4-FFF2-40B4-BE49-F238E27FC236}">
                <a16:creationId xmlns:a16="http://schemas.microsoft.com/office/drawing/2014/main" xmlns="" id="{9D938719-B768-4B79-8B7A-9B07744D9504}"/>
              </a:ext>
            </a:extLst>
          </p:cNvPr>
          <p:cNvSpPr/>
          <p:nvPr/>
        </p:nvSpPr>
        <p:spPr>
          <a:xfrm>
            <a:off x="4482312" y="4608714"/>
            <a:ext cx="9363181" cy="637097"/>
          </a:xfrm>
          <a:prstGeom prst="rect">
            <a:avLst/>
          </a:prstGeom>
        </p:spPr>
        <p:txBody>
          <a:bodyPr wrap="square">
            <a:spAutoFit/>
          </a:bodyPr>
          <a:lstStyle/>
          <a:p>
            <a:pPr defTabSz="1590876" eaLnBrk="1" fontAlgn="auto" hangingPunct="1">
              <a:spcBef>
                <a:spcPts val="0"/>
              </a:spcBef>
              <a:spcAft>
                <a:spcPts val="0"/>
              </a:spcAft>
              <a:defRPr/>
            </a:pP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Trả</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lời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được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các</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câu</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hỏi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có</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liên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quan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đến</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bài</a:t>
            </a:r>
            <a:r>
              <a:rPr lang="en-US" sz="3540" kern="0" dirty="0">
                <a:solidFill>
                  <a:srgbClr val="000000"/>
                </a:solidFill>
                <a:latin typeface="Times New Roman" pitchFamily="18" charset="0"/>
                <a:ea typeface="Calibri" panose="020F0502020204030204" pitchFamily="34" charset="0"/>
                <a:cs typeface="Times New Roman" pitchFamily="18" charset="0"/>
                <a:sym typeface="Arial"/>
              </a:rPr>
              <a:t> </a:t>
            </a:r>
            <a:r>
              <a:rPr lang="en-US" sz="3540" kern="0" dirty="0" err="1">
                <a:solidFill>
                  <a:srgbClr val="000000"/>
                </a:solidFill>
                <a:latin typeface="Times New Roman" pitchFamily="18" charset="0"/>
                <a:ea typeface="Calibri" panose="020F0502020204030204" pitchFamily="34" charset="0"/>
                <a:cs typeface="Times New Roman" pitchFamily="18" charset="0"/>
                <a:sym typeface="Arial"/>
              </a:rPr>
              <a:t>đọc</a:t>
            </a:r>
            <a:endParaRPr lang="en-US" sz="3540" dirty="0">
              <a:solidFill>
                <a:prstClr val="black"/>
              </a:solidFill>
              <a:latin typeface="等线" panose="020F0502020204030204"/>
              <a:ea typeface="宋体" panose="02010600030101010101" pitchFamily="2" charset="-122"/>
            </a:endParaRPr>
          </a:p>
        </p:txBody>
      </p:sp>
      <p:sp>
        <p:nvSpPr>
          <p:cNvPr id="34" name="Rectangle 33">
            <a:extLst>
              <a:ext uri="{FF2B5EF4-FFF2-40B4-BE49-F238E27FC236}">
                <a16:creationId xmlns:a16="http://schemas.microsoft.com/office/drawing/2014/main" xmlns="" id="{251B7D6A-8955-4C4A-B6F3-AD17B01A4513}"/>
              </a:ext>
            </a:extLst>
          </p:cNvPr>
          <p:cNvSpPr/>
          <p:nvPr/>
        </p:nvSpPr>
        <p:spPr>
          <a:xfrm>
            <a:off x="4273007" y="6241298"/>
            <a:ext cx="9596675" cy="1754326"/>
          </a:xfrm>
          <a:prstGeom prst="rect">
            <a:avLst/>
          </a:prstGeom>
        </p:spPr>
        <p:txBody>
          <a:bodyPr wrap="square">
            <a:spAutoFit/>
          </a:bodyPr>
          <a:lstStyle/>
          <a:p>
            <a:pPr defTabSz="2121116" eaLnBrk="1" fontAlgn="auto" hangingPunct="1">
              <a:spcBef>
                <a:spcPts val="0"/>
              </a:spcBef>
              <a:spcAft>
                <a:spcPts val="0"/>
              </a:spcAft>
              <a:buClr>
                <a:srgbClr val="FFAB40"/>
              </a:buClr>
              <a:defRPr/>
            </a:pPr>
            <a:r>
              <a:rPr lang="nl-NL" sz="3600" dirty="0">
                <a:solidFill>
                  <a:srgbClr val="FF0000"/>
                </a:solidFill>
                <a:latin typeface="Times New Roman" panose="02020603050405020304" pitchFamily="18" charset="0"/>
                <a:cs typeface="Times New Roman" panose="02020603050405020304" pitchFamily="18" charset="0"/>
              </a:rPr>
              <a:t>Mọi vật đều có mái nhà riêng nhưng đều sống chung dưới bầu trời. Vì thế hãy bảo vệ và giữ gìn mái nhà chung đó.</a:t>
            </a:r>
            <a:endParaRPr lang="zh-CN" altLang="en-US" sz="3600" kern="0" dirty="0">
              <a:solidFill>
                <a:srgbClr val="FF0000"/>
              </a:solidFill>
              <a:latin typeface="Times New Roman" pitchFamily="18" charset="0"/>
              <a:ea typeface="隶书" panose="02010509060101010101" pitchFamily="49" charset="-122"/>
              <a:cs typeface="Times New Roman" pitchFamily="18" charset="0"/>
              <a:sym typeface="Arial"/>
            </a:endParaRPr>
          </a:p>
        </p:txBody>
      </p:sp>
    </p:spTree>
    <p:extLst>
      <p:ext uri="{BB962C8B-B14F-4D97-AF65-F5344CB8AC3E}">
        <p14:creationId xmlns:p14="http://schemas.microsoft.com/office/powerpoint/2010/main" val="1909786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14"/>
          <p:cNvSpPr txBox="1">
            <a:spLocks noChangeArrowheads="1"/>
          </p:cNvSpPr>
          <p:nvPr/>
        </p:nvSpPr>
        <p:spPr bwMode="auto">
          <a:xfrm>
            <a:off x="2553712" y="34746"/>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 name="Rectangle 1"/>
          <p:cNvSpPr/>
          <p:nvPr/>
        </p:nvSpPr>
        <p:spPr>
          <a:xfrm>
            <a:off x="1094995" y="1557458"/>
            <a:ext cx="13966284" cy="1754326"/>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toàn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chú</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đúng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rõ</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ràng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câu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nghỉ</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Giọng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nhiên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sinh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động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595856" y="4269821"/>
            <a:ext cx="13578681" cy="3416320"/>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1: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đầu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rập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rình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2: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Tròn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vo</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bên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mình</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3: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Hoa</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giấy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lợp</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hồng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4: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Xanh</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đến</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vô</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cùng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5: </a:t>
            </a:r>
            <a:r>
              <a:rPr lang="en-US" sz="3600" b="1" dirty="0" err="1">
                <a:solidFill>
                  <a:srgbClr val="0000FF"/>
                </a:solidFill>
                <a:latin typeface="Times New Roman" panose="02020603050405020304" pitchFamily="18" charset="0"/>
                <a:cs typeface="Times New Roman" panose="02020603050405020304" pitchFamily="18" charset="0"/>
              </a:rPr>
              <a:t>Tiếp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theo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đến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Bảy</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sắc</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cầu</a:t>
            </a:r>
            <a:r>
              <a:rPr lang="en-US" sz="3600" b="1" i="1" dirty="0">
                <a:solidFill>
                  <a:srgbClr val="0000FF"/>
                </a:solidFill>
                <a:latin typeface="Times New Roman" panose="02020603050405020304" pitchFamily="18" charset="0"/>
                <a:cs typeface="Times New Roman" panose="02020603050405020304" pitchFamily="18" charset="0"/>
              </a:rPr>
              <a:t> </a:t>
            </a:r>
            <a:r>
              <a:rPr lang="en-US" sz="3600" b="1" i="1" dirty="0" err="1">
                <a:solidFill>
                  <a:srgbClr val="0000FF"/>
                </a:solidFill>
                <a:latin typeface="Times New Roman" panose="02020603050405020304" pitchFamily="18" charset="0"/>
                <a:cs typeface="Times New Roman" panose="02020603050405020304" pitchFamily="18" charset="0"/>
              </a:rPr>
              <a:t>vồng</a:t>
            </a:r>
            <a:r>
              <a:rPr lang="en-US" sz="3600" b="1" i="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Khổ</a:t>
            </a:r>
            <a:r>
              <a:rPr lang="en-US" sz="3600" b="1" dirty="0">
                <a:solidFill>
                  <a:srgbClr val="0000FF"/>
                </a:solidFill>
                <a:latin typeface="Times New Roman" panose="02020603050405020304" pitchFamily="18" charset="0"/>
                <a:cs typeface="Times New Roman" panose="02020603050405020304" pitchFamily="18" charset="0"/>
              </a:rPr>
              <a:t> 6: </a:t>
            </a:r>
            <a:r>
              <a:rPr lang="en-US" sz="3600" b="1" dirty="0" err="1">
                <a:solidFill>
                  <a:srgbClr val="0000FF"/>
                </a:solidFill>
                <a:latin typeface="Times New Roman" panose="02020603050405020304" pitchFamily="18" charset="0"/>
                <a:cs typeface="Times New Roman" panose="02020603050405020304" pitchFamily="18" charset="0"/>
              </a:rPr>
              <a:t>Còn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975519" y="770888"/>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094995" y="3532721"/>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khổ</a:t>
              </a:r>
              <a:r>
                <a:rPr lang="en-US" sz="3800" b="1" dirty="0">
                  <a:solidFill>
                    <a:srgbClr val="FF0066"/>
                  </a:solidFill>
                  <a:latin typeface="Times New Roman" pitchFamily="18" charset="0"/>
                  <a:cs typeface="Times New Roman" pitchFamily="18" charset="0"/>
                </a:rPr>
                <a:t> .</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1" name="Rectangle 20"/>
          <p:cNvSpPr/>
          <p:nvPr/>
        </p:nvSpPr>
        <p:spPr>
          <a:xfrm>
            <a:off x="3069395" y="3140909"/>
            <a:ext cx="3206101"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19" name="Text Box 14">
            <a:extLst>
              <a:ext uri="{FF2B5EF4-FFF2-40B4-BE49-F238E27FC236}">
                <a16:creationId xmlns:a16="http://schemas.microsoft.com/office/drawing/2014/main" xmlns=""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2" name="Rectangle 21">
            <a:extLst>
              <a:ext uri="{FF2B5EF4-FFF2-40B4-BE49-F238E27FC236}">
                <a16:creationId xmlns:a16="http://schemas.microsoft.com/office/drawing/2014/main" xmlns="" id="{9B3F8BF1-99A4-17CF-4B01-B7A7DE5903F5}"/>
              </a:ext>
            </a:extLst>
          </p:cNvPr>
          <p:cNvSpPr/>
          <p:nvPr/>
        </p:nvSpPr>
        <p:spPr>
          <a:xfrm>
            <a:off x="5212160" y="3079354"/>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D53DD6BD-F79C-953A-9189-BE71D65372AB}"/>
              </a:ext>
            </a:extLst>
          </p:cNvPr>
          <p:cNvSpPr/>
          <p:nvPr/>
        </p:nvSpPr>
        <p:spPr>
          <a:xfrm>
            <a:off x="7476765" y="3080822"/>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D9A2493E-B027-D099-FD5B-AF77404287DF}"/>
              </a:ext>
            </a:extLst>
          </p:cNvPr>
          <p:cNvSpPr/>
          <p:nvPr/>
        </p:nvSpPr>
        <p:spPr>
          <a:xfrm>
            <a:off x="8976519" y="314090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xmlns="" id="{1FD0726A-ECE6-12E5-29C3-95CEDD2E6651}"/>
              </a:ext>
            </a:extLst>
          </p:cNvPr>
          <p:cNvSpPr/>
          <p:nvPr/>
        </p:nvSpPr>
        <p:spPr>
          <a:xfrm>
            <a:off x="10509070" y="3200996"/>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TextBox 25">
            <a:extLst>
              <a:ext uri="{FF2B5EF4-FFF2-40B4-BE49-F238E27FC236}">
                <a16:creationId xmlns:a16="http://schemas.microsoft.com/office/drawing/2014/main" xmlns="" id="{CF54ECA4-6BEE-5621-8D1F-365C9B064F44}"/>
              </a:ext>
            </a:extLst>
          </p:cNvPr>
          <p:cNvSpPr txBox="1"/>
          <p:nvPr/>
        </p:nvSpPr>
        <p:spPr>
          <a:xfrm>
            <a:off x="823119" y="4034790"/>
            <a:ext cx="14630400" cy="1200329"/>
          </a:xfrm>
          <a:prstGeom prst="rect">
            <a:avLst/>
          </a:prstGeom>
          <a:noFill/>
        </p:spPr>
        <p:txBody>
          <a:bodyPr wrap="square">
            <a:spAutoFit/>
          </a:bodyPr>
          <a:lstStyle/>
          <a:p>
            <a:r>
              <a:rPr lang="en-GB" sz="1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nhím</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loài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gặm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nhấm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lông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nhọn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que,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sống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trong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hang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đất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ở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rừng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núi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1800" b="1" dirty="0">
              <a:solidFill>
                <a:srgbClr val="0000CC"/>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541396A3-D440-2EA9-35CB-B4903D60639A}"/>
              </a:ext>
            </a:extLst>
          </p:cNvPr>
          <p:cNvPicPr>
            <a:picLocks noChangeAspect="1"/>
          </p:cNvPicPr>
          <p:nvPr/>
        </p:nvPicPr>
        <p:blipFill>
          <a:blip r:embed="rId2"/>
          <a:stretch>
            <a:fillRect/>
          </a:stretch>
        </p:blipFill>
        <p:spPr>
          <a:xfrm>
            <a:off x="4328319" y="5083784"/>
            <a:ext cx="6892636" cy="3829412"/>
          </a:xfrm>
          <a:prstGeom prst="rect">
            <a:avLst/>
          </a:prstGeom>
        </p:spPr>
      </p:pic>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fade">
                                      <p:cBhvr>
                                        <p:cTn id="10" dur="500"/>
                                        <p:tgtEl>
                                          <p:spTgt spid="21">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Effect transition="in" filter="fade">
                                      <p:cBhvr>
                                        <p:cTn id="13" dur="500"/>
                                        <p:tgtEl>
                                          <p:spTgt spid="2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
                                            <p:txEl>
                                              <p:pRg st="0" end="0"/>
                                            </p:txEl>
                                          </p:spTgt>
                                        </p:tgtEl>
                                        <p:attrNameLst>
                                          <p:attrName>style.visibility</p:attrName>
                                        </p:attrNameLst>
                                      </p:cBhvr>
                                      <p:to>
                                        <p:strVal val="visible"/>
                                      </p:to>
                                    </p:set>
                                    <p:animEffect transition="in" filter="fade">
                                      <p:cBhvr>
                                        <p:cTn id="16" dur="500"/>
                                        <p:tgtEl>
                                          <p:spTgt spid="2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Giải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nghĩa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từ</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a:cxnSpLocks/>
            </p:cNvCxnSpPr>
            <p:nvPr/>
          </p:nvCxnSpPr>
          <p:spPr>
            <a:xfrm>
              <a:off x="1646078" y="3017498"/>
              <a:ext cx="3076451"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19" name="Text Box 14">
            <a:extLst>
              <a:ext uri="{FF2B5EF4-FFF2-40B4-BE49-F238E27FC236}">
                <a16:creationId xmlns:a16="http://schemas.microsoft.com/office/drawing/2014/main" xmlns="" id="{3C431C51-28A4-0B43-0C43-FC74D04CA96F}"/>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0" name="TextBox 19">
            <a:extLst>
              <a:ext uri="{FF2B5EF4-FFF2-40B4-BE49-F238E27FC236}">
                <a16:creationId xmlns:a16="http://schemas.microsoft.com/office/drawing/2014/main" xmlns="" id="{651DBD10-95B6-8518-71B4-062CFF449AA2}"/>
              </a:ext>
            </a:extLst>
          </p:cNvPr>
          <p:cNvSpPr txBox="1"/>
          <p:nvPr/>
        </p:nvSpPr>
        <p:spPr>
          <a:xfrm>
            <a:off x="289719" y="2683466"/>
            <a:ext cx="15316200" cy="1200329"/>
          </a:xfrm>
          <a:prstGeom prst="rect">
            <a:avLst/>
          </a:prstGeom>
          <a:noFill/>
        </p:spPr>
        <p:txBody>
          <a:bodyPr wrap="square">
            <a:spAutoFit/>
          </a:bodyPr>
          <a:lstStyle/>
          <a:p>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Gấc</a:t>
            </a:r>
            <a:r>
              <a:rPr lang="en-GB"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cây</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leo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quả</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có</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gai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mềm</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lúc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chín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ruột</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đỏ</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thường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dùng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để</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trộn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với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gạo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nếp</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thổi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xôi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GB" sz="3600" b="1" dirty="0">
              <a:solidFill>
                <a:srgbClr val="0000CC"/>
              </a:solidFill>
              <a:latin typeface="Times New Roman" panose="02020603050405020304" pitchFamily="18" charset="0"/>
              <a:cs typeface="Times New Roman" panose="02020603050405020304" pitchFamily="18" charset="0"/>
            </a:endParaRPr>
          </a:p>
        </p:txBody>
      </p:sp>
      <p:pic>
        <p:nvPicPr>
          <p:cNvPr id="27" name="Picture 7" descr="EE590C1F75BE48AFB6EF3F68C1D74747[1]">
            <a:extLst>
              <a:ext uri="{FF2B5EF4-FFF2-40B4-BE49-F238E27FC236}">
                <a16:creationId xmlns:a16="http://schemas.microsoft.com/office/drawing/2014/main" xmlns="" id="{D8EE07B8-0A37-F066-8E68-C8572F7CF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719" y="3905956"/>
            <a:ext cx="5420641" cy="3971126"/>
          </a:xfrm>
          <a:prstGeom prst="rect">
            <a:avLst/>
          </a:prstGeom>
          <a:noFill/>
          <a:ln w="38100">
            <a:solidFill>
              <a:srgbClr val="D52BBD"/>
            </a:solidFill>
            <a:miter lim="800000"/>
            <a:headEnd/>
            <a:tailEnd/>
          </a:ln>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A237DFED-CBA8-842D-9CE6-8B73A3533FCD}"/>
              </a:ext>
            </a:extLst>
          </p:cNvPr>
          <p:cNvSpPr txBox="1"/>
          <p:nvPr/>
        </p:nvSpPr>
        <p:spPr>
          <a:xfrm>
            <a:off x="289719" y="4339643"/>
            <a:ext cx="8138160" cy="1754326"/>
          </a:xfrm>
          <a:prstGeom prst="rect">
            <a:avLst/>
          </a:prstGeom>
          <a:noFill/>
        </p:spPr>
        <p:txBody>
          <a:bodyPr wrap="square">
            <a:spAutoFit/>
          </a:bodyPr>
          <a:lstStyle/>
          <a:p>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vồng</a:t>
            </a:r>
            <a:r>
              <a:rPr lang="en-GB"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hình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vòng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cung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màu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do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ánh</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sáng</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chiếu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qua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hơi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nước</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tạo</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nên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trên</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bầu</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 </a:t>
            </a:r>
            <a:r>
              <a:rPr lang="en-GB" sz="3600" b="1" dirty="0" err="1">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trời</a:t>
            </a:r>
            <a:r>
              <a:rPr lang="en-GB" sz="3600" b="1" dirty="0">
                <a:solidFill>
                  <a:srgbClr val="0000CC"/>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xmlns="" id="{78383728-7972-94F8-12EE-1E2CF6805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963" y="5816917"/>
            <a:ext cx="4707856" cy="2986446"/>
          </a:xfrm>
          <a:prstGeom prst="rect">
            <a:avLst/>
          </a:prstGeom>
        </p:spPr>
      </p:pic>
    </p:spTree>
    <p:extLst>
      <p:ext uri="{BB962C8B-B14F-4D97-AF65-F5344CB8AC3E}">
        <p14:creationId xmlns:p14="http://schemas.microsoft.com/office/powerpoint/2010/main" val="21395773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nhắc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riêng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735837" y="4304437"/>
            <a:ext cx="9589688" cy="646331"/>
          </a:xfrm>
          <a:prstGeom prst="rect">
            <a:avLst/>
          </a:prstGeom>
        </p:spPr>
        <p:txBody>
          <a:bodyPr wrap="square">
            <a:spAutoFit/>
          </a:bodyPr>
          <a:lstStyle/>
          <a:p>
            <a:r>
              <a:rPr lang="nl-NL" sz="3600" b="1" dirty="0">
                <a:solidFill>
                  <a:srgbClr val="0000FF"/>
                </a:solidFill>
                <a:latin typeface="Times New Roman" panose="02020603050405020304" pitchFamily="18" charset="0"/>
                <a:cs typeface="Times New Roman" panose="02020603050405020304" pitchFamily="18" charset="0"/>
              </a:rPr>
              <a:t>Mái nhà riêng của chim, cá, dím. ốc.</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21" name="Rectangle 20">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25" name="Picture 26" descr="nha chim 2">
            <a:extLst>
              <a:ext uri="{FF2B5EF4-FFF2-40B4-BE49-F238E27FC236}">
                <a16:creationId xmlns:a16="http://schemas.microsoft.com/office/drawing/2014/main" xmlns="" id="{6C490D1D-4533-9242-B0BD-62397564CC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6519" y="5315390"/>
            <a:ext cx="4799210" cy="2689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40">
            <a:extLst>
              <a:ext uri="{FF2B5EF4-FFF2-40B4-BE49-F238E27FC236}">
                <a16:creationId xmlns:a16="http://schemas.microsoft.com/office/drawing/2014/main" xmlns="" id="{2E90DBC4-FFE1-87DB-894E-B0BBD9143910}"/>
              </a:ext>
            </a:extLst>
          </p:cNvPr>
          <p:cNvGrpSpPr>
            <a:grpSpLocks/>
          </p:cNvGrpSpPr>
          <p:nvPr/>
        </p:nvGrpSpPr>
        <p:grpSpPr bwMode="auto">
          <a:xfrm>
            <a:off x="10478688" y="5252002"/>
            <a:ext cx="4799210" cy="2689810"/>
            <a:chOff x="2064" y="2016"/>
            <a:chExt cx="3696" cy="2304"/>
          </a:xfrm>
        </p:grpSpPr>
        <p:sp>
          <p:nvSpPr>
            <p:cNvPr id="34" name="Rectangle 41">
              <a:extLst>
                <a:ext uri="{FF2B5EF4-FFF2-40B4-BE49-F238E27FC236}">
                  <a16:creationId xmlns:a16="http://schemas.microsoft.com/office/drawing/2014/main" xmlns="" id="{0E95C531-79F8-9280-9CEF-60F1E96E78A5}"/>
                </a:ext>
              </a:extLst>
            </p:cNvPr>
            <p:cNvSpPr>
              <a:spLocks noChangeArrowheads="1"/>
            </p:cNvSpPr>
            <p:nvPr/>
          </p:nvSpPr>
          <p:spPr bwMode="gray">
            <a:xfrm>
              <a:off x="2088" y="2976"/>
              <a:ext cx="3672" cy="1344"/>
            </a:xfrm>
            <a:prstGeom prst="rect">
              <a:avLst/>
            </a:prstGeom>
            <a:solidFill>
              <a:srgbClr val="00C4F2">
                <a:alpha val="70979"/>
              </a:srgbClr>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nchor="ctr"/>
            <a:lstStyle>
              <a:lvl1pPr>
                <a:defRPr sz="1400" i="1">
                  <a:solidFill>
                    <a:schemeClr val="tx1"/>
                  </a:solidFill>
                  <a:latin typeface=".VnTime" panose="020B7200000000000000" pitchFamily="34" charset="0"/>
                </a:defRPr>
              </a:lvl1pPr>
              <a:lvl2pPr marL="742950" indent="-285750">
                <a:defRPr sz="1400" i="1">
                  <a:solidFill>
                    <a:schemeClr val="tx1"/>
                  </a:solidFill>
                  <a:latin typeface=".VnTime" panose="020B7200000000000000" pitchFamily="34" charset="0"/>
                </a:defRPr>
              </a:lvl2pPr>
              <a:lvl3pPr marL="1143000" indent="-228600">
                <a:defRPr sz="1400" i="1">
                  <a:solidFill>
                    <a:schemeClr val="tx1"/>
                  </a:solidFill>
                  <a:latin typeface=".VnTime" panose="020B7200000000000000" pitchFamily="34" charset="0"/>
                </a:defRPr>
              </a:lvl3pPr>
              <a:lvl4pPr marL="1600200" indent="-228600">
                <a:defRPr sz="1400" i="1">
                  <a:solidFill>
                    <a:schemeClr val="tx1"/>
                  </a:solidFill>
                  <a:latin typeface=".VnTime" panose="020B7200000000000000" pitchFamily="34" charset="0"/>
                </a:defRPr>
              </a:lvl4pPr>
              <a:lvl5pPr marL="2057400" indent="-228600">
                <a:defRPr sz="1400" i="1">
                  <a:solidFill>
                    <a:schemeClr val="tx1"/>
                  </a:solidFill>
                  <a:latin typeface=".VnTime" panose="020B7200000000000000" pitchFamily="34" charset="0"/>
                </a:defRPr>
              </a:lvl5pPr>
              <a:lvl6pPr marL="2514600" indent="-228600" eaLnBrk="0" fontAlgn="base" hangingPunct="0">
                <a:spcBef>
                  <a:spcPct val="50000"/>
                </a:spcBef>
                <a:spcAft>
                  <a:spcPct val="0"/>
                </a:spcAft>
                <a:defRPr sz="1400" i="1">
                  <a:solidFill>
                    <a:schemeClr val="tx1"/>
                  </a:solidFill>
                  <a:latin typeface=".VnTime" panose="020B7200000000000000" pitchFamily="34" charset="0"/>
                </a:defRPr>
              </a:lvl6pPr>
              <a:lvl7pPr marL="2971800" indent="-228600" eaLnBrk="0" fontAlgn="base" hangingPunct="0">
                <a:spcBef>
                  <a:spcPct val="50000"/>
                </a:spcBef>
                <a:spcAft>
                  <a:spcPct val="0"/>
                </a:spcAft>
                <a:defRPr sz="1400" i="1">
                  <a:solidFill>
                    <a:schemeClr val="tx1"/>
                  </a:solidFill>
                  <a:latin typeface=".VnTime" panose="020B7200000000000000" pitchFamily="34" charset="0"/>
                </a:defRPr>
              </a:lvl7pPr>
              <a:lvl8pPr marL="3429000" indent="-228600" eaLnBrk="0" fontAlgn="base" hangingPunct="0">
                <a:spcBef>
                  <a:spcPct val="50000"/>
                </a:spcBef>
                <a:spcAft>
                  <a:spcPct val="0"/>
                </a:spcAft>
                <a:defRPr sz="1400" i="1">
                  <a:solidFill>
                    <a:schemeClr val="tx1"/>
                  </a:solidFill>
                  <a:latin typeface=".VnTime" panose="020B7200000000000000" pitchFamily="34" charset="0"/>
                </a:defRPr>
              </a:lvl8pPr>
              <a:lvl9pPr marL="3886200" indent="-228600" eaLnBrk="0" fontAlgn="base" hangingPunct="0">
                <a:spcBef>
                  <a:spcPct val="50000"/>
                </a:spcBef>
                <a:spcAft>
                  <a:spcPct val="0"/>
                </a:spcAft>
                <a:defRPr sz="1400" i="1">
                  <a:solidFill>
                    <a:schemeClr val="tx1"/>
                  </a:solidFill>
                  <a:latin typeface=".VnTime" panose="020B7200000000000000"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1" u="none" strike="noStrike" kern="0" cap="none" spc="0" normalizeH="0" baseline="0" noProof="0">
                <a:ln>
                  <a:noFill/>
                </a:ln>
                <a:solidFill>
                  <a:prstClr val="black"/>
                </a:solidFill>
                <a:effectLst/>
                <a:uLnTx/>
                <a:uFillTx/>
                <a:latin typeface=".VnTime" panose="020B7200000000000000" pitchFamily="34" charset="0"/>
              </a:endParaRPr>
            </a:p>
          </p:txBody>
        </p:sp>
        <p:pic>
          <p:nvPicPr>
            <p:cNvPr id="35" name="Picture 42" descr="Picture2">
              <a:extLst>
                <a:ext uri="{FF2B5EF4-FFF2-40B4-BE49-F238E27FC236}">
                  <a16:creationId xmlns:a16="http://schemas.microsoft.com/office/drawing/2014/main" xmlns="" id="{1F3F0658-38D5-D55D-AEED-B207CCDA31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770" r="17770"/>
            <a:stretch>
              <a:fillRect/>
            </a:stretch>
          </p:blipFill>
          <p:spPr bwMode="auto">
            <a:xfrm>
              <a:off x="2064" y="2843"/>
              <a:ext cx="3696"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3" descr="Star1">
              <a:extLst>
                <a:ext uri="{FF2B5EF4-FFF2-40B4-BE49-F238E27FC236}">
                  <a16:creationId xmlns:a16="http://schemas.microsoft.com/office/drawing/2014/main" xmlns="" id="{A033C445-02BD-438A-B2AF-050CD697C0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058"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4" descr="Star1">
              <a:extLst>
                <a:ext uri="{FF2B5EF4-FFF2-40B4-BE49-F238E27FC236}">
                  <a16:creationId xmlns:a16="http://schemas.microsoft.com/office/drawing/2014/main" xmlns="" id="{9F29082A-8D27-6411-715F-C1C981390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513" y="1622"/>
              <a:ext cx="360"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5" descr="Star1">
              <a:extLst>
                <a:ext uri="{FF2B5EF4-FFF2-40B4-BE49-F238E27FC236}">
                  <a16:creationId xmlns:a16="http://schemas.microsoft.com/office/drawing/2014/main" xmlns="" id="{2D586BC6-4B76-E8FF-B98B-11254A2F1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768"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6" descr="Star1">
              <a:extLst>
                <a:ext uri="{FF2B5EF4-FFF2-40B4-BE49-F238E27FC236}">
                  <a16:creationId xmlns:a16="http://schemas.microsoft.com/office/drawing/2014/main" xmlns="" id="{F970C39C-5562-2A4E-7A21-273D70F181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973" y="1984"/>
              <a:ext cx="420" cy="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5" name="Picture 47" descr="2E81ED98BCDC4AE1AC88214618D0F62C">
            <a:extLst>
              <a:ext uri="{FF2B5EF4-FFF2-40B4-BE49-F238E27FC236}">
                <a16:creationId xmlns:a16="http://schemas.microsoft.com/office/drawing/2014/main" xmlns="" id="{731950FC-C8F2-0C77-E159-CBF7D146112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718419"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7" descr="2E81ED98BCDC4AE1AC88214618D0F62C">
            <a:extLst>
              <a:ext uri="{FF2B5EF4-FFF2-40B4-BE49-F238E27FC236}">
                <a16:creationId xmlns:a16="http://schemas.microsoft.com/office/drawing/2014/main" xmlns="" id="{4E3F37CB-882F-BA3B-2CAE-98EE7209DEA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579713" y="6830066"/>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7" descr="2E81ED98BCDC4AE1AC88214618D0F62C">
            <a:extLst>
              <a:ext uri="{FF2B5EF4-FFF2-40B4-BE49-F238E27FC236}">
                <a16:creationId xmlns:a16="http://schemas.microsoft.com/office/drawing/2014/main" xmlns="" id="{3E9D161E-081C-89B9-ECEC-DD41F2F4887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548135" y="6862200"/>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descr="2E81ED98BCDC4AE1AC88214618D0F62C">
            <a:extLst>
              <a:ext uri="{FF2B5EF4-FFF2-40B4-BE49-F238E27FC236}">
                <a16:creationId xmlns:a16="http://schemas.microsoft.com/office/drawing/2014/main" xmlns="" id="{4369351F-DC06-C7B2-704A-915D49B9923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591677" y="6796405"/>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descr="2E81ED98BCDC4AE1AC88214618D0F62C">
            <a:extLst>
              <a:ext uri="{FF2B5EF4-FFF2-40B4-BE49-F238E27FC236}">
                <a16:creationId xmlns:a16="http://schemas.microsoft.com/office/drawing/2014/main" xmlns="" id="{36184E0E-7212-F919-7897-6491370457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227349" y="6596907"/>
            <a:ext cx="952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8683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par>
                                <p:cTn id="18" presetID="10" presetClass="entr" presetSubtype="0"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xmlns="" id="{7DED37B9-DB44-6E16-BCF0-38B8E644057F}"/>
              </a:ext>
            </a:extLst>
          </p:cNvPr>
          <p:cNvSpPr/>
          <p:nvPr/>
        </p:nvSpPr>
        <p:spPr>
          <a:xfrm>
            <a:off x="5677298" y="3046506"/>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xmlns="" id="{14250D71-FAD8-4D54-9369-0172BEA8215A}"/>
              </a:ext>
            </a:extLst>
          </p:cNvPr>
          <p:cNvPicPr>
            <a:picLocks noChangeAspect="1"/>
          </p:cNvPicPr>
          <p:nvPr/>
        </p:nvPicPr>
        <p:blipFill>
          <a:blip r:embed="rId2"/>
          <a:stretch>
            <a:fillRect/>
          </a:stretch>
        </p:blipFill>
        <p:spPr>
          <a:xfrm>
            <a:off x="5546508" y="4354497"/>
            <a:ext cx="10098682" cy="2450850"/>
          </a:xfrm>
          <a:prstGeom prst="rect">
            <a:avLst/>
          </a:prstGeom>
        </p:spPr>
      </p:pic>
      <p:cxnSp>
        <p:nvCxnSpPr>
          <p:cNvPr id="25" name="Straight Connector 24"/>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a:extLst>
              <a:ext uri="{FF2B5EF4-FFF2-40B4-BE49-F238E27FC236}">
                <a16:creationId xmlns:a16="http://schemas.microsoft.com/office/drawing/2014/main" xmlns="" id="{773BE8A0-EC82-A89F-5FE8-C35A13A6EA94}"/>
              </a:ext>
            </a:extLst>
          </p:cNvPr>
          <p:cNvSpPr txBox="1">
            <a:spLocks noChangeArrowheads="1"/>
          </p:cNvSpPr>
          <p:nvPr/>
        </p:nvSpPr>
        <p:spPr bwMode="auto">
          <a:xfrm>
            <a:off x="2270919" y="1266918"/>
            <a:ext cx="12496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30: MỘT MÁI NHÀ CHUNG (T1,2)-TRANG 130</a:t>
            </a:r>
          </a:p>
        </p:txBody>
      </p:sp>
      <p:sp>
        <p:nvSpPr>
          <p:cNvPr id="38" name="Rectangle 37">
            <a:extLst>
              <a:ext uri="{FF2B5EF4-FFF2-40B4-BE49-F238E27FC236}">
                <a16:creationId xmlns:a16="http://schemas.microsoft.com/office/drawing/2014/main" xmlns="" id="{7DED37B9-DB44-6E16-BCF0-38B8E644057F}"/>
              </a:ext>
            </a:extLst>
          </p:cNvPr>
          <p:cNvSpPr/>
          <p:nvPr/>
        </p:nvSpPr>
        <p:spPr>
          <a:xfrm>
            <a:off x="5867826" y="2747908"/>
            <a:ext cx="9589688" cy="1200329"/>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Ghép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A </a:t>
            </a:r>
            <a:r>
              <a:rPr lang="en-US" sz="3600" b="1" dirty="0" err="1">
                <a:solidFill>
                  <a:srgbClr val="FF0000"/>
                </a:solidFill>
                <a:latin typeface="Times New Roman" panose="02020603050405020304" pitchFamily="18" charset="0"/>
                <a:cs typeface="Times New Roman" panose="02020603050405020304" pitchFamily="18" charset="0"/>
              </a:rPr>
              <a:t>với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ở B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nói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ngôi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con </a:t>
            </a:r>
            <a:r>
              <a:rPr lang="en-US" sz="3600" b="1" dirty="0" err="1">
                <a:solidFill>
                  <a:srgbClr val="FF0000"/>
                </a:solidFill>
                <a:latin typeface="Times New Roman" panose="02020603050405020304" pitchFamily="18" charset="0"/>
                <a:cs typeface="Times New Roman" panose="02020603050405020304" pitchFamily="18" charset="0"/>
              </a:rPr>
              <a:t>vật</a:t>
            </a:r>
            <a:r>
              <a:rPr lang="en-US" sz="3600" b="1" dirty="0">
                <a:solidFill>
                  <a:srgbClr val="FF0000"/>
                </a:solidFill>
                <a:latin typeface="Times New Roman" panose="02020603050405020304" pitchFamily="18" charset="0"/>
                <a:cs typeface="Times New Roman" panose="02020603050405020304" pitchFamily="18" charset="0"/>
              </a:rPr>
              <a:t>?</a:t>
            </a:r>
          </a:p>
        </p:txBody>
      </p:sp>
      <p:pic>
        <p:nvPicPr>
          <p:cNvPr id="39" name="Picture 38">
            <a:extLst>
              <a:ext uri="{FF2B5EF4-FFF2-40B4-BE49-F238E27FC236}">
                <a16:creationId xmlns:a16="http://schemas.microsoft.com/office/drawing/2014/main" xmlns="" id="{14250D71-FAD8-4D54-9369-0172BEA8215A}"/>
              </a:ext>
            </a:extLst>
          </p:cNvPr>
          <p:cNvPicPr>
            <a:picLocks noChangeAspect="1"/>
          </p:cNvPicPr>
          <p:nvPr/>
        </p:nvPicPr>
        <p:blipFill>
          <a:blip r:embed="rId2"/>
          <a:stretch>
            <a:fillRect/>
          </a:stretch>
        </p:blipFill>
        <p:spPr>
          <a:xfrm>
            <a:off x="5537559" y="4105104"/>
            <a:ext cx="10098682" cy="2607423"/>
          </a:xfrm>
          <a:prstGeom prst="rect">
            <a:avLst/>
          </a:prstGeom>
        </p:spPr>
      </p:pic>
      <p:sp>
        <p:nvSpPr>
          <p:cNvPr id="25" name="Rectangle 24">
            <a:extLst>
              <a:ext uri="{FF2B5EF4-FFF2-40B4-BE49-F238E27FC236}">
                <a16:creationId xmlns:a16="http://schemas.microsoft.com/office/drawing/2014/main" xmlns="" id="{A29D6E2D-452B-5418-B33C-E1BBC965B702}"/>
              </a:ext>
            </a:extLst>
          </p:cNvPr>
          <p:cNvSpPr/>
          <p:nvPr/>
        </p:nvSpPr>
        <p:spPr>
          <a:xfrm>
            <a:off x="5792056" y="6716076"/>
            <a:ext cx="9589688" cy="2308324"/>
          </a:xfrm>
          <a:prstGeom prst="rect">
            <a:avLst/>
          </a:prstGeom>
        </p:spPr>
        <p:txBody>
          <a:bodyPr wrap="square">
            <a:spAutoFit/>
          </a:bodyPr>
          <a:lstStyle/>
          <a:p>
            <a:r>
              <a:rPr lang="nl-NL" sz="3600" b="1" dirty="0">
                <a:solidFill>
                  <a:srgbClr val="0000CC"/>
                </a:solidFill>
                <a:latin typeface="Times New Roman" panose="02020603050405020304" pitchFamily="18" charset="0"/>
                <a:cs typeface="Times New Roman" panose="02020603050405020304" pitchFamily="18" charset="0"/>
              </a:rPr>
              <a:t>+ Mái nhà của chim – lợp nghìn lá biết. Mái nhà của cá- sóng xanh rập rình. Mái nhà của dím- sâu trong lòng đất. Mái nhà của ốc – tròn vo bên mình.</a:t>
            </a:r>
            <a:endParaRPr 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33" name="Straight Connector 32"/>
          <p:cNvCxnSpPr/>
          <p:nvPr/>
        </p:nvCxnSpPr>
        <p:spPr>
          <a:xfrm>
            <a:off x="4404519" y="2769503"/>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a16="http://schemas.microsoft.com/office/drawing/2014/main" xmlns="" id="{518F9A9D-8258-FC40-E714-855ACBD05BE3}"/>
              </a:ext>
            </a:extLst>
          </p:cNvPr>
          <p:cNvSpPr/>
          <p:nvPr/>
        </p:nvSpPr>
        <p:spPr>
          <a:xfrm>
            <a:off x="701359" y="3056395"/>
            <a:ext cx="1600199"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d</a:t>
            </a:r>
            <a:r>
              <a:rPr lang="en-US" sz="4000" b="1" i="1" dirty="0" err="1">
                <a:solidFill>
                  <a:srgbClr val="0000CC"/>
                </a:solidFill>
                <a:latin typeface="Times New Roman" pitchFamily="18" charset="0"/>
                <a:cs typeface="Times New Roman" pitchFamily="18" charset="0"/>
              </a:rPr>
              <a:t>ím</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xmlns="" id="{1CE7A641-9CBC-CCE1-7EBE-7A2796E4DCD4}"/>
              </a:ext>
            </a:extLst>
          </p:cNvPr>
          <p:cNvSpPr/>
          <p:nvPr/>
        </p:nvSpPr>
        <p:spPr>
          <a:xfrm>
            <a:off x="1796975" y="3115804"/>
            <a:ext cx="1967783"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ập</a:t>
            </a:r>
            <a:r>
              <a:rPr lang="en-US" sz="3600" b="1" i="1" dirty="0">
                <a:solidFill>
                  <a:srgbClr val="0000CC"/>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t>
            </a:r>
            <a:r>
              <a:rPr lang="en-US" sz="3600" b="1" i="1" dirty="0" err="1">
                <a:solidFill>
                  <a:srgbClr val="0000CC"/>
                </a:solidFill>
                <a:latin typeface="Times New Roman" panose="02020603050405020304" pitchFamily="18" charset="0"/>
                <a:cs typeface="Times New Roman" panose="02020603050405020304" pitchFamily="18" charset="0"/>
              </a:rPr>
              <a:t>ình</a:t>
            </a:r>
            <a:endParaRPr lang="en-US" sz="4000" b="1" dirty="0">
              <a:solidFill>
                <a:srgbClr val="0000CC"/>
              </a:solidFill>
              <a:latin typeface="Times New Roman" pitchFamily="18" charset="0"/>
              <a:cs typeface="Times New Roman" pitchFamily="18" charset="0"/>
            </a:endParaRPr>
          </a:p>
        </p:txBody>
      </p:sp>
      <p:sp>
        <p:nvSpPr>
          <p:cNvPr id="40" name="Rectangle 39">
            <a:extLst>
              <a:ext uri="{FF2B5EF4-FFF2-40B4-BE49-F238E27FC236}">
                <a16:creationId xmlns:a16="http://schemas.microsoft.com/office/drawing/2014/main" xmlns="" id="{19AEF8F0-08E0-CF9C-EDFD-41154772F1B0}"/>
              </a:ext>
            </a:extLst>
          </p:cNvPr>
          <p:cNvSpPr/>
          <p:nvPr/>
        </p:nvSpPr>
        <p:spPr>
          <a:xfrm>
            <a:off x="521139" y="3943529"/>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ngh</a:t>
            </a:r>
            <a:r>
              <a:rPr lang="en-US" sz="4000" b="1" i="1" dirty="0" err="1">
                <a:solidFill>
                  <a:srgbClr val="0000CC"/>
                </a:solidFill>
                <a:latin typeface="Times New Roman" pitchFamily="18" charset="0"/>
                <a:cs typeface="Times New Roman" pitchFamily="18" charset="0"/>
              </a:rPr>
              <a:t>iêng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1" name="Rectangle 40">
            <a:extLst>
              <a:ext uri="{FF2B5EF4-FFF2-40B4-BE49-F238E27FC236}">
                <a16:creationId xmlns:a16="http://schemas.microsoft.com/office/drawing/2014/main" xmlns="" id="{4A449C44-EBA4-89B1-E68D-ABCC8EB8104B}"/>
              </a:ext>
            </a:extLst>
          </p:cNvPr>
          <p:cNvSpPr/>
          <p:nvPr/>
        </p:nvSpPr>
        <p:spPr>
          <a:xfrm>
            <a:off x="2642540" y="3919716"/>
            <a:ext cx="139543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gi</a:t>
            </a:r>
            <a:r>
              <a:rPr lang="en-US" sz="4000" b="1" i="1" dirty="0" err="1">
                <a:solidFill>
                  <a:srgbClr val="0000CC"/>
                </a:solidFill>
                <a:latin typeface="Times New Roman" pitchFamily="18" charset="0"/>
                <a:cs typeface="Times New Roman" pitchFamily="18" charset="0"/>
              </a:rPr>
              <a:t>àn</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xmlns="" id="{B3F6714C-1C0B-3934-E1EB-8DD88AA5EA53}"/>
              </a:ext>
            </a:extLst>
          </p:cNvPr>
          <p:cNvSpPr/>
          <p:nvPr/>
        </p:nvSpPr>
        <p:spPr>
          <a:xfrm>
            <a:off x="462902" y="4923997"/>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ông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3" name="Rectangle 42">
            <a:extLst>
              <a:ext uri="{FF2B5EF4-FFF2-40B4-BE49-F238E27FC236}">
                <a16:creationId xmlns:a16="http://schemas.microsoft.com/office/drawing/2014/main" xmlns="" id="{F5CB8A49-EC24-0501-1721-A911167CC2D8}"/>
              </a:ext>
            </a:extLst>
          </p:cNvPr>
          <p:cNvSpPr/>
          <p:nvPr/>
        </p:nvSpPr>
        <p:spPr>
          <a:xfrm>
            <a:off x="1966119" y="4930160"/>
            <a:ext cx="2244436"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ch</a:t>
            </a:r>
            <a:r>
              <a:rPr lang="en-US" sz="4000" b="1" i="1" dirty="0" err="1">
                <a:solidFill>
                  <a:srgbClr val="0000CC"/>
                </a:solidFill>
                <a:latin typeface="Times New Roman" pitchFamily="18" charset="0"/>
                <a:cs typeface="Times New Roman" pitchFamily="18" charset="0"/>
              </a:rPr>
              <a:t>ung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4645906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9682</TotalTime>
  <Words>1336</Words>
  <Application>Microsoft Office PowerPoint</Application>
  <PresentationFormat>Custom</PresentationFormat>
  <Paragraphs>201</Paragraphs>
  <Slides>18</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Default Design</vt:lpstr>
      <vt:lpstr>www.33ppt.com</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998</cp:revision>
  <dcterms:created xsi:type="dcterms:W3CDTF">2008-09-09T22:52:10Z</dcterms:created>
  <dcterms:modified xsi:type="dcterms:W3CDTF">2022-08-17T16:44:43Z</dcterms:modified>
</cp:coreProperties>
</file>