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3"/>
  </p:notesMasterIdLst>
  <p:sldIdLst>
    <p:sldId id="313" r:id="rId2"/>
    <p:sldId id="256" r:id="rId3"/>
    <p:sldId id="317" r:id="rId4"/>
    <p:sldId id="318" r:id="rId5"/>
    <p:sldId id="330" r:id="rId6"/>
    <p:sldId id="320" r:id="rId7"/>
    <p:sldId id="321" r:id="rId8"/>
    <p:sldId id="322" r:id="rId9"/>
    <p:sldId id="323" r:id="rId10"/>
    <p:sldId id="2797" r:id="rId11"/>
    <p:sldId id="326" r:id="rId12"/>
  </p:sldIdLst>
  <p:sldSz cx="12161838" cy="6858000"/>
  <p:notesSz cx="6858000" cy="9144000"/>
  <p:embeddedFontLst>
    <p:embeddedFont>
      <p:font typeface="Quicksand" panose="020B0604020202020204" charset="0"/>
      <p:regular r:id="rId14"/>
      <p:bold r:id="rId15"/>
    </p:embeddedFont>
    <p:embeddedFont>
      <p:font typeface="Bebas Neue" panose="020B0604020202020204" charset="0"/>
      <p:regular r:id="rId16"/>
    </p:embeddedFont>
    <p:embeddedFont>
      <p:font typeface="Titan One" panose="020B0604020202020204" charset="0"/>
      <p:regular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  <p:embeddedFont>
      <p:font typeface="Roboto Condensed Light" panose="020B0604020202020204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BE1D9"/>
    <a:srgbClr val="D60093"/>
    <a:srgbClr val="FFF9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90" autoAdjust="0"/>
  </p:normalViewPr>
  <p:slideViewPr>
    <p:cSldViewPr>
      <p:cViewPr varScale="1">
        <p:scale>
          <a:sx n="61" d="100"/>
          <a:sy n="61" d="100"/>
        </p:scale>
        <p:origin x="864" y="52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vi-VN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2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vi-VN" sz="11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7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3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43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47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8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vi-VN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0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647634" y="1643800"/>
            <a:ext cx="6866571" cy="35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235935" y="917134"/>
            <a:ext cx="10142461" cy="5331052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64" r:id="rId3"/>
    <p:sldLayoutId id="2147483669" r:id="rId4"/>
    <p:sldLayoutId id="2147483683" r:id="rId5"/>
    <p:sldLayoutId id="2147483687" r:id="rId6"/>
    <p:sldLayoutId id="214748368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60.png"/><Relationship Id="rId10" Type="http://schemas.openxmlformats.org/officeDocument/2006/relationships/image" Target="../media/image150.png"/><Relationship Id="rId9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70810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73953" y="-15325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0431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 dirty="0">
                  <a:ln w="11430"/>
                  <a:solidFill>
                    <a:schemeClr val="bg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337719" y="3733800"/>
            <a:ext cx="5180566" cy="27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84383" y="437541"/>
            <a:ext cx="625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Tìm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phép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thích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36079" y="320040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C7A3D0-7603-4634-971C-B65DF752FD16}"/>
              </a:ext>
            </a:extLst>
          </p:cNvPr>
          <p:cNvGrpSpPr/>
          <p:nvPr/>
        </p:nvGrpSpPr>
        <p:grpSpPr>
          <a:xfrm>
            <a:off x="1184383" y="712987"/>
            <a:ext cx="8810625" cy="5286375"/>
            <a:chOff x="2258219" y="859425"/>
            <a:chExt cx="8810625" cy="528637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B6A2514-02FF-4790-B605-F18072F9D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8219" y="859425"/>
              <a:ext cx="8810625" cy="528637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C78129-3931-4D31-AA14-72EDF28369FC}"/>
                </a:ext>
              </a:extLst>
            </p:cNvPr>
            <p:cNvSpPr/>
            <p:nvPr/>
          </p:nvSpPr>
          <p:spPr>
            <a:xfrm>
              <a:off x="7557770" y="2132218"/>
              <a:ext cx="1417551" cy="523220"/>
            </a:xfrm>
            <a:custGeom>
              <a:avLst/>
              <a:gdLst>
                <a:gd name="connsiteX0" fmla="*/ 0 w 1398587"/>
                <a:gd name="connsiteY0" fmla="*/ 0 h 392259"/>
                <a:gd name="connsiteX1" fmla="*/ 1398587 w 1398587"/>
                <a:gd name="connsiteY1" fmla="*/ 0 h 392259"/>
                <a:gd name="connsiteX2" fmla="*/ 1398587 w 1398587"/>
                <a:gd name="connsiteY2" fmla="*/ 392259 h 392259"/>
                <a:gd name="connsiteX3" fmla="*/ 0 w 1398587"/>
                <a:gd name="connsiteY3" fmla="*/ 392259 h 392259"/>
                <a:gd name="connsiteX4" fmla="*/ 0 w 1398587"/>
                <a:gd name="connsiteY4" fmla="*/ 0 h 392259"/>
                <a:gd name="connsiteX0" fmla="*/ 0 w 1398587"/>
                <a:gd name="connsiteY0" fmla="*/ 0 h 392259"/>
                <a:gd name="connsiteX1" fmla="*/ 1214289 w 1398587"/>
                <a:gd name="connsiteY1" fmla="*/ 297712 h 392259"/>
                <a:gd name="connsiteX2" fmla="*/ 1398587 w 1398587"/>
                <a:gd name="connsiteY2" fmla="*/ 392259 h 392259"/>
                <a:gd name="connsiteX3" fmla="*/ 0 w 1398587"/>
                <a:gd name="connsiteY3" fmla="*/ 392259 h 392259"/>
                <a:gd name="connsiteX4" fmla="*/ 0 w 1398587"/>
                <a:gd name="connsiteY4" fmla="*/ 0 h 392259"/>
                <a:gd name="connsiteX0" fmla="*/ 0 w 1398587"/>
                <a:gd name="connsiteY0" fmla="*/ 0 h 392259"/>
                <a:gd name="connsiteX1" fmla="*/ 1214289 w 1398587"/>
                <a:gd name="connsiteY1" fmla="*/ 297712 h 392259"/>
                <a:gd name="connsiteX2" fmla="*/ 1398587 w 1398587"/>
                <a:gd name="connsiteY2" fmla="*/ 392259 h 392259"/>
                <a:gd name="connsiteX3" fmla="*/ 212651 w 1398587"/>
                <a:gd name="connsiteY3" fmla="*/ 200873 h 392259"/>
                <a:gd name="connsiteX4" fmla="*/ 0 w 1398587"/>
                <a:gd name="connsiteY4" fmla="*/ 0 h 392259"/>
                <a:gd name="connsiteX0" fmla="*/ 0 w 1398587"/>
                <a:gd name="connsiteY0" fmla="*/ 0 h 392259"/>
                <a:gd name="connsiteX1" fmla="*/ 1214289 w 1398587"/>
                <a:gd name="connsiteY1" fmla="*/ 297712 h 392259"/>
                <a:gd name="connsiteX2" fmla="*/ 1398587 w 1398587"/>
                <a:gd name="connsiteY2" fmla="*/ 392259 h 392259"/>
                <a:gd name="connsiteX3" fmla="*/ 212651 w 1398587"/>
                <a:gd name="connsiteY3" fmla="*/ 200873 h 392259"/>
                <a:gd name="connsiteX4" fmla="*/ 0 w 1398587"/>
                <a:gd name="connsiteY4" fmla="*/ 0 h 392259"/>
                <a:gd name="connsiteX0" fmla="*/ 0 w 1398587"/>
                <a:gd name="connsiteY0" fmla="*/ 0 h 426248"/>
                <a:gd name="connsiteX1" fmla="*/ 1214289 w 1398587"/>
                <a:gd name="connsiteY1" fmla="*/ 297712 h 426248"/>
                <a:gd name="connsiteX2" fmla="*/ 1398587 w 1398587"/>
                <a:gd name="connsiteY2" fmla="*/ 392259 h 426248"/>
                <a:gd name="connsiteX3" fmla="*/ 1069882 w 1398587"/>
                <a:gd name="connsiteY3" fmla="*/ 415104 h 426248"/>
                <a:gd name="connsiteX4" fmla="*/ 212651 w 1398587"/>
                <a:gd name="connsiteY4" fmla="*/ 200873 h 426248"/>
                <a:gd name="connsiteX5" fmla="*/ 0 w 1398587"/>
                <a:gd name="connsiteY5" fmla="*/ 0 h 426248"/>
                <a:gd name="connsiteX0" fmla="*/ 0 w 1356056"/>
                <a:gd name="connsiteY0" fmla="*/ 0 h 447513"/>
                <a:gd name="connsiteX1" fmla="*/ 1171758 w 1356056"/>
                <a:gd name="connsiteY1" fmla="*/ 318977 h 447513"/>
                <a:gd name="connsiteX2" fmla="*/ 1356056 w 1356056"/>
                <a:gd name="connsiteY2" fmla="*/ 413524 h 447513"/>
                <a:gd name="connsiteX3" fmla="*/ 1027351 w 1356056"/>
                <a:gd name="connsiteY3" fmla="*/ 436369 h 447513"/>
                <a:gd name="connsiteX4" fmla="*/ 170120 w 1356056"/>
                <a:gd name="connsiteY4" fmla="*/ 222138 h 447513"/>
                <a:gd name="connsiteX5" fmla="*/ 0 w 1356056"/>
                <a:gd name="connsiteY5" fmla="*/ 0 h 447513"/>
                <a:gd name="connsiteX0" fmla="*/ 0 w 1356056"/>
                <a:gd name="connsiteY0" fmla="*/ 0 h 447513"/>
                <a:gd name="connsiteX1" fmla="*/ 1115051 w 1356056"/>
                <a:gd name="connsiteY1" fmla="*/ 382773 h 447513"/>
                <a:gd name="connsiteX2" fmla="*/ 1356056 w 1356056"/>
                <a:gd name="connsiteY2" fmla="*/ 413524 h 447513"/>
                <a:gd name="connsiteX3" fmla="*/ 1027351 w 1356056"/>
                <a:gd name="connsiteY3" fmla="*/ 436369 h 447513"/>
                <a:gd name="connsiteX4" fmla="*/ 170120 w 1356056"/>
                <a:gd name="connsiteY4" fmla="*/ 222138 h 447513"/>
                <a:gd name="connsiteX5" fmla="*/ 0 w 1356056"/>
                <a:gd name="connsiteY5" fmla="*/ 0 h 447513"/>
                <a:gd name="connsiteX0" fmla="*/ 0 w 1399120"/>
                <a:gd name="connsiteY0" fmla="*/ 0 h 455899"/>
                <a:gd name="connsiteX1" fmla="*/ 1115051 w 1399120"/>
                <a:gd name="connsiteY1" fmla="*/ 382773 h 455899"/>
                <a:gd name="connsiteX2" fmla="*/ 1399120 w 1399120"/>
                <a:gd name="connsiteY2" fmla="*/ 444622 h 455899"/>
                <a:gd name="connsiteX3" fmla="*/ 1027351 w 1399120"/>
                <a:gd name="connsiteY3" fmla="*/ 436369 h 455899"/>
                <a:gd name="connsiteX4" fmla="*/ 170120 w 1399120"/>
                <a:gd name="connsiteY4" fmla="*/ 222138 h 455899"/>
                <a:gd name="connsiteX5" fmla="*/ 0 w 1399120"/>
                <a:gd name="connsiteY5" fmla="*/ 0 h 455899"/>
                <a:gd name="connsiteX0" fmla="*/ 0 w 1399120"/>
                <a:gd name="connsiteY0" fmla="*/ 0 h 499140"/>
                <a:gd name="connsiteX1" fmla="*/ 1115051 w 1399120"/>
                <a:gd name="connsiteY1" fmla="*/ 382773 h 499140"/>
                <a:gd name="connsiteX2" fmla="*/ 1399120 w 1399120"/>
                <a:gd name="connsiteY2" fmla="*/ 444622 h 499140"/>
                <a:gd name="connsiteX3" fmla="*/ 1027351 w 1399120"/>
                <a:gd name="connsiteY3" fmla="*/ 490790 h 499140"/>
                <a:gd name="connsiteX4" fmla="*/ 170120 w 1399120"/>
                <a:gd name="connsiteY4" fmla="*/ 222138 h 499140"/>
                <a:gd name="connsiteX5" fmla="*/ 0 w 1399120"/>
                <a:gd name="connsiteY5" fmla="*/ 0 h 499140"/>
                <a:gd name="connsiteX0" fmla="*/ 0 w 1399120"/>
                <a:gd name="connsiteY0" fmla="*/ 0 h 499140"/>
                <a:gd name="connsiteX1" fmla="*/ 1115051 w 1399120"/>
                <a:gd name="connsiteY1" fmla="*/ 382773 h 499140"/>
                <a:gd name="connsiteX2" fmla="*/ 1399120 w 1399120"/>
                <a:gd name="connsiteY2" fmla="*/ 444622 h 499140"/>
                <a:gd name="connsiteX3" fmla="*/ 1027351 w 1399120"/>
                <a:gd name="connsiteY3" fmla="*/ 490790 h 499140"/>
                <a:gd name="connsiteX4" fmla="*/ 580159 w 1399120"/>
                <a:gd name="connsiteY4" fmla="*/ 386041 h 499140"/>
                <a:gd name="connsiteX5" fmla="*/ 170120 w 1399120"/>
                <a:gd name="connsiteY5" fmla="*/ 222138 h 499140"/>
                <a:gd name="connsiteX6" fmla="*/ 0 w 1399120"/>
                <a:gd name="connsiteY6" fmla="*/ 0 h 499140"/>
                <a:gd name="connsiteX0" fmla="*/ 0 w 1420652"/>
                <a:gd name="connsiteY0" fmla="*/ 0 h 499140"/>
                <a:gd name="connsiteX1" fmla="*/ 1136583 w 1420652"/>
                <a:gd name="connsiteY1" fmla="*/ 382773 h 499140"/>
                <a:gd name="connsiteX2" fmla="*/ 1420652 w 1420652"/>
                <a:gd name="connsiteY2" fmla="*/ 444622 h 499140"/>
                <a:gd name="connsiteX3" fmla="*/ 1048883 w 1420652"/>
                <a:gd name="connsiteY3" fmla="*/ 490790 h 499140"/>
                <a:gd name="connsiteX4" fmla="*/ 601691 w 1420652"/>
                <a:gd name="connsiteY4" fmla="*/ 386041 h 499140"/>
                <a:gd name="connsiteX5" fmla="*/ 191652 w 1420652"/>
                <a:gd name="connsiteY5" fmla="*/ 222138 h 499140"/>
                <a:gd name="connsiteX6" fmla="*/ 0 w 1420652"/>
                <a:gd name="connsiteY6" fmla="*/ 0 h 499140"/>
                <a:gd name="connsiteX0" fmla="*/ 0 w 1399120"/>
                <a:gd name="connsiteY0" fmla="*/ 0 h 538013"/>
                <a:gd name="connsiteX1" fmla="*/ 1115051 w 1399120"/>
                <a:gd name="connsiteY1" fmla="*/ 421646 h 538013"/>
                <a:gd name="connsiteX2" fmla="*/ 1399120 w 1399120"/>
                <a:gd name="connsiteY2" fmla="*/ 483495 h 538013"/>
                <a:gd name="connsiteX3" fmla="*/ 1027351 w 1399120"/>
                <a:gd name="connsiteY3" fmla="*/ 529663 h 538013"/>
                <a:gd name="connsiteX4" fmla="*/ 580159 w 1399120"/>
                <a:gd name="connsiteY4" fmla="*/ 424914 h 538013"/>
                <a:gd name="connsiteX5" fmla="*/ 170120 w 1399120"/>
                <a:gd name="connsiteY5" fmla="*/ 261011 h 538013"/>
                <a:gd name="connsiteX6" fmla="*/ 0 w 1399120"/>
                <a:gd name="connsiteY6" fmla="*/ 0 h 538013"/>
                <a:gd name="connsiteX0" fmla="*/ 0 w 1413757"/>
                <a:gd name="connsiteY0" fmla="*/ 0 h 534500"/>
                <a:gd name="connsiteX1" fmla="*/ 1115051 w 1413757"/>
                <a:gd name="connsiteY1" fmla="*/ 421646 h 534500"/>
                <a:gd name="connsiteX2" fmla="*/ 1399120 w 1413757"/>
                <a:gd name="connsiteY2" fmla="*/ 483495 h 534500"/>
                <a:gd name="connsiteX3" fmla="*/ 1346207 w 1413757"/>
                <a:gd name="connsiteY3" fmla="*/ 516144 h 534500"/>
                <a:gd name="connsiteX4" fmla="*/ 1027351 w 1413757"/>
                <a:gd name="connsiteY4" fmla="*/ 529663 h 534500"/>
                <a:gd name="connsiteX5" fmla="*/ 580159 w 1413757"/>
                <a:gd name="connsiteY5" fmla="*/ 424914 h 534500"/>
                <a:gd name="connsiteX6" fmla="*/ 170120 w 1413757"/>
                <a:gd name="connsiteY6" fmla="*/ 261011 h 534500"/>
                <a:gd name="connsiteX7" fmla="*/ 0 w 1413757"/>
                <a:gd name="connsiteY7" fmla="*/ 0 h 534500"/>
                <a:gd name="connsiteX0" fmla="*/ 0 w 1431535"/>
                <a:gd name="connsiteY0" fmla="*/ 0 h 534500"/>
                <a:gd name="connsiteX1" fmla="*/ 1115051 w 1431535"/>
                <a:gd name="connsiteY1" fmla="*/ 421646 h 534500"/>
                <a:gd name="connsiteX2" fmla="*/ 1420653 w 1431535"/>
                <a:gd name="connsiteY2" fmla="*/ 483495 h 534500"/>
                <a:gd name="connsiteX3" fmla="*/ 1346207 w 1431535"/>
                <a:gd name="connsiteY3" fmla="*/ 516144 h 534500"/>
                <a:gd name="connsiteX4" fmla="*/ 1027351 w 1431535"/>
                <a:gd name="connsiteY4" fmla="*/ 529663 h 534500"/>
                <a:gd name="connsiteX5" fmla="*/ 580159 w 1431535"/>
                <a:gd name="connsiteY5" fmla="*/ 424914 h 534500"/>
                <a:gd name="connsiteX6" fmla="*/ 170120 w 1431535"/>
                <a:gd name="connsiteY6" fmla="*/ 261011 h 534500"/>
                <a:gd name="connsiteX7" fmla="*/ 0 w 1431535"/>
                <a:gd name="connsiteY7" fmla="*/ 0 h 534500"/>
                <a:gd name="connsiteX0" fmla="*/ 0 w 1431535"/>
                <a:gd name="connsiteY0" fmla="*/ 0 h 534500"/>
                <a:gd name="connsiteX1" fmla="*/ 1115051 w 1431535"/>
                <a:gd name="connsiteY1" fmla="*/ 421646 h 534500"/>
                <a:gd name="connsiteX2" fmla="*/ 1290981 w 1431535"/>
                <a:gd name="connsiteY2" fmla="*/ 416333 h 534500"/>
                <a:gd name="connsiteX3" fmla="*/ 1420653 w 1431535"/>
                <a:gd name="connsiteY3" fmla="*/ 483495 h 534500"/>
                <a:gd name="connsiteX4" fmla="*/ 1346207 w 1431535"/>
                <a:gd name="connsiteY4" fmla="*/ 516144 h 534500"/>
                <a:gd name="connsiteX5" fmla="*/ 1027351 w 1431535"/>
                <a:gd name="connsiteY5" fmla="*/ 529663 h 534500"/>
                <a:gd name="connsiteX6" fmla="*/ 580159 w 1431535"/>
                <a:gd name="connsiteY6" fmla="*/ 424914 h 534500"/>
                <a:gd name="connsiteX7" fmla="*/ 170120 w 1431535"/>
                <a:gd name="connsiteY7" fmla="*/ 261011 h 534500"/>
                <a:gd name="connsiteX8" fmla="*/ 0 w 1431535"/>
                <a:gd name="connsiteY8" fmla="*/ 0 h 534500"/>
                <a:gd name="connsiteX0" fmla="*/ 0 w 1450946"/>
                <a:gd name="connsiteY0" fmla="*/ 0 h 534500"/>
                <a:gd name="connsiteX1" fmla="*/ 1115051 w 1450946"/>
                <a:gd name="connsiteY1" fmla="*/ 421646 h 534500"/>
                <a:gd name="connsiteX2" fmla="*/ 1290981 w 1450946"/>
                <a:gd name="connsiteY2" fmla="*/ 416333 h 534500"/>
                <a:gd name="connsiteX3" fmla="*/ 1442420 w 1450946"/>
                <a:gd name="connsiteY3" fmla="*/ 476254 h 534500"/>
                <a:gd name="connsiteX4" fmla="*/ 1346207 w 1450946"/>
                <a:gd name="connsiteY4" fmla="*/ 516144 h 534500"/>
                <a:gd name="connsiteX5" fmla="*/ 1027351 w 1450946"/>
                <a:gd name="connsiteY5" fmla="*/ 529663 h 534500"/>
                <a:gd name="connsiteX6" fmla="*/ 580159 w 1450946"/>
                <a:gd name="connsiteY6" fmla="*/ 424914 h 534500"/>
                <a:gd name="connsiteX7" fmla="*/ 170120 w 1450946"/>
                <a:gd name="connsiteY7" fmla="*/ 261011 h 534500"/>
                <a:gd name="connsiteX8" fmla="*/ 0 w 1450946"/>
                <a:gd name="connsiteY8" fmla="*/ 0 h 53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0946" h="534500">
                  <a:moveTo>
                    <a:pt x="0" y="0"/>
                  </a:moveTo>
                  <a:lnTo>
                    <a:pt x="1115051" y="421646"/>
                  </a:lnTo>
                  <a:cubicBezTo>
                    <a:pt x="1171276" y="429530"/>
                    <a:pt x="1234756" y="408449"/>
                    <a:pt x="1290981" y="416333"/>
                  </a:cubicBezTo>
                  <a:lnTo>
                    <a:pt x="1442420" y="476254"/>
                  </a:lnTo>
                  <a:cubicBezTo>
                    <a:pt x="1474965" y="490708"/>
                    <a:pt x="1408169" y="508449"/>
                    <a:pt x="1346207" y="516144"/>
                  </a:cubicBezTo>
                  <a:cubicBezTo>
                    <a:pt x="1284245" y="523839"/>
                    <a:pt x="1149045" y="543572"/>
                    <a:pt x="1027351" y="529663"/>
                  </a:cubicBezTo>
                  <a:cubicBezTo>
                    <a:pt x="890858" y="517308"/>
                    <a:pt x="723031" y="469689"/>
                    <a:pt x="580159" y="424914"/>
                  </a:cubicBezTo>
                  <a:cubicBezTo>
                    <a:pt x="437287" y="380139"/>
                    <a:pt x="266813" y="322760"/>
                    <a:pt x="170120" y="2610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9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9DE"/>
                </a:solidFill>
              </a:endParaRPr>
            </a:p>
          </p:txBody>
        </p:sp>
      </p:grp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A0C7805F-74C2-4681-96B2-748721DDFBE0}"/>
              </a:ext>
            </a:extLst>
          </p:cNvPr>
          <p:cNvSpPr/>
          <p:nvPr/>
        </p:nvSpPr>
        <p:spPr>
          <a:xfrm>
            <a:off x="2338256" y="2043774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+ 4 + 4 = 20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A7523FF9-2FE7-463E-BAAD-CCAEBC25D63C}"/>
              </a:ext>
            </a:extLst>
          </p:cNvPr>
          <p:cNvSpPr/>
          <p:nvPr/>
        </p:nvSpPr>
        <p:spPr>
          <a:xfrm>
            <a:off x="2892850" y="3427896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6" name="Rectangle: Rounded Corners 11">
            <a:extLst>
              <a:ext uri="{FF2B5EF4-FFF2-40B4-BE49-F238E27FC236}">
                <a16:creationId xmlns:a16="http://schemas.microsoft.com/office/drawing/2014/main" id="{A24518E7-9631-4F70-AE85-FE5C1F6CB789}"/>
              </a:ext>
            </a:extLst>
          </p:cNvPr>
          <p:cNvSpPr/>
          <p:nvPr/>
        </p:nvSpPr>
        <p:spPr>
          <a:xfrm>
            <a:off x="3185298" y="4622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id="{EF23EF6B-327C-4386-9ED5-BB6637B3DF64}"/>
              </a:ext>
            </a:extLst>
          </p:cNvPr>
          <p:cNvSpPr/>
          <p:nvPr/>
        </p:nvSpPr>
        <p:spPr>
          <a:xfrm>
            <a:off x="2700727" y="5765454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2 + 2 + 2 + 2 = 8</a:t>
            </a: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0A828214-FB5F-47BF-9E9E-FF383729BCDA}"/>
              </a:ext>
            </a:extLst>
          </p:cNvPr>
          <p:cNvSpPr/>
          <p:nvPr/>
        </p:nvSpPr>
        <p:spPr>
          <a:xfrm>
            <a:off x="6257131" y="2023321"/>
            <a:ext cx="2033587" cy="210233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D424823A-D7C1-4F56-8CD4-1FF546AE9853}"/>
              </a:ext>
            </a:extLst>
          </p:cNvPr>
          <p:cNvSpPr/>
          <p:nvPr/>
        </p:nvSpPr>
        <p:spPr>
          <a:xfrm>
            <a:off x="6110933" y="3356174"/>
            <a:ext cx="2332185" cy="1266064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7EB5AD94-F67C-4B36-ACC4-92B979C4E0E5}"/>
              </a:ext>
            </a:extLst>
          </p:cNvPr>
          <p:cNvSpPr/>
          <p:nvPr/>
        </p:nvSpPr>
        <p:spPr>
          <a:xfrm>
            <a:off x="6257131" y="3376620"/>
            <a:ext cx="1905001" cy="203358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2728AD3C-6980-4077-A61E-4DD1E65BC169}"/>
              </a:ext>
            </a:extLst>
          </p:cNvPr>
          <p:cNvSpPr/>
          <p:nvPr/>
        </p:nvSpPr>
        <p:spPr>
          <a:xfrm>
            <a:off x="5395119" y="4302883"/>
            <a:ext cx="2767013" cy="116653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3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90119" y="369380"/>
            <a:ext cx="453181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</a:rPr>
              <a:t>Vận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smtClean="0">
                <a:solidFill>
                  <a:srgbClr val="00B050"/>
                </a:solidFill>
              </a:rPr>
              <a:t>dụng</a:t>
            </a:r>
          </a:p>
        </p:txBody>
      </p:sp>
      <p:sp>
        <p:nvSpPr>
          <p:cNvPr id="4" name="AutoShape 2" descr="Happy Strawberry Cartoon Transparent PNG &amp; SVG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16819" y="2106464"/>
            <a:ext cx="2935981" cy="2645072"/>
            <a:chOff x="816819" y="2106464"/>
            <a:chExt cx="2935981" cy="2645072"/>
          </a:xfrm>
        </p:grpSpPr>
        <p:pic>
          <p:nvPicPr>
            <p:cNvPr id="1028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066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810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38" y="34290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816819" y="2106464"/>
              <a:ext cx="2935981" cy="2645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12928" y="2107258"/>
            <a:ext cx="2935981" cy="2645072"/>
            <a:chOff x="816819" y="2106464"/>
            <a:chExt cx="2935981" cy="2645072"/>
          </a:xfrm>
        </p:grpSpPr>
        <p:pic>
          <p:nvPicPr>
            <p:cNvPr id="22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066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810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38" y="34290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/>
            <p:cNvSpPr/>
            <p:nvPr/>
          </p:nvSpPr>
          <p:spPr>
            <a:xfrm>
              <a:off x="816819" y="2106464"/>
              <a:ext cx="2935981" cy="2645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09037" y="2108052"/>
            <a:ext cx="2935981" cy="2645072"/>
            <a:chOff x="816819" y="2106464"/>
            <a:chExt cx="2935981" cy="2645072"/>
          </a:xfrm>
        </p:grpSpPr>
        <p:pic>
          <p:nvPicPr>
            <p:cNvPr id="27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066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810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38" y="34290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816819" y="2106464"/>
              <a:ext cx="2935981" cy="2645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05734" y="5537588"/>
            <a:ext cx="2935981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</a:rPr>
              <a:t>A. 3 x 2 = 6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572254" y="5549282"/>
            <a:ext cx="3052813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</a:rPr>
              <a:t>B. 3 x 3 = 9</a:t>
            </a:r>
            <a:endParaRPr lang="vi-VN" sz="3600" dirty="0">
              <a:solidFill>
                <a:srgbClr val="002060"/>
              </a:solidFill>
            </a:endParaRPr>
          </a:p>
        </p:txBody>
      </p:sp>
      <p:pic>
        <p:nvPicPr>
          <p:cNvPr id="33" name="Picture 3" descr="F:\AAA-PDF-SGK\PNG\Untitled2.png"/>
          <p:cNvPicPr>
            <a:picLocks noChangeAspect="1" noChangeArrowheads="1"/>
          </p:cNvPicPr>
          <p:nvPr/>
        </p:nvPicPr>
        <p:blipFill rotWithShape="1">
          <a:blip r:embed="rId5"/>
          <a:srcRect l="43591" t="12007"/>
          <a:stretch/>
        </p:blipFill>
        <p:spPr bwMode="auto">
          <a:xfrm>
            <a:off x="10604126" y="5255314"/>
            <a:ext cx="1124744" cy="1210878"/>
          </a:xfrm>
          <a:prstGeom prst="rect">
            <a:avLst/>
          </a:prstGeom>
          <a:noFill/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0" r="72836" b="41260"/>
          <a:stretch/>
        </p:blipFill>
        <p:spPr>
          <a:xfrm>
            <a:off x="174108" y="5087688"/>
            <a:ext cx="1397623" cy="15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"/>
          <p:cNvSpPr/>
          <p:nvPr/>
        </p:nvSpPr>
        <p:spPr>
          <a:xfrm>
            <a:off x="8389113" y="2071385"/>
            <a:ext cx="437016" cy="464167"/>
          </a:xfrm>
          <a:custGeom>
            <a:avLst/>
            <a:gdLst/>
            <a:ahLst/>
            <a:cxnLst/>
            <a:rect l="l" t="t" r="r" b="b"/>
            <a:pathLst>
              <a:path w="13143" h="13925" extrusionOk="0">
                <a:moveTo>
                  <a:pt x="10038" y="1"/>
                </a:moveTo>
                <a:cubicBezTo>
                  <a:pt x="9444" y="1"/>
                  <a:pt x="8856" y="213"/>
                  <a:pt x="8374" y="581"/>
                </a:cubicBezTo>
                <a:cubicBezTo>
                  <a:pt x="7232" y="1428"/>
                  <a:pt x="6897" y="2729"/>
                  <a:pt x="6897" y="4049"/>
                </a:cubicBezTo>
                <a:cubicBezTo>
                  <a:pt x="6384" y="3458"/>
                  <a:pt x="5773" y="2926"/>
                  <a:pt x="5104" y="2551"/>
                </a:cubicBezTo>
                <a:cubicBezTo>
                  <a:pt x="4502" y="2198"/>
                  <a:pt x="3853" y="1971"/>
                  <a:pt x="3171" y="1971"/>
                </a:cubicBezTo>
                <a:cubicBezTo>
                  <a:pt x="3093" y="1971"/>
                  <a:pt x="3015" y="1974"/>
                  <a:pt x="2936" y="1980"/>
                </a:cubicBezTo>
                <a:cubicBezTo>
                  <a:pt x="2168" y="2039"/>
                  <a:pt x="1380" y="2413"/>
                  <a:pt x="927" y="3044"/>
                </a:cubicBezTo>
                <a:cubicBezTo>
                  <a:pt x="1" y="4384"/>
                  <a:pt x="631" y="6078"/>
                  <a:pt x="1557" y="7221"/>
                </a:cubicBezTo>
                <a:cubicBezTo>
                  <a:pt x="2089" y="7871"/>
                  <a:pt x="2700" y="8442"/>
                  <a:pt x="3311" y="9014"/>
                </a:cubicBezTo>
                <a:cubicBezTo>
                  <a:pt x="3902" y="9565"/>
                  <a:pt x="4513" y="10097"/>
                  <a:pt x="5143" y="10629"/>
                </a:cubicBezTo>
                <a:cubicBezTo>
                  <a:pt x="6581" y="11812"/>
                  <a:pt x="8098" y="12875"/>
                  <a:pt x="9694" y="13841"/>
                </a:cubicBezTo>
                <a:cubicBezTo>
                  <a:pt x="9788" y="13892"/>
                  <a:pt x="9904" y="13925"/>
                  <a:pt x="10018" y="13925"/>
                </a:cubicBezTo>
                <a:cubicBezTo>
                  <a:pt x="10167" y="13925"/>
                  <a:pt x="10314" y="13868"/>
                  <a:pt x="10404" y="13723"/>
                </a:cubicBezTo>
                <a:cubicBezTo>
                  <a:pt x="11468" y="12087"/>
                  <a:pt x="12236" y="10275"/>
                  <a:pt x="12689" y="8383"/>
                </a:cubicBezTo>
                <a:cubicBezTo>
                  <a:pt x="12906" y="7457"/>
                  <a:pt x="13044" y="6492"/>
                  <a:pt x="13103" y="5546"/>
                </a:cubicBezTo>
                <a:cubicBezTo>
                  <a:pt x="13142" y="4482"/>
                  <a:pt x="13142" y="3379"/>
                  <a:pt x="12827" y="2354"/>
                </a:cubicBezTo>
                <a:cubicBezTo>
                  <a:pt x="12532" y="1428"/>
                  <a:pt x="11901" y="601"/>
                  <a:pt x="11014" y="207"/>
                </a:cubicBezTo>
                <a:cubicBezTo>
                  <a:pt x="10698" y="66"/>
                  <a:pt x="10367" y="1"/>
                  <a:pt x="10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691" name="Google Shape;691;p41"/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692" name="Google Shape;692;p41"/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701" name="Google Shape;701;p41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04" name="Google Shape;704;p41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705" name="Google Shape;705;p41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13" name="Google Shape;713;p41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47633" y="2230337"/>
            <a:ext cx="6866571" cy="3570400"/>
          </a:xfrm>
        </p:spPr>
        <p:txBody>
          <a:bodyPr/>
          <a:lstStyle/>
          <a:p>
            <a:r>
              <a:rPr lang="en-US" sz="7200" b="1" dirty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BÀI 37</a:t>
            </a:r>
            <a:br>
              <a:rPr lang="en-US" sz="7200" b="1" dirty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b="1" dirty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NHÂN</a:t>
            </a:r>
            <a:endParaRPr lang="en-US" sz="7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347119" y="733354"/>
            <a:ext cx="8850421" cy="1446093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 ĐỀ 8:</a:t>
            </a:r>
          </a:p>
          <a:p>
            <a:pPr algn="just"/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NHÂN, PHÉP CHIA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4952" y="1201643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128" r="66894"/>
          <a:stretch/>
        </p:blipFill>
        <p:spPr>
          <a:xfrm>
            <a:off x="762564" y="1077997"/>
            <a:ext cx="2209801" cy="1308557"/>
          </a:xfrm>
          <a:prstGeom prst="ellipse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475653" y="286569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a)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661318" y="23763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A82232-EA7E-4E8F-B974-DF7FFBCEF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128" r="66894"/>
          <a:stretch/>
        </p:blipFill>
        <p:spPr>
          <a:xfrm>
            <a:off x="2971349" y="1088630"/>
            <a:ext cx="2209801" cy="1308557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58BC71A-C5BB-493F-AB22-06E12567233C}"/>
              </a:ext>
            </a:extLst>
          </p:cNvPr>
          <p:cNvSpPr txBox="1"/>
          <p:nvPr/>
        </p:nvSpPr>
        <p:spPr>
          <a:xfrm>
            <a:off x="3819051" y="237814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3A8872F-32CD-40CE-B2BD-C3415CEF8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128" r="66894"/>
          <a:stretch/>
        </p:blipFill>
        <p:spPr>
          <a:xfrm>
            <a:off x="5293927" y="1081541"/>
            <a:ext cx="2209801" cy="1308557"/>
          </a:xfrm>
          <a:prstGeom prst="ellipse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613D65-B2B3-48D3-8EBC-98D227C41CEE}"/>
              </a:ext>
            </a:extLst>
          </p:cNvPr>
          <p:cNvSpPr txBox="1"/>
          <p:nvPr/>
        </p:nvSpPr>
        <p:spPr>
          <a:xfrm>
            <a:off x="6116482" y="2381693"/>
            <a:ext cx="404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410109-E863-48C2-9363-F45B93FC9C7E}"/>
              </a:ext>
            </a:extLst>
          </p:cNvPr>
          <p:cNvGrpSpPr/>
          <p:nvPr/>
        </p:nvGrpSpPr>
        <p:grpSpPr>
          <a:xfrm>
            <a:off x="6919119" y="304800"/>
            <a:ext cx="5048250" cy="4457700"/>
            <a:chOff x="6115705" y="304800"/>
            <a:chExt cx="5048250" cy="44577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F96E5A9-809E-4F08-A6E9-F86BBAC57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15705" y="304800"/>
              <a:ext cx="5048250" cy="44577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C27480-4B26-44D5-BE45-735A8D954B92}"/>
                </a:ext>
              </a:extLst>
            </p:cNvPr>
            <p:cNvSpPr txBox="1"/>
            <p:nvPr/>
          </p:nvSpPr>
          <p:spPr>
            <a:xfrm>
              <a:off x="6924398" y="844564"/>
              <a:ext cx="368409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00" i="1" dirty="0">
                  <a:solidFill>
                    <a:srgbClr val="002060"/>
                  </a:solidFill>
                </a:rPr>
                <a:t>Mỗi đĩa có 2 quả cam. 3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B4E1C6A-4C06-4707-8540-786EDC2466AD}"/>
              </a:ext>
            </a:extLst>
          </p:cNvPr>
          <p:cNvSpPr txBox="1"/>
          <p:nvPr/>
        </p:nvSpPr>
        <p:spPr>
          <a:xfrm>
            <a:off x="2717712" y="237171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773E85-A0AC-45FF-809E-FCB82B139D1E}"/>
              </a:ext>
            </a:extLst>
          </p:cNvPr>
          <p:cNvSpPr txBox="1"/>
          <p:nvPr/>
        </p:nvSpPr>
        <p:spPr>
          <a:xfrm>
            <a:off x="6963915" y="237749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265F2A-26A2-4E80-A555-0B3231F5C8ED}"/>
              </a:ext>
            </a:extLst>
          </p:cNvPr>
          <p:cNvSpPr txBox="1"/>
          <p:nvPr/>
        </p:nvSpPr>
        <p:spPr>
          <a:xfrm>
            <a:off x="4976020" y="238190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210407-C305-43D0-81A1-2A43D458F3F9}"/>
              </a:ext>
            </a:extLst>
          </p:cNvPr>
          <p:cNvSpPr txBox="1"/>
          <p:nvPr/>
        </p:nvSpPr>
        <p:spPr>
          <a:xfrm>
            <a:off x="7844254" y="2385893"/>
            <a:ext cx="404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99B839-1F16-4BE5-9429-64965101F080}"/>
              </a:ext>
            </a:extLst>
          </p:cNvPr>
          <p:cNvSpPr txBox="1"/>
          <p:nvPr/>
        </p:nvSpPr>
        <p:spPr>
          <a:xfrm>
            <a:off x="798874" y="3198167"/>
            <a:ext cx="935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Mỗi đĩa có 2 quả cam. 3 đĩa như vậy có tất cả 6 quả cam.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4C2C57-503A-4753-A53C-91D20B5D6418}"/>
              </a:ext>
            </a:extLst>
          </p:cNvPr>
          <p:cNvSpPr txBox="1"/>
          <p:nvPr/>
        </p:nvSpPr>
        <p:spPr>
          <a:xfrm>
            <a:off x="767994" y="3814692"/>
            <a:ext cx="689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Ta chuyển 2 + 2 + 2 = 6 thành phép nhân: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532253B-7C55-4CF3-988E-34C8F4A50079}"/>
              </a:ext>
            </a:extLst>
          </p:cNvPr>
          <p:cNvCxnSpPr/>
          <p:nvPr/>
        </p:nvCxnSpPr>
        <p:spPr>
          <a:xfrm>
            <a:off x="2712914" y="3633328"/>
            <a:ext cx="15486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CF8CB04-E86A-4547-9C39-B4173ECEE9C2}"/>
              </a:ext>
            </a:extLst>
          </p:cNvPr>
          <p:cNvSpPr/>
          <p:nvPr/>
        </p:nvSpPr>
        <p:spPr>
          <a:xfrm>
            <a:off x="3344563" y="4408938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0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D46CCF0-1E86-4CCD-85BF-1A3AC2C1B8F5}"/>
              </a:ext>
            </a:extLst>
          </p:cNvPr>
          <p:cNvSpPr/>
          <p:nvPr/>
        </p:nvSpPr>
        <p:spPr>
          <a:xfrm>
            <a:off x="3431280" y="437275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E8D130D-A258-4489-B336-DA3996F86E99}"/>
              </a:ext>
            </a:extLst>
          </p:cNvPr>
          <p:cNvSpPr/>
          <p:nvPr/>
        </p:nvSpPr>
        <p:spPr>
          <a:xfrm>
            <a:off x="4426453" y="3186308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0050773-BC4D-415A-AA26-1F134345D15E}"/>
                  </a:ext>
                </a:extLst>
              </p:cNvPr>
              <p:cNvSpPr txBox="1"/>
              <p:nvPr/>
            </p:nvSpPr>
            <p:spPr>
              <a:xfrm>
                <a:off x="3942874" y="4418915"/>
                <a:ext cx="38151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0050773-BC4D-415A-AA26-1F134345D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74" y="4418915"/>
                <a:ext cx="38151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BB6B31C2-A66F-4B2D-A48F-FDA350715997}"/>
              </a:ext>
            </a:extLst>
          </p:cNvPr>
          <p:cNvSpPr/>
          <p:nvPr/>
        </p:nvSpPr>
        <p:spPr>
          <a:xfrm>
            <a:off x="4426453" y="4369864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D5C3537-3276-4114-A56E-F197F75C378B}"/>
              </a:ext>
            </a:extLst>
          </p:cNvPr>
          <p:cNvCxnSpPr/>
          <p:nvPr/>
        </p:nvCxnSpPr>
        <p:spPr>
          <a:xfrm>
            <a:off x="8308353" y="3633328"/>
            <a:ext cx="15486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223BA4D-F4EA-47A3-96C0-EF6053CDE9F5}"/>
              </a:ext>
            </a:extLst>
          </p:cNvPr>
          <p:cNvSpPr/>
          <p:nvPr/>
        </p:nvSpPr>
        <p:spPr>
          <a:xfrm>
            <a:off x="4915161" y="4369864"/>
            <a:ext cx="4090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D689EC-5EF2-4E81-8135-BC2AB22CD3FB}"/>
              </a:ext>
            </a:extLst>
          </p:cNvPr>
          <p:cNvSpPr/>
          <p:nvPr/>
        </p:nvSpPr>
        <p:spPr>
          <a:xfrm>
            <a:off x="5403869" y="4369864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F144BF-837F-4B24-B5D1-217465D7B196}"/>
              </a:ext>
            </a:extLst>
          </p:cNvPr>
          <p:cNvSpPr txBox="1"/>
          <p:nvPr/>
        </p:nvSpPr>
        <p:spPr>
          <a:xfrm>
            <a:off x="809855" y="5085869"/>
            <a:ext cx="705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Đọc là: </a:t>
            </a:r>
            <a:r>
              <a:rPr lang="vi-VN" sz="2800" b="1" dirty="0">
                <a:solidFill>
                  <a:srgbClr val="00B050"/>
                </a:solidFill>
              </a:rPr>
              <a:t>Hai nhân ba bằng sáu</a:t>
            </a:r>
            <a:r>
              <a:rPr lang="vi-VN" sz="2800" dirty="0">
                <a:solidFill>
                  <a:srgbClr val="00B05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EACFDB-FA17-410D-A3AD-C72710C8551A}"/>
                  </a:ext>
                </a:extLst>
              </p:cNvPr>
              <p:cNvSpPr txBox="1"/>
              <p:nvPr/>
            </p:nvSpPr>
            <p:spPr>
              <a:xfrm>
                <a:off x="809856" y="5789161"/>
                <a:ext cx="4729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/>
                  <a:t>Dấu </a:t>
                </a:r>
                <a14:m>
                  <m:oMath xmlns:m="http://schemas.openxmlformats.org/officeDocument/2006/math">
                    <m:r>
                      <a:rPr lang="vi-VN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/>
                  <a:t>là </a:t>
                </a:r>
                <a:r>
                  <a:rPr lang="vi-VN" sz="2800" b="1" dirty="0">
                    <a:solidFill>
                      <a:srgbClr val="0000FF"/>
                    </a:solidFill>
                  </a:rPr>
                  <a:t>dấu nhân</a:t>
                </a:r>
                <a:r>
                  <a:rPr lang="vi-VN" sz="2800" dirty="0">
                    <a:solidFill>
                      <a:srgbClr val="0000FF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EACFDB-FA17-410D-A3AD-C72710C85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56" y="5789161"/>
                <a:ext cx="4729946" cy="523220"/>
              </a:xfrm>
              <a:prstGeom prst="rect">
                <a:avLst/>
              </a:prstGeom>
              <a:blipFill>
                <a:blip r:embed="rId7"/>
                <a:stretch>
                  <a:fillRect l="-2706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2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22" grpId="0"/>
      <p:bldP spid="24" grpId="0"/>
      <p:bldP spid="28" grpId="0"/>
      <p:bldP spid="29" grpId="0"/>
      <p:bldP spid="30" grpId="0"/>
      <p:bldP spid="31" grpId="0"/>
      <p:bldP spid="34" grpId="0"/>
      <p:bldP spid="35" grpId="0"/>
      <p:bldP spid="37" grpId="0" animBg="1"/>
      <p:bldP spid="38" grpId="0"/>
      <p:bldP spid="39" grpId="0" animBg="1"/>
      <p:bldP spid="40" grpId="0"/>
      <p:bldP spid="41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442119" y="3048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  <a:endParaRPr lang="vi-VN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7CDCE6-E14C-42BB-93B1-A184937232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2365"/>
          <a:stretch/>
        </p:blipFill>
        <p:spPr>
          <a:xfrm>
            <a:off x="990667" y="781509"/>
            <a:ext cx="2388201" cy="1452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18BD15-3A9D-4519-80EC-B26136110DFE}"/>
              </a:ext>
            </a:extLst>
          </p:cNvPr>
          <p:cNvSpPr txBox="1"/>
          <p:nvPr/>
        </p:nvSpPr>
        <p:spPr>
          <a:xfrm>
            <a:off x="2314344" y="2078664"/>
            <a:ext cx="44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  <a:endParaRPr lang="vi-VN" sz="3200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CE3A20-2A50-4B8F-A3B2-34E34EE051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2365"/>
          <a:stretch/>
        </p:blipFill>
        <p:spPr>
          <a:xfrm>
            <a:off x="3304582" y="781509"/>
            <a:ext cx="2388201" cy="14521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AFBD97-562F-483F-9D60-638405089FB3}"/>
              </a:ext>
            </a:extLst>
          </p:cNvPr>
          <p:cNvSpPr txBox="1"/>
          <p:nvPr/>
        </p:nvSpPr>
        <p:spPr>
          <a:xfrm>
            <a:off x="4014404" y="2060943"/>
            <a:ext cx="44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  <a:endParaRPr lang="vi-VN" sz="3200" dirty="0">
              <a:solidFill>
                <a:srgbClr val="00206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34FDE7-189C-407D-BEB6-751F54584568}"/>
              </a:ext>
            </a:extLst>
          </p:cNvPr>
          <p:cNvGrpSpPr/>
          <p:nvPr/>
        </p:nvGrpSpPr>
        <p:grpSpPr>
          <a:xfrm>
            <a:off x="6112017" y="390525"/>
            <a:ext cx="6049821" cy="3038475"/>
            <a:chOff x="5625412" y="415523"/>
            <a:chExt cx="6049821" cy="30384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83A814-BBD4-4710-9F53-F10D6007D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B74E7D-855D-4180-BB42-A506993E5817}"/>
                </a:ext>
              </a:extLst>
            </p:cNvPr>
            <p:cNvSpPr txBox="1"/>
            <p:nvPr/>
          </p:nvSpPr>
          <p:spPr>
            <a:xfrm>
              <a:off x="5822914" y="966027"/>
              <a:ext cx="368409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00" i="1" dirty="0">
                  <a:solidFill>
                    <a:srgbClr val="002060"/>
                  </a:solidFill>
                </a:rPr>
                <a:t>Mỗi đĩa có 3 quả cam. 2 đĩa như vậy có tất cả mấy quả cam?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F47E67-3D7E-41C0-9AAA-24CF509A77E9}"/>
              </a:ext>
            </a:extLst>
          </p:cNvPr>
          <p:cNvSpPr txBox="1"/>
          <p:nvPr/>
        </p:nvSpPr>
        <p:spPr>
          <a:xfrm>
            <a:off x="3136719" y="206626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545D0A-C22A-413C-B456-C58DC5DF4070}"/>
              </a:ext>
            </a:extLst>
          </p:cNvPr>
          <p:cNvSpPr txBox="1"/>
          <p:nvPr/>
        </p:nvSpPr>
        <p:spPr>
          <a:xfrm>
            <a:off x="4819225" y="206625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84A634-46DA-46EE-A3BA-BD6BF418801A}"/>
              </a:ext>
            </a:extLst>
          </p:cNvPr>
          <p:cNvSpPr txBox="1"/>
          <p:nvPr/>
        </p:nvSpPr>
        <p:spPr>
          <a:xfrm>
            <a:off x="5632248" y="2060942"/>
            <a:ext cx="404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DF0566-F5E2-41F8-A71C-A08D74455B88}"/>
              </a:ext>
            </a:extLst>
          </p:cNvPr>
          <p:cNvSpPr txBox="1"/>
          <p:nvPr/>
        </p:nvSpPr>
        <p:spPr>
          <a:xfrm>
            <a:off x="899319" y="3007626"/>
            <a:ext cx="935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Mỗi đĩa có 3 quả cam. 2 đĩa như vậy có tất cả 6 quả cam.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95A9C5-2851-4422-84D7-AFCEF69BD684}"/>
              </a:ext>
            </a:extLst>
          </p:cNvPr>
          <p:cNvSpPr txBox="1"/>
          <p:nvPr/>
        </p:nvSpPr>
        <p:spPr>
          <a:xfrm>
            <a:off x="910301" y="3625502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Ta chuyển 3 + 3 = 6 thành phép nhân: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DDF2E6-638E-4FCB-8737-154D6EC20220}"/>
              </a:ext>
            </a:extLst>
          </p:cNvPr>
          <p:cNvCxnSpPr/>
          <p:nvPr/>
        </p:nvCxnSpPr>
        <p:spPr>
          <a:xfrm>
            <a:off x="2813739" y="3442787"/>
            <a:ext cx="15486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2134590-315E-4A7D-A141-6733C5B2311C}"/>
              </a:ext>
            </a:extLst>
          </p:cNvPr>
          <p:cNvSpPr/>
          <p:nvPr/>
        </p:nvSpPr>
        <p:spPr>
          <a:xfrm>
            <a:off x="2848610" y="44188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A04CF0-C3CC-4EB6-BCE5-9118160CB3AD}"/>
              </a:ext>
            </a:extLst>
          </p:cNvPr>
          <p:cNvSpPr/>
          <p:nvPr/>
        </p:nvSpPr>
        <p:spPr>
          <a:xfrm>
            <a:off x="2935327" y="438268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0B3355-DF10-47D5-ACA0-4B8E2E4A1653}"/>
              </a:ext>
            </a:extLst>
          </p:cNvPr>
          <p:cNvSpPr/>
          <p:nvPr/>
        </p:nvSpPr>
        <p:spPr>
          <a:xfrm>
            <a:off x="4513852" y="3007626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3B41FE-1759-47A5-96EB-6A3F744CCDBB}"/>
                  </a:ext>
                </a:extLst>
              </p:cNvPr>
              <p:cNvSpPr txBox="1"/>
              <p:nvPr/>
            </p:nvSpPr>
            <p:spPr>
              <a:xfrm>
                <a:off x="3446921" y="4428846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3B41FE-1759-47A5-96EB-6A3F744CC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21" y="4428846"/>
                <a:ext cx="35586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ECA230D0-99E6-4B5C-9A99-3A98A8C4B9DF}"/>
              </a:ext>
            </a:extLst>
          </p:cNvPr>
          <p:cNvSpPr/>
          <p:nvPr/>
        </p:nvSpPr>
        <p:spPr>
          <a:xfrm>
            <a:off x="3930500" y="437979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EF8D4BD-BCCE-4857-A45C-60585E5795EA}"/>
              </a:ext>
            </a:extLst>
          </p:cNvPr>
          <p:cNvCxnSpPr/>
          <p:nvPr/>
        </p:nvCxnSpPr>
        <p:spPr>
          <a:xfrm>
            <a:off x="8428162" y="3442787"/>
            <a:ext cx="1518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2E464AA-8F0B-4500-927E-3AF6BEBEC8B4}"/>
              </a:ext>
            </a:extLst>
          </p:cNvPr>
          <p:cNvSpPr/>
          <p:nvPr/>
        </p:nvSpPr>
        <p:spPr>
          <a:xfrm>
            <a:off x="4419208" y="437979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C4502B-5F15-4144-BE0D-F10C71F5618F}"/>
              </a:ext>
            </a:extLst>
          </p:cNvPr>
          <p:cNvSpPr/>
          <p:nvPr/>
        </p:nvSpPr>
        <p:spPr>
          <a:xfrm>
            <a:off x="4907916" y="437979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020926-D8C3-4293-BAB6-F9B3D44FEDA8}"/>
              </a:ext>
            </a:extLst>
          </p:cNvPr>
          <p:cNvSpPr txBox="1"/>
          <p:nvPr/>
        </p:nvSpPr>
        <p:spPr>
          <a:xfrm>
            <a:off x="378623" y="5134088"/>
            <a:ext cx="641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</a:rPr>
              <a:t>Đọc là: </a:t>
            </a:r>
            <a:r>
              <a:rPr lang="vi-VN" sz="2800" b="1" dirty="0">
                <a:solidFill>
                  <a:srgbClr val="0070C0"/>
                </a:solidFill>
              </a:rPr>
              <a:t>Ba nhân hai bằng sáu</a:t>
            </a:r>
            <a:r>
              <a:rPr lang="vi-VN" sz="2800" dirty="0">
                <a:solidFill>
                  <a:srgbClr val="0070C0"/>
                </a:solidFill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9189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" grpId="0"/>
      <p:bldP spid="11" grpId="0"/>
      <p:bldP spid="15" grpId="0"/>
      <p:bldP spid="16" grpId="0"/>
      <p:bldP spid="17" grpId="0"/>
      <p:bldP spid="18" grpId="0"/>
      <p:bldP spid="19" grpId="0"/>
      <p:bldP spid="21" grpId="0" animBg="1"/>
      <p:bldP spid="22" grpId="0"/>
      <p:bldP spid="23" grpId="0" animBg="1"/>
      <p:bldP spid="24" grpId="0"/>
      <p:bldP spid="25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60" y="874536"/>
            <a:ext cx="7133371" cy="1308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53" y="3529177"/>
            <a:ext cx="5013484" cy="1452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7665424" y="734534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+ 2 + 2 =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7665424" y="1267204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2 x 3 = 6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7826080" y="3352800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3 + 3 </a:t>
            </a:r>
            <a:r>
              <a:rPr lang="vi-VN" sz="2800" dirty="0">
                <a:solidFill>
                  <a:srgbClr val="002060"/>
                </a:solidFill>
              </a:rPr>
              <a:t>=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7841309" y="3901247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3 x 2 = 6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474060" y="19976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980300" y="233414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3878233" y="2420257"/>
                <a:ext cx="2868093" cy="5232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0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</a:rPr>
                  <a:t> 3 = 2 + 2 </a:t>
                </a:r>
                <a:r>
                  <a:rPr lang="vi-VN" sz="2800">
                    <a:solidFill>
                      <a:srgbClr val="000000"/>
                    </a:solidFill>
                  </a:rPr>
                  <a:t>+ 2</a:t>
                </a:r>
                <a:endParaRPr lang="vi-VN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33" y="2420257"/>
                <a:ext cx="28680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3858996" y="5334000"/>
                <a:ext cx="2358338" cy="5232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00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96" y="5334000"/>
                <a:ext cx="23583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4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2719" y="609600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8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80364" y="579296"/>
            <a:ext cx="379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83248" y="436294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1163415" y="126174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3415" y="2323035"/>
            <a:ext cx="10556591" cy="213304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2168595" y="4757709"/>
            <a:ext cx="3714936" cy="545510"/>
            <a:chOff x="1950093" y="3286749"/>
            <a:chExt cx="3714936" cy="54551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40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2191320" y="5386945"/>
            <a:ext cx="2554851" cy="545510"/>
            <a:chOff x="1972818" y="3809969"/>
            <a:chExt cx="2554851" cy="54551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8090543" y="4768854"/>
            <a:ext cx="1990307" cy="545510"/>
            <a:chOff x="1950093" y="3286749"/>
            <a:chExt cx="1990307" cy="54551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48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8113268" y="5398090"/>
            <a:ext cx="2554851" cy="545510"/>
            <a:chOff x="1972818" y="3809969"/>
            <a:chExt cx="2554851" cy="54551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51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4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269935" y="4757709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5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986843" y="539149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4144590" y="5386945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9460166" y="4768854"/>
            <a:ext cx="644095" cy="5463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908792" y="540474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10080302" y="540474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674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1003232" y="1517776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4119" y="2514600"/>
            <a:ext cx="7154490" cy="1527434"/>
            <a:chOff x="1202825" y="4714553"/>
            <a:chExt cx="7154490" cy="152743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7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3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4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4521" y="2508874"/>
            <a:ext cx="2304711" cy="1527434"/>
            <a:chOff x="8603227" y="4708827"/>
            <a:chExt cx="2304711" cy="152743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1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4373" y="2730734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2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1742" y="2727504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3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9111" y="2724274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4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6480" y="2721044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5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3849" y="2717814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6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5132" y="2727339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7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3063" y="274039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8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4373" y="3389250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1742" y="3386020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0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9111" y="3382790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3965" y="3383919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2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3063" y="3363624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343</Words>
  <Application>Microsoft Office PowerPoint</Application>
  <PresentationFormat>Custom</PresentationFormat>
  <Paragraphs>103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Quicksand</vt:lpstr>
      <vt:lpstr>Bebas Neue</vt:lpstr>
      <vt:lpstr>Titan One</vt:lpstr>
      <vt:lpstr>Fira Sans Extra Condensed Medium</vt:lpstr>
      <vt:lpstr>Cambria Math</vt:lpstr>
      <vt:lpstr>Arial</vt:lpstr>
      <vt:lpstr>Source Sans Pro</vt:lpstr>
      <vt:lpstr>Roboto Condensed Light</vt:lpstr>
      <vt:lpstr>Pre-K for Christian Schools: God Created Families to Love One Another by Slidesgo</vt:lpstr>
      <vt:lpstr>PowerPoint Presentation</vt:lpstr>
      <vt:lpstr>BÀI 37 PHÉP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Dell</cp:lastModifiedBy>
  <cp:revision>46</cp:revision>
  <dcterms:modified xsi:type="dcterms:W3CDTF">2025-03-13T00:57:35Z</dcterms:modified>
</cp:coreProperties>
</file>