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5227-655B-4F72-A377-D52998A435C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3771-42D8-4B57-B4A1-CE3D2681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2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5227-655B-4F72-A377-D52998A435C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3771-42D8-4B57-B4A1-CE3D2681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4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5227-655B-4F72-A377-D52998A435C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3771-42D8-4B57-B4A1-CE3D2681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0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2464" y="1603302"/>
            <a:ext cx="7400615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98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9"/>
            <a:ext cx="279408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9382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522375"/>
            <a:ext cx="338852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06328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4" y="98228"/>
            <a:ext cx="1552415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58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9" y="228630"/>
            <a:ext cx="1747912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32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3" y="127899"/>
            <a:ext cx="1744100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71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27900"/>
            <a:ext cx="8709926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1" y="19042"/>
            <a:ext cx="1744100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67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9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5227-655B-4F72-A377-D52998A435C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3771-42D8-4B57-B4A1-CE3D2681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3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03170" y="1596480"/>
            <a:ext cx="356406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70514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32040" y="1503379"/>
            <a:ext cx="354615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UTM Cookies"/>
              </a:rPr>
              <a:t>TRÒ CHƠI</a:t>
            </a:r>
            <a:endParaRPr lang="vi-VN" sz="115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latin typeface="UTM Cookie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5939601" y="3656003"/>
            <a:ext cx="934204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12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5227-655B-4F72-A377-D52998A435C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3771-42D8-4B57-B4A1-CE3D2681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1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5227-655B-4F72-A377-D52998A435C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3771-42D8-4B57-B4A1-CE3D2681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5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5227-655B-4F72-A377-D52998A435C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3771-42D8-4B57-B4A1-CE3D2681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2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5227-655B-4F72-A377-D52998A435C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3771-42D8-4B57-B4A1-CE3D2681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4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5227-655B-4F72-A377-D52998A435C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3771-42D8-4B57-B4A1-CE3D2681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7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5227-655B-4F72-A377-D52998A435C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3771-42D8-4B57-B4A1-CE3D2681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9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5227-655B-4F72-A377-D52998A435C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3771-42D8-4B57-B4A1-CE3D2681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2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C5227-655B-4F72-A377-D52998A435C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B3771-42D8-4B57-B4A1-CE3D2681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3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7321972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9997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6868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en-US" sz="3200" dirty="0" err="1">
                <a:solidFill>
                  <a:schemeClr val="tx1"/>
                </a:solidFill>
                <a:latin typeface="HP001 4 hàng" pitchFamily="34" charset="0"/>
              </a:rPr>
              <a:t>ǯǯǯǯǯǯǯǯǯǯǯǯ</a:t>
            </a:r>
            <a:endParaRPr lang="en-US" sz="3200" dirty="0">
              <a:solidFill>
                <a:schemeClr val="tx1"/>
              </a:solidFill>
              <a:latin typeface="HP001 4 hàng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dirty="0" err="1">
                <a:solidFill>
                  <a:schemeClr val="tx1"/>
                </a:solidFill>
                <a:latin typeface="HP001 4 hàng" pitchFamily="34" charset="0"/>
              </a:rPr>
              <a:t>ǯǯǯǯǯǯǯǯǯǯǯǯ</a:t>
            </a:r>
            <a:endParaRPr lang="en-US" sz="3200" dirty="0">
              <a:solidFill>
                <a:schemeClr val="tx1"/>
              </a:solidFill>
              <a:latin typeface="HP001 4 hàng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dirty="0" err="1">
                <a:solidFill>
                  <a:schemeClr val="tx1"/>
                </a:solidFill>
                <a:latin typeface="HP001 4 hàng" pitchFamily="34" charset="0"/>
              </a:rPr>
              <a:t>ǯǯǯǯǯǯǯǯǯǯǯǯ</a:t>
            </a:r>
            <a:endParaRPr lang="en-US" sz="3200" dirty="0">
              <a:solidFill>
                <a:schemeClr val="tx1"/>
              </a:solidFill>
              <a:latin typeface="HP001 4 hàng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dirty="0" err="1">
                <a:solidFill>
                  <a:schemeClr val="tx1"/>
                </a:solidFill>
                <a:latin typeface="HP001 4 hàng" pitchFamily="34" charset="0"/>
              </a:rPr>
              <a:t>ǯǯǯǯǯǯǯǯǯǯǯǯ</a:t>
            </a:r>
            <a:endParaRPr lang="en-US" sz="3200" dirty="0">
              <a:solidFill>
                <a:schemeClr val="tx1"/>
              </a:solidFill>
              <a:latin typeface="HP001 4 hàng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dirty="0" err="1">
                <a:solidFill>
                  <a:schemeClr val="tx1"/>
                </a:solidFill>
                <a:latin typeface="HP001 4 hàng" pitchFamily="34" charset="0"/>
              </a:rPr>
              <a:t>ǯǯǯǯǯǯǯǯǯǯǯǯ</a:t>
            </a:r>
            <a:endParaRPr lang="en-US" sz="3200" dirty="0">
              <a:solidFill>
                <a:schemeClr val="tx1"/>
              </a:solidFill>
              <a:latin typeface="HP001 4 hàng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dirty="0" err="1">
                <a:solidFill>
                  <a:schemeClr val="tx1"/>
                </a:solidFill>
                <a:latin typeface="HP001 4 hàng" pitchFamily="34" charset="0"/>
              </a:rPr>
              <a:t>ǯǯǯǯǯǯǯǯǯǯǯǯ</a:t>
            </a:r>
            <a:endParaRPr lang="en-US" sz="3200" dirty="0">
              <a:solidFill>
                <a:schemeClr val="tx1"/>
              </a:solidFill>
              <a:latin typeface="HP001 4 hàng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dirty="0" err="1">
                <a:solidFill>
                  <a:schemeClr val="tx1"/>
                </a:solidFill>
                <a:latin typeface="HP001 4 hàng" pitchFamily="34" charset="0"/>
              </a:rPr>
              <a:t>ǯǯǯǯǯǯǯǯǯǯǯǯ</a:t>
            </a:r>
            <a:endParaRPr lang="en-US" sz="3200" dirty="0">
              <a:solidFill>
                <a:schemeClr val="tx1"/>
              </a:solidFill>
              <a:latin typeface="HP001 4 hàng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dirty="0" err="1">
                <a:solidFill>
                  <a:schemeClr val="tx1"/>
                </a:solidFill>
                <a:latin typeface="HP001 4 hàng" pitchFamily="34" charset="0"/>
              </a:rPr>
              <a:t>ǯǯǯǯǯǯǯǯǯǯǯǯ</a:t>
            </a:r>
            <a:endParaRPr lang="en-US" sz="3200" dirty="0">
              <a:solidFill>
                <a:schemeClr val="tx1"/>
              </a:solidFill>
              <a:latin typeface="HP001 4 hàng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dirty="0" err="1">
                <a:solidFill>
                  <a:schemeClr val="tx1"/>
                </a:solidFill>
                <a:latin typeface="HP001 4 hàng" pitchFamily="34" charset="0"/>
              </a:rPr>
              <a:t>ǯǯǯǯǯǯǯǯǯǯǯǯ</a:t>
            </a:r>
            <a:endParaRPr lang="en-US" sz="3200" dirty="0">
              <a:solidFill>
                <a:schemeClr val="tx1"/>
              </a:solidFill>
              <a:latin typeface="HP001 4 hàng" pitchFamily="34" charset="0"/>
            </a:endParaRPr>
          </a:p>
          <a:p>
            <a:pPr algn="ctr">
              <a:lnSpc>
                <a:spcPct val="130000"/>
              </a:lnSpc>
            </a:pPr>
            <a:endParaRPr lang="en-US" sz="3200" dirty="0">
              <a:solidFill>
                <a:schemeClr val="tx1"/>
              </a:solidFill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247599"/>
            <a:ext cx="1194558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 err="1">
                <a:latin typeface="HP001 4 hàng" pitchFamily="34" charset="0"/>
              </a:rPr>
              <a:t>TǨn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9242" y="838200"/>
            <a:ext cx="5148332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 err="1">
                <a:latin typeface="HP001 4 hàng" pitchFamily="34" charset="0"/>
              </a:rPr>
              <a:t>Bài</a:t>
            </a:r>
            <a:r>
              <a:rPr lang="en-US" sz="3200" b="1" dirty="0">
                <a:latin typeface="HP001 4 hàng" pitchFamily="34" charset="0"/>
              </a:rPr>
              <a:t> 51: </a:t>
            </a:r>
            <a:r>
              <a:rPr lang="en-US" sz="3200" b="1" dirty="0" err="1">
                <a:latin typeface="HP001 4 hàng" pitchFamily="34" charset="0"/>
              </a:rPr>
              <a:t>Các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số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có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ba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chữ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>
                <a:latin typeface="HP001 4 hàng" pitchFamily="34" charset="0"/>
              </a:rPr>
              <a:t>số</a:t>
            </a:r>
            <a:endParaRPr lang="en-US" sz="32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7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8152" y="2194562"/>
            <a:ext cx="5979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304800" y="223585"/>
            <a:ext cx="2362199" cy="1275161"/>
            <a:chOff x="1523998" y="0"/>
            <a:chExt cx="2190751" cy="12751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30566" y="290070"/>
            <a:ext cx="5066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4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666301"/>
              </p:ext>
            </p:extLst>
          </p:nvPr>
        </p:nvGraphicFramePr>
        <p:xfrm>
          <a:off x="457200" y="1031297"/>
          <a:ext cx="8001001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x-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 vị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 số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 số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x-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465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ốn trăm sáu mươi lăm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x-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 trăm linh tư</a:t>
                      </a:r>
                      <a:endParaRPr lang="x-none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x-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ai trăm ba mươi mốt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3942820" y="2630169"/>
            <a:ext cx="62918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783A2-1F5C-DF4C-B2BA-EBBBAAB58C24}"/>
              </a:ext>
            </a:extLst>
          </p:cNvPr>
          <p:cNvSpPr/>
          <p:nvPr/>
        </p:nvSpPr>
        <p:spPr>
          <a:xfrm>
            <a:off x="4685818" y="2630168"/>
            <a:ext cx="571982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26526-6B90-2A4C-AE95-50F32372E03A}"/>
              </a:ext>
            </a:extLst>
          </p:cNvPr>
          <p:cNvSpPr/>
          <p:nvPr/>
        </p:nvSpPr>
        <p:spPr>
          <a:xfrm>
            <a:off x="5347416" y="2630168"/>
            <a:ext cx="519984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2C861-10AD-5947-8419-37CFEAF4D774}"/>
              </a:ext>
            </a:extLst>
          </p:cNvPr>
          <p:cNvSpPr/>
          <p:nvPr/>
        </p:nvSpPr>
        <p:spPr>
          <a:xfrm>
            <a:off x="5957016" y="2657274"/>
            <a:ext cx="519984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D0696-F5A1-6E46-999E-D75B379E88E2}"/>
              </a:ext>
            </a:extLst>
          </p:cNvPr>
          <p:cNvSpPr/>
          <p:nvPr/>
        </p:nvSpPr>
        <p:spPr>
          <a:xfrm>
            <a:off x="6632930" y="2630168"/>
            <a:ext cx="174907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1F2D99-3895-074B-92C1-412E6B68F69D}"/>
              </a:ext>
            </a:extLst>
          </p:cNvPr>
          <p:cNvGrpSpPr/>
          <p:nvPr/>
        </p:nvGrpSpPr>
        <p:grpSpPr>
          <a:xfrm>
            <a:off x="522375" y="2289607"/>
            <a:ext cx="3273553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739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531282" y="3770751"/>
            <a:ext cx="3082399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2C36DFA-FD98-864A-B41C-FA194192E685}"/>
              </a:ext>
            </a:extLst>
          </p:cNvPr>
          <p:cNvSpPr/>
          <p:nvPr/>
        </p:nvSpPr>
        <p:spPr>
          <a:xfrm>
            <a:off x="3942820" y="4025495"/>
            <a:ext cx="62918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D83E6ED-5FBB-CF47-B57D-281C4B128B16}"/>
              </a:ext>
            </a:extLst>
          </p:cNvPr>
          <p:cNvSpPr/>
          <p:nvPr/>
        </p:nvSpPr>
        <p:spPr>
          <a:xfrm>
            <a:off x="4685818" y="4025494"/>
            <a:ext cx="571982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DC64D4-CC16-B646-931F-C7E4F6A782F0}"/>
              </a:ext>
            </a:extLst>
          </p:cNvPr>
          <p:cNvSpPr/>
          <p:nvPr/>
        </p:nvSpPr>
        <p:spPr>
          <a:xfrm>
            <a:off x="5347416" y="4025494"/>
            <a:ext cx="519984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8C704F1-9D7A-F14A-8EEE-08CE9FFB7787}"/>
              </a:ext>
            </a:extLst>
          </p:cNvPr>
          <p:cNvSpPr/>
          <p:nvPr/>
        </p:nvSpPr>
        <p:spPr>
          <a:xfrm>
            <a:off x="5957016" y="4052600"/>
            <a:ext cx="519984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70093F4-4C9F-024B-A460-BEEE204821C1}"/>
              </a:ext>
            </a:extLst>
          </p:cNvPr>
          <p:cNvSpPr/>
          <p:nvPr/>
        </p:nvSpPr>
        <p:spPr>
          <a:xfrm>
            <a:off x="6553200" y="4025494"/>
            <a:ext cx="190500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531281" y="5324385"/>
            <a:ext cx="3260528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8FA4F8CF-0A2D-3942-B4D0-85C8A80553E9}"/>
              </a:ext>
            </a:extLst>
          </p:cNvPr>
          <p:cNvSpPr/>
          <p:nvPr/>
        </p:nvSpPr>
        <p:spPr>
          <a:xfrm>
            <a:off x="3942820" y="5445073"/>
            <a:ext cx="62918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728F9D1F-30A4-FE44-A199-FE1B01DF3A19}"/>
              </a:ext>
            </a:extLst>
          </p:cNvPr>
          <p:cNvSpPr/>
          <p:nvPr/>
        </p:nvSpPr>
        <p:spPr>
          <a:xfrm>
            <a:off x="4685818" y="5445072"/>
            <a:ext cx="571982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4EEFBFA7-801D-7E47-B91D-2F6FFF114E07}"/>
              </a:ext>
            </a:extLst>
          </p:cNvPr>
          <p:cNvSpPr/>
          <p:nvPr/>
        </p:nvSpPr>
        <p:spPr>
          <a:xfrm>
            <a:off x="5347416" y="5445072"/>
            <a:ext cx="519984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44A6137-C1C0-8D4C-9436-329F824491FA}"/>
              </a:ext>
            </a:extLst>
          </p:cNvPr>
          <p:cNvSpPr/>
          <p:nvPr/>
        </p:nvSpPr>
        <p:spPr>
          <a:xfrm>
            <a:off x="5957016" y="5472178"/>
            <a:ext cx="519984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30D16A8-EED0-D940-A636-2FA3F7191F5B}"/>
              </a:ext>
            </a:extLst>
          </p:cNvPr>
          <p:cNvSpPr/>
          <p:nvPr/>
        </p:nvSpPr>
        <p:spPr>
          <a:xfrm>
            <a:off x="6632930" y="5445072"/>
            <a:ext cx="174907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2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94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974" y="254094"/>
            <a:ext cx="6215786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" y="1082839"/>
            <a:ext cx="779145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4197570" y="4445878"/>
            <a:ext cx="686366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4681430" y="4455763"/>
            <a:ext cx="938645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6251332" y="4466495"/>
            <a:ext cx="1565396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7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1859491" y="528414"/>
            <a:ext cx="6693693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Đếm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chục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457200" y="1257120"/>
            <a:ext cx="7852410" cy="2308100"/>
            <a:chOff x="976127" y="1392030"/>
            <a:chExt cx="9722366" cy="23081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338620" y="2171261"/>
              <a:ext cx="9359873" cy="1528869"/>
              <a:chOff x="1063513" y="2466732"/>
              <a:chExt cx="8457863" cy="138153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063513" y="2982165"/>
                <a:ext cx="997257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6" y="2982165"/>
                <a:ext cx="852165" cy="86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29" cy="86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7" y="2986104"/>
                <a:ext cx="927168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14063" y="2982165"/>
                <a:ext cx="889669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8650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829562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7249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B62CB7-5E4E-E549-A71B-653E0242918B}"/>
              </a:ext>
            </a:extLst>
          </p:cNvPr>
          <p:cNvGrpSpPr/>
          <p:nvPr/>
        </p:nvGrpSpPr>
        <p:grpSpPr>
          <a:xfrm>
            <a:off x="485948" y="3474804"/>
            <a:ext cx="7887144" cy="2592005"/>
            <a:chOff x="976127" y="3452186"/>
            <a:chExt cx="9765372" cy="2592005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542205" y="4519681"/>
              <a:ext cx="9199294" cy="1524510"/>
              <a:chOff x="1208617" y="2466732"/>
              <a:chExt cx="8312759" cy="1377592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08617" y="2982165"/>
                <a:ext cx="852153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86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7" y="2986104"/>
                <a:ext cx="900393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65421" y="2982165"/>
                <a:ext cx="996272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49261" y="2986104"/>
                <a:ext cx="90649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2" y="2982165"/>
                <a:ext cx="829563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7591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3352800" y="2543469"/>
            <a:ext cx="86174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5800523" y="2560845"/>
            <a:ext cx="8288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2514600" y="5134302"/>
            <a:ext cx="86174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3429000" y="5136188"/>
            <a:ext cx="86174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6682055" y="5121698"/>
            <a:ext cx="86174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330777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2592277" y="575781"/>
            <a:ext cx="775790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093825" y="528417"/>
            <a:ext cx="5177960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Số</a:t>
              </a:r>
              <a:r>
                <a:rPr lang="en-US" sz="2800" dirty="0">
                  <a:solidFill>
                    <a:prstClr val="black"/>
                  </a:solidFill>
                </a:rPr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</a:rPr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457201" y="1221594"/>
            <a:ext cx="7772400" cy="53316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7215207" y="29819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7215207" y="56489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7139007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8754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1865225" y="381000"/>
            <a:ext cx="6215786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114665"/>
              </p:ext>
            </p:extLst>
          </p:nvPr>
        </p:nvGraphicFramePr>
        <p:xfrm>
          <a:off x="457200" y="1207255"/>
          <a:ext cx="7913349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740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26300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70230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 gồm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 số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 số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trăm, 4 chục, 9 đơn vị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749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bảy 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 bốn mươi chín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trăm, 1 chục, 4 đơn vị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 trăm mười bốn</a:t>
                      </a:r>
                      <a:endParaRPr lang="x-none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trăm, 6 chục, 0 đơn vị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endParaRPr lang="x-none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trăm, 0 chục, 3 đơn vị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803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ám trăm linh ba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C41FBA7A-6DF8-4842-9E65-E43A6A553FA1}"/>
              </a:ext>
            </a:extLst>
          </p:cNvPr>
          <p:cNvSpPr/>
          <p:nvPr/>
        </p:nvSpPr>
        <p:spPr>
          <a:xfrm>
            <a:off x="4805311" y="2075121"/>
            <a:ext cx="60489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CE3E2B-4ADA-6942-B323-C26CC18EC6A5}"/>
              </a:ext>
            </a:extLst>
          </p:cNvPr>
          <p:cNvSpPr/>
          <p:nvPr/>
        </p:nvSpPr>
        <p:spPr>
          <a:xfrm>
            <a:off x="5791202" y="2075120"/>
            <a:ext cx="243840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0C7652-0A2F-A143-86CD-FD18A01F6598}"/>
              </a:ext>
            </a:extLst>
          </p:cNvPr>
          <p:cNvSpPr/>
          <p:nvPr/>
        </p:nvSpPr>
        <p:spPr>
          <a:xfrm>
            <a:off x="4805311" y="3073527"/>
            <a:ext cx="60489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51741A-E6E1-BA40-BF44-F3761AFDD614}"/>
              </a:ext>
            </a:extLst>
          </p:cNvPr>
          <p:cNvSpPr/>
          <p:nvPr/>
        </p:nvSpPr>
        <p:spPr>
          <a:xfrm>
            <a:off x="5813934" y="3073526"/>
            <a:ext cx="2415668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326B6C-A899-D941-ADBB-3A111CBCE994}"/>
              </a:ext>
            </a:extLst>
          </p:cNvPr>
          <p:cNvSpPr/>
          <p:nvPr/>
        </p:nvSpPr>
        <p:spPr>
          <a:xfrm>
            <a:off x="4729111" y="4057958"/>
            <a:ext cx="60489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6E991B-735F-4444-9B6D-544583B2A6F1}"/>
              </a:ext>
            </a:extLst>
          </p:cNvPr>
          <p:cNvSpPr/>
          <p:nvPr/>
        </p:nvSpPr>
        <p:spPr>
          <a:xfrm>
            <a:off x="5813934" y="4057957"/>
            <a:ext cx="2415668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F76329-60D8-3941-A53B-B8180F166308}"/>
              </a:ext>
            </a:extLst>
          </p:cNvPr>
          <p:cNvSpPr/>
          <p:nvPr/>
        </p:nvSpPr>
        <p:spPr>
          <a:xfrm>
            <a:off x="4729111" y="5017662"/>
            <a:ext cx="60489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867777-EE8F-5846-AB49-6C804EA9B0A8}"/>
              </a:ext>
            </a:extLst>
          </p:cNvPr>
          <p:cNvSpPr/>
          <p:nvPr/>
        </p:nvSpPr>
        <p:spPr>
          <a:xfrm>
            <a:off x="5813934" y="5017661"/>
            <a:ext cx="226707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BD6D6F-4E16-CC41-9D80-EB5995C4AB7E}"/>
              </a:ext>
            </a:extLst>
          </p:cNvPr>
          <p:cNvGrpSpPr/>
          <p:nvPr/>
        </p:nvGrpSpPr>
        <p:grpSpPr>
          <a:xfrm>
            <a:off x="7244120" y="5144285"/>
            <a:ext cx="2128480" cy="1832989"/>
            <a:chOff x="9638161" y="2428407"/>
            <a:chExt cx="2837973" cy="200583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638161" y="2513513"/>
              <a:ext cx="2837973" cy="192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553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195</Words>
  <Application>Microsoft Office PowerPoint</Application>
  <PresentationFormat>On-screen Show (4:3)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HP001 4 hàng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 THAO</dc:creator>
  <cp:lastModifiedBy>Dell</cp:lastModifiedBy>
  <cp:revision>3</cp:revision>
  <dcterms:created xsi:type="dcterms:W3CDTF">2022-03-04T11:59:19Z</dcterms:created>
  <dcterms:modified xsi:type="dcterms:W3CDTF">2025-02-18T02:15:46Z</dcterms:modified>
</cp:coreProperties>
</file>