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3"/>
  </p:notesMasterIdLst>
  <p:sldIdLst>
    <p:sldId id="276" r:id="rId3"/>
    <p:sldId id="326" r:id="rId4"/>
    <p:sldId id="260" r:id="rId5"/>
    <p:sldId id="278" r:id="rId6"/>
    <p:sldId id="327" r:id="rId7"/>
    <p:sldId id="285" r:id="rId8"/>
    <p:sldId id="284" r:id="rId9"/>
    <p:sldId id="280" r:id="rId10"/>
    <p:sldId id="281" r:id="rId11"/>
    <p:sldId id="282" r:id="rId12"/>
    <p:sldId id="286" r:id="rId13"/>
    <p:sldId id="288" r:id="rId14"/>
    <p:sldId id="324" r:id="rId15"/>
    <p:sldId id="290" r:id="rId16"/>
    <p:sldId id="291" r:id="rId17"/>
    <p:sldId id="292" r:id="rId18"/>
    <p:sldId id="293" r:id="rId19"/>
    <p:sldId id="294" r:id="rId20"/>
    <p:sldId id="295" r:id="rId21"/>
    <p:sldId id="328" r:id="rId22"/>
    <p:sldId id="289" r:id="rId23"/>
    <p:sldId id="297" r:id="rId24"/>
    <p:sldId id="298" r:id="rId25"/>
    <p:sldId id="299" r:id="rId26"/>
    <p:sldId id="329" r:id="rId27"/>
    <p:sldId id="272" r:id="rId28"/>
    <p:sldId id="301" r:id="rId29"/>
    <p:sldId id="302" r:id="rId30"/>
    <p:sldId id="303" r:id="rId31"/>
    <p:sldId id="316" r:id="rId32"/>
    <p:sldId id="317" r:id="rId33"/>
    <p:sldId id="318" r:id="rId34"/>
    <p:sldId id="319" r:id="rId35"/>
    <p:sldId id="320" r:id="rId36"/>
    <p:sldId id="304" r:id="rId37"/>
    <p:sldId id="305" r:id="rId38"/>
    <p:sldId id="306" r:id="rId39"/>
    <p:sldId id="307" r:id="rId40"/>
    <p:sldId id="308" r:id="rId41"/>
    <p:sldId id="321" r:id="rId42"/>
    <p:sldId id="309" r:id="rId43"/>
    <p:sldId id="310" r:id="rId44"/>
    <p:sldId id="311" r:id="rId45"/>
    <p:sldId id="312" r:id="rId46"/>
    <p:sldId id="322" r:id="rId47"/>
    <p:sldId id="313" r:id="rId48"/>
    <p:sldId id="314" r:id="rId49"/>
    <p:sldId id="315" r:id="rId50"/>
    <p:sldId id="265" r:id="rId51"/>
    <p:sldId id="330" r:id="rId52"/>
  </p:sldIdLst>
  <p:sldSz cx="12192000" cy="6858000"/>
  <p:notesSz cx="6858000" cy="9144000"/>
  <p:embeddedFontLst>
    <p:embeddedFont>
      <p:font typeface="NSimSun" panose="02010609030101010101" pitchFamily="49" charset="-122"/>
      <p:regular r:id="rId54"/>
    </p:embeddedFont>
    <p:embeddedFont>
      <p:font typeface="Tahoma" panose="020B0604030504040204" pitchFamily="34" charset="0"/>
      <p:regular r:id="rId55"/>
      <p:bold r:id="rId56"/>
    </p:embeddedFont>
    <p:embeddedFont>
      <p:font typeface="SimSun" panose="02010600030101010101" pitchFamily="2" charset="-122"/>
      <p:regular r:id="rId57"/>
    </p:embeddedFont>
    <p:embeddedFont>
      <p:font typeface="Cooper Black" panose="0208090404030B020404" pitchFamily="18" charset="0"/>
      <p:regular r:id="rId58"/>
    </p:embeddedFont>
    <p:embeddedFont>
      <p:font typeface="Open Sans" panose="020B0606030504020204" pitchFamily="34" charset="0"/>
      <p:regular r:id="rId59"/>
    </p:embeddedFont>
    <p:embeddedFont>
      <p:font typeface="Microsoft YaHei" panose="020B0503020204020204" pitchFamily="34" charset="-122"/>
      <p:regular r:id="rId60"/>
      <p:bold r:id="rId61"/>
    </p:embeddedFont>
    <p:embeddedFont>
      <p:font typeface="Nunito Black" pitchFamily="2" charset="0"/>
      <p:bold r:id="rId62"/>
      <p:boldItalic r:id="rId63"/>
    </p:embeddedFont>
    <p:embeddedFont>
      <p:font typeface="Sigmar One" panose="00000500000000000000" pitchFamily="2" charset="0"/>
      <p:regular r:id="rId64"/>
    </p:embeddedFont>
    <p:embeddedFont>
      <p:font typeface="Repo Black" panose="020B0604020202020204" charset="0"/>
      <p:regular r:id="rId65"/>
    </p:embeddedFont>
    <p:embeddedFont>
      <p:font typeface="Great Vibes" pitchFamily="2" charset="0"/>
      <p:regular r:id="rId66"/>
    </p:embeddedFont>
    <p:embeddedFont>
      <p:font typeface="Calibri" panose="020F0502020204030204" pitchFamily="34" charset="0"/>
      <p:regular r:id="rId67"/>
      <p:bold r:id="rId68"/>
      <p:italic r:id="rId69"/>
      <p:boldItalic r:id="rId7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151"/>
    <a:srgbClr val="ED1FC1"/>
    <a:srgbClr val="00FF00"/>
    <a:srgbClr val="FFCCFF"/>
    <a:srgbClr val="5DFD8F"/>
    <a:srgbClr val="62F8DF"/>
    <a:srgbClr val="60FA72"/>
    <a:srgbClr val="FF99FF"/>
    <a:srgbClr val="5ACD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75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1EE3-8DB3-4D2E-A900-C0387213D993}"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3F3D2-E035-4385-88C2-E72D2DDD5B7E}" type="slidenum">
              <a:rPr lang="en-US" smtClean="0"/>
              <a:t>‹#›</a:t>
            </a:fld>
            <a:endParaRPr lang="en-US"/>
          </a:p>
        </p:txBody>
      </p:sp>
    </p:spTree>
    <p:extLst>
      <p:ext uri="{BB962C8B-B14F-4D97-AF65-F5344CB8AC3E}">
        <p14:creationId xmlns:p14="http://schemas.microsoft.com/office/powerpoint/2010/main" val="5126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3F3D2-E035-4385-88C2-E72D2DDD5B7E}" type="slidenum">
              <a:rPr lang="en-US" smtClean="0"/>
              <a:t>3</a:t>
            </a:fld>
            <a:endParaRPr lang="en-US"/>
          </a:p>
        </p:txBody>
      </p:sp>
    </p:spTree>
    <p:extLst>
      <p:ext uri="{BB962C8B-B14F-4D97-AF65-F5344CB8AC3E}">
        <p14:creationId xmlns:p14="http://schemas.microsoft.com/office/powerpoint/2010/main" val="15426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835815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823540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35496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5962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81708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248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7789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583238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38909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5532105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1384883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6427435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057" y="381000"/>
            <a:ext cx="11319543" cy="6172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10" name="Picture 10"/>
          <p:cNvPicPr>
            <a:picLocks noChangeAspect="1"/>
          </p:cNvPicPr>
          <p:nvPr/>
        </p:nvPicPr>
        <p:blipFill>
          <a:blip r:embed="rId4"/>
          <a:srcRect/>
          <a:stretch>
            <a:fillRect/>
          </a:stretch>
        </p:blipFill>
        <p:spPr>
          <a:xfrm>
            <a:off x="0" y="0"/>
            <a:ext cx="2188102" cy="2486480"/>
          </a:xfrm>
          <a:prstGeom prst="rect">
            <a:avLst/>
          </a:prstGeom>
        </p:spPr>
      </p:pic>
      <p:sp>
        <p:nvSpPr>
          <p:cNvPr id="11" name="TextBox 11"/>
          <p:cNvSpPr txBox="1"/>
          <p:nvPr/>
        </p:nvSpPr>
        <p:spPr>
          <a:xfrm>
            <a:off x="2150087" y="837723"/>
            <a:ext cx="9112935" cy="1654299"/>
          </a:xfrm>
          <a:prstGeom prst="rect">
            <a:avLst/>
          </a:prstGeom>
        </p:spPr>
        <p:txBody>
          <a:bodyPr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Thứ</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ngày</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tháng</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năm</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2022</a:t>
            </a: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6" name="Picture 5"/>
          <p:cNvPicPr>
            <a:picLocks noChangeAspect="1"/>
          </p:cNvPicPr>
          <p:nvPr/>
        </p:nvPicPr>
        <p:blipFill rotWithShape="1">
          <a:blip r:embed="rId6"/>
          <a:srcRect b="22064"/>
          <a:stretch/>
        </p:blipFill>
        <p:spPr>
          <a:xfrm>
            <a:off x="3348915" y="2408723"/>
            <a:ext cx="6049219" cy="147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1"/>
          <p:cNvSpPr txBox="1"/>
          <p:nvPr/>
        </p:nvSpPr>
        <p:spPr>
          <a:xfrm>
            <a:off x="5017355" y="1738698"/>
            <a:ext cx="2421913" cy="644407"/>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Đạo</a:t>
            </a:r>
            <a:r>
              <a:rPr kumimoji="0" lang="en-US" sz="6000" b="1" i="0" u="none" strike="noStrike" kern="1200" cap="none" spc="-39" normalizeH="0" baseline="0" noProof="0" dirty="0" smtClean="0">
                <a:ln>
                  <a:noFill/>
                </a:ln>
                <a:solidFill>
                  <a:srgbClr val="ED1FC1"/>
                </a:solidFill>
                <a:effectLst/>
                <a:uLnTx/>
                <a:uFillTx/>
                <a:latin typeface="Great Vibes" pitchFamily="2" charset="0"/>
                <a:ea typeface="+mn-ea"/>
                <a:cs typeface="+mn-cs"/>
              </a:rPr>
              <a:t> </a:t>
            </a: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đức</a:t>
            </a:r>
            <a:endPar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endParaRPr>
          </a:p>
        </p:txBody>
      </p:sp>
      <p:pic>
        <p:nvPicPr>
          <p:cNvPr id="1026" name="Picture 2" descr="Kho từ vựng về các bộ phận trên cơ thể bằng tiếng anh đầy đủ nhấ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000" l="8000" r="90000">
                        <a14:foregroundMark x1="47167" y1="66571" x2="47167" y2="66571"/>
                        <a14:foregroundMark x1="47667" y1="64286" x2="47667" y2="64286"/>
                        <a14:foregroundMark x1="52833" y1="59143" x2="52833" y2="59143"/>
                        <a14:foregroundMark x1="21667" y1="60000" x2="21667" y2="60000"/>
                        <a14:foregroundMark x1="23667" y1="57143" x2="23667" y2="57143"/>
                        <a14:foregroundMark x1="24167" y1="56286" x2="24167" y2="56286"/>
                        <a14:foregroundMark x1="24167" y1="56286" x2="24167" y2="56286"/>
                        <a14:foregroundMark x1="18667" y1="55714" x2="18667" y2="55714"/>
                        <a14:foregroundMark x1="37833" y1="65143" x2="37833" y2="65143"/>
                        <a14:foregroundMark x1="23667" y1="44571" x2="23667" y2="44571"/>
                        <a14:foregroundMark x1="25833" y1="21143" x2="25833" y2="21143"/>
                        <a14:foregroundMark x1="25000" y1="8000" x2="25000" y2="8000"/>
                        <a14:foregroundMark x1="25000" y1="8000" x2="25000" y2="8000"/>
                        <a14:foregroundMark x1="25000" y1="8000" x2="25000" y2="8000"/>
                        <a14:foregroundMark x1="31833" y1="16857" x2="31833" y2="16857"/>
                        <a14:foregroundMark x1="34833" y1="22571" x2="34833" y2="22571"/>
                        <a14:foregroundMark x1="60000" y1="26286" x2="60000" y2="26286"/>
                        <a14:foregroundMark x1="66000" y1="23429" x2="66000" y2="23429"/>
                        <a14:foregroundMark x1="57833" y1="23429" x2="57833" y2="23429"/>
                        <a14:foregroundMark x1="57833" y1="23429" x2="57833" y2="23429"/>
                        <a14:foregroundMark x1="57833" y1="25429" x2="57833" y2="25429"/>
                        <a14:foregroundMark x1="57833" y1="25429" x2="57833" y2="25429"/>
                      </a14:backgroundRemoval>
                    </a14:imgEffect>
                  </a14:imgLayer>
                </a14:imgProps>
              </a:ext>
              <a:ext uri="{28A0092B-C50C-407E-A947-70E740481C1C}">
                <a14:useLocalDpi xmlns:a14="http://schemas.microsoft.com/office/drawing/2010/main" val="0"/>
              </a:ext>
            </a:extLst>
          </a:blip>
          <a:srcRect/>
          <a:stretch>
            <a:fillRect/>
          </a:stretch>
        </p:blipFill>
        <p:spPr bwMode="auto">
          <a:xfrm>
            <a:off x="-349007" y="4893158"/>
            <a:ext cx="3848014" cy="224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3200400" y="4688849"/>
            <a:ext cx="6442418" cy="721351"/>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8000" b="1" i="0" u="none" strike="noStrike" kern="1200" cap="none" spc="-39" normalizeH="0" baseline="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Bài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5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Giữ</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lời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hứa</a:t>
            </a:r>
            <a:endParaRPr kumimoji="0" lang="en-US" sz="8000" b="1" i="0" u="none" strike="noStrike" kern="1200" cap="none" spc="-39" normalizeH="0" baseline="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286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3276600" y="2514600"/>
            <a:ext cx="6104239" cy="4102443"/>
          </a:xfrm>
          <a:prstGeom prst="rect">
            <a:avLst/>
          </a:prstGeom>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2930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52808"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800661" y="152400"/>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861377" y="1547455"/>
            <a:ext cx="6739823" cy="3862745"/>
            <a:chOff x="2776865" y="2461855"/>
            <a:chExt cx="6739823" cy="3862745"/>
          </a:xfrm>
        </p:grpSpPr>
        <p:pic>
          <p:nvPicPr>
            <p:cNvPr id="15" name="Picture 14"/>
            <p:cNvPicPr>
              <a:picLocks noChangeAspect="1"/>
            </p:cNvPicPr>
            <p:nvPr/>
          </p:nvPicPr>
          <p:blipFill>
            <a:blip r:embed="rId4"/>
            <a:stretch>
              <a:fillRect/>
            </a:stretch>
          </p:blipFill>
          <p:spPr>
            <a:xfrm>
              <a:off x="2776865" y="2819400"/>
              <a:ext cx="6739823" cy="3505200"/>
            </a:xfrm>
            <a:prstGeom prst="rect">
              <a:avLst/>
            </a:prstGeom>
          </p:spPr>
        </p:pic>
        <p:sp>
          <p:nvSpPr>
            <p:cNvPr id="17" name="Oval Callout 16"/>
            <p:cNvSpPr/>
            <p:nvPr/>
          </p:nvSpPr>
          <p:spPr>
            <a:xfrm>
              <a:off x="5867400" y="2461855"/>
              <a:ext cx="2895600" cy="1424345"/>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43934" y="2819400"/>
              <a:ext cx="2871466" cy="707886"/>
            </a:xfrm>
            <a:prstGeom prst="rect">
              <a:avLst/>
            </a:prstGeom>
          </p:spPr>
          <p:txBody>
            <a:bodyPr wrap="square">
              <a:spAutoFit/>
            </a:bodyPr>
            <a:lstStyle/>
            <a:p>
              <a:pPr algn="ctr"/>
              <a:r>
                <a:rPr lang="vi-VN" sz="2000" b="1" dirty="0" smtClean="0">
                  <a:solidFill>
                    <a:srgbClr val="0070C0"/>
                  </a:solidFill>
                  <a:latin typeface="Open Sans" panose="020B0606030504020204" pitchFamily="34" charset="0"/>
                </a:rPr>
                <a:t>Cậu </a:t>
              </a:r>
              <a:r>
                <a:rPr lang="vi-VN" sz="2000" b="1" dirty="0">
                  <a:solidFill>
                    <a:srgbClr val="0070C0"/>
                  </a:solidFill>
                  <a:latin typeface="Open Sans" panose="020B0606030504020204" pitchFamily="34" charset="0"/>
                </a:rPr>
                <a:t>bé được </a:t>
              </a:r>
              <a:endParaRPr lang="en-US" sz="2000" b="1" dirty="0" smtClean="0">
                <a:solidFill>
                  <a:srgbClr val="0070C0"/>
                </a:solidFill>
                <a:latin typeface="Open Sans" panose="020B0606030504020204" pitchFamily="34" charset="0"/>
              </a:endParaRPr>
            </a:p>
            <a:p>
              <a:pPr algn="ctr"/>
              <a:r>
                <a:rPr lang="vi-VN" sz="2000" b="1" dirty="0" smtClean="0">
                  <a:solidFill>
                    <a:srgbClr val="0070C0"/>
                  </a:solidFill>
                  <a:latin typeface="Open Sans" panose="020B0606030504020204" pitchFamily="34" charset="0"/>
                </a:rPr>
                <a:t>giao </a:t>
              </a:r>
              <a:r>
                <a:rPr lang="vi-VN" sz="2000" b="1" dirty="0">
                  <a:solidFill>
                    <a:srgbClr val="0070C0"/>
                  </a:solidFill>
                  <a:latin typeface="Open Sans" panose="020B0606030504020204" pitchFamily="34" charset="0"/>
                </a:rPr>
                <a:t>nhiệm vụ gì?</a:t>
              </a:r>
              <a:endParaRPr lang="en-US" sz="2000" b="1" dirty="0">
                <a:solidFill>
                  <a:srgbClr val="0070C0"/>
                </a:solidFill>
              </a:endParaRPr>
            </a:p>
          </p:txBody>
        </p:sp>
      </p:grpSp>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5325052"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b="1" dirty="0">
                <a:solidFill>
                  <a:srgbClr val="FF0000"/>
                </a:solidFill>
                <a:latin typeface="Open Sans" panose="020B0606030504020204" pitchFamily="34" charset="0"/>
              </a:rPr>
              <a:t>Cậu bé chơi trò đánh trận giả với các bạn,</a:t>
            </a:r>
            <a:endParaRPr lang="en-US" sz="2000" b="1" dirty="0">
              <a:solidFill>
                <a:srgbClr val="FF0000"/>
              </a:solidFill>
              <a:latin typeface="Open Sans" panose="020B0606030504020204" pitchFamily="34" charset="0"/>
            </a:endParaRPr>
          </a:p>
          <a:p>
            <a:r>
              <a:rPr lang="vi-VN" sz="2000" b="1" dirty="0">
                <a:solidFill>
                  <a:srgbClr val="FF0000"/>
                </a:solidFill>
                <a:latin typeface="Open Sans" panose="020B0606030504020204" pitchFamily="34" charset="0"/>
              </a:rPr>
              <a:t>được giao nhiệm vụ gác kho đạn.</a:t>
            </a:r>
            <a:endParaRPr lang="en-US" sz="2000" b="1" dirty="0">
              <a:solidFill>
                <a:srgbClr val="FF0000"/>
              </a:solidFill>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22150"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28" name="Group 27"/>
          <p:cNvGrpSpPr/>
          <p:nvPr/>
        </p:nvGrpSpPr>
        <p:grpSpPr>
          <a:xfrm>
            <a:off x="2790808" y="1379598"/>
            <a:ext cx="760445" cy="830202"/>
            <a:chOff x="9601200" y="5121637"/>
            <a:chExt cx="1016239" cy="1447315"/>
          </a:xfrm>
        </p:grpSpPr>
        <p:sp>
          <p:nvSpPr>
            <p:cNvPr id="29" name="Oval Callout 28"/>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1" name="Picture 30"/>
          <p:cNvPicPr>
            <a:picLocks noChangeAspect="1"/>
          </p:cNvPicPr>
          <p:nvPr/>
        </p:nvPicPr>
        <p:blipFill>
          <a:blip r:embed="rId5"/>
          <a:stretch>
            <a:fillRect/>
          </a:stretch>
        </p:blipFill>
        <p:spPr>
          <a:xfrm>
            <a:off x="10426071" y="5864129"/>
            <a:ext cx="1661137" cy="920941"/>
          </a:xfrm>
          <a:prstGeom prst="rect">
            <a:avLst/>
          </a:prstGeom>
        </p:spPr>
      </p:pic>
    </p:spTree>
    <p:extLst>
      <p:ext uri="{BB962C8B-B14F-4D97-AF65-F5344CB8AC3E}">
        <p14:creationId xmlns:p14="http://schemas.microsoft.com/office/powerpoint/2010/main" val="2265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Muộn rồi mà cậu bé chưa về vì cậu đã hứa với các bạn đứng gác cho đến khi có người tới thay.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509202"/>
            <a:ext cx="7755779" cy="3977198"/>
            <a:chOff x="3004043" y="1509202"/>
            <a:chExt cx="7755779" cy="3977198"/>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67408" y="1509202"/>
              <a:ext cx="3018297" cy="1234000"/>
              <a:chOff x="6021795" y="1730976"/>
              <a:chExt cx="3042218" cy="1443731"/>
            </a:xfrm>
          </p:grpSpPr>
          <p:sp>
            <p:nvSpPr>
              <p:cNvPr id="23" name="Oval Callout 22"/>
              <p:cNvSpPr/>
              <p:nvPr/>
            </p:nvSpPr>
            <p:spPr>
              <a:xfrm>
                <a:off x="6021795" y="17309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27618" y="2079053"/>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Vì sao muộn rồi mà cậu bé chưa về?</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5" name="Rectangle 2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26" name="Group 25"/>
          <p:cNvGrpSpPr/>
          <p:nvPr/>
        </p:nvGrpSpPr>
        <p:grpSpPr>
          <a:xfrm>
            <a:off x="2753053" y="152400"/>
            <a:ext cx="779855" cy="707886"/>
            <a:chOff x="2753053" y="293757"/>
            <a:chExt cx="779855" cy="707886"/>
          </a:xfrm>
        </p:grpSpPr>
        <p:sp>
          <p:nvSpPr>
            <p:cNvPr id="27" name="Oval 2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9" name="Rectangle 2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30" name="Group 29"/>
          <p:cNvGrpSpPr/>
          <p:nvPr/>
        </p:nvGrpSpPr>
        <p:grpSpPr>
          <a:xfrm>
            <a:off x="2743200" y="1379598"/>
            <a:ext cx="760445" cy="830202"/>
            <a:chOff x="9601200" y="5121637"/>
            <a:chExt cx="1016239" cy="1447315"/>
          </a:xfrm>
        </p:grpSpPr>
        <p:sp>
          <p:nvSpPr>
            <p:cNvPr id="31" name="Oval Callout 3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3" name="Picture 3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1757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Việc làm của cậu bé thể hiên cậu bé là người biết giữ lời hứa của mình.</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421249"/>
            <a:ext cx="7755779" cy="4065151"/>
            <a:chOff x="3004043" y="1421249"/>
            <a:chExt cx="7755779" cy="4065151"/>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19998" y="1421249"/>
              <a:ext cx="2937792" cy="1233999"/>
              <a:chOff x="5974010" y="1628076"/>
              <a:chExt cx="2961075" cy="1443731"/>
            </a:xfrm>
          </p:grpSpPr>
          <p:sp>
            <p:nvSpPr>
              <p:cNvPr id="23" name="Oval Callout 22"/>
              <p:cNvSpPr/>
              <p:nvPr/>
            </p:nvSpPr>
            <p:spPr>
              <a:xfrm>
                <a:off x="5974010" y="16280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974012" y="1989904"/>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cậu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bé</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gì</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5" name="Rectangle 3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36" name="Group 35"/>
          <p:cNvGrpSpPr/>
          <p:nvPr/>
        </p:nvGrpSpPr>
        <p:grpSpPr>
          <a:xfrm>
            <a:off x="2753053" y="152400"/>
            <a:ext cx="779855" cy="707886"/>
            <a:chOff x="2753053" y="293757"/>
            <a:chExt cx="779855" cy="707886"/>
          </a:xfrm>
        </p:grpSpPr>
        <p:sp>
          <p:nvSpPr>
            <p:cNvPr id="37" name="Oval 3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9" name="Rectangle 3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40" name="Group 39"/>
          <p:cNvGrpSpPr/>
          <p:nvPr/>
        </p:nvGrpSpPr>
        <p:grpSpPr>
          <a:xfrm>
            <a:off x="2743200" y="1379598"/>
            <a:ext cx="760445" cy="830202"/>
            <a:chOff x="9601200" y="5121637"/>
            <a:chExt cx="1016239" cy="1447315"/>
          </a:xfrm>
        </p:grpSpPr>
        <p:sp>
          <p:nvSpPr>
            <p:cNvPr id="41" name="Oval Callout 4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43" name="Picture 4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25886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498648" y="1066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724" y="275784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448800" y="5049636"/>
            <a:ext cx="2554942" cy="1331088"/>
            <a:chOff x="3025588" y="3361766"/>
            <a:chExt cx="2918012" cy="1828800"/>
          </a:xfrm>
          <a:solidFill>
            <a:srgbClr val="0DA33B"/>
          </a:solidFill>
        </p:grpSpPr>
        <p:sp>
          <p:nvSpPr>
            <p:cNvPr id="16" name="Cloud 15"/>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20" name="Rectangle 19"/>
          <p:cNvSpPr/>
          <p:nvPr/>
        </p:nvSpPr>
        <p:spPr>
          <a:xfrm>
            <a:off x="3515054" y="1600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p:cNvGrpSpPr/>
          <p:nvPr/>
        </p:nvGrpSpPr>
        <p:grpSpPr>
          <a:xfrm>
            <a:off x="2704857" y="1318483"/>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6051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522460" y="1752600"/>
            <a:ext cx="5791200" cy="3910940"/>
          </a:xfrm>
          <a:prstGeom prst="rect">
            <a:avLst/>
          </a:prstGeom>
        </p:spPr>
      </p:pic>
      <p:sp>
        <p:nvSpPr>
          <p:cNvPr id="11" name="TextBox 10">
            <a:extLst>
              <a:ext uri="{FF2B5EF4-FFF2-40B4-BE49-F238E27FC236}">
                <a16:creationId xmlns:a16="http://schemas.microsoft.com/office/drawing/2014/main" id="{F14ACF4B-1FD9-B39F-BC8C-4021E83304F3}"/>
              </a:ext>
            </a:extLst>
          </p:cNvPr>
          <p:cNvSpPr txBox="1"/>
          <p:nvPr/>
        </p:nvSpPr>
        <p:spPr>
          <a:xfrm>
            <a:off x="3522460" y="5693807"/>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nhỏ đã giữ đúng lời hứa với thầy giáo là không mắc lỗi và bạn nhỏ đã thực hiện được.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9">
            <a:extLst>
              <a:ext uri="{FF2B5EF4-FFF2-40B4-BE49-F238E27FC236}">
                <a16:creationId xmlns:a16="http://schemas.microsoft.com/office/drawing/2014/main" id="{81AB20EB-3D76-7640-164A-71D8752BB450}"/>
              </a:ext>
            </a:extLst>
          </p:cNvPr>
          <p:cNvSpPr/>
          <p:nvPr/>
        </p:nvSpPr>
        <p:spPr>
          <a:xfrm>
            <a:off x="2818517"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25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102321" y="1955063"/>
            <a:ext cx="6082335" cy="358634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6388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giữ đúng lời hứa với bạn nữ, trả quyển truyện cho bạn nữ như đã hẹn.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58435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8" name="Group 17"/>
          <p:cNvGrpSpPr/>
          <p:nvPr/>
        </p:nvGrpSpPr>
        <p:grpSpPr>
          <a:xfrm>
            <a:off x="2676853" y="76200"/>
            <a:ext cx="779855" cy="707886"/>
            <a:chOff x="2753053" y="293757"/>
            <a:chExt cx="779855" cy="707886"/>
          </a:xfrm>
        </p:grpSpPr>
        <p:sp>
          <p:nvSpPr>
            <p:cNvPr id="19" name="Oval 1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Rectangle 20"/>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p:cNvGrpSpPr/>
          <p:nvPr/>
        </p:nvGrpSpPr>
        <p:grpSpPr>
          <a:xfrm>
            <a:off x="2628657" y="1100926"/>
            <a:ext cx="724143" cy="738917"/>
            <a:chOff x="9601200" y="5232840"/>
            <a:chExt cx="1016239" cy="1148650"/>
          </a:xfrm>
        </p:grpSpPr>
        <p:sp>
          <p:nvSpPr>
            <p:cNvPr id="24" name="Oval Callout 23"/>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26"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3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276600" y="1851456"/>
            <a:ext cx="6324600" cy="3975463"/>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943600"/>
            <a:ext cx="6154940" cy="442674"/>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Anh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chiếc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đèn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sao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6044065"/>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40955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200400" y="1600200"/>
            <a:ext cx="5867400" cy="4029420"/>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7150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nữ</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thực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đúng</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nói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đôi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757166"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119917"/>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838200"/>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9526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1282"/>
            <a:ext cx="12191987" cy="685671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8" name="Rectangle 7"/>
          <p:cNvSpPr/>
          <p:nvPr/>
        </p:nvSpPr>
        <p:spPr>
          <a:xfrm>
            <a:off x="3429000" y="1219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Hãy</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nêu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biểu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Trẻ em 10 tuổi nên đọc sách gì? Top 20 cuốn sách không thể bỏ q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68047"/>
            <a:ext cx="4847374" cy="25327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óc Nhí - xem tranh - Họa sĩ nhí - Xem tranh - Trực nhật lớ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9" y="3886200"/>
            <a:ext cx="3452499" cy="2589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Heart 21">
            <a:extLst>
              <a:ext uri="{FF2B5EF4-FFF2-40B4-BE49-F238E27FC236}">
                <a16:creationId xmlns:a16="http://schemas.microsoft.com/office/drawing/2014/main" id="{985E27D8-23C4-582F-A915-1C875EB15499}"/>
              </a:ext>
            </a:extLst>
          </p:cNvPr>
          <p:cNvSpPr/>
          <p:nvPr/>
        </p:nvSpPr>
        <p:spPr>
          <a:xfrm>
            <a:off x="3408655" y="2057399"/>
            <a:ext cx="1925345" cy="1499164"/>
          </a:xfrm>
          <a:prstGeom prst="heart">
            <a:avLst/>
          </a:prstGeom>
          <a:solidFill>
            <a:srgbClr val="00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smtClean="0">
              <a:solidFill>
                <a:srgbClr val="60FA72"/>
              </a:solidFill>
              <a:latin typeface="Nunito Black" panose="020B0604020202020204" charset="0"/>
            </a:endParaRPr>
          </a:p>
          <a:p>
            <a:pPr algn="ctr"/>
            <a:r>
              <a:rPr lang="vi-VN" sz="1600" b="1" dirty="0">
                <a:solidFill>
                  <a:srgbClr val="0070C0"/>
                </a:solidFill>
                <a:latin typeface="Open Sans" panose="020B0606030504020204" pitchFamily="34" charset="0"/>
              </a:rPr>
              <a:t>mượn sách trả đúng hẹn</a:t>
            </a:r>
            <a:endParaRPr lang="en-US" sz="1600" b="1" dirty="0">
              <a:solidFill>
                <a:srgbClr val="0070C0"/>
              </a:solidFill>
            </a:endParaRPr>
          </a:p>
        </p:txBody>
      </p:sp>
      <p:sp>
        <p:nvSpPr>
          <p:cNvPr id="23" name="Heart 22">
            <a:extLst>
              <a:ext uri="{FF2B5EF4-FFF2-40B4-BE49-F238E27FC236}">
                <a16:creationId xmlns:a16="http://schemas.microsoft.com/office/drawing/2014/main" id="{2225EECC-A6D3-B2E7-9C6F-97E237E986CB}"/>
              </a:ext>
            </a:extLst>
          </p:cNvPr>
          <p:cNvSpPr/>
          <p:nvPr/>
        </p:nvSpPr>
        <p:spPr>
          <a:xfrm>
            <a:off x="8077200" y="2062722"/>
            <a:ext cx="1866315" cy="151867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Nunito Black" panose="020B0604020202020204" charset="0"/>
            </a:endParaRPr>
          </a:p>
          <a:p>
            <a:pPr algn="ctr"/>
            <a:r>
              <a:rPr lang="vi-VN" sz="1600" b="1" dirty="0">
                <a:solidFill>
                  <a:schemeClr val="bg1"/>
                </a:solidFill>
                <a:latin typeface="Open Sans" panose="020B0606030504020204" pitchFamily="34" charset="0"/>
              </a:rPr>
              <a:t>trực nhật giúp bạn như đã hứa,…</a:t>
            </a:r>
            <a:endParaRPr lang="en-US" sz="1600" b="1" dirty="0">
              <a:solidFill>
                <a:schemeClr val="bg1"/>
              </a:solidFill>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0" y="5867400"/>
            <a:ext cx="873644" cy="8736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Rectangle 23"/>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17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fade">
                                      <p:cBhvr>
                                        <p:cTn id="31" dur="1000"/>
                                        <p:tgtEl>
                                          <p:spTgt spid="9222"/>
                                        </p:tgtEl>
                                      </p:cBhvr>
                                    </p:animEffect>
                                    <p:anim calcmode="lin" valueType="num">
                                      <p:cBhvr>
                                        <p:cTn id="32" dur="1000" fill="hold"/>
                                        <p:tgtEl>
                                          <p:spTgt spid="9222"/>
                                        </p:tgtEl>
                                        <p:attrNameLst>
                                          <p:attrName>ppt_x</p:attrName>
                                        </p:attrNameLst>
                                      </p:cBhvr>
                                      <p:tavLst>
                                        <p:tav tm="0">
                                          <p:val>
                                            <p:strVal val="#ppt_x"/>
                                          </p:val>
                                        </p:tav>
                                        <p:tav tm="100000">
                                          <p:val>
                                            <p:strVal val="#ppt_x"/>
                                          </p:val>
                                        </p:tav>
                                      </p:tavLst>
                                    </p:anim>
                                    <p:anim calcmode="lin" valueType="num">
                                      <p:cBhvr>
                                        <p:cTn id="33"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46CBF-4E08-3BAC-E9FE-E3D3E99057AE}"/>
              </a:ext>
            </a:extLst>
          </p:cNvPr>
          <p:cNvSpPr txBox="1"/>
          <p:nvPr/>
        </p:nvSpPr>
        <p:spPr>
          <a:xfrm>
            <a:off x="3823243" y="2401800"/>
            <a:ext cx="63713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0788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2</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6" name="Rectangle 5"/>
          <p:cNvSpPr/>
          <p:nvPr/>
        </p:nvSpPr>
        <p:spPr>
          <a:xfrm>
            <a:off x="990600" y="2753380"/>
            <a:ext cx="10742043" cy="646331"/>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Tìm</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hiểu</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sự</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cần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thiết</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phải</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a:t>
            </a:r>
          </a:p>
        </p:txBody>
      </p:sp>
    </p:spTree>
    <p:extLst>
      <p:ext uri="{BB962C8B-B14F-4D97-AF65-F5344CB8AC3E}">
        <p14:creationId xmlns:p14="http://schemas.microsoft.com/office/powerpoint/2010/main" val="1255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11" name="Picture 10"/>
          <p:cNvPicPr>
            <a:picLocks noChangeAspect="1"/>
          </p:cNvPicPr>
          <p:nvPr/>
        </p:nvPicPr>
        <p:blipFill>
          <a:blip r:embed="rId3"/>
          <a:stretch>
            <a:fillRect/>
          </a:stretch>
        </p:blipFill>
        <p:spPr>
          <a:xfrm>
            <a:off x="2600667" y="1934290"/>
            <a:ext cx="8073467" cy="3686175"/>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r>
              <a:rPr lang="vi-VN" sz="2400" b="1" dirty="0">
                <a:solidFill>
                  <a:schemeClr val="accent6">
                    <a:lumMod val="50000"/>
                  </a:schemeClr>
                </a:solidFill>
                <a:latin typeface="Open Sans" panose="020B0606030504020204" pitchFamily="34" charset="0"/>
              </a:rPr>
              <a:t>Đọc các trường hợp dưới đây và trả lời câu hỏi:</a:t>
            </a:r>
            <a:endParaRPr lang="en-US" sz="2400" b="1" dirty="0">
              <a:solidFill>
                <a:schemeClr val="accent6">
                  <a:lumMod val="50000"/>
                </a:schemeClr>
              </a:solidFill>
            </a:endParaRPr>
          </a:p>
        </p:txBody>
      </p:sp>
    </p:spTree>
    <p:extLst>
      <p:ext uri="{BB962C8B-B14F-4D97-AF65-F5344CB8AC3E}">
        <p14:creationId xmlns:p14="http://schemas.microsoft.com/office/powerpoint/2010/main" val="15309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Đọc các trường hợp dưới đây và trả lời câu hỏi:</a:t>
            </a:r>
            <a:endParaRPr kumimoji="0" lang="en-US" sz="24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438400" y="2133600"/>
            <a:ext cx="8436429" cy="3810000"/>
          </a:xfrm>
          <a:prstGeom prst="rect">
            <a:avLst/>
          </a:prstGeom>
        </p:spPr>
      </p:pic>
    </p:spTree>
    <p:extLst>
      <p:ext uri="{BB962C8B-B14F-4D97-AF65-F5344CB8AC3E}">
        <p14:creationId xmlns:p14="http://schemas.microsoft.com/office/powerpoint/2010/main" val="2568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3413976" y="1316182"/>
            <a:ext cx="7101624" cy="400110"/>
          </a:xfrm>
          <a:prstGeom prst="rect">
            <a:avLst/>
          </a:prstGeom>
        </p:spPr>
        <p:txBody>
          <a:bodyPr wrap="none">
            <a:spAutoFit/>
          </a:bodyPr>
          <a:lstStyle/>
          <a:p>
            <a:r>
              <a:rPr lang="en-US" dirty="0" smtClean="0">
                <a:solidFill>
                  <a:srgbClr val="212529"/>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Em</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có</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nhận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xét</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gì</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về</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việc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thực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hiện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lời</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hứa</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của</a:t>
            </a:r>
            <a:r>
              <a:rPr lang="en-US" sz="2000" b="1" dirty="0" smtClean="0">
                <a:solidFill>
                  <a:schemeClr val="accent6">
                    <a:lumMod val="50000"/>
                  </a:schemeClr>
                </a:solidFill>
                <a:latin typeface="Open Sans" panose="020B0606030504020204" pitchFamily="34" charset="0"/>
              </a:rPr>
              <a:t> Ly </a:t>
            </a:r>
            <a:r>
              <a:rPr lang="en-US" sz="2000" b="1" dirty="0" err="1" smtClean="0">
                <a:solidFill>
                  <a:schemeClr val="accent6">
                    <a:lumMod val="50000"/>
                  </a:schemeClr>
                </a:solidFill>
                <a:latin typeface="Open Sans" panose="020B0606030504020204" pitchFamily="34" charset="0"/>
              </a:rPr>
              <a:t>và</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Huy</a:t>
            </a:r>
            <a:r>
              <a:rPr lang="en-US" sz="2000" b="1" dirty="0" smtClean="0">
                <a:solidFill>
                  <a:schemeClr val="accent6">
                    <a:lumMod val="50000"/>
                  </a:schemeClr>
                </a:solidFill>
                <a:latin typeface="Open Sans" panose="020B0606030504020204" pitchFamily="34" charset="0"/>
              </a:rPr>
              <a:t>?</a:t>
            </a:r>
            <a:endParaRPr lang="en-US" sz="2000" b="1" dirty="0">
              <a:solidFill>
                <a:schemeClr val="accent6">
                  <a:lumMod val="50000"/>
                </a:schemeClr>
              </a:solidFill>
            </a:endParaRPr>
          </a:p>
        </p:txBody>
      </p:sp>
      <p:pic>
        <p:nvPicPr>
          <p:cNvPr id="9" name="Picture 8"/>
          <p:cNvPicPr>
            <a:picLocks noChangeAspect="1"/>
          </p:cNvPicPr>
          <p:nvPr/>
        </p:nvPicPr>
        <p:blipFill>
          <a:blip r:embed="rId4"/>
          <a:stretch>
            <a:fillRect/>
          </a:stretch>
        </p:blipFill>
        <p:spPr>
          <a:xfrm>
            <a:off x="6477000" y="1746204"/>
            <a:ext cx="3810000" cy="3165231"/>
          </a:xfrm>
          <a:prstGeom prst="rect">
            <a:avLst/>
          </a:prstGeom>
        </p:spPr>
      </p:pic>
      <p:pic>
        <p:nvPicPr>
          <p:cNvPr id="12" name="Picture 11"/>
          <p:cNvPicPr>
            <a:picLocks noChangeAspect="1"/>
          </p:cNvPicPr>
          <p:nvPr/>
        </p:nvPicPr>
        <p:blipFill>
          <a:blip r:embed="rId5"/>
          <a:stretch>
            <a:fillRect/>
          </a:stretch>
        </p:blipFill>
        <p:spPr>
          <a:xfrm>
            <a:off x="2542625" y="1774236"/>
            <a:ext cx="3400975" cy="308411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3" y="5181600"/>
            <a:ext cx="6154940"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dirty="0">
                <a:solidFill>
                  <a:srgbClr val="FF0000"/>
                </a:solidFill>
                <a:latin typeface="Open Sans" panose="020B0606030504020204" pitchFamily="34" charset="0"/>
              </a:rPr>
              <a:t>Ly là người biết giữ lời hứa của mình, coi trọng lời hứa của mình còn Huy thì luôn hứa nhưng không thực hiện lời hứa đó.</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628657" y="1100926"/>
            <a:ext cx="724143" cy="738917"/>
            <a:chOff x="9601200" y="5232840"/>
            <a:chExt cx="1016239" cy="1148650"/>
          </a:xfrm>
        </p:grpSpPr>
        <p:sp>
          <p:nvSpPr>
            <p:cNvPr id="20" name="Oval Callout 19"/>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788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27" y="-13855"/>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 name="Rectangle 8"/>
          <p:cNvSpPr/>
          <p:nvPr/>
        </p:nvSpPr>
        <p:spPr>
          <a:xfrm>
            <a:off x="3505200" y="1295400"/>
            <a:ext cx="4900701" cy="461665"/>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400" b="1" dirty="0">
                <a:solidFill>
                  <a:schemeClr val="accent6">
                    <a:lumMod val="50000"/>
                  </a:schemeClr>
                </a:solidFill>
                <a:latin typeface="Open Sans" panose="020B0606030504020204" pitchFamily="34" charset="0"/>
              </a:rPr>
              <a:t>Theo </a:t>
            </a:r>
            <a:r>
              <a:rPr lang="en-US" sz="2400" b="1" dirty="0" err="1">
                <a:solidFill>
                  <a:schemeClr val="accent6">
                    <a:lumMod val="50000"/>
                  </a:schemeClr>
                </a:solidFill>
                <a:latin typeface="Open Sans" panose="020B0606030504020204" pitchFamily="34" charset="0"/>
              </a:rPr>
              <a:t>em</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vì</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sao</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phải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giữ</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lời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hứa</a:t>
            </a:r>
            <a:r>
              <a:rPr lang="en-US" sz="2400" b="1" dirty="0">
                <a:solidFill>
                  <a:schemeClr val="accent6">
                    <a:lumMod val="50000"/>
                  </a:schemeClr>
                </a:solidFill>
                <a:latin typeface="Open Sans" panose="020B0606030504020204" pitchFamily="34" charset="0"/>
              </a:rPr>
              <a:t>?</a:t>
            </a:r>
            <a:endParaRPr lang="en-US" sz="2400" b="1" dirty="0">
              <a:solidFill>
                <a:schemeClr val="accent6">
                  <a:lumMod val="50000"/>
                </a:schemeClr>
              </a:solidFill>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3200400" y="2209800"/>
            <a:ext cx="8575964" cy="1524000"/>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smtClean="0">
                <a:solidFill>
                  <a:srgbClr val="FF0000"/>
                </a:solidFill>
                <a:latin typeface="Open Sans" panose="020B0606030504020204" pitchFamily="34" charset="0"/>
              </a:rPr>
              <a:t>C</a:t>
            </a:r>
            <a:r>
              <a:rPr lang="vi-VN" sz="2000" b="1" dirty="0" smtClean="0">
                <a:solidFill>
                  <a:srgbClr val="FF0000"/>
                </a:solidFill>
                <a:latin typeface="Open Sans" panose="020B0606030504020204" pitchFamily="34" charset="0"/>
              </a:rPr>
              <a:t>húng </a:t>
            </a:r>
            <a:r>
              <a:rPr lang="vi-VN" sz="2000" b="1" dirty="0">
                <a:solidFill>
                  <a:srgbClr val="FF0000"/>
                </a:solidFill>
                <a:latin typeface="Open Sans" panose="020B0606030504020204" pitchFamily="34" charset="0"/>
              </a:rPr>
              <a:t>ta cần giữ lời hứa vì lời hứa thể hiện sự tự trọng và tôn trọng người khác. Người biết giữ lời hứa sẽ được mọi người tin tưởng, quý trọng. Nếu không biết giữ lời hứa thì sẽ không được mọi người tin tưởng.</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524453" y="2807478"/>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Lời hứa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90" y="4439890"/>
            <a:ext cx="4100437" cy="22999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67202" y="1143000"/>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50591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3</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1295400" y="2782669"/>
            <a:ext cx="10820400"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Thảo</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luận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về</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cách</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để</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hứa</a:t>
            </a:r>
            <a:endPar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endParaRPr>
          </a:p>
        </p:txBody>
      </p:sp>
    </p:spTree>
    <p:extLst>
      <p:ext uri="{BB962C8B-B14F-4D97-AF65-F5344CB8AC3E}">
        <p14:creationId xmlns:p14="http://schemas.microsoft.com/office/powerpoint/2010/main" val="2056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2" name="Rectangle 1"/>
          <p:cNvSpPr/>
          <p:nvPr/>
        </p:nvSpPr>
        <p:spPr>
          <a:xfrm>
            <a:off x="3657600" y="533400"/>
            <a:ext cx="6934200" cy="523220"/>
          </a:xfrm>
          <a:prstGeom prst="rect">
            <a:avLst/>
          </a:prstGeom>
        </p:spPr>
        <p:txBody>
          <a:bodyPr wrap="square">
            <a:spAutoFit/>
          </a:bodyPr>
          <a:lstStyle/>
          <a:p>
            <a:r>
              <a:rPr lang="en-US" sz="2800" b="1" dirty="0" err="1" smtClean="0">
                <a:solidFill>
                  <a:srgbClr val="00B050"/>
                </a:solidFill>
                <a:latin typeface="Open Sans" panose="020B0606030504020204" pitchFamily="34" charset="0"/>
              </a:rPr>
              <a:t>Thảo</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luận</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làm</a:t>
            </a:r>
            <a:r>
              <a:rPr lang="en-US" sz="2800" b="1" dirty="0" smtClean="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thế</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nào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để</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giữ</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lời</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hứa</a:t>
            </a:r>
            <a:r>
              <a:rPr lang="en-US" sz="2800" b="1" dirty="0">
                <a:solidFill>
                  <a:srgbClr val="00B050"/>
                </a:solidFill>
                <a:latin typeface="Open Sans" panose="020B0606030504020204" pitchFamily="34" charset="0"/>
              </a:rPr>
              <a:t>?</a:t>
            </a:r>
            <a:endParaRPr lang="en-US" sz="2800" b="1" dirty="0">
              <a:solidFill>
                <a:srgbClr val="00B050"/>
              </a:solidFill>
            </a:endParaRPr>
          </a:p>
        </p:txBody>
      </p:sp>
      <p:pic>
        <p:nvPicPr>
          <p:cNvPr id="4" name="Picture 3"/>
          <p:cNvPicPr>
            <a:picLocks noChangeAspect="1"/>
          </p:cNvPicPr>
          <p:nvPr/>
        </p:nvPicPr>
        <p:blipFill>
          <a:blip r:embed="rId3"/>
          <a:stretch>
            <a:fillRect/>
          </a:stretch>
        </p:blipFill>
        <p:spPr>
          <a:xfrm>
            <a:off x="152400" y="152400"/>
            <a:ext cx="2448267" cy="1133633"/>
          </a:xfrm>
          <a:prstGeom prst="rect">
            <a:avLst/>
          </a:prstGeom>
        </p:spPr>
      </p:pic>
      <p:pic>
        <p:nvPicPr>
          <p:cNvPr id="5" name="Picture 4"/>
          <p:cNvPicPr>
            <a:picLocks noChangeAspect="1"/>
          </p:cNvPicPr>
          <p:nvPr/>
        </p:nvPicPr>
        <p:blipFill>
          <a:blip r:embed="rId4"/>
          <a:stretch>
            <a:fillRect/>
          </a:stretch>
        </p:blipFill>
        <p:spPr>
          <a:xfrm>
            <a:off x="2362200" y="1437151"/>
            <a:ext cx="6858000" cy="4511524"/>
          </a:xfrm>
          <a:prstGeom prst="rect">
            <a:avLst/>
          </a:prstGeom>
          <a:ln>
            <a:noFill/>
          </a:ln>
          <a:effectLst>
            <a:softEdge rad="112500"/>
          </a:effec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5041" y="4110797"/>
            <a:ext cx="3081209" cy="2560055"/>
          </a:xfrm>
          <a:prstGeom prst="rect">
            <a:avLst/>
          </a:prstGeom>
        </p:spPr>
      </p:pic>
      <p:sp>
        <p:nvSpPr>
          <p:cNvPr id="8" name="TextBox 7">
            <a:extLst>
              <a:ext uri="{FF2B5EF4-FFF2-40B4-BE49-F238E27FC236}">
                <a16:creationId xmlns:a16="http://schemas.microsoft.com/office/drawing/2014/main" id="{BFB8A126-31B1-C7E5-FAE1-8866E0C5C3B3}"/>
              </a:ext>
            </a:extLst>
          </p:cNvPr>
          <p:cNvSpPr txBox="1"/>
          <p:nvPr/>
        </p:nvSpPr>
        <p:spPr>
          <a:xfrm>
            <a:off x="8331758" y="3395845"/>
            <a:ext cx="2259350" cy="1055608"/>
          </a:xfrm>
          <a:prstGeom prst="roundRect">
            <a:avLst/>
          </a:prstGeom>
          <a:solidFill>
            <a:srgbClr val="FFFFCC"/>
          </a:solidFill>
          <a:ln w="28575">
            <a:solidFill>
              <a:srgbClr val="217875"/>
            </a:solidFill>
            <a:prstDash val="sysDash"/>
          </a:ln>
        </p:spPr>
        <p:txBody>
          <a:bodyPr wrap="square">
            <a:spAutoFit/>
          </a:bodyPr>
          <a:lstStyle/>
          <a:p>
            <a:pPr lvl="0" algn="ct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Thảo</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luận</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kumimoji="0" lang="en-US" sz="28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753053" y="435114"/>
            <a:ext cx="779855" cy="707886"/>
            <a:chOff x="2753053" y="293757"/>
            <a:chExt cx="779855" cy="707886"/>
          </a:xfrm>
        </p:grpSpPr>
        <p:sp>
          <p:nvSpPr>
            <p:cNvPr id="10" name="Oval 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990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solidFill>
              <a:schemeClr val="accent1">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1676400"/>
              <a:ext cx="8534400" cy="1815882"/>
            </a:xfrm>
            <a:prstGeom prst="rect">
              <a:avLst/>
            </a:prstGeom>
            <a:ln>
              <a:noFill/>
            </a:ln>
          </p:spPr>
          <p:txBody>
            <a:bodyPr wrap="square">
              <a:spAutoFit/>
            </a:bodyPr>
            <a:lstStyle/>
            <a:p>
              <a:pPr lvl="0" algn="just"/>
              <a:r>
                <a:rPr lang="en-US" sz="2800" b="1" dirty="0" smtClean="0">
                  <a:latin typeface="Open Sans" panose="020B0606030504020204" pitchFamily="34" charset="0"/>
                  <a:ea typeface="Open Sans" panose="020B0606030504020204" pitchFamily="34" charset="0"/>
                  <a:cs typeface="Open Sans" panose="020B0606030504020204" pitchFamily="34" charset="0"/>
                </a:rPr>
                <a:t>	</a:t>
              </a:r>
              <a:r>
                <a:rPr lang="vi-VN" sz="2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Những </a:t>
              </a:r>
              <a:r>
                <a:rPr lang="vi-V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điều em nên làm để giữ đúng lời hứa: đúng hẹn, chỉ hứa những điều trong khả năng của mình có thể thực hiện được, cần có trách nhiệm với lời hứa của mình.</a:t>
              </a:r>
              <a:endParaRPr kumimoji="0" lang="en-US"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543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a:solidFill>
            <a:schemeClr val="accent6">
              <a:lumMod val="20000"/>
              <a:lumOff val="80000"/>
            </a:schemeClr>
          </a:solidFill>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grp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FF0000"/>
                  </a:solidFill>
                </a:rPr>
                <a:t>Những điều em nên tránh khi hứa với người khác: sai hứa, hứa những điều mà mình không có khả năng thực hiện, hứa suông mà không làm.</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59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76450" y="1371600"/>
            <a:ext cx="8686800" cy="2461325"/>
            <a:chOff x="2076450" y="1371600"/>
            <a:chExt cx="8686800" cy="2461325"/>
          </a:xfrm>
          <a:solidFill>
            <a:schemeClr val="accent6">
              <a:lumMod val="20000"/>
              <a:lumOff val="80000"/>
            </a:schemeClr>
          </a:solidFill>
        </p:grpSpPr>
        <p:sp>
          <p:nvSpPr>
            <p:cNvPr id="11" name="Rounded Rectangular Callout 10"/>
            <p:cNvSpPr/>
            <p:nvPr/>
          </p:nvSpPr>
          <p:spPr>
            <a:xfrm>
              <a:off x="2076450" y="1371600"/>
              <a:ext cx="8686800" cy="2461325"/>
            </a:xfrm>
            <a:prstGeom prst="wedgeRoundRectCallout">
              <a:avLst>
                <a:gd name="adj1" fmla="val 40702"/>
                <a:gd name="adj2" fmla="val 82394"/>
                <a:gd name="adj3" fmla="val 16667"/>
              </a:avLst>
            </a:prstGeom>
            <a:solidFill>
              <a:schemeClr val="accent3">
                <a:lumMod val="40000"/>
                <a:lumOff val="6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no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Cách ứng xử khi em không thể thực hiện được lời hứa của mình: gọi điện xin lỗi và giải thích lí do thất hứa; gặp trực tiếp xin lỗi và giải thích lí do thất hứa,…</a:t>
              </a:r>
              <a:endParaRPr kumimoji="0" lang="en-US" sz="2800" b="1" i="0" u="none" strike="noStrike" kern="1200" cap="none" spc="0" normalizeH="0" baseline="0" noProof="0" dirty="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332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10" name="Picture 9"/>
          <p:cNvPicPr>
            <a:picLocks noChangeAspect="1"/>
          </p:cNvPicPr>
          <p:nvPr/>
        </p:nvPicPr>
        <p:blipFill rotWithShape="1">
          <a:blip r:embed="rId4"/>
          <a:srcRect t="17777" r="3889" b="2234"/>
          <a:stretch/>
        </p:blipFill>
        <p:spPr>
          <a:xfrm>
            <a:off x="133158" y="76200"/>
            <a:ext cx="2887132" cy="838200"/>
          </a:xfrm>
          <a:prstGeom prst="rect">
            <a:avLst/>
          </a:prstGeom>
        </p:spPr>
      </p:pic>
      <p:sp>
        <p:nvSpPr>
          <p:cNvPr id="12" name="TextBox 11">
            <a:extLst>
              <a:ext uri="{FF2B5EF4-FFF2-40B4-BE49-F238E27FC236}">
                <a16:creationId xmlns:a16="http://schemas.microsoft.com/office/drawing/2014/main" id="{316219E4-E4AB-AB44-480D-4957E98F77FE}"/>
              </a:ext>
            </a:extLst>
          </p:cNvPr>
          <p:cNvSpPr txBox="1"/>
          <p:nvPr/>
        </p:nvSpPr>
        <p:spPr>
          <a:xfrm>
            <a:off x="3962400" y="652790"/>
            <a:ext cx="3810000" cy="523220"/>
          </a:xfrm>
          <a:prstGeom prst="rect">
            <a:avLst/>
          </a:prstGeom>
          <a:noFill/>
        </p:spPr>
        <p:txBody>
          <a:bodyPr wrap="square" rtlCol="0">
            <a:spAutoFit/>
          </a:bodyPr>
          <a:lstStyle/>
          <a:p>
            <a:r>
              <a:rPr lang="en-US" sz="2800" b="1" dirty="0" smtClean="0">
                <a:solidFill>
                  <a:srgbClr val="002060"/>
                </a:solidFill>
                <a:latin typeface="Nunito Black" panose="020B0604020202020204" charset="0"/>
                <a:cs typeface="Nunito Black" panose="020B0604020202020204" charset="0"/>
              </a:rPr>
              <a:t>Chia </a:t>
            </a:r>
            <a:r>
              <a:rPr lang="en-US" sz="2800" b="1" dirty="0" err="1" smtClean="0">
                <a:solidFill>
                  <a:srgbClr val="002060"/>
                </a:solidFill>
                <a:latin typeface="Nunito Black" panose="020B0604020202020204" charset="0"/>
                <a:cs typeface="Nunito Black" panose="020B0604020202020204" charset="0"/>
              </a:rPr>
              <a:t>sẻ</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trải</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nghiệm</a:t>
            </a:r>
            <a:r>
              <a:rPr lang="en-US" sz="2800" b="1" dirty="0" smtClean="0">
                <a:solidFill>
                  <a:srgbClr val="002060"/>
                </a:solidFill>
                <a:latin typeface="Nunito Black" panose="020B0604020202020204" charset="0"/>
                <a:cs typeface="Nunito Black" panose="020B0604020202020204" charset="0"/>
              </a:rPr>
              <a:t>:</a:t>
            </a:r>
            <a:endParaRPr lang="en-US" sz="2800" b="1" dirty="0">
              <a:solidFill>
                <a:srgbClr val="002060"/>
              </a:solidFill>
              <a:latin typeface="Nunito Black" panose="020B0604020202020204" charset="0"/>
              <a:cs typeface="Nunito Black" panose="020B0604020202020204" charset="0"/>
            </a:endParaRPr>
          </a:p>
        </p:txBody>
      </p:sp>
      <p:sp>
        <p:nvSpPr>
          <p:cNvPr id="13" name="TextBox 12">
            <a:extLst>
              <a:ext uri="{FF2B5EF4-FFF2-40B4-BE49-F238E27FC236}">
                <a16:creationId xmlns:a16="http://schemas.microsoft.com/office/drawing/2014/main" id="{316219E4-E4AB-AB44-480D-4957E98F77FE}"/>
              </a:ext>
            </a:extLst>
          </p:cNvPr>
          <p:cNvSpPr txBox="1"/>
          <p:nvPr/>
        </p:nvSpPr>
        <p:spPr>
          <a:xfrm>
            <a:off x="2450569" y="1430567"/>
            <a:ext cx="7772400" cy="523220"/>
          </a:xfrm>
          <a:prstGeom prst="rect">
            <a:avLst/>
          </a:prstGeom>
          <a:noFill/>
        </p:spPr>
        <p:txBody>
          <a:bodyPr wrap="square" rtlCol="0">
            <a:spAutoFit/>
          </a:bodyPr>
          <a:lstStyle/>
          <a:p>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Đã</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có</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ai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hứa</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với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em</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điều</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gì</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chưa</a:t>
            </a:r>
            <a:r>
              <a:rPr lang="en-US" sz="2800" b="1" dirty="0" smtClean="0">
                <a:solidFill>
                  <a:srgbClr val="0070C0"/>
                </a:solidFill>
                <a:latin typeface="Nunito Black" charset="0"/>
                <a:cs typeface="Nunito Black" charset="0"/>
              </a:rPr>
              <a:t>?</a:t>
            </a:r>
            <a:endParaRPr lang="en-US" sz="2800" b="1" dirty="0">
              <a:solidFill>
                <a:srgbClr val="0070C0"/>
              </a:solidFill>
              <a:latin typeface="Nunito Black" charset="0"/>
              <a:cs typeface="Nunito Black" charset="0"/>
            </a:endParaRPr>
          </a:p>
        </p:txBody>
      </p:sp>
      <p:sp>
        <p:nvSpPr>
          <p:cNvPr id="14" name="TextBox 13">
            <a:extLst>
              <a:ext uri="{FF2B5EF4-FFF2-40B4-BE49-F238E27FC236}">
                <a16:creationId xmlns:a16="http://schemas.microsoft.com/office/drawing/2014/main" id="{316219E4-E4AB-AB44-480D-4957E98F77FE}"/>
              </a:ext>
            </a:extLst>
          </p:cNvPr>
          <p:cNvSpPr txBox="1"/>
          <p:nvPr/>
        </p:nvSpPr>
        <p:spPr>
          <a:xfrm>
            <a:off x="2438401" y="1925362"/>
            <a:ext cx="9372600" cy="523220"/>
          </a:xfrm>
          <a:prstGeom prst="rect">
            <a:avLst/>
          </a:prstGeom>
          <a:noFill/>
        </p:spPr>
        <p:txBody>
          <a:bodyPr wrap="square" rtlCol="0">
            <a:spAutoFit/>
          </a:bodyPr>
          <a:lstStyle/>
          <a:p>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Người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có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thực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hiện</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được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lời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hứa</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với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em</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không</a:t>
            </a:r>
            <a:r>
              <a:rPr lang="en-US" sz="2800" b="1" dirty="0" smtClean="0">
                <a:solidFill>
                  <a:schemeClr val="accent6">
                    <a:lumMod val="50000"/>
                  </a:schemeClr>
                </a:solidFill>
                <a:latin typeface="Nunito Black" pitchFamily="2" charset="0"/>
              </a:rPr>
              <a:t>?</a:t>
            </a:r>
            <a:endParaRPr lang="en-US" sz="2800" b="1" dirty="0">
              <a:solidFill>
                <a:schemeClr val="accent6">
                  <a:lumMod val="50000"/>
                </a:schemeClr>
              </a:solidFill>
              <a:latin typeface="Nunito Black" pitchFamily="2" charset="0"/>
            </a:endParaRPr>
          </a:p>
        </p:txBody>
      </p:sp>
      <p:sp>
        <p:nvSpPr>
          <p:cNvPr id="15" name="TextBox 14">
            <a:extLst>
              <a:ext uri="{FF2B5EF4-FFF2-40B4-BE49-F238E27FC236}">
                <a16:creationId xmlns:a16="http://schemas.microsoft.com/office/drawing/2014/main" id="{316219E4-E4AB-AB44-480D-4957E98F77FE}"/>
              </a:ext>
            </a:extLst>
          </p:cNvPr>
          <p:cNvSpPr txBox="1"/>
          <p:nvPr/>
        </p:nvSpPr>
        <p:spPr>
          <a:xfrm>
            <a:off x="2438400" y="2448580"/>
            <a:ext cx="7784569" cy="523220"/>
          </a:xfrm>
          <a:prstGeom prst="rect">
            <a:avLst/>
          </a:prstGeom>
          <a:noFill/>
        </p:spPr>
        <p:txBody>
          <a:bodyPr wrap="square" rtlCol="0">
            <a:spAutoFit/>
          </a:bodyPr>
          <a:lstStyle/>
          <a:p>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Khi</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đó</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em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cảm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thấy</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thế</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nào</a:t>
            </a:r>
            <a:r>
              <a:rPr lang="en-US" sz="2800" b="1" dirty="0" smtClean="0">
                <a:solidFill>
                  <a:schemeClr val="tx2">
                    <a:lumMod val="50000"/>
                  </a:schemeClr>
                </a:solidFill>
                <a:latin typeface="Nunito Black" pitchFamily="2" charset="0"/>
              </a:rPr>
              <a:t>?</a:t>
            </a:r>
            <a:endParaRPr lang="en-US" sz="2800" b="1" dirty="0">
              <a:solidFill>
                <a:schemeClr val="tx2">
                  <a:lumMod val="50000"/>
                </a:schemeClr>
              </a:solidFill>
              <a:latin typeface="Nunito Black" pitchFamily="2" charset="0"/>
            </a:endParaRPr>
          </a:p>
        </p:txBody>
      </p:sp>
      <p:pic>
        <p:nvPicPr>
          <p:cNvPr id="11" name="Picture 2" descr="Chia Sẻ Hay Chia Sẽ Mới Đúng Chính Tả Tiếng Việt? Quy Tắc Viết Đúng Chính T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CF80F6-4C9D-75DE-D1E1-9DB1D30F2EE4}"/>
              </a:ext>
            </a:extLst>
          </p:cNvPr>
          <p:cNvSpPr txBox="1"/>
          <p:nvPr/>
        </p:nvSpPr>
        <p:spPr>
          <a:xfrm>
            <a:off x="4800600" y="3048000"/>
            <a:ext cx="6493487" cy="1219200"/>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Luyện</a:t>
            </a:r>
            <a:r>
              <a:rPr kumimoji="0" lang="en-US" sz="8000" b="0" i="0" u="none" strike="noStrike" kern="1200" cap="none" spc="0" normalizeH="0" noProof="0" dirty="0" smtClean="0">
                <a:ln>
                  <a:noFill/>
                </a:ln>
                <a:solidFill>
                  <a:srgbClr val="00B050"/>
                </a:solidFill>
                <a:effectLst/>
                <a:uLnTx/>
                <a:uFillTx/>
                <a:latin typeface="Sigmar One" panose="00000500000000000000" pitchFamily="2" charset="0"/>
                <a:ea typeface="+mn-ea"/>
                <a:cs typeface="+mn-cs"/>
              </a:rPr>
              <a:t> </a:t>
            </a:r>
            <a:r>
              <a:rPr kumimoji="0" lang="en-US" sz="8000" b="0" i="0" u="none" strike="noStrike" kern="1200" cap="none" spc="0" normalizeH="0" noProof="0" dirty="0" err="1" smtClean="0">
                <a:ln>
                  <a:noFill/>
                </a:ln>
                <a:solidFill>
                  <a:srgbClr val="00B050"/>
                </a:solidFill>
                <a:effectLst/>
                <a:uLnTx/>
                <a:uFillTx/>
                <a:latin typeface="Sigmar One" panose="00000500000000000000" pitchFamily="2" charset="0"/>
                <a:ea typeface="+mn-ea"/>
                <a:cs typeface="+mn-cs"/>
              </a:rPr>
              <a:t>tập</a:t>
            </a:r>
            <a:endParaRPr kumimoji="0" lang="en-US" sz="80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11094189" y="128652"/>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pic>
        <p:nvPicPr>
          <p:cNvPr id="9" name="Picture 16">
            <a:extLst>
              <a:ext uri="{FF2B5EF4-FFF2-40B4-BE49-F238E27FC236}">
                <a16:creationId xmlns:a16="http://schemas.microsoft.com/office/drawing/2014/main" id="{181DC773-288D-BBDC-3293-9CC70C9AF5CA}"/>
              </a:ext>
            </a:extLst>
          </p:cNvPr>
          <p:cNvPicPr>
            <a:picLocks noChangeAspect="1"/>
          </p:cNvPicPr>
          <p:nvPr/>
        </p:nvPicPr>
        <p:blipFill rotWithShape="1">
          <a:blip r:embed="rId3"/>
          <a:srcRect l="-9744" t="-18130" r="-9931" b="-14921"/>
          <a:stretch/>
        </p:blipFill>
        <p:spPr>
          <a:xfrm>
            <a:off x="533400" y="0"/>
            <a:ext cx="6172200" cy="6879260"/>
          </a:xfrm>
          <a:prstGeom prst="rect">
            <a:avLst/>
          </a:prstGeom>
        </p:spPr>
      </p:pic>
    </p:spTree>
    <p:extLst>
      <p:ext uri="{BB962C8B-B14F-4D97-AF65-F5344CB8AC3E}">
        <p14:creationId xmlns:p14="http://schemas.microsoft.com/office/powerpoint/2010/main" val="1733967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6"/>
          <a:stretch>
            <a:fillRect/>
          </a:stretch>
        </p:blipFill>
        <p:spPr>
          <a:xfrm>
            <a:off x="3429000" y="2438400"/>
            <a:ext cx="5104848" cy="4186238"/>
          </a:xfrm>
          <a:prstGeom prst="rect">
            <a:avLst/>
          </a:prstGeom>
        </p:spPr>
      </p:pic>
    </p:spTree>
    <p:extLst>
      <p:ext uri="{BB962C8B-B14F-4D97-AF65-F5344CB8AC3E}">
        <p14:creationId xmlns:p14="http://schemas.microsoft.com/office/powerpoint/2010/main" val="2356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6"/>
          <a:stretch>
            <a:fillRect/>
          </a:stretch>
        </p:blipFill>
        <p:spPr>
          <a:xfrm>
            <a:off x="4049722" y="1981200"/>
            <a:ext cx="4271962" cy="4685855"/>
          </a:xfrm>
          <a:prstGeom prst="rect">
            <a:avLst/>
          </a:prstGeom>
        </p:spPr>
      </p:pic>
    </p:spTree>
    <p:extLst>
      <p:ext uri="{BB962C8B-B14F-4D97-AF65-F5344CB8AC3E}">
        <p14:creationId xmlns:p14="http://schemas.microsoft.com/office/powerpoint/2010/main" val="4045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6"/>
          <a:stretch>
            <a:fillRect/>
          </a:stretch>
        </p:blipFill>
        <p:spPr>
          <a:xfrm>
            <a:off x="3657600" y="2140527"/>
            <a:ext cx="4907473" cy="4462463"/>
          </a:xfrm>
          <a:prstGeom prst="rect">
            <a:avLst/>
          </a:prstGeom>
        </p:spPr>
      </p:pic>
    </p:spTree>
    <p:extLst>
      <p:ext uri="{BB962C8B-B14F-4D97-AF65-F5344CB8AC3E}">
        <p14:creationId xmlns:p14="http://schemas.microsoft.com/office/powerpoint/2010/main" val="24733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6"/>
          <a:stretch>
            <a:fillRect/>
          </a:stretch>
        </p:blipFill>
        <p:spPr>
          <a:xfrm>
            <a:off x="3657600" y="2078818"/>
            <a:ext cx="3805237" cy="4423061"/>
          </a:xfrm>
          <a:prstGeom prst="rect">
            <a:avLst/>
          </a:prstGeom>
        </p:spPr>
      </p:pic>
    </p:spTree>
    <p:extLst>
      <p:ext uri="{BB962C8B-B14F-4D97-AF65-F5344CB8AC3E}">
        <p14:creationId xmlns:p14="http://schemas.microsoft.com/office/powerpoint/2010/main" val="2331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4"/>
          <a:srcRect l="7134"/>
          <a:stretch/>
        </p:blipFill>
        <p:spPr>
          <a:xfrm>
            <a:off x="577094" y="1811698"/>
            <a:ext cx="2919419" cy="2591162"/>
          </a:xfrm>
          <a:prstGeom prst="rect">
            <a:avLst/>
          </a:prstGeom>
        </p:spPr>
      </p:pic>
      <p:pic>
        <p:nvPicPr>
          <p:cNvPr id="12" name="Picture 11"/>
          <p:cNvPicPr>
            <a:picLocks noChangeAspect="1"/>
          </p:cNvPicPr>
          <p:nvPr/>
        </p:nvPicPr>
        <p:blipFill rotWithShape="1">
          <a:blip r:embed="rId5"/>
          <a:srcRect r="6808"/>
          <a:stretch/>
        </p:blipFill>
        <p:spPr>
          <a:xfrm>
            <a:off x="3657600" y="1952277"/>
            <a:ext cx="2086281" cy="2495898"/>
          </a:xfrm>
          <a:prstGeom prst="rect">
            <a:avLst/>
          </a:prstGeom>
        </p:spPr>
      </p:pic>
      <p:pic>
        <p:nvPicPr>
          <p:cNvPr id="15" name="Picture 14"/>
          <p:cNvPicPr>
            <a:picLocks noChangeAspect="1"/>
          </p:cNvPicPr>
          <p:nvPr/>
        </p:nvPicPr>
        <p:blipFill rotWithShape="1">
          <a:blip r:embed="rId6"/>
          <a:srcRect l="14467" r="4467"/>
          <a:stretch/>
        </p:blipFill>
        <p:spPr>
          <a:xfrm>
            <a:off x="6477000" y="1859055"/>
            <a:ext cx="2895600" cy="2657475"/>
          </a:xfrm>
          <a:prstGeom prst="rect">
            <a:avLst/>
          </a:prstGeom>
        </p:spPr>
      </p:pic>
      <p:pic>
        <p:nvPicPr>
          <p:cNvPr id="16" name="Picture 15"/>
          <p:cNvPicPr>
            <a:picLocks noChangeAspect="1"/>
          </p:cNvPicPr>
          <p:nvPr/>
        </p:nvPicPr>
        <p:blipFill rotWithShape="1">
          <a:blip r:embed="rId7"/>
          <a:srcRect l="8306" r="10912"/>
          <a:stretch/>
        </p:blipFill>
        <p:spPr>
          <a:xfrm>
            <a:off x="9410700" y="2009775"/>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dirty="0" smtClean="0">
                <a:solidFill>
                  <a:srgbClr val="FF0000"/>
                </a:solidFill>
                <a:latin typeface="Open Sans" panose="020B0606030504020204" pitchFamily="34" charset="0"/>
              </a:rPr>
              <a:t>	</a:t>
            </a:r>
            <a:r>
              <a:rPr lang="vi-VN" sz="2000" b="1" dirty="0" smtClean="0">
                <a:solidFill>
                  <a:srgbClr val="FF0000"/>
                </a:solidFill>
                <a:latin typeface="Open Sans" panose="020B0606030504020204" pitchFamily="34" charset="0"/>
              </a:rPr>
              <a:t>Em </a:t>
            </a:r>
            <a:r>
              <a:rPr lang="vi-VN" sz="2000" b="1" dirty="0">
                <a:solidFill>
                  <a:srgbClr val="FF0000"/>
                </a:solidFill>
                <a:latin typeface="Open Sans" panose="020B0606030504020204" pitchFamily="34" charset="0"/>
              </a:rPr>
              <a:t>đồng tình với ý kiến của Tuấn, Kiên, Hà và không đồng tình với ý kiến của Nga vì chúng ta cần giữ lời hứa với tất cả mọi người xung quanh chứ không phải chỉ cần giữ lời hứa với người lớn.</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9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581400" y="1476849"/>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4419600" y="1168013"/>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3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191000" y="1392192"/>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02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Chị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220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5852"/>
          </a:xfrm>
          <a:prstGeom prst="rect">
            <a:avLst/>
          </a:prstGeom>
        </p:spPr>
      </p:pic>
      <p:sp>
        <p:nvSpPr>
          <p:cNvPr id="3" name="TextBox 2">
            <a:extLst>
              <a:ext uri="{FF2B5EF4-FFF2-40B4-BE49-F238E27FC236}">
                <a16:creationId xmlns:a16="http://schemas.microsoft.com/office/drawing/2014/main" id="{4AC04086-0D19-EF3A-233B-0DCB7E55E9CC}"/>
              </a:ext>
            </a:extLst>
          </p:cNvPr>
          <p:cNvSpPr txBox="1"/>
          <p:nvPr/>
        </p:nvSpPr>
        <p:spPr>
          <a:xfrm>
            <a:off x="1371600" y="30189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dirty="0" err="1">
                <a:solidFill>
                  <a:srgbClr val="00B050"/>
                </a:solidFill>
                <a:latin typeface="Sigmar One" panose="00000500000000000000" pitchFamily="2" charset="0"/>
                <a:ea typeface="+mj-ea"/>
                <a:cs typeface="+mj-cs"/>
              </a:rPr>
              <a:t>Khám</a:t>
            </a:r>
            <a:r>
              <a:rPr lang="en-US" sz="6400" dirty="0">
                <a:solidFill>
                  <a:srgbClr val="00B050"/>
                </a:solidFill>
                <a:latin typeface="Sigmar One" panose="00000500000000000000" pitchFamily="2" charset="0"/>
                <a:ea typeface="+mj-ea"/>
                <a:cs typeface="+mj-cs"/>
              </a:rPr>
              <a:t> </a:t>
            </a:r>
            <a:r>
              <a:rPr lang="en-US" sz="6400" dirty="0" err="1">
                <a:solidFill>
                  <a:srgbClr val="00B050"/>
                </a:solidFill>
                <a:latin typeface="Sigmar One" panose="00000500000000000000" pitchFamily="2" charset="0"/>
                <a:ea typeface="+mj-ea"/>
                <a:cs typeface="+mj-cs"/>
              </a:rPr>
              <a:t>phá</a:t>
            </a:r>
            <a:endParaRPr lang="en-US" sz="6400" dirty="0">
              <a:solidFill>
                <a:srgbClr val="00B050"/>
              </a:solidFill>
              <a:latin typeface="Sigmar One" panose="00000500000000000000" pitchFamily="2" charset="0"/>
              <a:ea typeface="+mj-ea"/>
              <a:cs typeface="+mj-cs"/>
            </a:endParaRPr>
          </a:p>
          <a:p>
            <a:pPr>
              <a:lnSpc>
                <a:spcPct val="90000"/>
              </a:lnSpc>
              <a:spcBef>
                <a:spcPct val="0"/>
              </a:spcBef>
              <a:spcAft>
                <a:spcPts val="400"/>
              </a:spcAft>
            </a:pPr>
            <a:endParaRPr lang="en-US" sz="6400" dirty="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2107746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159"/>
            <a:ext cx="4191000"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67800" y="5222112"/>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893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429000" y="1205656"/>
            <a:ext cx="6039246" cy="3647867"/>
          </a:xfrm>
          <a:prstGeom prst="rect">
            <a:avLst/>
          </a:prstGeom>
        </p:spPr>
      </p:pic>
    </p:spTree>
    <p:extLst>
      <p:ext uri="{BB962C8B-B14F-4D97-AF65-F5344CB8AC3E}">
        <p14:creationId xmlns:p14="http://schemas.microsoft.com/office/powerpoint/2010/main" val="6465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14881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267200" y="1290466"/>
            <a:ext cx="4461634" cy="3743670"/>
          </a:xfrm>
          <a:prstGeom prst="rect">
            <a:avLst/>
          </a:prstGeom>
          <a:ln>
            <a:noFill/>
          </a:ln>
          <a:effectLst>
            <a:softEdge rad="112500"/>
          </a:effectLst>
        </p:spPr>
      </p:pic>
    </p:spTree>
    <p:extLst>
      <p:ext uri="{BB962C8B-B14F-4D97-AF65-F5344CB8AC3E}">
        <p14:creationId xmlns:p14="http://schemas.microsoft.com/office/powerpoint/2010/main" val="2917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5791200" y="2209800"/>
            <a:ext cx="5253548" cy="2759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Vận</a:t>
            </a:r>
            <a:r>
              <a:rPr kumimoji="0" lang="en-US" sz="8667" b="0" i="0" u="none" strike="noStrike" kern="1200" cap="none" spc="0" normalizeH="0" baseline="0" noProof="0" dirty="0" smtClean="0">
                <a:ln>
                  <a:noFill/>
                </a:ln>
                <a:solidFill>
                  <a:srgbClr val="00B050"/>
                </a:solidFill>
                <a:effectLst/>
                <a:uLnTx/>
                <a:uFillTx/>
                <a:latin typeface="Sigmar One" panose="00000500000000000000" pitchFamily="2" charset="0"/>
                <a:ea typeface="+mn-ea"/>
                <a:cs typeface="+mn-cs"/>
              </a:rPr>
              <a:t> </a:t>
            </a: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dụng</a:t>
            </a:r>
            <a:endPar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206997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304800"/>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sz="22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thực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mình</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như</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nào</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1323439"/>
            <a:chOff x="2753053" y="293757"/>
            <a:chExt cx="779855" cy="1323439"/>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1323439"/>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1" name="Rectangle 10"/>
          <p:cNvSpPr/>
          <p:nvPr/>
        </p:nvSpPr>
        <p:spPr>
          <a:xfrm>
            <a:off x="3055869" y="1187593"/>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Em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cảm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thấy</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như</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thế</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nào</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hoặc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không</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được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Chia Sẻ Hay Chia Sẽ Mới Đúng Chính Tả Tiếng Việt? Quy Tắc Viết Đúng Chính T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lvl="0"/>
            <a:r>
              <a:rPr lang="vi-VN"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7" name="Picture 6"/>
          <p:cNvPicPr>
            <a:picLocks noChangeAspect="1"/>
          </p:cNvPicPr>
          <p:nvPr/>
        </p:nvPicPr>
        <p:blipFill>
          <a:blip r:embed="rId4"/>
          <a:stretch>
            <a:fillRect/>
          </a:stretch>
        </p:blipFill>
        <p:spPr>
          <a:xfrm>
            <a:off x="3200400" y="1515413"/>
            <a:ext cx="6869493" cy="3825892"/>
          </a:xfrm>
          <a:prstGeom prst="rect">
            <a:avLst/>
          </a:prstGeom>
          <a:ln>
            <a:noFill/>
          </a:ln>
          <a:effectLst>
            <a:softEdge rad="112500"/>
          </a:effectLst>
        </p:spPr>
      </p:pic>
    </p:spTree>
    <p:extLst>
      <p:ext uri="{BB962C8B-B14F-4D97-AF65-F5344CB8AC3E}">
        <p14:creationId xmlns:p14="http://schemas.microsoft.com/office/powerpoint/2010/main" val="3268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1600200" y="914400"/>
            <a:ext cx="9875875" cy="5754767"/>
          </a:xfrm>
          <a:prstGeom prst="roundRect">
            <a:avLst/>
          </a:prstGeom>
          <a:solidFill>
            <a:schemeClr val="accent6">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a:solidFill>
                  <a:srgbClr val="002060"/>
                </a:solidFill>
                <a:latin typeface="Open Sans" panose="020B0606030504020204" pitchFamily="34" charset="0"/>
              </a:rPr>
              <a:t>“</a:t>
            </a:r>
            <a:r>
              <a:rPr lang="en-US" sz="2400" b="1" dirty="0" err="1">
                <a:solidFill>
                  <a:srgbClr val="002060"/>
                </a:solidFill>
                <a:latin typeface="Open Sans" panose="020B0606030504020204" pitchFamily="34" charset="0"/>
              </a:rPr>
              <a:t>Giữ</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lời</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hứa</a:t>
            </a:r>
            <a:r>
              <a:rPr lang="en-US" sz="2400" b="1" dirty="0">
                <a:solidFill>
                  <a:srgbClr val="002060"/>
                </a:solidFill>
                <a:latin typeface="Open Sans" panose="020B0606030504020204" pitchFamily="34" charset="0"/>
              </a:rPr>
              <a:t>”</a:t>
            </a:r>
            <a:endParaRPr lang="en-US" sz="2400" b="1" dirty="0">
              <a:solidFill>
                <a:srgbClr val="002060"/>
              </a:solidFill>
            </a:endParaRPr>
          </a:p>
          <a:p>
            <a:r>
              <a:rPr kumimoji="0" lang="en-US" sz="2000" b="0"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Hồ là vị lãnh tụ vĩ đại, là người cha già kính yêu của dân tộc Việt Nam. Hình ảnh của Người được lưu giữ trong trái tim mỗi người Việt Nam. Hơn bốn mươi năm Bác đã đi xa nhưng Bác vẫn mãi là tấm gương sáng cho hàng triệu người dân Việt Nam và thế giới.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Hồi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ở Pác Pó, Bác Hồ sống rất chan hòa với mọi người. Một hôm được tin Bác đi công tác xa, một trong những em bé thường ngày quấn quýt bên Bác chạy đến cầm tay Bác thưa:</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ơi, Bác đi công tác về nhớ mua cho cháu một chiếc vòng bạc nhé!</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cúi xuống nhìn em bé âu yếm, xoa đầu em khẽ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ở nhà nhớ ngoan ngoãn, khi nào Bác về Bác sẽ mua tặng cháu.</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Nói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xong Bác vẫy chào mọi người ra đi. Hơn hai năm sau Bác quay trở về, mọi người mừng rỡ ra đón Bác. Ai cũng vui mừng xúm xít hỏi thăm sức khỏe Bác, không một ai còn nhớ đến chuyện năm xưa. Bỗng Bác mở túi lấy ra một chiếc vòng bạc mới tinh trao tận tay em bé – bây giờ đã là một cô bé. Cô bé và mọi người cảm động đến rơi nước mắt. Bác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nó nhờ mua tức là nó thích lắm, mình là người lớn đã hứa thì phải làm được, đó là "chữ tín". Chúng ta cần phải giữ trọn niềm tin với mọi người.</a:t>
            </a:r>
          </a:p>
        </p:txBody>
      </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2" name="Rectangle 11"/>
          <p:cNvSpPr/>
          <p:nvPr/>
        </p:nvSpPr>
        <p:spPr>
          <a:xfrm>
            <a:off x="5415987" y="986135"/>
            <a:ext cx="184731" cy="461665"/>
          </a:xfrm>
          <a:prstGeom prst="rect">
            <a:avLst/>
          </a:prstGeom>
        </p:spPr>
        <p:txBody>
          <a:bodyPr wrap="none">
            <a:spAutoFit/>
          </a:bodyPr>
          <a:lstStyle/>
          <a:p>
            <a:endParaRPr lang="en-US" sz="2400" b="1" dirty="0">
              <a:solidFill>
                <a:srgbClr val="002060"/>
              </a:solidFill>
            </a:endParaRPr>
          </a:p>
        </p:txBody>
      </p:sp>
    </p:spTree>
    <p:extLst>
      <p:ext uri="{BB962C8B-B14F-4D97-AF65-F5344CB8AC3E}">
        <p14:creationId xmlns:p14="http://schemas.microsoft.com/office/powerpoint/2010/main" val="4057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93672"/>
            <a:ext cx="12191987" cy="6856718"/>
          </a:xfrm>
          <a:prstGeom prst="rect">
            <a:avLst/>
          </a:prstGeom>
        </p:spPr>
      </p:pic>
      <p:sp>
        <p:nvSpPr>
          <p:cNvPr id="6" name="Rectangle 5"/>
          <p:cNvSpPr/>
          <p:nvPr/>
        </p:nvSpPr>
        <p:spPr>
          <a:xfrm>
            <a:off x="3124200" y="407313"/>
            <a:ext cx="7848600" cy="461665"/>
          </a:xfrm>
          <a:prstGeom prst="rect">
            <a:avLst/>
          </a:prstGeom>
        </p:spPr>
        <p:txBody>
          <a:bodyPr wrap="square">
            <a:spAutoFit/>
          </a:bodyPr>
          <a:lstStyle/>
          <a:p>
            <a:pPr lvl="0"/>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cuộc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sống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hàng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ngày</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5" name="Picture 4"/>
          <p:cNvPicPr>
            <a:picLocks noChangeAspect="1"/>
          </p:cNvPicPr>
          <p:nvPr/>
        </p:nvPicPr>
        <p:blipFill>
          <a:blip r:embed="rId4"/>
          <a:stretch>
            <a:fillRect/>
          </a:stretch>
        </p:blipFill>
        <p:spPr>
          <a:xfrm>
            <a:off x="2202873" y="1828321"/>
            <a:ext cx="8688012" cy="3429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9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dirty="0" err="1">
                <a:solidFill>
                  <a:srgbClr val="00B050"/>
                </a:solidFill>
                <a:latin typeface="Sigmar One" panose="00000500000000000000" pitchFamily="2" charset="0"/>
                <a:ea typeface="+mj-ea"/>
                <a:cs typeface="+mj-cs"/>
              </a:rPr>
              <a:t>Củng</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cố</a:t>
            </a:r>
            <a:r>
              <a:rPr lang="en-US" sz="5867" dirty="0">
                <a:solidFill>
                  <a:srgbClr val="00B050"/>
                </a:solidFill>
                <a:latin typeface="Sigmar One" panose="00000500000000000000" pitchFamily="2" charset="0"/>
                <a:ea typeface="+mj-ea"/>
                <a:cs typeface="+mj-cs"/>
              </a:rPr>
              <a:t> - </a:t>
            </a:r>
            <a:r>
              <a:rPr lang="en-US" sz="5867" dirty="0" err="1">
                <a:solidFill>
                  <a:srgbClr val="00B050"/>
                </a:solidFill>
                <a:latin typeface="Sigmar One" panose="00000500000000000000" pitchFamily="2" charset="0"/>
                <a:ea typeface="+mj-ea"/>
                <a:cs typeface="+mj-cs"/>
              </a:rPr>
              <a:t>dặn</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dò</a:t>
            </a:r>
            <a:endParaRPr lang="en-US" sz="5867" dirty="0">
              <a:solidFill>
                <a:srgbClr val="00B050"/>
              </a:solidFill>
              <a:latin typeface="Sigmar One" panose="00000500000000000000" pitchFamily="2" charset="0"/>
              <a:ea typeface="+mj-ea"/>
              <a:cs typeface="+mj-cs"/>
            </a:endParaRP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1</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990600" y="2753380"/>
            <a:ext cx="10857459" cy="646331"/>
          </a:xfrm>
          <a:prstGeom prst="rect">
            <a:avLst/>
          </a:prstGeom>
        </p:spPr>
        <p:txBody>
          <a:bodyPr wrap="none">
            <a:spAutoFit/>
          </a:bodyPr>
          <a:lstStyle/>
          <a:p>
            <a:r>
              <a:rPr lang="en-US" sz="3600" b="1" dirty="0" err="1">
                <a:solidFill>
                  <a:srgbClr val="00B050"/>
                </a:solidFill>
                <a:latin typeface="Sigmar One" panose="00000500000000000000" pitchFamily="2" charset="0"/>
                <a:ea typeface="NSimSun" panose="02010609030101010101" pitchFamily="49" charset="-122"/>
              </a:rPr>
              <a:t>Tìm</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biểu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hiện</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của</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việc</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giữ</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lời</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hứa</a:t>
            </a:r>
            <a:r>
              <a:rPr lang="en-US" sz="3600" b="1" dirty="0">
                <a:solidFill>
                  <a:srgbClr val="00B050"/>
                </a:solidFill>
                <a:latin typeface="Sigmar One" panose="00000500000000000000" pitchFamily="2" charset="0"/>
                <a:ea typeface="NSimSun" panose="02010609030101010101" pitchFamily="49" charset="-122"/>
              </a:rPr>
              <a:t>.</a:t>
            </a:r>
          </a:p>
        </p:txBody>
      </p:sp>
    </p:spTree>
    <p:extLst>
      <p:ext uri="{BB962C8B-B14F-4D97-AF65-F5344CB8AC3E}">
        <p14:creationId xmlns:p14="http://schemas.microsoft.com/office/powerpoint/2010/main" val="7953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2140803"/>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Hẹ</a:t>
            </a:r>
            <a:r>
              <a:rPr lang="en-US" sz="4800" dirty="0" smtClean="0">
                <a:solidFill>
                  <a:srgbClr val="00B050"/>
                </a:solidFill>
                <a:latin typeface="Sigmar One" panose="00000500000000000000" pitchFamily="2" charset="0"/>
              </a:rPr>
              <a:t>n </a:t>
            </a:r>
            <a:r>
              <a:rPr lang="en-US" sz="4800" dirty="0" err="1" smtClean="0">
                <a:solidFill>
                  <a:srgbClr val="00B050"/>
                </a:solidFill>
                <a:latin typeface="Sigmar One" panose="00000500000000000000" pitchFamily="2" charset="0"/>
              </a:rPr>
              <a:t>gặp</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lại</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các</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em</a:t>
            </a:r>
            <a:r>
              <a:rPr lang="en-US" sz="4800" dirty="0" smtClean="0">
                <a:solidFill>
                  <a:srgbClr val="00B050"/>
                </a:solidFill>
                <a:latin typeface="Sigmar One" panose="00000500000000000000" pitchFamily="2" charset="0"/>
              </a:rPr>
              <a:t>!</a:t>
            </a:r>
            <a:endParaRPr kumimoji="0" lang="en-US" sz="4800" b="0" i="0" u="none" strike="noStrike" kern="1200" cap="none" spc="0" normalizeH="0" baseline="0" noProof="0" dirty="0">
              <a:ln>
                <a:noFill/>
              </a:ln>
              <a:solidFill>
                <a:srgbClr val="00B050"/>
              </a:solidFill>
              <a:effectLst/>
              <a:uLnTx/>
              <a:uFillTx/>
              <a:latin typeface="Sigmar One" panose="00000500000000000000" pitchFamily="2" charset="0"/>
            </a:endParaRPr>
          </a:p>
        </p:txBody>
      </p:sp>
    </p:spTree>
    <p:extLst>
      <p:ext uri="{BB962C8B-B14F-4D97-AF65-F5344CB8AC3E}">
        <p14:creationId xmlns:p14="http://schemas.microsoft.com/office/powerpoint/2010/main" val="35935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976014" y="1300152"/>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a:off x="3389426" y="3124200"/>
            <a:ext cx="5234705" cy="2902141"/>
          </a:xfrm>
          <a:prstGeom prst="rect">
            <a:avLst/>
          </a:prstGeom>
        </p:spPr>
      </p:pic>
      <p:grpSp>
        <p:nvGrpSpPr>
          <p:cNvPr id="14" name="Group 13"/>
          <p:cNvGrpSpPr/>
          <p:nvPr/>
        </p:nvGrpSpPr>
        <p:grpSpPr>
          <a:xfrm>
            <a:off x="9372600" y="3728876"/>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1977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1430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4"/>
          <a:stretch>
            <a:fillRect/>
          </a:stretch>
        </p:blipFill>
        <p:spPr>
          <a:xfrm>
            <a:off x="2776865" y="2819400"/>
            <a:ext cx="6739823" cy="3505200"/>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5767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2985655" y="2944510"/>
            <a:ext cx="6604128" cy="3457529"/>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336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4"/>
          <a:srcRect t="3735"/>
          <a:stretch/>
        </p:blipFill>
        <p:spPr>
          <a:xfrm>
            <a:off x="2732271" y="2421722"/>
            <a:ext cx="7755779" cy="3928697"/>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5380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1145</Words>
  <Application>Microsoft Office PowerPoint</Application>
  <PresentationFormat>Widescreen</PresentationFormat>
  <Paragraphs>176</Paragraphs>
  <Slides>50</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Arial</vt:lpstr>
      <vt:lpstr>NSimSun</vt:lpstr>
      <vt:lpstr>Tahoma</vt:lpstr>
      <vt:lpstr>SimSun</vt:lpstr>
      <vt:lpstr>汉仪跳跳体简</vt:lpstr>
      <vt:lpstr>Cooper Black</vt:lpstr>
      <vt:lpstr>Open Sans</vt:lpstr>
      <vt:lpstr>Microsoft YaHei</vt:lpstr>
      <vt:lpstr>Nunito Black</vt:lpstr>
      <vt:lpstr>Sigmar One</vt:lpstr>
      <vt:lpstr>Repo Black</vt:lpstr>
      <vt:lpstr>Great Vibes</vt:lpstr>
      <vt:lpstr>Calibri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62</cp:revision>
  <dcterms:created xsi:type="dcterms:W3CDTF">2006-08-16T00:00:00Z</dcterms:created>
  <dcterms:modified xsi:type="dcterms:W3CDTF">2022-07-15T03:36:08Z</dcterms:modified>
  <dc:identifier>DAFDiO2oNAs</dc:identifier>
</cp:coreProperties>
</file>