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2" r:id="rId4"/>
    <p:sldId id="271" r:id="rId5"/>
    <p:sldId id="260" r:id="rId6"/>
    <p:sldId id="273" r:id="rId7"/>
    <p:sldId id="261" r:id="rId8"/>
    <p:sldId id="26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73F"/>
    <a:srgbClr val="F8A015"/>
    <a:srgbClr val="E6E6E6"/>
    <a:srgbClr val="F6A108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Google Shape;124;p17">
            <a:extLst>
              <a:ext uri="{FF2B5EF4-FFF2-40B4-BE49-F238E27FC236}">
                <a16:creationId xmlns:a16="http://schemas.microsoft.com/office/drawing/2014/main" id="{D79FD31B-857D-4A27-B433-E58B049FB1C7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D329D-7187-4E26-B6E7-36391CAC0788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326850" y="4420214"/>
            <a:ext cx="5336209" cy="2362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66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ĐỘNG </a:t>
            </a:r>
            <a:r>
              <a:rPr lang="vi-VN" sz="6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VẬT SỐNG Ở ĐÂU?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492168" y="3221092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3338E4A-01EE-4DCD-9AE5-0A33F4D84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904" y="1611086"/>
            <a:ext cx="5172822" cy="52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D73BCA-4A0C-49C6-B801-D8BD38008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3148711" y="145732"/>
            <a:ext cx="1021510" cy="1000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BDA71-36AB-48C9-BA39-187DE83DDF4E}"/>
              </a:ext>
            </a:extLst>
          </p:cNvPr>
          <p:cNvSpPr txBox="1"/>
          <p:nvPr/>
        </p:nvSpPr>
        <p:spPr>
          <a:xfrm>
            <a:off x="4073914" y="301795"/>
            <a:ext cx="8219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Kể tên và nơi sống của các con mà em biết.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118904-45CB-43D1-89E7-4C98DEBEA603}"/>
              </a:ext>
            </a:extLst>
          </p:cNvPr>
          <p:cNvGrpSpPr/>
          <p:nvPr/>
        </p:nvGrpSpPr>
        <p:grpSpPr>
          <a:xfrm>
            <a:off x="260084" y="1087982"/>
            <a:ext cx="11931916" cy="5624286"/>
            <a:chOff x="260084" y="1087982"/>
            <a:chExt cx="11931916" cy="562428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23EE240-3E15-4592-94CD-D7913C1A2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143" y="1087982"/>
              <a:ext cx="8998857" cy="562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ÁC LOẠI CHIM - VĂN NGÃI - ĐÀ NẴNG">
              <a:extLst>
                <a:ext uri="{FF2B5EF4-FFF2-40B4-BE49-F238E27FC236}">
                  <a16:creationId xmlns:a16="http://schemas.microsoft.com/office/drawing/2014/main" id="{37394617-61EF-4E68-B021-7C89E67F4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39" y="1087982"/>
              <a:ext cx="1680281" cy="265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ownload School Of Fish Photos HQ PNG Image | FreePNGImg">
              <a:extLst>
                <a:ext uri="{FF2B5EF4-FFF2-40B4-BE49-F238E27FC236}">
                  <a16:creationId xmlns:a16="http://schemas.microsoft.com/office/drawing/2014/main" id="{92AC1380-3749-4108-B805-FA5735BC4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0084" y="4194628"/>
              <a:ext cx="3138963" cy="2423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89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F3B565-783C-44DE-B67A-98194BB94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"/>
            <a:ext cx="12192000" cy="68448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8249D03-25B4-49D0-951E-BAA5EAB655CD}"/>
              </a:ext>
            </a:extLst>
          </p:cNvPr>
          <p:cNvGrpSpPr/>
          <p:nvPr/>
        </p:nvGrpSpPr>
        <p:grpSpPr>
          <a:xfrm>
            <a:off x="1270441" y="1291521"/>
            <a:ext cx="6171884" cy="750414"/>
            <a:chOff x="-2543726" y="1270989"/>
            <a:chExt cx="6188841" cy="750414"/>
          </a:xfrm>
          <a:solidFill>
            <a:schemeClr val="bg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9C9F43-D5C8-4252-A480-5964724D5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543726" y="1270989"/>
              <a:ext cx="603148" cy="673786"/>
            </a:xfrm>
            <a:prstGeom prst="rect">
              <a:avLst/>
            </a:prstGeom>
            <a:grpFill/>
            <a:effectLst>
              <a:softEdge rad="127000"/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AF9583-21F4-4752-A27B-815969F32820}"/>
                </a:ext>
              </a:extLst>
            </p:cNvPr>
            <p:cNvSpPr txBox="1"/>
            <p:nvPr/>
          </p:nvSpPr>
          <p:spPr>
            <a:xfrm>
              <a:off x="-1940578" y="1313517"/>
              <a:ext cx="5585693" cy="707886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r>
                <a:rPr lang="vi-VN" sz="2000" b="1" dirty="0"/>
                <a:t>1. </a:t>
              </a:r>
              <a:r>
                <a:rPr lang="vi-VN" sz="2000" dirty="0"/>
                <a:t>Chỉ và nói tên các con vật mà em quan sát được trong hình dưới đây. Chúng sống ở đâu?</a:t>
              </a:r>
              <a:endParaRPr lang="vi-VN" sz="2000" b="1" dirty="0"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0F6458-D22E-4989-A368-F90DE5CE5B5B}"/>
              </a:ext>
            </a:extLst>
          </p:cNvPr>
          <p:cNvSpPr/>
          <p:nvPr/>
        </p:nvSpPr>
        <p:spPr>
          <a:xfrm>
            <a:off x="7641789" y="1040554"/>
            <a:ext cx="1995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chim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BDE016-51EF-4808-9E45-0B98DF23F3BC}"/>
              </a:ext>
            </a:extLst>
          </p:cNvPr>
          <p:cNvSpPr/>
          <p:nvPr/>
        </p:nvSpPr>
        <p:spPr>
          <a:xfrm>
            <a:off x="10130972" y="2858292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bò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957ECF-087E-4ACA-883F-2B72892DB7E4}"/>
              </a:ext>
            </a:extLst>
          </p:cNvPr>
          <p:cNvSpPr/>
          <p:nvPr/>
        </p:nvSpPr>
        <p:spPr>
          <a:xfrm>
            <a:off x="4488351" y="25096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vịt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D9574F-347C-4457-9FFA-C35F1D433B7A}"/>
              </a:ext>
            </a:extLst>
          </p:cNvPr>
          <p:cNvSpPr/>
          <p:nvPr/>
        </p:nvSpPr>
        <p:spPr>
          <a:xfrm>
            <a:off x="2786560" y="44400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cá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588E7A-8A72-4540-9DDB-72BB9BD3E61C}"/>
              </a:ext>
            </a:extLst>
          </p:cNvPr>
          <p:cNvSpPr/>
          <p:nvPr/>
        </p:nvSpPr>
        <p:spPr>
          <a:xfrm>
            <a:off x="2786560" y="5898721"/>
            <a:ext cx="1038880" cy="7872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cua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806FE6-B0D5-4548-BF5B-6A10884FD74B}"/>
              </a:ext>
            </a:extLst>
          </p:cNvPr>
          <p:cNvSpPr/>
          <p:nvPr/>
        </p:nvSpPr>
        <p:spPr>
          <a:xfrm>
            <a:off x="231561" y="5855016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tôm</a:t>
            </a:r>
          </a:p>
        </p:txBody>
      </p:sp>
      <p:sp>
        <p:nvSpPr>
          <p:cNvPr id="4" name="Google Shape;125;p17">
            <a:extLst>
              <a:ext uri="{FF2B5EF4-FFF2-40B4-BE49-F238E27FC236}">
                <a16:creationId xmlns:a16="http://schemas.microsoft.com/office/drawing/2014/main" id="{10A5EBF8-8A93-422C-95FC-078618E66D66}"/>
              </a:ext>
            </a:extLst>
          </p:cNvPr>
          <p:cNvSpPr/>
          <p:nvPr/>
        </p:nvSpPr>
        <p:spPr>
          <a:xfrm rot="10800000" flipH="1">
            <a:off x="11261942" y="-5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549B1-EAC9-4C26-A8B1-21EA2BD02AC0}"/>
              </a:ext>
            </a:extLst>
          </p:cNvPr>
          <p:cNvSpPr txBox="1"/>
          <p:nvPr/>
        </p:nvSpPr>
        <p:spPr>
          <a:xfrm>
            <a:off x="1871936" y="1993023"/>
            <a:ext cx="7419904" cy="4001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/>
              <a:t>2. </a:t>
            </a:r>
            <a:r>
              <a:rPr lang="vi-VN" sz="2000" dirty="0"/>
              <a:t>Các con vật đó sống ở môi trường trên cạn hay dưới nước?</a:t>
            </a:r>
            <a:endParaRPr lang="vi-VN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EDEB18-986E-40BF-8BF8-58FA250A775B}"/>
              </a:ext>
            </a:extLst>
          </p:cNvPr>
          <p:cNvSpPr txBox="1"/>
          <p:nvPr/>
        </p:nvSpPr>
        <p:spPr>
          <a:xfrm>
            <a:off x="5387695" y="4816065"/>
            <a:ext cx="6572744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/>
              <a:t>3. </a:t>
            </a:r>
            <a:r>
              <a:rPr lang="vi-VN" sz="2000" dirty="0"/>
              <a:t>Phân loại các con vật dựa vào nơi sống và môi trường sống. Hoàn thành bảng theo mẫu.</a:t>
            </a:r>
            <a:endParaRPr lang="vi-VN" sz="2000" b="1" dirty="0"/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183B227F-E430-4D4C-93A9-9437407F4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654583"/>
              </p:ext>
            </p:extLst>
          </p:nvPr>
        </p:nvGraphicFramePr>
        <p:xfrm>
          <a:off x="5497839" y="5477814"/>
          <a:ext cx="6462600" cy="1324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2520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288240"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Tên 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459574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Vừa trên cạn, vừa 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Ao, đầm, hồ,...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algn="ctr"/>
                      <a:endParaRPr lang="vi-VN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5F9269-078C-4C9D-B354-4717ED82470D}"/>
              </a:ext>
            </a:extLst>
          </p:cNvPr>
          <p:cNvSpPr/>
          <p:nvPr/>
        </p:nvSpPr>
        <p:spPr>
          <a:xfrm>
            <a:off x="362897" y="2509635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ếch</a:t>
            </a:r>
          </a:p>
        </p:txBody>
      </p:sp>
      <p:sp>
        <p:nvSpPr>
          <p:cNvPr id="2" name="Google Shape;124;p17">
            <a:extLst>
              <a:ext uri="{FF2B5EF4-FFF2-40B4-BE49-F238E27FC236}">
                <a16:creationId xmlns:a16="http://schemas.microsoft.com/office/drawing/2014/main" id="{4145B0FC-994D-414A-94FD-F03B31A11EAE}"/>
              </a:ext>
            </a:extLst>
          </p:cNvPr>
          <p:cNvSpPr/>
          <p:nvPr/>
        </p:nvSpPr>
        <p:spPr>
          <a:xfrm rot="5400000" flipH="1">
            <a:off x="878115" y="-878119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2463A-3A53-4942-8C73-68A47545E8FF}"/>
              </a:ext>
            </a:extLst>
          </p:cNvPr>
          <p:cNvSpPr txBox="1"/>
          <p:nvPr/>
        </p:nvSpPr>
        <p:spPr>
          <a:xfrm>
            <a:off x="168812" y="-1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349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F700C2-1093-4AEF-B3A5-E1AAB3D9B9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73" y="230177"/>
            <a:ext cx="642125" cy="717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56545-4D4D-4F1B-9965-60E750E1D5DC}"/>
              </a:ext>
            </a:extLst>
          </p:cNvPr>
          <p:cNvSpPr txBox="1"/>
          <p:nvPr/>
        </p:nvSpPr>
        <p:spPr>
          <a:xfrm>
            <a:off x="1136214" y="173344"/>
            <a:ext cx="11055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Phân loại các con vật dựa vào nơi sống và môi trường sống. </a:t>
            </a:r>
          </a:p>
          <a:p>
            <a:pPr algn="just"/>
            <a:r>
              <a:rPr lang="vi-VN" sz="2800" dirty="0"/>
              <a:t>Hoàn thành bảng theo mẫu.</a:t>
            </a:r>
            <a:endParaRPr lang="vi-VN" sz="2800" b="1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2AC9769-48D9-4829-8121-A87A04E24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02621"/>
              </p:ext>
            </p:extLst>
          </p:nvPr>
        </p:nvGraphicFramePr>
        <p:xfrm>
          <a:off x="523380" y="1127451"/>
          <a:ext cx="11145240" cy="5273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845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4740275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  <a:gridCol w="2727820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527802"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Tên 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846753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Vừa trên cạn, vừa 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Ao, đầm, hồ,...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264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BF282FD-15D1-4526-8F63-77E267C6FA43}"/>
              </a:ext>
            </a:extLst>
          </p:cNvPr>
          <p:cNvSpPr txBox="1"/>
          <p:nvPr/>
        </p:nvSpPr>
        <p:spPr>
          <a:xfrm>
            <a:off x="636188" y="305962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Chim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12684-7234-48FB-B6AC-C92D0CCF4879}"/>
              </a:ext>
            </a:extLst>
          </p:cNvPr>
          <p:cNvSpPr txBox="1"/>
          <p:nvPr/>
        </p:nvSpPr>
        <p:spPr>
          <a:xfrm>
            <a:off x="845380" y="358796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Bò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183A8C-4CC4-4780-B469-96B1CBEF6E90}"/>
              </a:ext>
            </a:extLst>
          </p:cNvPr>
          <p:cNvSpPr txBox="1"/>
          <p:nvPr/>
        </p:nvSpPr>
        <p:spPr>
          <a:xfrm>
            <a:off x="855800" y="4116303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Vịt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6147D-A37C-4F3A-95AD-851325028818}"/>
              </a:ext>
            </a:extLst>
          </p:cNvPr>
          <p:cNvSpPr txBox="1"/>
          <p:nvPr/>
        </p:nvSpPr>
        <p:spPr>
          <a:xfrm>
            <a:off x="755610" y="4668145"/>
            <a:ext cx="843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Ếch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C7659-69B0-4270-809C-4842D78F3F7C}"/>
              </a:ext>
            </a:extLst>
          </p:cNvPr>
          <p:cNvSpPr txBox="1"/>
          <p:nvPr/>
        </p:nvSpPr>
        <p:spPr>
          <a:xfrm>
            <a:off x="705917" y="5260164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Tôm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1D200-5B7F-4106-9998-94F7FF2A9519}"/>
              </a:ext>
            </a:extLst>
          </p:cNvPr>
          <p:cNvSpPr txBox="1"/>
          <p:nvPr/>
        </p:nvSpPr>
        <p:spPr>
          <a:xfrm>
            <a:off x="745192" y="5852183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Cua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E9952-4C75-46FA-9F09-7620061F29C6}"/>
              </a:ext>
            </a:extLst>
          </p:cNvPr>
          <p:cNvSpPr txBox="1"/>
          <p:nvPr/>
        </p:nvSpPr>
        <p:spPr>
          <a:xfrm>
            <a:off x="2105529" y="3090406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Làm tổ trong </a:t>
            </a:r>
            <a:r>
              <a:rPr lang="vi-VN" sz="2400" dirty="0">
                <a:solidFill>
                  <a:srgbClr val="FF0000"/>
                </a:solidFill>
              </a:rPr>
              <a:t>các hốc cây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D91533-B0A8-41EA-81F9-A40ED1E3682E}"/>
              </a:ext>
            </a:extLst>
          </p:cNvPr>
          <p:cNvSpPr txBox="1"/>
          <p:nvPr/>
        </p:nvSpPr>
        <p:spPr>
          <a:xfrm>
            <a:off x="2105529" y="3618743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Rừng cây, đồng cỏ,...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65105-567C-4850-9C9A-725A44B91B3E}"/>
              </a:ext>
            </a:extLst>
          </p:cNvPr>
          <p:cNvSpPr txBox="1"/>
          <p:nvPr/>
        </p:nvSpPr>
        <p:spPr>
          <a:xfrm>
            <a:off x="2105528" y="4147080"/>
            <a:ext cx="399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Trong các bụi cây ven hồ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E1F095-918F-40AD-8F37-CFD40CF5E418}"/>
              </a:ext>
            </a:extLst>
          </p:cNvPr>
          <p:cNvSpPr txBox="1"/>
          <p:nvPr/>
        </p:nvSpPr>
        <p:spPr>
          <a:xfrm>
            <a:off x="2105529" y="4687127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Ao, đầm nước,...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B2BBA1-8042-4F05-93A9-450EE3526B4D}"/>
              </a:ext>
            </a:extLst>
          </p:cNvPr>
          <p:cNvSpPr txBox="1"/>
          <p:nvPr/>
        </p:nvSpPr>
        <p:spPr>
          <a:xfrm>
            <a:off x="2105529" y="5290941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Sông, suối, ngòi, ao, hồ,...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3E100C-4670-42E0-BED8-D31EA7322884}"/>
              </a:ext>
            </a:extLst>
          </p:cNvPr>
          <p:cNvSpPr txBox="1"/>
          <p:nvPr/>
        </p:nvSpPr>
        <p:spPr>
          <a:xfrm>
            <a:off x="2105529" y="5882960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Bùn sét, bùn cát,...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592C1B-00F7-4F58-9F3A-59DEC00F434A}"/>
              </a:ext>
            </a:extLst>
          </p:cNvPr>
          <p:cNvSpPr txBox="1"/>
          <p:nvPr/>
        </p:nvSpPr>
        <p:spPr>
          <a:xfrm>
            <a:off x="6664107" y="3093412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F17463-A24B-46ED-896A-8D3CECAC5FA8}"/>
              </a:ext>
            </a:extLst>
          </p:cNvPr>
          <p:cNvSpPr txBox="1"/>
          <p:nvPr/>
        </p:nvSpPr>
        <p:spPr>
          <a:xfrm>
            <a:off x="6664107" y="3582849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0D82DA-3779-4BD3-AA1E-08D6FF147AA3}"/>
              </a:ext>
            </a:extLst>
          </p:cNvPr>
          <p:cNvSpPr txBox="1"/>
          <p:nvPr/>
        </p:nvSpPr>
        <p:spPr>
          <a:xfrm>
            <a:off x="9788307" y="414708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2EAC8-4B6B-4462-90AB-1D29C908E5FA}"/>
              </a:ext>
            </a:extLst>
          </p:cNvPr>
          <p:cNvSpPr txBox="1"/>
          <p:nvPr/>
        </p:nvSpPr>
        <p:spPr>
          <a:xfrm>
            <a:off x="9788307" y="4668145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18DB42-17E6-4CF2-97A6-105FC0FB1335}"/>
              </a:ext>
            </a:extLst>
          </p:cNvPr>
          <p:cNvSpPr txBox="1"/>
          <p:nvPr/>
        </p:nvSpPr>
        <p:spPr>
          <a:xfrm>
            <a:off x="7883307" y="529094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A3A40D-60DC-4E43-B269-4B3707AC7F36}"/>
              </a:ext>
            </a:extLst>
          </p:cNvPr>
          <p:cNvSpPr txBox="1"/>
          <p:nvPr/>
        </p:nvSpPr>
        <p:spPr>
          <a:xfrm>
            <a:off x="9788307" y="588296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54865E-694B-4C80-B878-0B3785C11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3520" y="1174912"/>
            <a:ext cx="8496979" cy="54666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68" y="78882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196415" y="136903"/>
            <a:ext cx="6995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Nơi em đang sống có những con vật gì? Chúng sống ở môi trường nào?</a:t>
            </a:r>
            <a:endParaRPr lang="vi-VN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D6F60-C212-40A6-9C6B-B9806A20C4A1}"/>
              </a:ext>
            </a:extLst>
          </p:cNvPr>
          <p:cNvSpPr txBox="1"/>
          <p:nvPr/>
        </p:nvSpPr>
        <p:spPr>
          <a:xfrm>
            <a:off x="553039" y="2285871"/>
            <a:ext cx="24389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Đặt và trả lời câu hỏi về tên và nơi sống của các con vật trong mỗi hình sau:</a:t>
            </a:r>
            <a:endParaRPr lang="vi-VN" sz="28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FDDC28-5114-4BF0-A084-0407EA4D0DC0}"/>
              </a:ext>
            </a:extLst>
          </p:cNvPr>
          <p:cNvSpPr/>
          <p:nvPr/>
        </p:nvSpPr>
        <p:spPr>
          <a:xfrm>
            <a:off x="3831943" y="3451277"/>
            <a:ext cx="177563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hổ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868007-A0E9-44FA-AEFD-EF1C7BE8D983}"/>
              </a:ext>
            </a:extLst>
          </p:cNvPr>
          <p:cNvSpPr/>
          <p:nvPr/>
        </p:nvSpPr>
        <p:spPr>
          <a:xfrm>
            <a:off x="6404063" y="3451278"/>
            <a:ext cx="2517605" cy="548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7030A0"/>
                </a:solidFill>
              </a:rPr>
              <a:t>Con cá heo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B673F0-1DCD-4ABA-909B-7596F97992AA}"/>
              </a:ext>
            </a:extLst>
          </p:cNvPr>
          <p:cNvSpPr/>
          <p:nvPr/>
        </p:nvSpPr>
        <p:spPr>
          <a:xfrm>
            <a:off x="9319910" y="3451277"/>
            <a:ext cx="212234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voi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9DDC10-312A-4D73-8EB1-E29B4D9F568B}"/>
              </a:ext>
            </a:extLst>
          </p:cNvPr>
          <p:cNvSpPr/>
          <p:nvPr/>
        </p:nvSpPr>
        <p:spPr>
          <a:xfrm>
            <a:off x="3629943" y="6151424"/>
            <a:ext cx="2179634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mèo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686CCC-91B0-49BD-9C10-1CFF9FB0726A}"/>
              </a:ext>
            </a:extLst>
          </p:cNvPr>
          <p:cNvSpPr/>
          <p:nvPr/>
        </p:nvSpPr>
        <p:spPr>
          <a:xfrm>
            <a:off x="6333206" y="6151424"/>
            <a:ext cx="251760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bò sữa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F7F75D-8F9C-4A6B-A5E5-914FA7CEC7B2}"/>
              </a:ext>
            </a:extLst>
          </p:cNvPr>
          <p:cNvSpPr/>
          <p:nvPr/>
        </p:nvSpPr>
        <p:spPr>
          <a:xfrm>
            <a:off x="9411605" y="6151424"/>
            <a:ext cx="193895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rùa</a:t>
            </a:r>
            <a:endParaRPr lang="vi-VN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57A5E0-EFA1-443B-A8AF-761432D3AE35}"/>
              </a:ext>
            </a:extLst>
          </p:cNvPr>
          <p:cNvSpPr txBox="1"/>
          <p:nvPr/>
        </p:nvSpPr>
        <p:spPr>
          <a:xfrm>
            <a:off x="1136214" y="388787"/>
            <a:ext cx="1105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Viết tên hoặc dán tranh, ảnh các con vật theo sơ đồ gợi ý sau:</a:t>
            </a:r>
            <a:endParaRPr lang="vi-VN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3A7C6-2190-4FA2-A088-61364F1A0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66" y="251254"/>
            <a:ext cx="791848" cy="7982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79846D7-AAAF-4DBF-8822-881C80AF119C}"/>
              </a:ext>
            </a:extLst>
          </p:cNvPr>
          <p:cNvSpPr/>
          <p:nvPr/>
        </p:nvSpPr>
        <p:spPr>
          <a:xfrm>
            <a:off x="344366" y="2293471"/>
            <a:ext cx="2498210" cy="2498210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ĐỘNG VẬT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F0E35C-2F1C-4F40-807D-D8C1B0937EE9}"/>
              </a:ext>
            </a:extLst>
          </p:cNvPr>
          <p:cNvSpPr/>
          <p:nvPr/>
        </p:nvSpPr>
        <p:spPr>
          <a:xfrm>
            <a:off x="29762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4D293F-869C-4186-878C-F6709770A2AB}"/>
              </a:ext>
            </a:extLst>
          </p:cNvPr>
          <p:cNvSpPr/>
          <p:nvPr/>
        </p:nvSpPr>
        <p:spPr>
          <a:xfrm>
            <a:off x="38271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F0444F-80F9-4B05-BE91-BADA69F38017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3116077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6EB6AD5E-DA31-412A-B10C-E08F179CC650}"/>
              </a:ext>
            </a:extLst>
          </p:cNvPr>
          <p:cNvSpPr/>
          <p:nvPr/>
        </p:nvSpPr>
        <p:spPr>
          <a:xfrm>
            <a:off x="3471612" y="1925248"/>
            <a:ext cx="425386" cy="3390616"/>
          </a:xfrm>
          <a:prstGeom prst="leftBracket">
            <a:avLst>
              <a:gd name="adj" fmla="val 70844"/>
            </a:avLst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083ED4-3681-4E90-9E5E-789D1930D9D3}"/>
              </a:ext>
            </a:extLst>
          </p:cNvPr>
          <p:cNvSpPr/>
          <p:nvPr/>
        </p:nvSpPr>
        <p:spPr>
          <a:xfrm>
            <a:off x="3827083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A6EEE90-F5B6-4C41-85D6-DE4E7BAD49D3}"/>
              </a:ext>
            </a:extLst>
          </p:cNvPr>
          <p:cNvSpPr/>
          <p:nvPr/>
        </p:nvSpPr>
        <p:spPr>
          <a:xfrm>
            <a:off x="3827083" y="5247263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45E019A-C06B-4261-B359-DE6113A9EE93}"/>
              </a:ext>
            </a:extLst>
          </p:cNvPr>
          <p:cNvSpPr/>
          <p:nvPr/>
        </p:nvSpPr>
        <p:spPr>
          <a:xfrm>
            <a:off x="4036825" y="1609250"/>
            <a:ext cx="2530439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Trên cạn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F68DE8F-21ED-4582-B209-F429C9471976}"/>
              </a:ext>
            </a:extLst>
          </p:cNvPr>
          <p:cNvSpPr/>
          <p:nvPr/>
        </p:nvSpPr>
        <p:spPr>
          <a:xfrm>
            <a:off x="4033135" y="3313547"/>
            <a:ext cx="2534452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Dưới nước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1DBFC28-500C-4194-81EE-7F34D344E2F5}"/>
              </a:ext>
            </a:extLst>
          </p:cNvPr>
          <p:cNvSpPr/>
          <p:nvPr/>
        </p:nvSpPr>
        <p:spPr>
          <a:xfrm>
            <a:off x="4033135" y="4938940"/>
            <a:ext cx="2534452" cy="753848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Vừa trên cạn, vừa dưới nước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B93291-BBE0-4DE3-8C96-0B3DD1191C8F}"/>
              </a:ext>
            </a:extLst>
          </p:cNvPr>
          <p:cNvSpPr/>
          <p:nvPr/>
        </p:nvSpPr>
        <p:spPr>
          <a:xfrm>
            <a:off x="67196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346400-75B0-44CE-B4A4-EBA233251DE7}"/>
              </a:ext>
            </a:extLst>
          </p:cNvPr>
          <p:cNvSpPr/>
          <p:nvPr/>
        </p:nvSpPr>
        <p:spPr>
          <a:xfrm>
            <a:off x="75705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B65349-E186-4D25-8C9C-54D19AF5856B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859513" y="1916260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3461B2D4-891C-4A78-82A0-DEB4A76CB3F3}"/>
              </a:ext>
            </a:extLst>
          </p:cNvPr>
          <p:cNvSpPr/>
          <p:nvPr/>
        </p:nvSpPr>
        <p:spPr>
          <a:xfrm>
            <a:off x="67196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2AD046A-12E7-4317-BF3D-F58FC1A44D00}"/>
              </a:ext>
            </a:extLst>
          </p:cNvPr>
          <p:cNvSpPr/>
          <p:nvPr/>
        </p:nvSpPr>
        <p:spPr>
          <a:xfrm>
            <a:off x="75705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17FD38-73F1-4937-A814-BEAE421F735F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>
            <a:off x="6859513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3866BA62-6DCB-4A13-B678-DCF3D3CE9E64}"/>
              </a:ext>
            </a:extLst>
          </p:cNvPr>
          <p:cNvSpPr/>
          <p:nvPr/>
        </p:nvSpPr>
        <p:spPr>
          <a:xfrm>
            <a:off x="67196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0810CC-4A6B-45EA-A2BF-4EF765F88A44}"/>
              </a:ext>
            </a:extLst>
          </p:cNvPr>
          <p:cNvSpPr/>
          <p:nvPr/>
        </p:nvSpPr>
        <p:spPr>
          <a:xfrm>
            <a:off x="75705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C931628-DD76-4791-9146-FED6FDD8A600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6859513" y="5313133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BEB61A7-8FD0-418A-A2E7-C32F9058D0EE}"/>
              </a:ext>
            </a:extLst>
          </p:cNvPr>
          <p:cNvSpPr/>
          <p:nvPr/>
        </p:nvSpPr>
        <p:spPr>
          <a:xfrm>
            <a:off x="7833573" y="1187073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3A477EA-3C03-47E2-914E-1B4617AD388C}"/>
              </a:ext>
            </a:extLst>
          </p:cNvPr>
          <p:cNvSpPr/>
          <p:nvPr/>
        </p:nvSpPr>
        <p:spPr>
          <a:xfrm>
            <a:off x="7833573" y="2882380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10FE962-3269-4569-85A8-4AFB17EF7D56}"/>
              </a:ext>
            </a:extLst>
          </p:cNvPr>
          <p:cNvSpPr/>
          <p:nvPr/>
        </p:nvSpPr>
        <p:spPr>
          <a:xfrm>
            <a:off x="7833573" y="4574957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Các con vật trong hình sau đang gặp nguy hiểm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82D13-8754-40AA-B482-E737C1FD7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5336" y="1030916"/>
            <a:ext cx="7531425" cy="572993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676AFD-5303-4C0E-9BC8-9B06C5E16767}"/>
              </a:ext>
            </a:extLst>
          </p:cNvPr>
          <p:cNvSpPr/>
          <p:nvPr/>
        </p:nvSpPr>
        <p:spPr>
          <a:xfrm>
            <a:off x="4961558" y="1573912"/>
            <a:ext cx="6358979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Con mèo bị ngã xuống nước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CA9412-D30F-42E3-84C0-3ADC0768A8F7}"/>
              </a:ext>
            </a:extLst>
          </p:cNvPr>
          <p:cNvSpPr/>
          <p:nvPr/>
        </p:nvSpPr>
        <p:spPr>
          <a:xfrm>
            <a:off x="5990191" y="5721842"/>
            <a:ext cx="430171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Con cá bị mắc cạn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B7336-2A4F-4AA9-B625-7983C0530C1E}"/>
              </a:ext>
            </a:extLst>
          </p:cNvPr>
          <p:cNvSpPr txBox="1"/>
          <p:nvPr/>
        </p:nvSpPr>
        <p:spPr>
          <a:xfrm>
            <a:off x="123260" y="2107538"/>
            <a:ext cx="409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Dự đoán xem các con vật sẽ như thế nào nếu không được giải cứu.</a:t>
            </a:r>
            <a:endParaRPr lang="vi-VN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06105-9CE5-4E64-A60A-CFD3CDBA5134}"/>
              </a:ext>
            </a:extLst>
          </p:cNvPr>
          <p:cNvSpPr txBox="1"/>
          <p:nvPr/>
        </p:nvSpPr>
        <p:spPr>
          <a:xfrm>
            <a:off x="123260" y="3492533"/>
            <a:ext cx="409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Điều gì sẽ xảy ra nếu môi trường sống của động vật bị thay đổi?</a:t>
            </a:r>
            <a:endParaRPr lang="vi-VN" sz="2800" b="1" dirty="0"/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51F06631-902D-4B56-9824-98FEEAA87B89}"/>
              </a:ext>
            </a:extLst>
          </p:cNvPr>
          <p:cNvSpPr/>
          <p:nvPr/>
        </p:nvSpPr>
        <p:spPr>
          <a:xfrm>
            <a:off x="123259" y="4704522"/>
            <a:ext cx="4252074" cy="210047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Các con vật khi bị thay đổi môi trường sống sẽ có thể bị chết.</a:t>
            </a:r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802C38-F05C-48C9-8DAF-993487DEA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556" y="144995"/>
            <a:ext cx="9978887" cy="62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397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28</cp:revision>
  <dcterms:created xsi:type="dcterms:W3CDTF">2021-06-02T02:35:09Z</dcterms:created>
  <dcterms:modified xsi:type="dcterms:W3CDTF">2021-12-12T05:23:26Z</dcterms:modified>
</cp:coreProperties>
</file>