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62" r:id="rId3"/>
    <p:sldMasterId id="2147483903" r:id="rId4"/>
    <p:sldMasterId id="2147484024" r:id="rId5"/>
    <p:sldMasterId id="2147484036" r:id="rId6"/>
  </p:sldMasterIdLst>
  <p:notesMasterIdLst>
    <p:notesMasterId r:id="rId39"/>
  </p:notesMasterIdLst>
  <p:sldIdLst>
    <p:sldId id="872" r:id="rId7"/>
    <p:sldId id="981" r:id="rId8"/>
    <p:sldId id="982" r:id="rId9"/>
    <p:sldId id="943" r:id="rId10"/>
    <p:sldId id="736" r:id="rId11"/>
    <p:sldId id="950" r:id="rId12"/>
    <p:sldId id="852" r:id="rId13"/>
    <p:sldId id="952" r:id="rId14"/>
    <p:sldId id="953" r:id="rId15"/>
    <p:sldId id="955" r:id="rId16"/>
    <p:sldId id="957" r:id="rId17"/>
    <p:sldId id="954" r:id="rId18"/>
    <p:sldId id="960" r:id="rId19"/>
    <p:sldId id="959" r:id="rId20"/>
    <p:sldId id="962" r:id="rId21"/>
    <p:sldId id="965" r:id="rId22"/>
    <p:sldId id="963" r:id="rId23"/>
    <p:sldId id="964" r:id="rId24"/>
    <p:sldId id="966" r:id="rId25"/>
    <p:sldId id="967" r:id="rId26"/>
    <p:sldId id="969" r:id="rId27"/>
    <p:sldId id="971" r:id="rId28"/>
    <p:sldId id="972" r:id="rId29"/>
    <p:sldId id="975" r:id="rId30"/>
    <p:sldId id="908" r:id="rId31"/>
    <p:sldId id="976" r:id="rId32"/>
    <p:sldId id="977" r:id="rId33"/>
    <p:sldId id="978" r:id="rId34"/>
    <p:sldId id="979" r:id="rId35"/>
    <p:sldId id="980" r:id="rId36"/>
    <p:sldId id="765" r:id="rId37"/>
    <p:sldId id="439" r:id="rId38"/>
  </p:sldIdLst>
  <p:sldSz cx="9144000" cy="5143500" type="screen16x9"/>
  <p:notesSz cx="6858000" cy="9144000"/>
  <p:custDataLst>
    <p:tags r:id="rId40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981"/>
            <p14:sldId id="982"/>
            <p14:sldId id="943"/>
            <p14:sldId id="736"/>
            <p14:sldId id="950"/>
            <p14:sldId id="852"/>
            <p14:sldId id="952"/>
            <p14:sldId id="953"/>
            <p14:sldId id="955"/>
            <p14:sldId id="957"/>
            <p14:sldId id="954"/>
            <p14:sldId id="960"/>
            <p14:sldId id="959"/>
            <p14:sldId id="962"/>
            <p14:sldId id="965"/>
            <p14:sldId id="963"/>
            <p14:sldId id="964"/>
            <p14:sldId id="966"/>
            <p14:sldId id="967"/>
            <p14:sldId id="969"/>
            <p14:sldId id="971"/>
            <p14:sldId id="972"/>
            <p14:sldId id="975"/>
            <p14:sldId id="908"/>
            <p14:sldId id="976"/>
            <p14:sldId id="977"/>
            <p14:sldId id="978"/>
            <p14:sldId id="979"/>
            <p14:sldId id="980"/>
            <p14:sldId id="765"/>
          </p14:sldIdLst>
        </p14:section>
        <p14:section name="Untitled Section" id="{684F6D74-326A-40AB-B802-30D745D1CEE6}">
          <p14:sldIdLst>
            <p14:sldId id="43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A65"/>
    <a:srgbClr val="BDFFDB"/>
    <a:srgbClr val="FFE79B"/>
    <a:srgbClr val="FCFDCF"/>
    <a:srgbClr val="FFD347"/>
    <a:srgbClr val="ECAC7C"/>
    <a:srgbClr val="226668"/>
    <a:srgbClr val="FF0000"/>
    <a:srgbClr val="66FFFF"/>
    <a:srgbClr val="FD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8" autoAdjust="0"/>
    <p:restoredTop sz="79058" autoAdjust="0"/>
  </p:normalViewPr>
  <p:slideViewPr>
    <p:cSldViewPr>
      <p:cViewPr>
        <p:scale>
          <a:sx n="66" d="100"/>
          <a:sy n="66" d="100"/>
        </p:scale>
        <p:origin x="-1278" y="-2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51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203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8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72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44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0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5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3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95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74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5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71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42" indent="0" algn="ctr">
              <a:buNone/>
              <a:defRPr/>
            </a:lvl2pPr>
            <a:lvl3pPr marL="914288" indent="0" algn="ctr">
              <a:buNone/>
              <a:defRPr/>
            </a:lvl3pPr>
            <a:lvl4pPr marL="1371430" indent="0" algn="ctr">
              <a:buNone/>
              <a:defRPr/>
            </a:lvl4pPr>
            <a:lvl5pPr marL="1828574" indent="0" algn="ctr">
              <a:buNone/>
              <a:defRPr/>
            </a:lvl5pPr>
            <a:lvl6pPr marL="2285715" indent="0" algn="ctr">
              <a:buNone/>
              <a:defRPr/>
            </a:lvl6pPr>
            <a:lvl7pPr marL="2742857" indent="0" algn="ctr">
              <a:buNone/>
              <a:defRPr/>
            </a:lvl7pPr>
            <a:lvl8pPr marL="3200000" indent="0" algn="ctr">
              <a:buNone/>
              <a:defRPr/>
            </a:lvl8pPr>
            <a:lvl9pPr marL="365714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5EBEB9-566C-4234-BF37-0F4172D513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92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806E7-A614-452B-83B0-CDC8575DF7B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069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8" indent="0">
              <a:buNone/>
              <a:defRPr sz="1600"/>
            </a:lvl3pPr>
            <a:lvl4pPr marL="1371430" indent="0">
              <a:buNone/>
              <a:defRPr sz="1400"/>
            </a:lvl4pPr>
            <a:lvl5pPr marL="1828574" indent="0">
              <a:buNone/>
              <a:defRPr sz="1400"/>
            </a:lvl5pPr>
            <a:lvl6pPr marL="2285715" indent="0">
              <a:buNone/>
              <a:defRPr sz="1400"/>
            </a:lvl6pPr>
            <a:lvl7pPr marL="2742857" indent="0">
              <a:buNone/>
              <a:defRPr sz="1400"/>
            </a:lvl7pPr>
            <a:lvl8pPr marL="3200000" indent="0">
              <a:buNone/>
              <a:defRPr sz="1400"/>
            </a:lvl8pPr>
            <a:lvl9pPr marL="365714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0D12A-058B-4DF3-8FD6-CDF953787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08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D0720-56DC-4EBF-851D-75860B09D7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23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6EA1-F314-4D06-84AF-CDB44B74DA0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6035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82E92-1AB3-43CA-94EE-943D3D7115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73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699B0-5347-4388-A0C5-09E759010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02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C829B-77F7-4071-BE96-6DC18900E7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40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C872C8-6960-407B-ABC4-E843C14908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295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15257A-8721-4000-8BD2-E6D5EFFC25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541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D78CF-1780-4133-813D-948362125E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736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6A8F831-4DE7-462B-BDB6-4D6651813A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87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463154"/>
            <a:ext cx="7793037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1513285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15132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3113485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9144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3352800" y="4743450"/>
            <a:ext cx="28956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6781800" y="4743450"/>
            <a:ext cx="1905000" cy="342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5D2767-D998-468D-9632-EA107E4ADF4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03941"/>
      </p:ext>
    </p:extLst>
  </p:cSld>
  <p:clrMapOvr>
    <a:masterClrMapping/>
  </p:clrMapOvr>
  <p:transition spd="med" advClick="0" advTm="10000">
    <p:blinds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2021/7/21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45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416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21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07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841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673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6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685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062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8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55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8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2021/7/21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35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86E93B-6794-4BE2-841D-F063D0E005B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402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1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2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4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57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857" indent="-342857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58" indent="-22857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0" indent="-22857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44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8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30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73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15" indent="-22857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  <p:sldLayoutId id="2147484049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jpeg"/><Relationship Id="rId11" Type="http://schemas.openxmlformats.org/officeDocument/2006/relationships/image" Target="../media/image21.jpeg"/><Relationship Id="rId5" Type="http://schemas.openxmlformats.org/officeDocument/2006/relationships/image" Target="../media/image33.jpeg"/><Relationship Id="rId15" Type="http://schemas.openxmlformats.org/officeDocument/2006/relationships/image" Target="../media/image37.jpeg"/><Relationship Id="rId10" Type="http://schemas.openxmlformats.org/officeDocument/2006/relationships/image" Target="../media/image24.png"/><Relationship Id="rId4" Type="http://schemas.openxmlformats.org/officeDocument/2006/relationships/image" Target="../media/image32.jpeg"/><Relationship Id="rId9" Type="http://schemas.openxmlformats.org/officeDocument/2006/relationships/image" Target="../media/image4.jpe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7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4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audio" Target="../media/audio4.wav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9.emf"/><Relationship Id="rId11" Type="http://schemas.openxmlformats.org/officeDocument/2006/relationships/audio" Target="../media/audio40.wav"/><Relationship Id="rId5" Type="http://schemas.openxmlformats.org/officeDocument/2006/relationships/image" Target="../media/image8.emf"/><Relationship Id="rId10" Type="http://schemas.openxmlformats.org/officeDocument/2006/relationships/image" Target="../media/image12.png"/><Relationship Id="rId4" Type="http://schemas.openxmlformats.org/officeDocument/2006/relationships/image" Target="../media/image7.emf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audio" Target="../media/audio3.wav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4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3.jpeg"/><Relationship Id="rId5" Type="http://schemas.openxmlformats.org/officeDocument/2006/relationships/image" Target="../media/image5.jpeg"/><Relationship Id="rId4" Type="http://schemas.openxmlformats.org/officeDocument/2006/relationships/image" Target="../media/image15.jp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7.png"/><Relationship Id="rId5" Type="http://schemas.openxmlformats.org/officeDocument/2006/relationships/image" Target="../media/image6.jpeg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8.jpeg"/><Relationship Id="rId5" Type="http://schemas.openxmlformats.org/officeDocument/2006/relationships/image" Target="../media/image6.jpe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0.jpeg"/><Relationship Id="rId4" Type="http://schemas.openxmlformats.org/officeDocument/2006/relationships/image" Target="../media/image1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4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15.jp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2803444" cy="1323656"/>
              <a:chOff x="-9578" y="-27511"/>
              <a:chExt cx="2803444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2803444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251541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2304256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57966" y="548553"/>
                <a:ext cx="13950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00589A"/>
                    </a:solidFill>
                    <a:latin typeface="UTM Avo" pitchFamily="18" charset="0"/>
                  </a:rPr>
                  <a:t>Tuần</a:t>
                </a:r>
                <a:endParaRPr lang="en-US" sz="2400" b="1">
                  <a:solidFill>
                    <a:srgbClr val="00589A"/>
                  </a:solidFill>
                  <a:latin typeface="UTM Avo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279288" y="188513"/>
                <a:ext cx="970137" cy="93871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500" b="1" smtClean="0">
                    <a:ln w="19050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(Body)"/>
                    <a:cs typeface="Times New Roman" pitchFamily="18" charset="0"/>
                  </a:rPr>
                  <a:t>28</a:t>
                </a:r>
                <a:endParaRPr lang="en-US" sz="55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" y="1500349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1" y="3458493"/>
              <a:ext cx="7553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</a:t>
              </a:r>
              <a:r>
                <a:rPr lang="vi-VN" sz="4000" b="1" smtClean="0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8</a:t>
              </a:r>
              <a:endParaRPr lang="en-US" sz="4000" b="1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(Body)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600" b="1" smtClean="0">
                  <a:solidFill>
                    <a:srgbClr val="316E71"/>
                  </a:solidFill>
                  <a:latin typeface="Arial Rounded MT Bold" pitchFamily="34" charset="0"/>
                </a:rPr>
                <a:t>THƯ  VIỆN  BIẾT  ĐI</a:t>
              </a:r>
              <a:endParaRPr lang="en-US" sz="2600" b="1">
                <a:solidFill>
                  <a:srgbClr val="316E71"/>
                </a:solidFill>
                <a:latin typeface="Arial Rounded MT Bold" pitchFamily="34" charset="0"/>
              </a:endParaRPr>
            </a:p>
          </p:txBody>
        </p:sp>
      </p:grp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434" y="3000134"/>
            <a:ext cx="955219" cy="76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8" y="2716330"/>
            <a:ext cx="1825140" cy="110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" y="4083918"/>
            <a:ext cx="8820471" cy="954097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 1 + 2  </a:t>
            </a:r>
          </a:p>
          <a:p>
            <a:pPr algn="ctr"/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SáchTiếng Việt  </a:t>
            </a:r>
            <a:r>
              <a:rPr lang="en-US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 trang </a:t>
            </a:r>
            <a:r>
              <a:rPr lang="vi-VN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</a:t>
            </a:r>
            <a:r>
              <a:rPr lang="en-US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+ trang 8</a:t>
            </a:r>
            <a:r>
              <a:rPr lang="vi-VN" sz="28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b="1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99" y="2931790"/>
            <a:ext cx="895350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59" y="3000134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31" y="2950840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32"/>
          <p:cNvSpPr>
            <a:spLocks noChangeArrowheads="1"/>
          </p:cNvSpPr>
          <p:nvPr/>
        </p:nvSpPr>
        <p:spPr bwMode="auto">
          <a:xfrm>
            <a:off x="2248434" y="2944388"/>
            <a:ext cx="95521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Rounded Rectangle 32"/>
          <p:cNvSpPr>
            <a:spLocks noChangeArrowheads="1"/>
          </p:cNvSpPr>
          <p:nvPr/>
        </p:nvSpPr>
        <p:spPr bwMode="auto">
          <a:xfrm>
            <a:off x="3494247" y="2950840"/>
            <a:ext cx="98780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Rounded Rectangle 32"/>
          <p:cNvSpPr>
            <a:spLocks noChangeArrowheads="1"/>
          </p:cNvSpPr>
          <p:nvPr/>
        </p:nvSpPr>
        <p:spPr bwMode="auto">
          <a:xfrm>
            <a:off x="4790391" y="2966473"/>
            <a:ext cx="933542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Rounded Rectangle 32"/>
          <p:cNvSpPr>
            <a:spLocks noChangeArrowheads="1"/>
          </p:cNvSpPr>
          <p:nvPr/>
        </p:nvSpPr>
        <p:spPr bwMode="auto">
          <a:xfrm>
            <a:off x="6014527" y="2966473"/>
            <a:ext cx="861729" cy="8294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6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6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6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86" y="1149872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7236296" y="1203598"/>
            <a:ext cx="1008112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5576" y="1132409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444208" y="1779662"/>
            <a:ext cx="100811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534953" y="1491630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32428" y="2932953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FF0000"/>
                </a:solidFill>
                <a:latin typeface="UTM Avo" pitchFamily="18" charset="0"/>
              </a:rPr>
              <a:t>Lô-gô-xơ</a:t>
            </a:r>
            <a:endParaRPr lang="en-US" sz="2200" b="1" smtClean="0"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32429" y="3365001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latin typeface="UTM Avo" pitchFamily="18" charset="0"/>
              </a:rPr>
              <a:t>khổng 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200" b="1" smtClean="0">
                <a:latin typeface="UTM Avo" pitchFamily="18" charset="0"/>
              </a:rPr>
              <a:t>ồ</a:t>
            </a:r>
            <a:endParaRPr lang="en-US" sz="2200" b="1" smtClean="0"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6623" y="2355726"/>
            <a:ext cx="3921361" cy="504056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Luyện đọc: </a:t>
              </a:r>
              <a:endParaRPr lang="en-US" sz="2200" b="1">
                <a:latin typeface="UTM Avo" pitchFamily="18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4160775" y="1548263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344546" y="1779662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1193349" y="3939902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latin typeface="UTM Avo" pitchFamily="18" charset="0"/>
              </a:rPr>
              <a:t>h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ành</a:t>
            </a:r>
            <a:r>
              <a:rPr lang="vi-VN" sz="2200" b="1" smtClean="0">
                <a:latin typeface="UTM Avo" pitchFamily="18" charset="0"/>
              </a:rPr>
              <a:t> kh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ách</a:t>
            </a:r>
            <a:endParaRPr lang="en-US" sz="22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3419872" y="1779662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452320" y="1518867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321228" y="1491630"/>
            <a:ext cx="6923180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1140137" y="1779662"/>
            <a:ext cx="3359855" cy="274938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2316177" y="173970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9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31" grpId="0"/>
      <p:bldP spid="32" grpId="0"/>
      <p:bldP spid="40" grpId="0"/>
      <p:bldP spid="44" grpId="0" animBg="1"/>
      <p:bldP spid="44" grpId="1" animBg="1"/>
      <p:bldP spid="45" grpId="0" animBg="1"/>
      <p:bldP spid="4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5" y="1164656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755576" y="1132409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534739" y="1491630"/>
            <a:ext cx="78167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79712" y="1491630"/>
            <a:ext cx="9361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232428" y="3148977"/>
            <a:ext cx="182740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latin typeface="UTM Avo" pitchFamily="18" charset="0"/>
              </a:rPr>
              <a:t>Phần 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200" b="1" smtClean="0">
                <a:latin typeface="UTM Avo" pitchFamily="18" charset="0"/>
              </a:rPr>
              <a:t>an</a:t>
            </a:r>
            <a:endParaRPr lang="en-US" sz="2200" b="1" smtClean="0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32429" y="3581025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>
                <a:latin typeface="UTM Avo" pitchFamily="18" charset="0"/>
              </a:rPr>
              <a:t>xe b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uýt</a:t>
            </a:r>
            <a:endParaRPr lang="en-US" sz="2200" b="1">
              <a:solidFill>
                <a:srgbClr val="C00000"/>
              </a:solidFill>
              <a:latin typeface="UTM Avo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06623" y="2571750"/>
            <a:ext cx="3921361" cy="504056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Luyện đọc: </a:t>
              </a:r>
              <a:endParaRPr lang="en-US" sz="2200" b="1">
                <a:latin typeface="UTM Avo" pitchFamily="18" charset="0"/>
              </a:endParaRP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5292080" y="173970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572000" y="2060173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7020272" y="173970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639299" y="1760748"/>
            <a:ext cx="3821133" cy="306945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2481016" y="2016390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1240546" y="2067694"/>
            <a:ext cx="3691494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/>
      <p:bldP spid="32" grpId="0"/>
      <p:bldP spid="44" grpId="0" animBg="1"/>
      <p:bldP spid="44" grpId="1" animBg="1"/>
      <p:bldP spid="48" grpId="0" animBg="1"/>
      <p:bldP spid="4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429888" y="1608609"/>
            <a:ext cx="165427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ular Callout 30"/>
          <p:cNvSpPr/>
          <p:nvPr/>
        </p:nvSpPr>
        <p:spPr>
          <a:xfrm>
            <a:off x="4139952" y="2316164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66FF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34" y="2376014"/>
            <a:ext cx="2400737" cy="1800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4429887" y="2067694"/>
            <a:ext cx="136624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ular Callout 33"/>
          <p:cNvSpPr/>
          <p:nvPr/>
        </p:nvSpPr>
        <p:spPr>
          <a:xfrm>
            <a:off x="3815162" y="2655739"/>
            <a:ext cx="4317230" cy="1920254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5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45649"/>
            <a:ext cx="3043551" cy="17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4139952" y="3155032"/>
            <a:ext cx="1656184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ular Callout 36"/>
          <p:cNvSpPr/>
          <p:nvPr/>
        </p:nvSpPr>
        <p:spPr>
          <a:xfrm>
            <a:off x="6084167" y="1220524"/>
            <a:ext cx="3024337" cy="1920254"/>
          </a:xfrm>
          <a:prstGeom prst="wedgeRoundRectCallout">
            <a:avLst>
              <a:gd name="adj1" fmla="val -64581"/>
              <a:gd name="adj2" fmla="val 4545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614" y="1369105"/>
            <a:ext cx="2863441" cy="171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6660232" y="3435846"/>
            <a:ext cx="864096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ular Callout 39"/>
          <p:cNvSpPr/>
          <p:nvPr/>
        </p:nvSpPr>
        <p:spPr>
          <a:xfrm>
            <a:off x="963029" y="2693424"/>
            <a:ext cx="3024337" cy="1920254"/>
          </a:xfrm>
          <a:prstGeom prst="wedgeRoundRectCallout">
            <a:avLst>
              <a:gd name="adj1" fmla="val 130745"/>
              <a:gd name="adj2" fmla="val 6905"/>
              <a:gd name="adj3" fmla="val 16667"/>
            </a:avLst>
          </a:prstGeom>
          <a:solidFill>
            <a:srgbClr val="BDFFDB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249" y="2745847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3779912" y="3710609"/>
            <a:ext cx="680551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759418" y="4043429"/>
            <a:ext cx="693939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ular Callout 43"/>
          <p:cNvSpPr/>
          <p:nvPr/>
        </p:nvSpPr>
        <p:spPr>
          <a:xfrm>
            <a:off x="1115616" y="1130307"/>
            <a:ext cx="3567921" cy="1920254"/>
          </a:xfrm>
          <a:prstGeom prst="wedgeRoundRectCallout">
            <a:avLst>
              <a:gd name="adj1" fmla="val 30828"/>
              <a:gd name="adj2" fmla="val 8400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57486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115616" y="1154042"/>
            <a:ext cx="3567921" cy="1920254"/>
          </a:xfrm>
          <a:prstGeom prst="wedgeRoundRectCallout">
            <a:avLst>
              <a:gd name="adj1" fmla="val -8632"/>
              <a:gd name="adj2" fmla="val 99121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78">
              <a:defRPr/>
            </a:pPr>
            <a:endParaRPr lang="en-US" kern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93" y="1276424"/>
            <a:ext cx="1841612" cy="350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58187"/>
            <a:ext cx="3103309" cy="174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9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1" grpId="1" animBg="1"/>
      <p:bldP spid="33" grpId="0" animBg="1"/>
      <p:bldP spid="34" grpId="0" animBg="1"/>
      <p:bldP spid="34" grpId="1" animBg="1"/>
      <p:bldP spid="36" grpId="0" animBg="1"/>
      <p:bldP spid="37" grpId="0" animBg="1"/>
      <p:bldP spid="37" grpId="1" animBg="1"/>
      <p:bldP spid="39" grpId="0" animBg="1"/>
      <p:bldP spid="40" grpId="0" animBg="1"/>
      <p:bldP spid="40" grpId="1" animBg="1"/>
      <p:bldP spid="42" grpId="0" animBg="1"/>
      <p:bldP spid="43" grpId="0" animBg="1"/>
      <p:bldP spid="44" grpId="0" animBg="1"/>
      <p:bldP spid="44" grpId="1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2"/>
          <p:cNvSpPr>
            <a:spLocks noChangeArrowheads="1"/>
          </p:cNvSpPr>
          <p:nvPr/>
        </p:nvSpPr>
        <p:spPr bwMode="auto">
          <a:xfrm>
            <a:off x="1181894" y="556351"/>
            <a:ext cx="6743700" cy="3239535"/>
          </a:xfrm>
          <a:prstGeom prst="roundRect">
            <a:avLst>
              <a:gd name="adj" fmla="val 16667"/>
            </a:avLst>
          </a:prstGeom>
          <a:solidFill>
            <a:srgbClr val="FCFDCF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6" y="720762"/>
            <a:ext cx="2057636" cy="391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3277059" y="1044456"/>
            <a:ext cx="319555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000000"/>
                </a:solidFill>
                <a:latin typeface="UTM Avo" pitchFamily="18" charset="0"/>
              </a:rPr>
              <a:t>thư viện biết đi</a:t>
            </a:r>
            <a:endParaRPr lang="en-US" sz="2200" b="1" smtClean="0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75856" y="1475341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000000"/>
                </a:solidFill>
                <a:latin typeface="UTM Avo" pitchFamily="18" charset="0"/>
              </a:rPr>
              <a:t>thư viện nổi</a:t>
            </a:r>
            <a:endParaRPr lang="en-US" sz="2200" b="1" smtClean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387183" y="627534"/>
            <a:ext cx="2752769" cy="504056"/>
            <a:chOff x="506624" y="2139702"/>
            <a:chExt cx="2752769" cy="504056"/>
          </a:xfrm>
        </p:grpSpPr>
        <p:sp>
          <p:nvSpPr>
            <p:cNvPr id="42" name="Rounded Rectangle 41"/>
            <p:cNvSpPr/>
            <p:nvPr/>
          </p:nvSpPr>
          <p:spPr>
            <a:xfrm>
              <a:off x="506624" y="2139702"/>
              <a:ext cx="1672650" cy="504056"/>
            </a:xfrm>
            <a:prstGeom prst="roundRect">
              <a:avLst/>
            </a:prstGeom>
            <a:solidFill>
              <a:srgbClr val="C0000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09098" y="2139702"/>
              <a:ext cx="245029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solidFill>
                    <a:srgbClr val="C00000"/>
                  </a:solidFill>
                  <a:latin typeface="UTM Avo" pitchFamily="18" charset="0"/>
                </a:rPr>
                <a:t>Từ ngữ: </a:t>
              </a:r>
              <a:endParaRPr lang="en-US" sz="2200" b="1">
                <a:solidFill>
                  <a:srgbClr val="C00000"/>
                </a:solidFill>
                <a:latin typeface="UTM Avo" pitchFamily="18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274592" y="1851670"/>
            <a:ext cx="3313631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000000"/>
                </a:solidFill>
                <a:latin typeface="UTM Avo" pitchFamily="18" charset="0"/>
              </a:rPr>
              <a:t>thư viện di động</a:t>
            </a:r>
            <a:endParaRPr lang="en-US" sz="2200" b="1" smtClean="0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75856" y="2211710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000000"/>
                </a:solidFill>
                <a:latin typeface="UTM Avo" pitchFamily="18" charset="0"/>
              </a:rPr>
              <a:t>thủ thư</a:t>
            </a:r>
            <a:endParaRPr lang="en-US" sz="2200" b="1" smtClean="0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81582" y="2643758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000000"/>
                </a:solidFill>
                <a:latin typeface="UTM Avo" pitchFamily="18" charset="0"/>
              </a:rPr>
              <a:t>lạc đà</a:t>
            </a:r>
            <a:endParaRPr lang="en-US" sz="2200" b="1" smtClean="0">
              <a:solidFill>
                <a:srgbClr val="000000"/>
              </a:solidFill>
              <a:latin typeface="UTM Avo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81582" y="3003798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/>
                </a:solidFill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000000"/>
                </a:solidFill>
                <a:latin typeface="UTM Avo" pitchFamily="18" charset="0"/>
              </a:rPr>
              <a:t>sa mạc</a:t>
            </a:r>
            <a:endParaRPr lang="en-US" sz="2200" b="1" smtClean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/>
      <p:bldP spid="50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107504" y="555526"/>
            <a:ext cx="3921361" cy="504056"/>
            <a:chOff x="506623" y="2139702"/>
            <a:chExt cx="3921361" cy="504056"/>
          </a:xfrm>
        </p:grpSpPr>
        <p:sp>
          <p:nvSpPr>
            <p:cNvPr id="46" name="Rounded Rectangle 45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>
                  <a:latin typeface="UTM Avo" pitchFamily="18" charset="0"/>
                </a:rPr>
                <a:t>Luyện đọc theo nhóm: 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474187" y="1641198"/>
            <a:ext cx="6111046" cy="3016825"/>
            <a:chOff x="467543" y="1523763"/>
            <a:chExt cx="6111046" cy="3016825"/>
          </a:xfrm>
        </p:grpSpPr>
        <p:pic>
          <p:nvPicPr>
            <p:cNvPr id="49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38063" y="1737779"/>
              <a:ext cx="2040526" cy="2444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3" y="1688324"/>
              <a:ext cx="2196615" cy="2817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158" y="1523763"/>
              <a:ext cx="1565920" cy="2560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rapezoid 5"/>
            <p:cNvSpPr/>
            <p:nvPr/>
          </p:nvSpPr>
          <p:spPr>
            <a:xfrm>
              <a:off x="1187624" y="3725516"/>
              <a:ext cx="4965266" cy="815072"/>
            </a:xfrm>
            <a:custGeom>
              <a:avLst/>
              <a:gdLst/>
              <a:ahLst/>
              <a:cxnLst/>
              <a:rect l="l" t="t" r="r" b="b"/>
              <a:pathLst>
                <a:path w="4533218" h="1035256">
                  <a:moveTo>
                    <a:pt x="258814" y="0"/>
                  </a:moveTo>
                  <a:lnTo>
                    <a:pt x="3984236" y="0"/>
                  </a:lnTo>
                  <a:lnTo>
                    <a:pt x="4533218" y="1035256"/>
                  </a:lnTo>
                  <a:lnTo>
                    <a:pt x="0" y="1035256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073757" y="906855"/>
            <a:ext cx="2171554" cy="898904"/>
            <a:chOff x="-499893" y="-818671"/>
            <a:chExt cx="2171554" cy="939009"/>
          </a:xfrm>
        </p:grpSpPr>
        <p:sp>
          <p:nvSpPr>
            <p:cNvPr id="54" name="Oval Callout 53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394457" y="-725836"/>
              <a:ext cx="1960681" cy="803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Mình đọc </a:t>
              </a:r>
            </a:p>
            <a:p>
              <a:pPr algn="ctr"/>
              <a:r>
                <a:rPr lang="en-US" sz="2200" smtClean="0">
                  <a:latin typeface="UTM Avo" pitchFamily="18" charset="0"/>
                </a:rPr>
                <a:t>đoạn 3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39257" y="996418"/>
            <a:ext cx="3457853" cy="1090851"/>
            <a:chOff x="7407402" y="1805759"/>
            <a:chExt cx="3457853" cy="1090851"/>
          </a:xfrm>
        </p:grpSpPr>
        <p:pic>
          <p:nvPicPr>
            <p:cNvPr id="57" name="Picture 2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TextBox 57"/>
            <p:cNvSpPr txBox="1"/>
            <p:nvPr/>
          </p:nvSpPr>
          <p:spPr>
            <a:xfrm>
              <a:off x="7767152" y="1948927"/>
              <a:ext cx="26642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Chúng ta đọc nối  tiếp đoạn</a:t>
              </a:r>
              <a:endParaRPr lang="en-US" sz="2000" smtClean="0">
                <a:latin typeface="UTM Avo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028865" y="928313"/>
            <a:ext cx="1767271" cy="877446"/>
            <a:chOff x="-499893" y="-818671"/>
            <a:chExt cx="2171554" cy="939009"/>
          </a:xfrm>
        </p:grpSpPr>
        <p:sp>
          <p:nvSpPr>
            <p:cNvPr id="60" name="Oval Callout 59"/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3713"/>
                <a:gd name="adj2" fmla="val 69582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-394457" y="-725836"/>
              <a:ext cx="1960681" cy="823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smtClean="0">
                  <a:latin typeface="UTM Avo" pitchFamily="18" charset="0"/>
                </a:rPr>
                <a:t>Tớ đọc </a:t>
              </a:r>
            </a:p>
            <a:p>
              <a:pPr algn="ctr"/>
              <a:r>
                <a:rPr lang="en-US" sz="2200" smtClean="0">
                  <a:latin typeface="UTM Avo" pitchFamily="18" charset="0"/>
                </a:rPr>
                <a:t>đoạn 2</a:t>
              </a:r>
              <a:endParaRPr lang="en-US" sz="2000" smtClean="0">
                <a:latin typeface="UTM Avo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55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2222946" y="1131590"/>
            <a:ext cx="6813550" cy="3122799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6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83518"/>
            <a:ext cx="2399950" cy="4444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387182" y="554363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Luyện đọc cả bài: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2438970" y="1203598"/>
            <a:ext cx="6597526" cy="212365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smtClean="0">
                <a:solidFill>
                  <a:srgbClr val="FFFFD9"/>
                </a:solidFill>
                <a:latin typeface="UTM Avo" pitchFamily="18" charset="0"/>
              </a:rPr>
              <a:t>Lưu ý khi đọc:</a:t>
            </a: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Đọc đúng các tên phiên âm nước ngoài</a:t>
            </a: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FFFFD9"/>
                </a:solidFill>
                <a:latin typeface="UTM Avo" pitchFamily="18" charset="0"/>
              </a:rPr>
              <a:t>- Đọc 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rõ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ràng, ngắt nghỉ hơi đúng, dừng hơi 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l</a:t>
            </a:r>
            <a:r>
              <a:rPr lang="en-US" sz="2200" b="1">
                <a:solidFill>
                  <a:srgbClr val="FFFFD9"/>
                </a:solidFill>
                <a:latin typeface="UTM Avo" pitchFamily="18" charset="0"/>
              </a:rPr>
              <a:t>â</a:t>
            </a:r>
            <a:r>
              <a:rPr lang="vi-VN" sz="2200" b="1" smtClean="0">
                <a:solidFill>
                  <a:srgbClr val="FFFFD9"/>
                </a:solidFill>
                <a:latin typeface="UTM Avo" pitchFamily="18" charset="0"/>
              </a:rPr>
              <a:t>u </a:t>
            </a:r>
            <a:r>
              <a:rPr lang="vi-VN" sz="2200" b="1">
                <a:solidFill>
                  <a:srgbClr val="FFFFD9"/>
                </a:solidFill>
                <a:latin typeface="UTM Avo" pitchFamily="18" charset="0"/>
              </a:rPr>
              <a:t>hơn sau mỗi đoạn của bài đọc. </a:t>
            </a:r>
            <a:endParaRPr lang="en-US" sz="2200" b="1" smtClean="0">
              <a:solidFill>
                <a:srgbClr val="FFFFD9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8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 Box 4"/>
          <p:cNvSpPr txBox="1"/>
          <p:nvPr/>
        </p:nvSpPr>
        <p:spPr>
          <a:xfrm>
            <a:off x="1393033" y="1949054"/>
            <a:ext cx="6129338" cy="899160"/>
          </a:xfrm>
          <a:prstGeom prst="rect">
            <a:avLst/>
          </a:prstGeom>
          <a:noFill/>
          <a:ln w="9525">
            <a:noFill/>
          </a:ln>
        </p:spPr>
        <p:txBody>
          <a:bodyPr lIns="68573" tIns="34289" rIns="68573" bIns="34289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defTabSz="685715">
              <a:spcBef>
                <a:spcPct val="0"/>
              </a:spcBef>
              <a:buNone/>
            </a:pPr>
            <a:r>
              <a:rPr lang="en-US" altLang="x-none" sz="5400" dirty="0">
                <a:solidFill>
                  <a:srgbClr val="FFFFFF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3525599495"/>
      </p:ext>
    </p:extLst>
  </p:cSld>
  <p:clrMapOvr>
    <a:masterClrMapping/>
  </p:clrMapOvr>
  <p:transition spd="slow">
    <p:blinds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43099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3. Trả lời câu hỏi: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Mọi người đến thư viện để làm gì?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4683537" y="1452215"/>
            <a:ext cx="1505508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638615" y="1596231"/>
            <a:ext cx="3733585" cy="543471"/>
            <a:chOff x="708943" y="6078636"/>
            <a:chExt cx="5167386" cy="724626"/>
          </a:xfrm>
        </p:grpSpPr>
        <p:sp>
          <p:nvSpPr>
            <p:cNvPr id="27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8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800" smtClean="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thầm đoạn 1</a:t>
              </a:r>
              <a:endParaRPr lang="en-US" sz="2800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30" name="Rounded Rectangle 32"/>
          <p:cNvSpPr>
            <a:spLocks noChangeArrowheads="1"/>
          </p:cNvSpPr>
          <p:nvPr/>
        </p:nvSpPr>
        <p:spPr bwMode="auto">
          <a:xfrm>
            <a:off x="83732" y="1995686"/>
            <a:ext cx="2832084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28656" y="394197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solidFill>
                  <a:srgbClr val="002060"/>
                </a:solidFill>
                <a:latin typeface="UTM Avo" pitchFamily="18" charset="0"/>
              </a:rPr>
              <a:t>Tìm sách</a:t>
            </a:r>
            <a:endParaRPr lang="en-US" sz="2200" b="1" smtClean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35" name="Rounded Rectangle 32"/>
          <p:cNvSpPr>
            <a:spLocks noChangeArrowheads="1"/>
          </p:cNvSpPr>
          <p:nvPr/>
        </p:nvSpPr>
        <p:spPr bwMode="auto">
          <a:xfrm>
            <a:off x="2975234" y="1995686"/>
            <a:ext cx="3025675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468394" y="394197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solidFill>
                  <a:srgbClr val="002060"/>
                </a:solidFill>
                <a:latin typeface="UTM Avo" pitchFamily="18" charset="0"/>
              </a:rPr>
              <a:t>Đọc sách</a:t>
            </a:r>
            <a:endParaRPr lang="en-US" sz="2200" b="1" smtClean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38" name="Rounded Rectangle 32"/>
          <p:cNvSpPr>
            <a:spLocks noChangeArrowheads="1"/>
          </p:cNvSpPr>
          <p:nvPr/>
        </p:nvSpPr>
        <p:spPr bwMode="auto">
          <a:xfrm>
            <a:off x="6289361" y="1995686"/>
            <a:ext cx="2675128" cy="2377169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577328" y="3941971"/>
            <a:ext cx="2145286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solidFill>
                  <a:srgbClr val="002060"/>
                </a:solidFill>
                <a:latin typeface="UTM Avo" pitchFamily="18" charset="0"/>
              </a:rPr>
              <a:t>mượn sách</a:t>
            </a:r>
            <a:endParaRPr lang="en-US" sz="2200" b="1" smtClean="0">
              <a:solidFill>
                <a:srgbClr val="002060"/>
              </a:solidFill>
              <a:latin typeface="UTM Avo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50992"/>
            <a:ext cx="2757686" cy="159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8"/>
          <a:stretch/>
        </p:blipFill>
        <p:spPr bwMode="auto">
          <a:xfrm>
            <a:off x="3265662" y="2250991"/>
            <a:ext cx="2649186" cy="172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38" y="2227703"/>
            <a:ext cx="2356066" cy="17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30607" y="396255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-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Mọi người thường đến thư viện để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đọc sách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hoặc 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mượn sách </a:t>
            </a:r>
            <a:r>
              <a:rPr lang="vi-VN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về nhà.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8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  <p:bldP spid="30" grpId="1" animBg="1"/>
      <p:bldP spid="31" grpId="0"/>
      <p:bldP spid="31" grpId="1"/>
      <p:bldP spid="35" grpId="0" animBg="1"/>
      <p:bldP spid="35" grpId="1" animBg="1"/>
      <p:bldP spid="36" grpId="0"/>
      <p:bldP spid="36" grpId="1"/>
      <p:bldP spid="38" grpId="0" animBg="1"/>
      <p:bldP spid="38" grpId="1" animBg="1"/>
      <p:bldP spid="39" grpId="0"/>
      <p:bldP spid="3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1105602"/>
            <a:ext cx="8064897" cy="43099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65984" y="555526"/>
            <a:ext cx="3921361" cy="504056"/>
            <a:chOff x="506623" y="2139702"/>
            <a:chExt cx="3921361" cy="504056"/>
          </a:xfrm>
        </p:grpSpPr>
        <p:sp>
          <p:nvSpPr>
            <p:cNvPr id="21" name="Rounded Rectangle 20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3. Trả lời câu hỏi: 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943755" y="1105712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Mọi người đến thư viện để làm gì?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1083277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4683537" y="1452215"/>
            <a:ext cx="1505508" cy="33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loud Callout 28"/>
          <p:cNvSpPr/>
          <p:nvPr/>
        </p:nvSpPr>
        <p:spPr>
          <a:xfrm>
            <a:off x="4683537" y="1759552"/>
            <a:ext cx="3595433" cy="1244246"/>
          </a:xfrm>
          <a:prstGeom prst="cloudCallout">
            <a:avLst>
              <a:gd name="adj1" fmla="val -74687"/>
              <a:gd name="adj2" fmla="val 35268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vi-VN" b="1">
                <a:solidFill>
                  <a:srgbClr val="002060"/>
                </a:solidFill>
              </a:rPr>
              <a:t> </a:t>
            </a:r>
            <a:r>
              <a:rPr lang="vi-VN" b="1" smtClean="0">
                <a:solidFill>
                  <a:srgbClr val="002060"/>
                </a:solidFill>
              </a:rPr>
              <a:t>Ở thư viện, bạn </a:t>
            </a:r>
            <a:r>
              <a:rPr lang="vi-VN" b="1">
                <a:solidFill>
                  <a:srgbClr val="002060"/>
                </a:solidFill>
              </a:rPr>
              <a:t>thường làm </a:t>
            </a:r>
            <a:r>
              <a:rPr lang="vi-VN" b="1" smtClean="0">
                <a:solidFill>
                  <a:srgbClr val="002060"/>
                </a:solidFill>
              </a:rPr>
              <a:t>gì? 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2" name="Cloud Callout 31"/>
          <p:cNvSpPr/>
          <p:nvPr/>
        </p:nvSpPr>
        <p:spPr>
          <a:xfrm>
            <a:off x="1590850" y="1532604"/>
            <a:ext cx="2777045" cy="1138553"/>
          </a:xfrm>
          <a:prstGeom prst="cloudCallout">
            <a:avLst>
              <a:gd name="adj1" fmla="val -26574"/>
              <a:gd name="adj2" fmla="val 8664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</a:t>
            </a:r>
            <a:r>
              <a:rPr lang="vi-VN" b="1" smtClean="0">
                <a:solidFill>
                  <a:srgbClr val="C00000"/>
                </a:solidFill>
              </a:rPr>
              <a:t>Thư viện trường bạn như </a:t>
            </a:r>
            <a:r>
              <a:rPr lang="en-US" b="1" smtClean="0">
                <a:solidFill>
                  <a:srgbClr val="C00000"/>
                </a:solidFill>
              </a:rPr>
              <a:t>thế nào?</a:t>
            </a:r>
            <a:endParaRPr lang="en-US" b="1">
              <a:solidFill>
                <a:srgbClr val="C00000"/>
              </a:solidFill>
            </a:endParaRPr>
          </a:p>
        </p:txBody>
      </p:sp>
      <p:pic>
        <p:nvPicPr>
          <p:cNvPr id="33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19" y="2671157"/>
            <a:ext cx="38862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loud Callout 33"/>
          <p:cNvSpPr/>
          <p:nvPr/>
        </p:nvSpPr>
        <p:spPr>
          <a:xfrm>
            <a:off x="5010897" y="3182470"/>
            <a:ext cx="3595433" cy="977624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E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>
                <a:solidFill>
                  <a:srgbClr val="002060"/>
                </a:solidFill>
              </a:rPr>
              <a:t>- Đến thư viện,  bạn thích điều gì nhất?</a:t>
            </a:r>
            <a:endParaRPr lang="en-US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6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6" y="227842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19" y="314751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38" y="3363839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4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78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2" y="1195615"/>
            <a:ext cx="3519818" cy="9556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92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89" y="2112121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1" y="2729764"/>
            <a:ext cx="5133046" cy="57876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vi-VN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Nơi nào </a:t>
            </a:r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ấy nhỉ?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latin typeface="UTM Avo" pitchFamily="18" charset="0"/>
              <a:cs typeface="Times New Roman"/>
            </a:endParaRP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43099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2. </a:t>
            </a:r>
            <a:r>
              <a:rPr lang="vi-VN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Những thư viện sau được đặt ở đâu</a:t>
            </a:r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2358393" y="927772"/>
            <a:ext cx="11334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48692" y="927772"/>
            <a:ext cx="21955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56790"/>
              </p:ext>
            </p:extLst>
          </p:nvPr>
        </p:nvGraphicFramePr>
        <p:xfrm>
          <a:off x="251520" y="1995686"/>
          <a:ext cx="3640339" cy="205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0339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 smtClean="0"/>
                        <a:t>Thư</a:t>
                      </a:r>
                      <a:r>
                        <a:rPr lang="vi-VN" sz="2200" baseline="0" smtClean="0"/>
                        <a:t> viện Lô-gô-xơ của Đức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 smtClean="0"/>
                        <a:t>Nhiều</a:t>
                      </a:r>
                      <a:r>
                        <a:rPr lang="vi-VN" sz="2200" baseline="0" smtClean="0"/>
                        <a:t> thư viện ở Phần Lan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 smtClean="0"/>
                        <a:t>Một</a:t>
                      </a:r>
                      <a:r>
                        <a:rPr lang="vi-VN" sz="2200" baseline="0" smtClean="0"/>
                        <a:t> thư viện ở châu Phi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53002"/>
              </p:ext>
            </p:extLst>
          </p:nvPr>
        </p:nvGraphicFramePr>
        <p:xfrm>
          <a:off x="4572000" y="1995686"/>
          <a:ext cx="4392488" cy="2052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220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2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AC7C"/>
                    </a:solidFill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 smtClean="0"/>
                        <a:t>đặt</a:t>
                      </a:r>
                      <a:r>
                        <a:rPr lang="vi-VN" sz="2200" baseline="0" smtClean="0"/>
                        <a:t> trên những chiếc xe buýt cũ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 smtClean="0"/>
                        <a:t>đặt</a:t>
                      </a:r>
                      <a:r>
                        <a:rPr lang="vi-VN" sz="2200" baseline="0" smtClean="0"/>
                        <a:t> trên lưng lạc đà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60">
                <a:tc>
                  <a:txBody>
                    <a:bodyPr/>
                    <a:lstStyle/>
                    <a:p>
                      <a:r>
                        <a:rPr lang="vi-VN" sz="2200" smtClean="0"/>
                        <a:t>đặt</a:t>
                      </a:r>
                      <a:r>
                        <a:rPr lang="vi-VN" sz="2200" baseline="0" smtClean="0"/>
                        <a:t> trên một con tàu biển</a:t>
                      </a:r>
                      <a:endParaRPr lang="en-US" sz="220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Straight Connector 40"/>
          <p:cNvCxnSpPr/>
          <p:nvPr/>
        </p:nvCxnSpPr>
        <p:spPr>
          <a:xfrm>
            <a:off x="3923928" y="2715766"/>
            <a:ext cx="629816" cy="1080120"/>
          </a:xfrm>
          <a:prstGeom prst="line">
            <a:avLst/>
          </a:prstGeom>
          <a:ln w="28575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905672" y="271576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921895" y="3255826"/>
            <a:ext cx="648072" cy="576064"/>
          </a:xfrm>
          <a:prstGeom prst="line">
            <a:avLst/>
          </a:prstGeom>
          <a:ln w="28575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2555776" y="1203598"/>
            <a:ext cx="3733585" cy="543471"/>
            <a:chOff x="708943" y="6078636"/>
            <a:chExt cx="5167386" cy="724626"/>
          </a:xfrm>
        </p:grpSpPr>
        <p:sp>
          <p:nvSpPr>
            <p:cNvPr id="49" name="TextBox 19"/>
            <p:cNvSpPr txBox="1"/>
            <p:nvPr/>
          </p:nvSpPr>
          <p:spPr>
            <a:xfrm>
              <a:off x="708943" y="6110865"/>
              <a:ext cx="5028546" cy="69239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 defTabSz="685749"/>
              <a:endParaRPr lang="en-US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50" name="TextBox 20"/>
            <p:cNvSpPr txBox="1"/>
            <p:nvPr/>
          </p:nvSpPr>
          <p:spPr>
            <a:xfrm>
              <a:off x="708943" y="6078636"/>
              <a:ext cx="5167386" cy="6976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749"/>
              <a:r>
                <a:rPr lang="en-US" sz="2800" err="1">
                  <a:solidFill>
                    <a:srgbClr val="000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800">
                  <a:solidFill>
                    <a:srgbClr val="000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800" smtClean="0">
                  <a:solidFill>
                    <a:srgbClr val="000000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thầm đoạn 2</a:t>
              </a:r>
              <a:endParaRPr lang="en-US" sz="2800" dirty="0">
                <a:solidFill>
                  <a:srgbClr val="00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51" name="Flowchart: Process 50"/>
          <p:cNvSpPr/>
          <p:nvPr/>
        </p:nvSpPr>
        <p:spPr>
          <a:xfrm>
            <a:off x="209843" y="2499742"/>
            <a:ext cx="3642077" cy="432048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2" name="Flowchart: Process 51"/>
          <p:cNvSpPr/>
          <p:nvPr/>
        </p:nvSpPr>
        <p:spPr>
          <a:xfrm>
            <a:off x="4590255" y="3550016"/>
            <a:ext cx="4344159" cy="429240"/>
          </a:xfrm>
          <a:prstGeom prst="flowChartProcess">
            <a:avLst/>
          </a:prstGeom>
          <a:solidFill>
            <a:srgbClr val="FF0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281851" y="3003798"/>
            <a:ext cx="3642077" cy="432048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6" name="Flowchart: Process 55"/>
          <p:cNvSpPr/>
          <p:nvPr/>
        </p:nvSpPr>
        <p:spPr>
          <a:xfrm>
            <a:off x="4644008" y="2502550"/>
            <a:ext cx="4344159" cy="429240"/>
          </a:xfrm>
          <a:prstGeom prst="flowChartProcess">
            <a:avLst/>
          </a:prstGeom>
          <a:solidFill>
            <a:srgbClr val="FFC00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Flowchart: Process 56"/>
          <p:cNvSpPr/>
          <p:nvPr/>
        </p:nvSpPr>
        <p:spPr>
          <a:xfrm>
            <a:off x="251520" y="3579862"/>
            <a:ext cx="3642077" cy="432048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Flowchart: Process 57"/>
          <p:cNvSpPr/>
          <p:nvPr/>
        </p:nvSpPr>
        <p:spPr>
          <a:xfrm>
            <a:off x="4620328" y="3021169"/>
            <a:ext cx="4344159" cy="429240"/>
          </a:xfrm>
          <a:prstGeom prst="flowChartProcess">
            <a:avLst/>
          </a:prstGeom>
          <a:solidFill>
            <a:srgbClr val="00B05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00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1" grpId="0" animBg="1"/>
      <p:bldP spid="52" grpId="0" animBg="1"/>
      <p:bldP spid="53" grpId="0" animBg="1"/>
      <p:bldP spid="56" grpId="0" animBg="1"/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43099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2. </a:t>
            </a:r>
            <a:r>
              <a:rPr lang="vi-VN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Những thư viện sau được đặt ở đâu</a:t>
            </a:r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?</a:t>
            </a: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32"/>
          <p:cNvSpPr>
            <a:spLocks noChangeArrowheads="1"/>
          </p:cNvSpPr>
          <p:nvPr/>
        </p:nvSpPr>
        <p:spPr bwMode="auto">
          <a:xfrm>
            <a:off x="155739" y="1347614"/>
            <a:ext cx="2832084" cy="3168352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55739" y="3293899"/>
            <a:ext cx="2781486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>
                <a:latin typeface="UTM Avo" pitchFamily="18" charset="0"/>
              </a:rPr>
              <a:t>Thư viện Lô-gô-xơ của Đức  đặt trên một con tàu biển. </a:t>
            </a:r>
            <a:endParaRPr lang="en-US" sz="2200" smtClean="0">
              <a:latin typeface="UTM Avo" pitchFamily="18" charset="0"/>
            </a:endParaRPr>
          </a:p>
        </p:txBody>
      </p:sp>
      <p:sp>
        <p:nvSpPr>
          <p:cNvPr id="31" name="Rounded Rectangle 32"/>
          <p:cNvSpPr>
            <a:spLocks noChangeArrowheads="1"/>
          </p:cNvSpPr>
          <p:nvPr/>
        </p:nvSpPr>
        <p:spPr bwMode="auto">
          <a:xfrm>
            <a:off x="3047241" y="1347614"/>
            <a:ext cx="3025675" cy="3168352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047241" y="3293899"/>
            <a:ext cx="3180943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vi-VN" sz="2200" smtClean="0">
                <a:latin typeface="UTM Avo" pitchFamily="18" charset="0"/>
              </a:rPr>
              <a:t> Nhiều </a:t>
            </a:r>
            <a:r>
              <a:rPr lang="vi-VN" sz="2200">
                <a:latin typeface="UTM Avo" pitchFamily="18" charset="0"/>
              </a:rPr>
              <a:t>thư viện ở Phần Lan đặt trên những chiếc xe buýt. </a:t>
            </a:r>
            <a:endParaRPr lang="en-US" sz="2200" smtClean="0">
              <a:latin typeface="UTM Avo" pitchFamily="18" charset="0"/>
            </a:endParaRPr>
          </a:p>
        </p:txBody>
      </p:sp>
      <p:sp>
        <p:nvSpPr>
          <p:cNvPr id="33" name="Rounded Rectangle 32"/>
          <p:cNvSpPr>
            <a:spLocks noChangeArrowheads="1"/>
          </p:cNvSpPr>
          <p:nvPr/>
        </p:nvSpPr>
        <p:spPr bwMode="auto">
          <a:xfrm>
            <a:off x="6361368" y="1347614"/>
            <a:ext cx="2675128" cy="3168352"/>
          </a:xfrm>
          <a:prstGeom prst="roundRect">
            <a:avLst>
              <a:gd name="adj" fmla="val 16667"/>
            </a:avLst>
          </a:prstGeom>
          <a:solidFill>
            <a:srgbClr val="FFE38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361368" y="3407972"/>
            <a:ext cx="2675128" cy="110799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>
                <a:latin typeface="UTM Avo" pitchFamily="18" charset="0"/>
              </a:rPr>
              <a:t>Một thư viện ở châu Phi  đặt trên lưng lạc đà.</a:t>
            </a:r>
            <a:endParaRPr lang="en-US" sz="2200" smtClean="0">
              <a:latin typeface="UTM Avo" pitchFamily="18" charset="0"/>
            </a:endParaRPr>
          </a:p>
        </p:txBody>
      </p:sp>
      <p:pic>
        <p:nvPicPr>
          <p:cNvPr id="38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56" y="1636552"/>
            <a:ext cx="2688069" cy="161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r="6756" b="15916"/>
          <a:stretch/>
        </p:blipFill>
        <p:spPr bwMode="auto">
          <a:xfrm>
            <a:off x="6433377" y="1684042"/>
            <a:ext cx="2603119" cy="171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 b="13682"/>
          <a:stretch/>
        </p:blipFill>
        <p:spPr bwMode="auto">
          <a:xfrm>
            <a:off x="3153421" y="1636552"/>
            <a:ext cx="2786731" cy="165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2" name="Straight Connector 41"/>
          <p:cNvCxnSpPr/>
          <p:nvPr/>
        </p:nvCxnSpPr>
        <p:spPr>
          <a:xfrm>
            <a:off x="2358393" y="927772"/>
            <a:ext cx="113348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248692" y="927772"/>
            <a:ext cx="21955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96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6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 animBg="1"/>
      <p:bldP spid="32" grpId="0"/>
      <p:bldP spid="33" grpId="0" animBg="1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3</a:t>
            </a:r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 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Vì sao các thư viện kể trên được gọi là “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thư viện biết đi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”?</a:t>
            </a:r>
            <a:endParaRPr lang="en-US" sz="2200" b="1" smtClean="0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390577" y="927772"/>
            <a:ext cx="8771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6674" y="927772"/>
            <a:ext cx="15996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 bwMode="auto">
          <a:xfrm>
            <a:off x="1569411" y="2166072"/>
            <a:ext cx="5334000" cy="24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loud Callout 29"/>
          <p:cNvSpPr/>
          <p:nvPr/>
        </p:nvSpPr>
        <p:spPr>
          <a:xfrm>
            <a:off x="-93146" y="1347400"/>
            <a:ext cx="4433746" cy="1322237"/>
          </a:xfrm>
          <a:prstGeom prst="cloudCallout">
            <a:avLst>
              <a:gd name="adj1" fmla="val 31638"/>
              <a:gd name="adj2" fmla="val 50205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smtClean="0">
                <a:solidFill>
                  <a:schemeClr val="tx1"/>
                </a:solidFill>
              </a:rPr>
              <a:t>vì </a:t>
            </a:r>
            <a:r>
              <a:rPr lang="vi-VN" b="1">
                <a:solidFill>
                  <a:schemeClr val="tx1"/>
                </a:solidFill>
              </a:rPr>
              <a:t>chúng có khả năng di chuyển để </a:t>
            </a:r>
            <a:r>
              <a:rPr lang="vi-VN" b="1" smtClean="0">
                <a:solidFill>
                  <a:schemeClr val="tx1"/>
                </a:solidFill>
              </a:rPr>
              <a:t>mang </a:t>
            </a:r>
            <a:r>
              <a:rPr lang="vi-VN" b="1">
                <a:solidFill>
                  <a:schemeClr val="tx1"/>
                </a:solidFill>
              </a:rPr>
              <a:t>sách đến cho người đọc.</a:t>
            </a:r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33" name="Straight Connector 32"/>
          <p:cNvCxnSpPr>
            <a:endCxn id="54" idx="3"/>
          </p:cNvCxnSpPr>
          <p:nvPr/>
        </p:nvCxnSpPr>
        <p:spPr>
          <a:xfrm>
            <a:off x="7446893" y="962680"/>
            <a:ext cx="1320857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46887" y="1275606"/>
            <a:ext cx="106396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5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92" y="1623046"/>
            <a:ext cx="1116364" cy="10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43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1"/>
            <a:ext cx="8064897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3</a:t>
            </a:r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 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Vì sao các thư viện kể trên được gọi là “</a:t>
            </a:r>
            <a:r>
              <a:rPr lang="vi-VN" sz="2200" b="1">
                <a:solidFill>
                  <a:srgbClr val="C00000"/>
                </a:solidFill>
                <a:latin typeface="UTM Avo" pitchFamily="18" charset="0"/>
              </a:rPr>
              <a:t>thư viện biết đi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”?</a:t>
            </a:r>
            <a:endParaRPr lang="en-US" sz="2200" b="1" smtClean="0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390577" y="927772"/>
            <a:ext cx="87716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6674" y="927772"/>
            <a:ext cx="15996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54" idx="3"/>
          </p:cNvCxnSpPr>
          <p:nvPr/>
        </p:nvCxnSpPr>
        <p:spPr>
          <a:xfrm>
            <a:off x="7446893" y="962680"/>
            <a:ext cx="1320857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59767" y="1258400"/>
            <a:ext cx="1063960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32"/>
          <p:cNvSpPr>
            <a:spLocks noChangeArrowheads="1"/>
          </p:cNvSpPr>
          <p:nvPr/>
        </p:nvSpPr>
        <p:spPr bwMode="auto">
          <a:xfrm>
            <a:off x="3595024" y="1419622"/>
            <a:ext cx="5369464" cy="316835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045" y="1534702"/>
            <a:ext cx="4795412" cy="296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45578"/>
            <a:ext cx="4608513" cy="306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91630"/>
            <a:ext cx="4608513" cy="306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b="14129"/>
          <a:stretch/>
        </p:blipFill>
        <p:spPr bwMode="auto">
          <a:xfrm>
            <a:off x="4206976" y="1495263"/>
            <a:ext cx="4071840" cy="309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Cloud Callout 26"/>
          <p:cNvSpPr/>
          <p:nvPr/>
        </p:nvSpPr>
        <p:spPr>
          <a:xfrm>
            <a:off x="460871" y="2000106"/>
            <a:ext cx="3008962" cy="1322237"/>
          </a:xfrm>
          <a:prstGeom prst="cloudCallout">
            <a:avLst>
              <a:gd name="adj1" fmla="val -56153"/>
              <a:gd name="adj2" fmla="val 116068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chemeClr val="tx1"/>
                </a:solidFill>
              </a:rPr>
              <a:t>Bạn đã bao giờ gặp  “thư viện biết đi” chưa?</a:t>
            </a:r>
            <a:endParaRPr lang="en-US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3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32"/>
          <p:cNvSpPr>
            <a:spLocks noChangeArrowheads="1"/>
          </p:cNvSpPr>
          <p:nvPr/>
        </p:nvSpPr>
        <p:spPr bwMode="auto">
          <a:xfrm>
            <a:off x="4283968" y="1231801"/>
            <a:ext cx="4675177" cy="3311294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55" name="Rounded Rectangle 32"/>
          <p:cNvSpPr>
            <a:spLocks noChangeArrowheads="1"/>
          </p:cNvSpPr>
          <p:nvPr/>
        </p:nvSpPr>
        <p:spPr bwMode="auto">
          <a:xfrm>
            <a:off x="899590" y="577852"/>
            <a:ext cx="8064897" cy="553738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 kern="0" smtClea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43755" y="577961"/>
            <a:ext cx="782399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4</a:t>
            </a:r>
            <a:r>
              <a:rPr lang="en-US" sz="2200" b="1" smtClean="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 </a:t>
            </a:r>
            <a:r>
              <a:rPr lang="vi-VN" sz="2200" b="1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Theo em, “thư viện biết đi” có tác dụng gì?</a:t>
            </a:r>
            <a:endParaRPr lang="en-US" sz="2200" b="1" smtClean="0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9" y="555526"/>
            <a:ext cx="733425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2909279" y="926630"/>
            <a:ext cx="2169213" cy="11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636674" y="927772"/>
            <a:ext cx="159962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51" y="1419622"/>
            <a:ext cx="385380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DFE8E3"/>
              </a:clrFrom>
              <a:clrTo>
                <a:srgbClr val="DFE8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0"/>
          <a:stretch/>
        </p:blipFill>
        <p:spPr bwMode="auto">
          <a:xfrm>
            <a:off x="108201" y="2053263"/>
            <a:ext cx="3600400" cy="248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553744" y="3579862"/>
            <a:ext cx="4405401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>
                <a:solidFill>
                  <a:srgbClr val="C00000"/>
                </a:solidFill>
                <a:latin typeface="+mj-lt"/>
              </a:rPr>
              <a:t>“Thư viện biết đi” </a:t>
            </a:r>
            <a:r>
              <a:rPr lang="vi-VN" sz="2000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</a:rPr>
              <a:t>có tác dụng giúp mọi người không cần phải đi xa mà </a:t>
            </a:r>
            <a:r>
              <a:rPr lang="vi-VN" sz="2000" smtClean="0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</a:rPr>
              <a:t>vẫn </a:t>
            </a:r>
            <a:r>
              <a:rPr lang="vi-VN" sz="2000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</a:rPr>
              <a:t>đọc được sách</a:t>
            </a:r>
            <a:r>
              <a:rPr lang="vi-VN" sz="2000">
                <a:solidFill>
                  <a:srgbClr val="000000">
                    <a:lumMod val="95000"/>
                    <a:lumOff val="5000"/>
                  </a:srgbClr>
                </a:solidFill>
                <a:latin typeface="UTM Avo" pitchFamily="18" charset="0"/>
              </a:rPr>
              <a:t>.</a:t>
            </a:r>
            <a:endParaRPr lang="en-US" sz="2000" smtClean="0">
              <a:solidFill>
                <a:srgbClr val="000000">
                  <a:lumMod val="95000"/>
                  <a:lumOff val="5000"/>
                </a:srgbClr>
              </a:solidFill>
              <a:latin typeface="UTM Avo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90255" y="3723878"/>
            <a:ext cx="4405401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>
                <a:solidFill>
                  <a:srgbClr val="C00000"/>
                </a:solidFill>
              </a:rPr>
              <a:t>“Thư viện biết đi” </a:t>
            </a:r>
            <a:r>
              <a:rPr lang="vi-VN" sz="2000" smtClean="0">
                <a:latin typeface="+mj-lt"/>
              </a:rPr>
              <a:t>có </a:t>
            </a:r>
            <a:r>
              <a:rPr lang="vi-VN" sz="2000">
                <a:latin typeface="+mj-lt"/>
              </a:rPr>
              <a:t>thể mang sách đến tận nơi cho người đọc.</a:t>
            </a:r>
            <a:endParaRPr lang="en-US" sz="2000" smtClean="0">
              <a:latin typeface="UTM Avo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506" y="1377767"/>
            <a:ext cx="3989244" cy="224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7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5" grpId="0" animBg="1"/>
      <p:bldP spid="2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r="8629"/>
          <a:stretch/>
        </p:blipFill>
        <p:spPr bwMode="auto">
          <a:xfrm>
            <a:off x="2231398" y="584428"/>
            <a:ext cx="6805098" cy="401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36" name="Rounded Rectangle 2"/>
          <p:cNvSpPr>
            <a:spLocks noChangeArrowheads="1"/>
          </p:cNvSpPr>
          <p:nvPr/>
        </p:nvSpPr>
        <p:spPr bwMode="auto">
          <a:xfrm>
            <a:off x="2123726" y="541983"/>
            <a:ext cx="6912770" cy="4138538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00589A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3"/>
          <a:stretch/>
        </p:blipFill>
        <p:spPr bwMode="auto">
          <a:xfrm>
            <a:off x="-72068" y="1561219"/>
            <a:ext cx="2428875" cy="309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07503" y="584428"/>
            <a:ext cx="1872209" cy="1008112"/>
          </a:xfrm>
          <a:prstGeom prst="wedgeRoundRectCallout">
            <a:avLst>
              <a:gd name="adj1" fmla="val -10755"/>
              <a:gd name="adj2" fmla="val 86976"/>
              <a:gd name="adj3" fmla="val 16667"/>
            </a:avLst>
          </a:prstGeom>
          <a:solidFill>
            <a:srgbClr val="FFD5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</a:rPr>
              <a:t>4. Luyện đọc lại</a:t>
            </a:r>
            <a:endParaRPr lang="en-US" sz="2200" b="1">
              <a:solidFill>
                <a:schemeClr val="tx1"/>
              </a:solidFill>
            </a:endParaRPr>
          </a:p>
        </p:txBody>
      </p:sp>
      <p:sp>
        <p:nvSpPr>
          <p:cNvPr id="44" name="Cloud Callout 43"/>
          <p:cNvSpPr/>
          <p:nvPr/>
        </p:nvSpPr>
        <p:spPr>
          <a:xfrm>
            <a:off x="1979712" y="969257"/>
            <a:ext cx="2777045" cy="1641995"/>
          </a:xfrm>
          <a:prstGeom prst="cloudCallout">
            <a:avLst>
              <a:gd name="adj1" fmla="val -53760"/>
              <a:gd name="adj2" fmla="val 51914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C00000"/>
                </a:solidFill>
              </a:rPr>
              <a:t>- Bài đọc này cho em biết điều gì?</a:t>
            </a:r>
            <a:endParaRPr lang="en-US" sz="2000" b="1">
              <a:solidFill>
                <a:srgbClr val="C00000"/>
              </a:solidFill>
            </a:endParaRPr>
          </a:p>
        </p:txBody>
      </p:sp>
      <p:pic>
        <p:nvPicPr>
          <p:cNvPr id="45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C4B69C"/>
              </a:clrFrom>
              <a:clrTo>
                <a:srgbClr val="C4B69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55" y="1964100"/>
            <a:ext cx="2992949" cy="26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ounded Rectangular Callout 46"/>
          <p:cNvSpPr/>
          <p:nvPr/>
        </p:nvSpPr>
        <p:spPr>
          <a:xfrm>
            <a:off x="2636311" y="2956066"/>
            <a:ext cx="4167937" cy="1271868"/>
          </a:xfrm>
          <a:prstGeom prst="wedgeRoundRectCallout">
            <a:avLst>
              <a:gd name="adj1" fmla="val 62266"/>
              <a:gd name="adj2" fmla="val -4071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002060"/>
                </a:solidFill>
              </a:rPr>
              <a:t>- Bài đọc </a:t>
            </a:r>
            <a:r>
              <a:rPr lang="en-US" sz="2000" b="1" smtClean="0">
                <a:solidFill>
                  <a:srgbClr val="002060"/>
                </a:solidFill>
              </a:rPr>
              <a:t>cho em </a:t>
            </a:r>
            <a:r>
              <a:rPr lang="vi-VN" sz="2000" b="1" smtClean="0">
                <a:solidFill>
                  <a:srgbClr val="002060"/>
                </a:solidFill>
              </a:rPr>
              <a:t>biết </a:t>
            </a:r>
            <a:r>
              <a:rPr lang="vi-VN" sz="2000" b="1">
                <a:solidFill>
                  <a:srgbClr val="002060"/>
                </a:solidFill>
              </a:rPr>
              <a:t>được </a:t>
            </a:r>
            <a:r>
              <a:rPr lang="vi-VN" sz="2000" b="1" smtClean="0">
                <a:solidFill>
                  <a:srgbClr val="002060"/>
                </a:solidFill>
              </a:rPr>
              <a:t>một </a:t>
            </a:r>
            <a:r>
              <a:rPr lang="vi-VN" sz="2000" b="1">
                <a:solidFill>
                  <a:srgbClr val="002060"/>
                </a:solidFill>
              </a:rPr>
              <a:t>số </a:t>
            </a:r>
            <a:r>
              <a:rPr lang="vi-VN" sz="2000" b="1">
                <a:solidFill>
                  <a:srgbClr val="C00000"/>
                </a:solidFill>
              </a:rPr>
              <a:t>“thư viện biết đi” </a:t>
            </a:r>
            <a:r>
              <a:rPr lang="vi-VN" sz="2000" b="1">
                <a:solidFill>
                  <a:srgbClr val="002060"/>
                </a:solidFill>
              </a:rPr>
              <a:t>độc đáo trên thế giới</a:t>
            </a:r>
            <a:endParaRPr lang="en-US" sz="2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6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2" grpId="0" animBg="1"/>
      <p:bldP spid="44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1099195"/>
            <a:ext cx="8064897" cy="534357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65984" y="554363"/>
            <a:ext cx="3921361" cy="504056"/>
            <a:chOff x="506623" y="2139702"/>
            <a:chExt cx="3921361" cy="504056"/>
          </a:xfrm>
        </p:grpSpPr>
        <p:sp>
          <p:nvSpPr>
            <p:cNvPr id="17" name="Rounded Rectangle 16"/>
            <p:cNvSpPr/>
            <p:nvPr/>
          </p:nvSpPr>
          <p:spPr>
            <a:xfrm>
              <a:off x="506623" y="2139702"/>
              <a:ext cx="3921361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>
                  <a:latin typeface="UTM Avo" pitchFamily="18" charset="0"/>
                </a:rPr>
                <a:t>5. Luyện </a:t>
              </a:r>
              <a:r>
                <a:rPr lang="vi-VN" sz="2200" b="1" smtClean="0">
                  <a:latin typeface="UTM Avo" pitchFamily="18" charset="0"/>
                </a:rPr>
                <a:t>tập</a:t>
              </a:r>
              <a:endParaRPr lang="en-US" sz="2200" b="1">
                <a:latin typeface="UTM Avo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43755" y="1099305"/>
            <a:ext cx="7823995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Xếp các từ ngữ dưới đây vào nhóm thích hợp: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300921" y="1602309"/>
            <a:ext cx="227315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1099195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55576" y="2931790"/>
            <a:ext cx="2973754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smtClean="0">
                <a:latin typeface="+mj-lt"/>
              </a:rPr>
              <a:t>a. Từ chỉ sự vật.</a:t>
            </a:r>
            <a:endParaRPr lang="en-US" sz="2200" b="1" smtClean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5576" y="3579862"/>
            <a:ext cx="2973754" cy="53738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smtClean="0">
                <a:latin typeface="+mj-lt"/>
              </a:rPr>
              <a:t>b. Từ chỉ hoạt động</a:t>
            </a:r>
            <a:endParaRPr lang="en-US" sz="2200" b="1" smtClean="0">
              <a:latin typeface="+mj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89693" y="1719820"/>
            <a:ext cx="1958542" cy="504056"/>
            <a:chOff x="506623" y="2139702"/>
            <a:chExt cx="1958542" cy="504056"/>
          </a:xfrm>
        </p:grpSpPr>
        <p:sp>
          <p:nvSpPr>
            <p:cNvPr id="37" name="Rounded Rectangle 36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 smtClean="0">
                  <a:latin typeface="+mj-lt"/>
                </a:rPr>
                <a:t>thư viện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691032" y="1746975"/>
            <a:ext cx="1958542" cy="504056"/>
            <a:chOff x="506623" y="2139702"/>
            <a:chExt cx="1958542" cy="504056"/>
          </a:xfrm>
        </p:grpSpPr>
        <p:sp>
          <p:nvSpPr>
            <p:cNvPr id="43" name="Rounded Rectangle 42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200" b="1" smtClean="0">
                  <a:latin typeface="+mj-lt"/>
                </a:rPr>
                <a:t>thủ thư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49574" y="1710389"/>
            <a:ext cx="1958542" cy="504056"/>
            <a:chOff x="506623" y="2139702"/>
            <a:chExt cx="1958542" cy="504056"/>
          </a:xfrm>
        </p:grpSpPr>
        <p:sp>
          <p:nvSpPr>
            <p:cNvPr id="46" name="Rounded Rectangle 45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200" b="1" smtClean="0">
                  <a:latin typeface="+mj-lt"/>
                </a:rPr>
                <a:t>đọc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836038" y="1683234"/>
            <a:ext cx="1958542" cy="504056"/>
            <a:chOff x="506623" y="2139702"/>
            <a:chExt cx="1958542" cy="504056"/>
          </a:xfrm>
        </p:grpSpPr>
        <p:sp>
          <p:nvSpPr>
            <p:cNvPr id="49" name="Rounded Rectangle 48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 smtClean="0">
                  <a:latin typeface="+mj-lt"/>
                </a:rPr>
                <a:t>tàu biển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15585" y="2320304"/>
            <a:ext cx="1958542" cy="504056"/>
            <a:chOff x="506623" y="2139702"/>
            <a:chExt cx="1958542" cy="504056"/>
          </a:xfrm>
        </p:grpSpPr>
        <p:sp>
          <p:nvSpPr>
            <p:cNvPr id="53" name="Rounded Rectangle 52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 smtClean="0">
                  <a:latin typeface="+mj-lt"/>
                </a:rPr>
                <a:t>nằm im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16924" y="2347459"/>
            <a:ext cx="1958542" cy="504056"/>
            <a:chOff x="506623" y="2139702"/>
            <a:chExt cx="1958542" cy="504056"/>
          </a:xfrm>
        </p:grpSpPr>
        <p:sp>
          <p:nvSpPr>
            <p:cNvPr id="56" name="Rounded Rectangle 55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200" b="1" smtClean="0">
                  <a:latin typeface="+mj-lt"/>
                </a:rPr>
                <a:t>băng qua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675466" y="2310873"/>
            <a:ext cx="1958542" cy="504056"/>
            <a:chOff x="506623" y="2139702"/>
            <a:chExt cx="1958542" cy="504056"/>
          </a:xfrm>
        </p:grpSpPr>
        <p:sp>
          <p:nvSpPr>
            <p:cNvPr id="59" name="Rounded Rectangle 58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/>
              <a:r>
                <a:rPr lang="vi-VN" sz="2200" b="1" smtClean="0">
                  <a:latin typeface="+mj-lt"/>
                </a:rPr>
                <a:t>xe buýt</a:t>
              </a:r>
              <a:endParaRPr lang="en-US" sz="2200" b="1">
                <a:latin typeface="+mj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861930" y="2268247"/>
            <a:ext cx="1958542" cy="504056"/>
            <a:chOff x="506623" y="2139702"/>
            <a:chExt cx="1958542" cy="504056"/>
          </a:xfrm>
        </p:grpSpPr>
        <p:sp>
          <p:nvSpPr>
            <p:cNvPr id="62" name="Rounded Rectangle 61"/>
            <p:cNvSpPr/>
            <p:nvPr/>
          </p:nvSpPr>
          <p:spPr>
            <a:xfrm>
              <a:off x="506623" y="2139702"/>
              <a:ext cx="1766083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37090" y="2176287"/>
              <a:ext cx="1728075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vi-VN" sz="2200" b="1" smtClean="0">
                  <a:latin typeface="+mj-lt"/>
                </a:rPr>
                <a:t>lạc đà</a:t>
              </a:r>
              <a:endParaRPr lang="en-US" sz="2200" b="1">
                <a:latin typeface="+mj-lt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716229"/>
              </p:ext>
            </p:extLst>
          </p:nvPr>
        </p:nvGraphicFramePr>
        <p:xfrm>
          <a:off x="618465" y="3019424"/>
          <a:ext cx="8202006" cy="1424534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873415"/>
                <a:gridCol w="5328591"/>
              </a:tblGrid>
              <a:tr h="707355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7179">
                <a:tc>
                  <a:txBody>
                    <a:bodyPr/>
                    <a:lstStyle/>
                    <a:p>
                      <a:endParaRPr lang="vi-VN" smtClean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  <a:p>
                      <a:endParaRPr lang="vi-VN" smtClean="0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ln>
                        <a:noFill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3563888" y="3003798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latin typeface="+mj-lt"/>
              </a:rPr>
              <a:t>thư viện,</a:t>
            </a:r>
            <a:endParaRPr lang="en-US" sz="2200" b="1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44008" y="3026909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latin typeface="+mj-lt"/>
              </a:rPr>
              <a:t>thủ thư,</a:t>
            </a:r>
            <a:endParaRPr lang="en-US" sz="2200" b="1"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84168" y="3003798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latin typeface="+mj-lt"/>
              </a:rPr>
              <a:t>tàu biển,</a:t>
            </a:r>
            <a:endParaRPr lang="en-US" sz="2200" b="1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92280" y="3003798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latin typeface="+mj-lt"/>
              </a:rPr>
              <a:t>xe buýt,</a:t>
            </a:r>
            <a:endParaRPr lang="en-US" sz="2200" b="1"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563887" y="3316509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latin typeface="+mj-lt"/>
              </a:rPr>
              <a:t>lạc đà,</a:t>
            </a:r>
            <a:endParaRPr lang="en-US" sz="2200" b="1">
              <a:latin typeface="+mj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131957" y="3795886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latin typeface="+mj-lt"/>
              </a:rPr>
              <a:t>đọc,</a:t>
            </a:r>
            <a:endParaRPr lang="en-US" sz="2200" b="1"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427924" y="3795886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latin typeface="+mj-lt"/>
              </a:rPr>
              <a:t>nằm im,</a:t>
            </a:r>
            <a:endParaRPr lang="en-US" sz="2200" b="1">
              <a:latin typeface="+mj-lt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436096" y="3795886"/>
            <a:ext cx="1728075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200" b="1" smtClean="0">
                <a:latin typeface="+mj-lt"/>
              </a:rPr>
              <a:t>băng qua,</a:t>
            </a:r>
            <a:endParaRPr lang="en-US" sz="2200" b="1">
              <a:latin typeface="+mj-lt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5074357" y="1593532"/>
            <a:ext cx="285618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ular Callout 72"/>
          <p:cNvSpPr/>
          <p:nvPr/>
        </p:nvSpPr>
        <p:spPr>
          <a:xfrm>
            <a:off x="3629907" y="2965697"/>
            <a:ext cx="3206132" cy="984193"/>
          </a:xfrm>
          <a:prstGeom prst="wedgeRoundRectCallout">
            <a:avLst>
              <a:gd name="adj1" fmla="val 62167"/>
              <a:gd name="adj2" fmla="val -43907"/>
              <a:gd name="adj3" fmla="val 16667"/>
            </a:avLst>
          </a:prstGeom>
          <a:solidFill>
            <a:srgbClr val="C9FF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r>
              <a:rPr lang="vi-VN" sz="2000" b="1" smtClean="0">
                <a:solidFill>
                  <a:srgbClr val="C00000"/>
                </a:solidFill>
              </a:rPr>
              <a:t>Để làm đúng bài tập này, em  cần phải làm gì?</a:t>
            </a:r>
            <a:endParaRPr lang="en-US" sz="2000" b="1" smtClean="0">
              <a:solidFill>
                <a:srgbClr val="C00000"/>
              </a:solidFill>
            </a:endParaRPr>
          </a:p>
        </p:txBody>
      </p:sp>
      <p:pic>
        <p:nvPicPr>
          <p:cNvPr id="74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59" y="1219632"/>
            <a:ext cx="2621149" cy="361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35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3" grpId="0" animBg="1"/>
      <p:bldP spid="7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527542"/>
            <a:ext cx="8064897" cy="72552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755" y="48362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53476" y="846511"/>
            <a:ext cx="3110812" cy="2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483518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331640" y="843558"/>
            <a:ext cx="2016223" cy="1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7812360" y="868348"/>
            <a:ext cx="95539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23482" y="1204455"/>
            <a:ext cx="275643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081" y="1132957"/>
            <a:ext cx="6129263" cy="345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35682"/>
            <a:ext cx="932484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22" y="1707654"/>
            <a:ext cx="2064334" cy="71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59832" y="1796212"/>
            <a:ext cx="194421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1050" smtClean="0"/>
              <a:t>- Thưa cô, em muốn mượn quyển </a:t>
            </a:r>
            <a:r>
              <a:rPr lang="vi-VN" sz="1050" b="1" i="1" smtClean="0">
                <a:solidFill>
                  <a:srgbClr val="C00000"/>
                </a:solidFill>
              </a:rPr>
              <a:t>Dế mèn phiêu lưu kí </a:t>
            </a:r>
            <a:r>
              <a:rPr lang="vi-VN" sz="1050" smtClean="0"/>
              <a:t>!</a:t>
            </a:r>
            <a:endParaRPr lang="en-US" sz="1050"/>
          </a:p>
        </p:txBody>
      </p:sp>
      <p:sp>
        <p:nvSpPr>
          <p:cNvPr id="78" name="TextBox 77"/>
          <p:cNvSpPr txBox="1"/>
          <p:nvPr/>
        </p:nvSpPr>
        <p:spPr>
          <a:xfrm>
            <a:off x="3081368" y="1762442"/>
            <a:ext cx="194421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1050" smtClean="0"/>
              <a:t>- Thưa cô, em muốn mượn quyển </a:t>
            </a:r>
            <a:r>
              <a:rPr lang="vi-VN" sz="1050" b="1" i="1" smtClean="0">
                <a:solidFill>
                  <a:srgbClr val="C00000"/>
                </a:solidFill>
              </a:rPr>
              <a:t>Đô-rê-mon tập 12 </a:t>
            </a:r>
            <a:r>
              <a:rPr lang="vi-VN" sz="1050" smtClean="0"/>
              <a:t>ạ!</a:t>
            </a:r>
            <a:endParaRPr lang="en-US" sz="1050"/>
          </a:p>
        </p:txBody>
      </p:sp>
      <p:sp>
        <p:nvSpPr>
          <p:cNvPr id="79" name="TextBox 78"/>
          <p:cNvSpPr txBox="1"/>
          <p:nvPr/>
        </p:nvSpPr>
        <p:spPr>
          <a:xfrm>
            <a:off x="3045364" y="1762442"/>
            <a:ext cx="201622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1050" smtClean="0"/>
              <a:t>- Thưa cô, cô có thể cho em  mượn cuốn </a:t>
            </a:r>
            <a:r>
              <a:rPr lang="vi-VN" sz="1050" b="1" i="1" smtClean="0">
                <a:solidFill>
                  <a:srgbClr val="C00000"/>
                </a:solidFill>
              </a:rPr>
              <a:t>Thám tử Cô-nan</a:t>
            </a:r>
            <a:r>
              <a:rPr lang="vi-VN" sz="1050" smtClean="0"/>
              <a:t>!</a:t>
            </a:r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16870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C -0.01927 -0.00247 -0.03716 -0.01235 -0.05625 -0.01482 C -0.07587 -0.02192 -0.0967 -0.01605 -0.11667 -0.01297 C -0.12986 -0.01358 -0.14306 -0.01327 -0.15625 -0.01482 C -0.17674 -0.01667 -0.19045 -0.0571 -0.20313 -0.07624 C -0.20504 -0.08457 -0.20834 -0.08951 -0.21146 -0.09661 C -0.21302 -0.10587 -0.21771 -0.10803 -0.2198 -0.11729 C -0.22136 -0.12408 -0.22344 -0.12932 -0.225 -0.13611 C -0.22691 -0.17809 -0.22153 -0.15155 -0.22917 -0.16297 C -0.22969 -0.16389 -0.22986 -0.16513 -0.23021 -0.16605 L -0.22605 -0.17562 " pathEditMode="relative" rAng="0" ptsTypes="fffffffffAA">
                                      <p:cBhvr>
                                        <p:cTn id="47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0" grpId="1" animBg="1"/>
      <p:bldP spid="78" grpId="0" animBg="1"/>
      <p:bldP spid="78" grpId="1" animBg="1"/>
      <p:bldP spid="79" grpId="0" animBg="1"/>
      <p:bldP spid="7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527542"/>
            <a:ext cx="8064897" cy="72552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755" y="48362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53476" y="846511"/>
            <a:ext cx="3110812" cy="2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483518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331640" y="843558"/>
            <a:ext cx="2016223" cy="1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7812360" y="868348"/>
            <a:ext cx="95539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23482" y="1204455"/>
            <a:ext cx="275643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ular Callout 22"/>
          <p:cNvSpPr/>
          <p:nvPr/>
        </p:nvSpPr>
        <p:spPr>
          <a:xfrm>
            <a:off x="1683252" y="1503758"/>
            <a:ext cx="5048988" cy="829320"/>
          </a:xfrm>
          <a:prstGeom prst="wedgeRoundRectCallout">
            <a:avLst>
              <a:gd name="adj1" fmla="val -57176"/>
              <a:gd name="adj2" fmla="val 40512"/>
              <a:gd name="adj3" fmla="val 16667"/>
            </a:avLst>
          </a:prstGeom>
          <a:solidFill>
            <a:srgbClr val="FCFD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716895" y="1563638"/>
            <a:ext cx="501534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smtClean="0">
                <a:latin typeface="+mj-lt"/>
              </a:rPr>
              <a:t>- </a:t>
            </a:r>
            <a:r>
              <a:rPr lang="vi-VN" sz="2200" smtClean="0">
                <a:latin typeface="+mj-lt"/>
              </a:rPr>
              <a:t>Khi muốn cô thủ thư giúp mình mượn sách, bạn cần nói như thế nào?</a:t>
            </a:r>
            <a:endParaRPr lang="en-US" sz="2200" smtClean="0">
              <a:latin typeface="+mj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0"/>
          <a:stretch/>
        </p:blipFill>
        <p:spPr bwMode="auto">
          <a:xfrm>
            <a:off x="251334" y="2283718"/>
            <a:ext cx="1906036" cy="23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ounded Rectangular Callout 27"/>
          <p:cNvSpPr/>
          <p:nvPr/>
        </p:nvSpPr>
        <p:spPr>
          <a:xfrm>
            <a:off x="3189460" y="2938798"/>
            <a:ext cx="4334867" cy="1372893"/>
          </a:xfrm>
          <a:prstGeom prst="wedgeRoundRectCallout">
            <a:avLst>
              <a:gd name="adj1" fmla="val 54858"/>
              <a:gd name="adj2" fmla="val -45731"/>
              <a:gd name="adj3" fmla="val 16667"/>
            </a:avLst>
          </a:prstGeom>
          <a:solidFill>
            <a:srgbClr val="BDFF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240983" y="2988254"/>
            <a:ext cx="3893748" cy="132343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smtClean="0"/>
              <a:t>- </a:t>
            </a:r>
            <a:r>
              <a:rPr lang="vi-VN" sz="2000"/>
              <a:t>Cần thưa gửi, lễ phép</a:t>
            </a:r>
            <a:r>
              <a:rPr lang="en-US" sz="2000"/>
              <a:t>.</a:t>
            </a:r>
            <a:endParaRPr lang="vi-VN" sz="2000"/>
          </a:p>
          <a:p>
            <a:r>
              <a:rPr lang="vi-VN" sz="2000"/>
              <a:t>- Nêu tên cuốn sách</a:t>
            </a:r>
          </a:p>
          <a:p>
            <a:r>
              <a:rPr lang="vi-VN" sz="2000"/>
              <a:t>- Tên tác giả</a:t>
            </a:r>
          </a:p>
          <a:p>
            <a:r>
              <a:rPr lang="vi-VN" sz="2000"/>
              <a:t>- </a:t>
            </a:r>
            <a:r>
              <a:rPr lang="vi-VN" sz="2000" smtClean="0"/>
              <a:t>Được sự đồng </a:t>
            </a:r>
            <a:r>
              <a:rPr lang="vi-VN" sz="2000"/>
              <a:t>ý của thư viện</a:t>
            </a:r>
          </a:p>
        </p:txBody>
      </p:sp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4731" y="2101881"/>
            <a:ext cx="1884081" cy="249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3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527542"/>
            <a:ext cx="8064897" cy="72552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755" y="48362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53476" y="846511"/>
            <a:ext cx="3110812" cy="2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483518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331640" y="843558"/>
            <a:ext cx="2016223" cy="1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7812360" y="868348"/>
            <a:ext cx="95539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23482" y="1204455"/>
            <a:ext cx="275643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Callout 26"/>
          <p:cNvSpPr/>
          <p:nvPr/>
        </p:nvSpPr>
        <p:spPr>
          <a:xfrm>
            <a:off x="5400630" y="2006184"/>
            <a:ext cx="3595433" cy="1152128"/>
          </a:xfrm>
          <a:prstGeom prst="cloudCallout">
            <a:avLst>
              <a:gd name="adj1" fmla="val -67421"/>
              <a:gd name="adj2" fmla="val -10925"/>
            </a:avLst>
          </a:prstGeom>
          <a:solidFill>
            <a:srgbClr val="FFFF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vi-VN" b="1" smtClean="0">
                <a:solidFill>
                  <a:srgbClr val="002060"/>
                </a:solidFill>
              </a:rPr>
              <a:t>Em thưa cô, cô có thể....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0" name="Cloud Callout 29"/>
          <p:cNvSpPr/>
          <p:nvPr/>
        </p:nvSpPr>
        <p:spPr>
          <a:xfrm>
            <a:off x="-9383" y="1563638"/>
            <a:ext cx="4266220" cy="1418090"/>
          </a:xfrm>
          <a:prstGeom prst="cloudCallout">
            <a:avLst>
              <a:gd name="adj1" fmla="val 22757"/>
              <a:gd name="adj2" fmla="val 79476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C00000"/>
                </a:solidFill>
              </a:rPr>
              <a:t>- </a:t>
            </a:r>
            <a:r>
              <a:rPr lang="vi-VN" b="1" smtClean="0">
                <a:solidFill>
                  <a:srgbClr val="C00000"/>
                </a:solidFill>
              </a:rPr>
              <a:t>Đóng vai </a:t>
            </a:r>
            <a:r>
              <a:rPr lang="vi-VN" b="1" smtClean="0">
                <a:solidFill>
                  <a:schemeClr val="tx1"/>
                </a:solidFill>
              </a:rPr>
              <a:t>: Giả sử mình là cô thủ thư. Bạn muốn mượn sách , bạn sẽ nói gì?</a:t>
            </a:r>
            <a:endParaRPr lang="en-US" b="1">
              <a:solidFill>
                <a:schemeClr val="tx1"/>
              </a:solidFill>
            </a:endParaRPr>
          </a:p>
        </p:txBody>
      </p:sp>
      <p:pic>
        <p:nvPicPr>
          <p:cNvPr id="31" name="Picture 6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D8EDE6"/>
              </a:clrFrom>
              <a:clrTo>
                <a:srgbClr val="D8ED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117" y="2663173"/>
            <a:ext cx="38862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80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647" y="1076256"/>
            <a:ext cx="3273552" cy="34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smtClean="0">
                <a:solidFill>
                  <a:srgbClr val="FFFF00"/>
                </a:solidFill>
              </a:rPr>
              <a:t>CÁI GÌ ẤY NHỈ ?</a:t>
            </a:r>
            <a:endParaRPr lang="vi-VN" sz="2200" b="1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096" y="1121020"/>
            <a:ext cx="4643670" cy="3430476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44224" y="1121020"/>
            <a:ext cx="3548256" cy="34304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19683" y="1203598"/>
            <a:ext cx="4464496" cy="28623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Bao nhiêu sách truyện về đây</a:t>
            </a:r>
          </a:p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Bốn phương thế giới nằm ngay trong mình</a:t>
            </a:r>
          </a:p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Giúp em hiểu biết thông minh</a:t>
            </a:r>
          </a:p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Em đến tìm sách </a:t>
            </a:r>
            <a:endParaRPr lang="vi-VN" sz="2000" b="1" smtClean="0">
              <a:solidFill>
                <a:prstClr val="black"/>
              </a:solidFill>
              <a:latin typeface="Arial (Body)"/>
            </a:endParaRPr>
          </a:p>
          <a:p>
            <a:pPr indent="290478">
              <a:lnSpc>
                <a:spcPct val="150000"/>
              </a:lnSpc>
            </a:pPr>
            <a:r>
              <a:rPr lang="vi-VN" sz="2000" b="1">
                <a:solidFill>
                  <a:prstClr val="black"/>
                </a:solidFill>
                <a:latin typeface="Arial (Body)"/>
              </a:rPr>
              <a:t> </a:t>
            </a:r>
            <a:r>
              <a:rPr lang="vi-VN" sz="2000" b="1" smtClean="0">
                <a:solidFill>
                  <a:prstClr val="black"/>
                </a:solidFill>
                <a:latin typeface="Arial (Body)"/>
              </a:rPr>
              <a:t>              - </a:t>
            </a:r>
            <a:r>
              <a:rPr lang="vi-VN" sz="2000" b="1">
                <a:solidFill>
                  <a:prstClr val="black"/>
                </a:solidFill>
                <a:latin typeface="Arial (Body)"/>
              </a:rPr>
              <a:t>Đố mình nơi đâu?</a:t>
            </a: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473629" y="555526"/>
            <a:ext cx="2137831" cy="389801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8"/>
            <a:r>
              <a:rPr lang="en-US" sz="2800" kern="10" smtClean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Câu đố: </a:t>
            </a:r>
            <a:endParaRPr lang="en-US" sz="2800" kern="1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2060"/>
              </a:solidFill>
              <a:latin typeface="UTM Avo" pitchFamily="18" charset="0"/>
              <a:cs typeface="Times New Roman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751932" y="4151397"/>
            <a:ext cx="2306948" cy="4000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en-US" sz="2000" b="1" i="1" smtClean="0">
                <a:solidFill>
                  <a:srgbClr val="002060"/>
                </a:solidFill>
                <a:latin typeface="Arial (Body)"/>
              </a:rPr>
              <a:t>Đó là  </a:t>
            </a:r>
            <a:r>
              <a:rPr lang="vi-VN" sz="2000" b="1" i="1" smtClean="0">
                <a:solidFill>
                  <a:srgbClr val="002060"/>
                </a:solidFill>
                <a:latin typeface="Arial (Body)"/>
              </a:rPr>
              <a:t>nơi nào</a:t>
            </a:r>
            <a:endParaRPr lang="vi-VN" sz="2000" b="1" i="1">
              <a:solidFill>
                <a:srgbClr val="002060"/>
              </a:solidFill>
              <a:latin typeface="Arial (Body)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6378285" y="4137222"/>
            <a:ext cx="2010139" cy="4000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/>
            <a:r>
              <a:rPr lang="vi-VN" sz="2000" b="1" smtClean="0">
                <a:solidFill>
                  <a:srgbClr val="002060"/>
                </a:solidFill>
                <a:latin typeface="Arial (Body)"/>
              </a:rPr>
              <a:t>Thư viện</a:t>
            </a:r>
            <a:endParaRPr lang="vi-VN" sz="2000" b="1">
              <a:solidFill>
                <a:srgbClr val="002060"/>
              </a:solidFill>
              <a:latin typeface="Arial (Body)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21696"/>
          <a:stretch/>
        </p:blipFill>
        <p:spPr bwMode="auto">
          <a:xfrm>
            <a:off x="5436096" y="1419622"/>
            <a:ext cx="3423526" cy="264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7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/>
          <a:stretch/>
        </p:blipFill>
        <p:spPr bwMode="auto">
          <a:xfrm>
            <a:off x="2151855" y="1422400"/>
            <a:ext cx="4876800" cy="326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5" name="Rounded Rectangle 32"/>
          <p:cNvSpPr>
            <a:spLocks noChangeArrowheads="1"/>
          </p:cNvSpPr>
          <p:nvPr/>
        </p:nvSpPr>
        <p:spPr bwMode="auto">
          <a:xfrm>
            <a:off x="899590" y="527542"/>
            <a:ext cx="8064897" cy="725525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3755" y="483628"/>
            <a:ext cx="7823995" cy="769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2</a:t>
            </a:r>
            <a:r>
              <a:rPr lang="en-US" sz="2200" b="1" smtClean="0">
                <a:solidFill>
                  <a:srgbClr val="C00000"/>
                </a:solidFill>
                <a:latin typeface="UTM Avo" pitchFamily="18" charset="0"/>
              </a:rPr>
              <a:t>.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Em sẽ nói gì  với cô phụ trách thư viện khi muốn mượn sách thư viện?</a:t>
            </a:r>
            <a:endParaRPr lang="en-US" sz="2200" b="1" smtClean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053476" y="846511"/>
            <a:ext cx="3110812" cy="2183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8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" y="483518"/>
            <a:ext cx="84772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/>
          <p:cNvCxnSpPr/>
          <p:nvPr/>
        </p:nvCxnSpPr>
        <p:spPr>
          <a:xfrm>
            <a:off x="1331640" y="843558"/>
            <a:ext cx="2016223" cy="146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endCxn id="19" idx="3"/>
          </p:cNvCxnSpPr>
          <p:nvPr/>
        </p:nvCxnSpPr>
        <p:spPr>
          <a:xfrm flipV="1">
            <a:off x="7812360" y="868348"/>
            <a:ext cx="95539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023482" y="1204455"/>
            <a:ext cx="2756430" cy="17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Callout 26"/>
          <p:cNvSpPr/>
          <p:nvPr/>
        </p:nvSpPr>
        <p:spPr>
          <a:xfrm>
            <a:off x="6084168" y="1259169"/>
            <a:ext cx="3120147" cy="1152128"/>
          </a:xfrm>
          <a:prstGeom prst="cloudCallout">
            <a:avLst>
              <a:gd name="adj1" fmla="val -41138"/>
              <a:gd name="adj2" fmla="val 60882"/>
            </a:avLst>
          </a:prstGeom>
          <a:solidFill>
            <a:srgbClr val="FFD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vi-VN" b="1" smtClean="0">
                <a:solidFill>
                  <a:srgbClr val="002060"/>
                </a:solidFill>
              </a:rPr>
              <a:t>Em thưa cô, Em muốn mượn sách ạ!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30" name="Cloud Callout 29"/>
          <p:cNvSpPr/>
          <p:nvPr/>
        </p:nvSpPr>
        <p:spPr>
          <a:xfrm>
            <a:off x="135540" y="1707654"/>
            <a:ext cx="3069213" cy="1096300"/>
          </a:xfrm>
          <a:prstGeom prst="cloudCallout">
            <a:avLst>
              <a:gd name="adj1" fmla="val 39308"/>
              <a:gd name="adj2" fmla="val 9801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vi-VN" b="1" smtClean="0">
                <a:solidFill>
                  <a:srgbClr val="002060"/>
                </a:solidFill>
              </a:rPr>
              <a:t>Em muốn mượn quyển gì nhỉ?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6060365" y="1238714"/>
            <a:ext cx="3120147" cy="1152128"/>
          </a:xfrm>
          <a:prstGeom prst="cloudCallout">
            <a:avLst>
              <a:gd name="adj1" fmla="val -41138"/>
              <a:gd name="adj2" fmla="val 60882"/>
            </a:avLst>
          </a:prstGeom>
          <a:solidFill>
            <a:srgbClr val="FFD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002060"/>
                </a:solidFill>
              </a:rPr>
              <a:t>- </a:t>
            </a:r>
            <a:r>
              <a:rPr lang="vi-VN" smtClean="0">
                <a:solidFill>
                  <a:srgbClr val="002060"/>
                </a:solidFill>
              </a:rPr>
              <a:t>Em muốn mượn quyển </a:t>
            </a:r>
            <a:r>
              <a:rPr lang="vi-VN" i="1" smtClean="0">
                <a:solidFill>
                  <a:srgbClr val="C00000"/>
                </a:solidFill>
              </a:rPr>
              <a:t>Đất rừng Phương Nam </a:t>
            </a:r>
            <a:r>
              <a:rPr lang="vi-VN" smtClean="0">
                <a:solidFill>
                  <a:srgbClr val="002060"/>
                </a:solidFill>
              </a:rPr>
              <a:t>!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107503" y="1707654"/>
            <a:ext cx="3069213" cy="1096300"/>
          </a:xfrm>
          <a:prstGeom prst="cloudCallout">
            <a:avLst>
              <a:gd name="adj1" fmla="val 39308"/>
              <a:gd name="adj2" fmla="val 98011"/>
            </a:avLst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rgbClr val="002060"/>
                </a:solidFill>
              </a:rPr>
              <a:t>- </a:t>
            </a:r>
            <a:r>
              <a:rPr lang="vi-VN" b="1" smtClean="0">
                <a:solidFill>
                  <a:srgbClr val="002060"/>
                </a:solidFill>
              </a:rPr>
              <a:t>Quyển đó hay lắm! Sách của em đây!</a:t>
            </a:r>
            <a:endParaRPr lang="en-US" b="1">
              <a:solidFill>
                <a:srgbClr val="002060"/>
              </a:solidFill>
            </a:endParaRPr>
          </a:p>
        </p:txBody>
      </p:sp>
      <p:sp>
        <p:nvSpPr>
          <p:cNvPr id="23" name="Cloud Callout 22"/>
          <p:cNvSpPr/>
          <p:nvPr/>
        </p:nvSpPr>
        <p:spPr>
          <a:xfrm>
            <a:off x="6060364" y="1189319"/>
            <a:ext cx="3120147" cy="1307108"/>
          </a:xfrm>
          <a:prstGeom prst="cloudCallout">
            <a:avLst>
              <a:gd name="adj1" fmla="val -41138"/>
              <a:gd name="adj2" fmla="val 60882"/>
            </a:avLst>
          </a:prstGeom>
          <a:solidFill>
            <a:srgbClr val="FFDA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002060"/>
                </a:solidFill>
              </a:rPr>
              <a:t>- </a:t>
            </a:r>
            <a:r>
              <a:rPr lang="vi-VN" smtClean="0">
                <a:solidFill>
                  <a:srgbClr val="002060"/>
                </a:solidFill>
              </a:rPr>
              <a:t>Em cảm ơn cô! Em hứa giữ gìn sách và trả sách đúng hạn !</a:t>
            </a: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81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 animBg="1"/>
      <p:bldP spid="30" grpId="1" animBg="1"/>
      <p:bldP spid="20" grpId="0" animBg="1"/>
      <p:bldP spid="20" grpId="1" animBg="1"/>
      <p:bldP spid="21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ounded Rectangle 90"/>
          <p:cNvSpPr>
            <a:spLocks noChangeArrowheads="1"/>
          </p:cNvSpPr>
          <p:nvPr/>
        </p:nvSpPr>
        <p:spPr bwMode="auto">
          <a:xfrm>
            <a:off x="1259637" y="2325975"/>
            <a:ext cx="2088226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259636" y="2283718"/>
            <a:ext cx="2088227" cy="201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 </a:t>
            </a:r>
            <a:r>
              <a:rPr lang="vi-VN" sz="2000" smtClean="0">
                <a:solidFill>
                  <a:prstClr val="black"/>
                </a:solidFill>
                <a:latin typeface="UTM Avo" pitchFamily="18" charset="0"/>
              </a:rPr>
              <a:t>Em đã đọc </a:t>
            </a: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đúng, rõ ràng, biết ngắt hơi ở chỗ có dấu câu.</a:t>
            </a:r>
            <a:endParaRPr lang="vi-VN" sz="2000" b="1">
              <a:solidFill>
                <a:srgbClr val="C00000"/>
              </a:solidFill>
              <a:latin typeface="UTM Avo" pitchFamily="18" charset="0"/>
            </a:endParaRPr>
          </a:p>
        </p:txBody>
      </p:sp>
      <p:cxnSp>
        <p:nvCxnSpPr>
          <p:cNvPr id="80" name="Curved Connector 30"/>
          <p:cNvCxnSpPr>
            <a:cxnSpLocks noChangeShapeType="1"/>
            <a:stCxn id="82" idx="2"/>
          </p:cNvCxnSpPr>
          <p:nvPr/>
        </p:nvCxnSpPr>
        <p:spPr bwMode="auto">
          <a:xfrm flipH="1">
            <a:off x="2483770" y="1227699"/>
            <a:ext cx="3374048" cy="112244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ounded Rectangle 80"/>
          <p:cNvSpPr>
            <a:spLocks noChangeArrowheads="1"/>
          </p:cNvSpPr>
          <p:nvPr/>
        </p:nvSpPr>
        <p:spPr bwMode="auto">
          <a:xfrm>
            <a:off x="2195740" y="576878"/>
            <a:ext cx="6478081" cy="673607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3491881" y="627535"/>
            <a:ext cx="473187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Em đã học được gì?</a:t>
            </a:r>
          </a:p>
        </p:txBody>
      </p:sp>
      <p:sp>
        <p:nvSpPr>
          <p:cNvPr id="83" name="Rounded Rectangle 82"/>
          <p:cNvSpPr>
            <a:spLocks noChangeArrowheads="1"/>
          </p:cNvSpPr>
          <p:nvPr/>
        </p:nvSpPr>
        <p:spPr bwMode="auto">
          <a:xfrm>
            <a:off x="3635897" y="2295657"/>
            <a:ext cx="2212559" cy="2208802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670244" y="2317192"/>
            <a:ext cx="2269908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</a:t>
            </a:r>
            <a:r>
              <a:rPr lang="vi-VN" sz="2000" smtClean="0">
                <a:solidFill>
                  <a:prstClr val="black"/>
                </a:solidFill>
                <a:latin typeface="UTM Avo" pitchFamily="18" charset="0"/>
              </a:rPr>
              <a:t>Em biết </a:t>
            </a: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trả lời câu hỏi về chi tiết nổi bật các thư viện được đặt ở đâu. </a:t>
            </a:r>
          </a:p>
        </p:txBody>
      </p:sp>
      <p:cxnSp>
        <p:nvCxnSpPr>
          <p:cNvPr id="85" name="Curved Connector 30"/>
          <p:cNvCxnSpPr>
            <a:cxnSpLocks noChangeShapeType="1"/>
            <a:stCxn id="82" idx="2"/>
            <a:endCxn id="83" idx="0"/>
          </p:cNvCxnSpPr>
          <p:nvPr/>
        </p:nvCxnSpPr>
        <p:spPr bwMode="auto">
          <a:xfrm flipH="1">
            <a:off x="4742177" y="1227700"/>
            <a:ext cx="1115641" cy="106795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6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-252534" y="123479"/>
            <a:ext cx="2645951" cy="47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ounded Rectangle 86"/>
          <p:cNvSpPr>
            <a:spLocks noChangeArrowheads="1"/>
          </p:cNvSpPr>
          <p:nvPr/>
        </p:nvSpPr>
        <p:spPr bwMode="auto">
          <a:xfrm>
            <a:off x="6151014" y="2355036"/>
            <a:ext cx="2930636" cy="2189125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endParaRPr lang="en-US" sz="2200">
              <a:solidFill>
                <a:prstClr val="black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6245598" y="2381943"/>
            <a:ext cx="2836052" cy="19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58730">
              <a:lnSpc>
                <a:spcPct val="125000"/>
              </a:lnSpc>
            </a:pP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- </a:t>
            </a:r>
            <a:r>
              <a:rPr lang="vi-VN" sz="2000" smtClean="0">
                <a:solidFill>
                  <a:prstClr val="black"/>
                </a:solidFill>
                <a:latin typeface="UTM Avo" pitchFamily="18" charset="0"/>
              </a:rPr>
              <a:t>Em hiểu </a:t>
            </a:r>
            <a:r>
              <a:rPr lang="vi-VN" sz="2000">
                <a:solidFill>
                  <a:prstClr val="black"/>
                </a:solidFill>
                <a:latin typeface="UTM Avo" pitchFamily="18" charset="0"/>
              </a:rPr>
              <a:t>được cách hoạt động, tác dụng của thư viện, một số thư viện độc đáo trên thế giới</a:t>
            </a:r>
          </a:p>
        </p:txBody>
      </p:sp>
      <p:cxnSp>
        <p:nvCxnSpPr>
          <p:cNvPr id="89" name="Curved Connector 30"/>
          <p:cNvCxnSpPr>
            <a:cxnSpLocks noChangeShapeType="1"/>
            <a:stCxn id="82" idx="2"/>
            <a:endCxn id="87" idx="0"/>
          </p:cNvCxnSpPr>
          <p:nvPr/>
        </p:nvCxnSpPr>
        <p:spPr bwMode="auto">
          <a:xfrm>
            <a:off x="5857817" y="1227699"/>
            <a:ext cx="1758515" cy="1127337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4439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79" grpId="0"/>
      <p:bldP spid="81" grpId="0" animBg="1"/>
      <p:bldP spid="82" grpId="0"/>
      <p:bldP spid="83" grpId="0" animBg="1"/>
      <p:bldP spid="84" grpId="0"/>
      <p:bldP spid="87" grpId="0" animBg="1"/>
      <p:bldP spid="8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374788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5" y="843560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2" y="1707654"/>
            <a:ext cx="5246438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: Bài 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1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8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 ( tiêt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4 + 5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) –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Luyện tập</a:t>
            </a:r>
            <a:r>
              <a:rPr lang="en-US" altLang="en-US" sz="2400" b="1" smtClean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vi-VN" altLang="en-US" sz="2400" b="1" smtClean="0">
                <a:solidFill>
                  <a:srgbClr val="002060"/>
                </a:solidFill>
                <a:cs typeface="Arial" pitchFamily="34" charset="0"/>
              </a:rPr>
              <a:t>Giới thiệu đồ dùng học tập </a:t>
            </a:r>
            <a:r>
              <a:rPr lang="en-US" altLang="en-US" sz="2400" b="1" smtClean="0">
                <a:solidFill>
                  <a:srgbClr val="C00000"/>
                </a:solidFill>
                <a:cs typeface="Arial" pitchFamily="34" charset="0"/>
              </a:rPr>
              <a:t>– </a:t>
            </a:r>
            <a:r>
              <a:rPr lang="en-US" altLang="en-US" sz="2400" smtClean="0">
                <a:cs typeface="Arial" pitchFamily="34" charset="0"/>
              </a:rPr>
              <a:t>( </a:t>
            </a:r>
            <a:r>
              <a:rPr lang="en-US" altLang="en-US" sz="2400">
                <a:cs typeface="Arial" pitchFamily="34" charset="0"/>
              </a:rPr>
              <a:t>trang </a:t>
            </a:r>
            <a:r>
              <a:rPr lang="vi-VN" altLang="en-US" sz="2400" smtClean="0">
                <a:cs typeface="Arial" pitchFamily="34" charset="0"/>
              </a:rPr>
              <a:t>83</a:t>
            </a:r>
            <a:r>
              <a:rPr lang="en-US" altLang="en-US" sz="2400" smtClean="0">
                <a:cs typeface="Arial" pitchFamily="34" charset="0"/>
              </a:rPr>
              <a:t>) </a:t>
            </a:r>
            <a:endParaRPr lang="en-US" altLang="en-US" sz="2400" dirty="0">
              <a:cs typeface="Arial" pitchFamily="34" charset="0"/>
            </a:endParaRPr>
          </a:p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26" y="1305219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57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078"/>
            <a:ext cx="4447568" cy="4067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7494"/>
            <a:ext cx="4680520" cy="4376488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07505" y="3579861"/>
            <a:ext cx="4536504" cy="1064121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8" y="2067694"/>
            <a:ext cx="3503290" cy="27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152466" y="967820"/>
            <a:ext cx="4643670" cy="789187"/>
          </a:xfrm>
          <a:prstGeom prst="rect">
            <a:avLst/>
          </a:prstGeom>
          <a:solidFill>
            <a:srgbClr val="D5E9C9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4038" y="0"/>
            <a:ext cx="1065902" cy="5164038"/>
          </a:xfrm>
          <a:prstGeom prst="rect">
            <a:avLst/>
          </a:prstGeom>
          <a:gradFill flip="none" rotWithShape="1">
            <a:gsLst>
              <a:gs pos="0">
                <a:srgbClr val="B7E185">
                  <a:shade val="30000"/>
                  <a:satMod val="115000"/>
                </a:srgbClr>
              </a:gs>
              <a:gs pos="50000">
                <a:srgbClr val="B7E185">
                  <a:shade val="67500"/>
                  <a:satMod val="115000"/>
                </a:srgbClr>
              </a:gs>
              <a:gs pos="100000">
                <a:srgbClr val="B7E185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>
              <a:solidFill>
                <a:srgbClr val="E8F3E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73727" y="-877"/>
            <a:ext cx="9346947" cy="852781"/>
            <a:chOff x="1116257" y="1851670"/>
            <a:chExt cx="8352287" cy="1020674"/>
          </a:xfrm>
        </p:grpSpPr>
        <p:grpSp>
          <p:nvGrpSpPr>
            <p:cNvPr id="30" name="Group 29"/>
            <p:cNvGrpSpPr/>
            <p:nvPr/>
          </p:nvGrpSpPr>
          <p:grpSpPr>
            <a:xfrm>
              <a:off x="1116257" y="1851670"/>
              <a:ext cx="6985084" cy="1020674"/>
              <a:chOff x="2177480" y="1255068"/>
              <a:chExt cx="6066928" cy="1282918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2177480" y="1255068"/>
                <a:ext cx="6066928" cy="1282918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2294620" y="1347614"/>
                <a:ext cx="5832648" cy="1080120"/>
              </a:xfrm>
              <a:prstGeom prst="round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385839" y="2059895"/>
              <a:ext cx="8082705" cy="626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             Mục tiêu cần đạt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" y="-172642"/>
            <a:ext cx="2123727" cy="1761484"/>
            <a:chOff x="1913866" y="2727774"/>
            <a:chExt cx="1909119" cy="1356144"/>
          </a:xfrm>
        </p:grpSpPr>
        <p:sp>
          <p:nvSpPr>
            <p:cNvPr id="46" name="Freeform 45"/>
            <p:cNvSpPr/>
            <p:nvPr/>
          </p:nvSpPr>
          <p:spPr>
            <a:xfrm>
              <a:off x="1913866" y="2727774"/>
              <a:ext cx="1909119" cy="932935"/>
            </a:xfrm>
            <a:custGeom>
              <a:avLst/>
              <a:gdLst>
                <a:gd name="connsiteX0" fmla="*/ 0 w 1909119"/>
                <a:gd name="connsiteY0" fmla="*/ 926756 h 932935"/>
                <a:gd name="connsiteX1" fmla="*/ 0 w 1909119"/>
                <a:gd name="connsiteY1" fmla="*/ 117389 h 932935"/>
                <a:gd name="connsiteX2" fmla="*/ 148281 w 1909119"/>
                <a:gd name="connsiteY2" fmla="*/ 105032 h 932935"/>
                <a:gd name="connsiteX3" fmla="*/ 296562 w 1909119"/>
                <a:gd name="connsiteY3" fmla="*/ 123567 h 932935"/>
                <a:gd name="connsiteX4" fmla="*/ 438665 w 1909119"/>
                <a:gd name="connsiteY4" fmla="*/ 160637 h 932935"/>
                <a:gd name="connsiteX5" fmla="*/ 543697 w 1909119"/>
                <a:gd name="connsiteY5" fmla="*/ 203886 h 932935"/>
                <a:gd name="connsiteX6" fmla="*/ 654908 w 1909119"/>
                <a:gd name="connsiteY6" fmla="*/ 148281 h 932935"/>
                <a:gd name="connsiteX7" fmla="*/ 840259 w 1909119"/>
                <a:gd name="connsiteY7" fmla="*/ 86497 h 932935"/>
                <a:gd name="connsiteX8" fmla="*/ 1000897 w 1909119"/>
                <a:gd name="connsiteY8" fmla="*/ 55605 h 932935"/>
                <a:gd name="connsiteX9" fmla="*/ 1192427 w 1909119"/>
                <a:gd name="connsiteY9" fmla="*/ 18535 h 932935"/>
                <a:gd name="connsiteX10" fmla="*/ 1451919 w 1909119"/>
                <a:gd name="connsiteY10" fmla="*/ 0 h 932935"/>
                <a:gd name="connsiteX11" fmla="*/ 1655805 w 1909119"/>
                <a:gd name="connsiteY11" fmla="*/ 12356 h 932935"/>
                <a:gd name="connsiteX12" fmla="*/ 1847335 w 1909119"/>
                <a:gd name="connsiteY12" fmla="*/ 30891 h 932935"/>
                <a:gd name="connsiteX13" fmla="*/ 1909119 w 1909119"/>
                <a:gd name="connsiteY13" fmla="*/ 30891 h 932935"/>
                <a:gd name="connsiteX14" fmla="*/ 1810265 w 1909119"/>
                <a:gd name="connsiteY14" fmla="*/ 846437 h 932935"/>
                <a:gd name="connsiteX15" fmla="*/ 1421027 w 1909119"/>
                <a:gd name="connsiteY15" fmla="*/ 784654 h 932935"/>
                <a:gd name="connsiteX16" fmla="*/ 1229497 w 1909119"/>
                <a:gd name="connsiteY16" fmla="*/ 797010 h 932935"/>
                <a:gd name="connsiteX17" fmla="*/ 1081216 w 1909119"/>
                <a:gd name="connsiteY17" fmla="*/ 797010 h 932935"/>
                <a:gd name="connsiteX18" fmla="*/ 908221 w 1909119"/>
                <a:gd name="connsiteY18" fmla="*/ 827902 h 932935"/>
                <a:gd name="connsiteX19" fmla="*/ 753762 w 1909119"/>
                <a:gd name="connsiteY19" fmla="*/ 883508 h 932935"/>
                <a:gd name="connsiteX20" fmla="*/ 648730 w 1909119"/>
                <a:gd name="connsiteY20" fmla="*/ 932935 h 932935"/>
                <a:gd name="connsiteX21" fmla="*/ 537519 w 1909119"/>
                <a:gd name="connsiteY21" fmla="*/ 889686 h 932935"/>
                <a:gd name="connsiteX22" fmla="*/ 284205 w 1909119"/>
                <a:gd name="connsiteY22" fmla="*/ 871151 h 932935"/>
                <a:gd name="connsiteX23" fmla="*/ 154459 w 1909119"/>
                <a:gd name="connsiteY23" fmla="*/ 889686 h 932935"/>
                <a:gd name="connsiteX24" fmla="*/ 0 w 1909119"/>
                <a:gd name="connsiteY24" fmla="*/ 926756 h 93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09119" h="932935">
                  <a:moveTo>
                    <a:pt x="0" y="926756"/>
                  </a:moveTo>
                  <a:lnTo>
                    <a:pt x="0" y="117389"/>
                  </a:lnTo>
                  <a:lnTo>
                    <a:pt x="148281" y="105032"/>
                  </a:lnTo>
                  <a:lnTo>
                    <a:pt x="296562" y="123567"/>
                  </a:lnTo>
                  <a:lnTo>
                    <a:pt x="438665" y="160637"/>
                  </a:lnTo>
                  <a:lnTo>
                    <a:pt x="543697" y="203886"/>
                  </a:lnTo>
                  <a:lnTo>
                    <a:pt x="654908" y="148281"/>
                  </a:lnTo>
                  <a:lnTo>
                    <a:pt x="840259" y="86497"/>
                  </a:lnTo>
                  <a:lnTo>
                    <a:pt x="1000897" y="55605"/>
                  </a:lnTo>
                  <a:lnTo>
                    <a:pt x="1192427" y="18535"/>
                  </a:lnTo>
                  <a:lnTo>
                    <a:pt x="1451919" y="0"/>
                  </a:lnTo>
                  <a:lnTo>
                    <a:pt x="1655805" y="12356"/>
                  </a:lnTo>
                  <a:lnTo>
                    <a:pt x="1847335" y="30891"/>
                  </a:lnTo>
                  <a:lnTo>
                    <a:pt x="1909119" y="30891"/>
                  </a:lnTo>
                  <a:lnTo>
                    <a:pt x="1810265" y="846437"/>
                  </a:lnTo>
                  <a:lnTo>
                    <a:pt x="1421027" y="784654"/>
                  </a:lnTo>
                  <a:lnTo>
                    <a:pt x="1229497" y="797010"/>
                  </a:lnTo>
                  <a:lnTo>
                    <a:pt x="1081216" y="797010"/>
                  </a:lnTo>
                  <a:lnTo>
                    <a:pt x="908221" y="827902"/>
                  </a:lnTo>
                  <a:lnTo>
                    <a:pt x="753762" y="883508"/>
                  </a:lnTo>
                  <a:lnTo>
                    <a:pt x="648730" y="932935"/>
                  </a:lnTo>
                  <a:lnTo>
                    <a:pt x="537519" y="889686"/>
                  </a:lnTo>
                  <a:lnTo>
                    <a:pt x="284205" y="871151"/>
                  </a:lnTo>
                  <a:lnTo>
                    <a:pt x="154459" y="889686"/>
                  </a:lnTo>
                  <a:lnTo>
                    <a:pt x="0" y="926756"/>
                  </a:lnTo>
                  <a:close/>
                </a:path>
              </a:pathLst>
            </a:custGeom>
            <a:solidFill>
              <a:srgbClr val="456A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456A2C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67744" y="3219822"/>
              <a:ext cx="1296144" cy="8640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6915246"/>
                </a:avLst>
              </a:prstTxWarp>
              <a:spAutoFit/>
            </a:bodyPr>
            <a:lstStyle/>
            <a:p>
              <a:pPr algn="ctr"/>
              <a:r>
                <a:rPr lang="en-US" sz="3500" b="1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Bài </a:t>
              </a:r>
              <a:r>
                <a:rPr lang="vi-VN" sz="3500" b="1" smtClean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18</a:t>
              </a:r>
              <a:endParaRPr lang="en-US" sz="3500" b="1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D5E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15616" y="1851670"/>
            <a:ext cx="4643670" cy="3170094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40157" y="939817"/>
            <a:ext cx="3150499" cy="40802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1187626" y="987576"/>
            <a:ext cx="4608512" cy="76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algn="l">
              <a:spcBef>
                <a:spcPct val="50000"/>
              </a:spcBef>
            </a:pPr>
            <a:r>
              <a:rPr lang="nl-NL" sz="2200" b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vi-VN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vi-VN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Thư viện biết đi </a:t>
            </a:r>
            <a:r>
              <a:rPr lang="nl-NL" sz="2200" b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200">
                <a:latin typeface="Arial" pitchFamily="34" charset="0"/>
                <a:cs typeface="Arial" pitchFamily="34" charset="0"/>
              </a:rPr>
              <a:t>Tiết 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1+ 2  </a:t>
            </a:r>
            <a:r>
              <a:rPr lang="en-US" sz="2200">
                <a:latin typeface="Arial" pitchFamily="34" charset="0"/>
                <a:cs typeface="Arial" pitchFamily="34" charset="0"/>
              </a:rPr>
              <a:t>(trang  </a:t>
            </a:r>
            <a:r>
              <a:rPr lang="vi-VN" sz="2200" smtClean="0">
                <a:latin typeface="Arial" pitchFamily="34" charset="0"/>
                <a:cs typeface="Arial" pitchFamily="34" charset="0"/>
              </a:rPr>
              <a:t>80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 + </a:t>
            </a:r>
            <a:r>
              <a:rPr lang="vi-VN" sz="2200" smtClean="0">
                <a:latin typeface="Arial" pitchFamily="34" charset="0"/>
                <a:cs typeface="Arial" pitchFamily="34" charset="0"/>
              </a:rPr>
              <a:t>81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>
                <a:latin typeface="Arial" pitchFamily="34" charset="0"/>
                <a:cs typeface="Arial" pitchFamily="34" charset="0"/>
              </a:rPr>
              <a:t>sgk </a:t>
            </a:r>
            <a:r>
              <a:rPr lang="en-US" sz="2200" smtClean="0">
                <a:latin typeface="Arial" pitchFamily="34" charset="0"/>
                <a:cs typeface="Arial" pitchFamily="34" charset="0"/>
              </a:rPr>
              <a:t>TV 2 tập 2)</a:t>
            </a:r>
            <a:endParaRPr lang="vi-VN" sz="220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115616" y="1921942"/>
            <a:ext cx="4464496" cy="31700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30" tIns="45715" rIns="91430" bIns="45715">
            <a:spAutoFit/>
          </a:bodyPr>
          <a:lstStyle/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 Đọc đúng, rõ ràng, biết ngắt hơi ở chỗ có dấu câu.</a:t>
            </a:r>
          </a:p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Biết trả lời câu hỏi về chi tiết nổi bật các thư viện được đặt ở đâu. </a:t>
            </a:r>
          </a:p>
          <a:p>
            <a:pPr indent="290478" algn="just">
              <a:lnSpc>
                <a:spcPct val="125000"/>
              </a:lnSpc>
            </a:pPr>
            <a:r>
              <a:rPr lang="vi-VN" sz="2000" b="1">
                <a:latin typeface="Arial (Body)"/>
              </a:rPr>
              <a:t>- Hiểu được cách hoạt động, tác dụng của thư viện, một số thư viện độc đáo trên thế giới</a:t>
            </a:r>
          </a:p>
        </p:txBody>
      </p:sp>
      <p:pic>
        <p:nvPicPr>
          <p:cNvPr id="10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67821"/>
            <a:ext cx="2876603" cy="405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3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29" grpId="0" animBg="1"/>
      <p:bldP spid="5" grpId="0" animBg="1"/>
      <p:bldP spid="22" grpId="0" animBg="1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251520" y="608856"/>
            <a:ext cx="8566547" cy="3979118"/>
          </a:xfrm>
          <a:prstGeom prst="roundRect">
            <a:avLst/>
          </a:prstGeom>
          <a:solidFill>
            <a:srgbClr val="FFFFD9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2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06" y="699542"/>
            <a:ext cx="5906130" cy="337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835696" y="4155926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tàu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3"/>
          <a:stretch/>
        </p:blipFill>
        <p:spPr bwMode="auto">
          <a:xfrm>
            <a:off x="1869851" y="699542"/>
            <a:ext cx="5383082" cy="345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035901" y="4152987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thuyền </a:t>
            </a:r>
            <a:r>
              <a:rPr lang="vi-VN" sz="2000" b="1" smtClean="0">
                <a:latin typeface="UTM Avo" pitchFamily="18" charset="0"/>
              </a:rPr>
              <a:t>miền sông nước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69" y="699542"/>
            <a:ext cx="5726883" cy="3428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2035901" y="4113315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như cái nhà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32" y="818861"/>
            <a:ext cx="4353409" cy="326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1869851" y="4155926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buýt</a:t>
            </a:r>
            <a:endParaRPr lang="en-US" sz="2000" b="1">
              <a:latin typeface="UTM Avo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62807" y="4141105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ô  tô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53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22" y="732737"/>
            <a:ext cx="485775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1948681" y="4170688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buýt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591" y="735094"/>
            <a:ext cx="5845292" cy="322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2326096" y="4187866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xe tải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4" name="Picture 7" descr="Elephant Mobile Library :: LaoAmerican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78" y="692759"/>
            <a:ext cx="5121079" cy="341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2214978" y="4200084"/>
            <a:ext cx="5811334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lưng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voi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83" y="765016"/>
            <a:ext cx="6521017" cy="341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2083977" y="4227934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lưng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ngựa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6"/>
          <a:stretch/>
        </p:blipFill>
        <p:spPr bwMode="auto">
          <a:xfrm>
            <a:off x="1948681" y="756071"/>
            <a:ext cx="5951554" cy="328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1821854" y="4262929"/>
            <a:ext cx="538308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000" b="1">
                <a:latin typeface="UTM Avo" pitchFamily="18" charset="0"/>
              </a:rPr>
              <a:t> </a:t>
            </a:r>
            <a:r>
              <a:rPr lang="vi-VN" sz="2000" b="1" smtClean="0">
                <a:latin typeface="UTM Avo" pitchFamily="18" charset="0"/>
              </a:rPr>
              <a:t>Thư viện trên  lưng </a:t>
            </a:r>
            <a:r>
              <a:rPr lang="vi-VN" sz="2000" b="1" smtClean="0">
                <a:solidFill>
                  <a:srgbClr val="C00000"/>
                </a:solidFill>
                <a:latin typeface="UTM Avo" pitchFamily="18" charset="0"/>
              </a:rPr>
              <a:t>lạc đà</a:t>
            </a:r>
            <a:endParaRPr lang="en-US" sz="2000" b="1">
              <a:solidFill>
                <a:srgbClr val="C00000"/>
              </a:solidFill>
              <a:latin typeface="UTM Avo" pitchFamily="18" charset="0"/>
            </a:endParaRPr>
          </a:p>
        </p:txBody>
      </p:sp>
      <p:sp>
        <p:nvSpPr>
          <p:cNvPr id="70" name="Text Box 19"/>
          <p:cNvSpPr txBox="1">
            <a:spLocks noChangeArrowheads="1"/>
          </p:cNvSpPr>
          <p:nvPr/>
        </p:nvSpPr>
        <p:spPr bwMode="auto">
          <a:xfrm>
            <a:off x="903225" y="4227934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 smtClean="0">
                <a:solidFill>
                  <a:srgbClr val="C00000"/>
                </a:solidFill>
              </a:rPr>
              <a:t>NHỮNG </a:t>
            </a:r>
            <a:r>
              <a:rPr lang="vi-VN" sz="2200" b="1" smtClean="0">
                <a:solidFill>
                  <a:srgbClr val="C00000"/>
                </a:solidFill>
              </a:rPr>
              <a:t>THƯ VIỆN BIẾT ĐI</a:t>
            </a:r>
            <a:endParaRPr lang="vi-VN" sz="2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43" grpId="0"/>
      <p:bldP spid="43" grpId="1"/>
      <p:bldP spid="47" grpId="0"/>
      <p:bldP spid="47" grpId="1"/>
      <p:bldP spid="49" grpId="0"/>
      <p:bldP spid="49" grpId="1"/>
      <p:bldP spid="51" grpId="0"/>
      <p:bldP spid="51" grpId="1"/>
      <p:bldP spid="52" grpId="0"/>
      <p:bldP spid="52" grpId="1"/>
      <p:bldP spid="54" grpId="0"/>
      <p:bldP spid="54" grpId="1"/>
      <p:bldP spid="63" grpId="0"/>
      <p:bldP spid="63" grpId="1"/>
      <p:bldP spid="65" grpId="0"/>
      <p:bldP spid="65" grpId="1"/>
      <p:bldP spid="67" grpId="0"/>
      <p:bldP spid="67" grpId="1"/>
      <p:bldP spid="69" grpId="0"/>
      <p:bldP spid="69" grpId="1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67544" y="1335419"/>
            <a:ext cx="8095941" cy="3180548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8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</a:t>
            </a:r>
            <a:r>
              <a:rPr lang="en-US" sz="2200" b="1" smtClean="0">
                <a:solidFill>
                  <a:srgbClr val="FFFF00"/>
                </a:solidFill>
              </a:rPr>
              <a:t>1</a:t>
            </a:r>
            <a:r>
              <a:rPr lang="vi-VN" sz="2200" b="1" smtClean="0">
                <a:solidFill>
                  <a:srgbClr val="FFFF00"/>
                </a:solidFill>
              </a:rPr>
              <a:t>8</a:t>
            </a:r>
            <a:r>
              <a:rPr lang="en-US" sz="2200" b="1" smtClean="0">
                <a:solidFill>
                  <a:srgbClr val="FFFF00"/>
                </a:solidFill>
              </a:rPr>
              <a:t>: </a:t>
            </a:r>
            <a:r>
              <a:rPr lang="vi-VN" sz="2200" b="1" smtClean="0">
                <a:solidFill>
                  <a:srgbClr val="FFFF00"/>
                </a:solidFill>
              </a:rPr>
              <a:t>THƯ </a:t>
            </a:r>
            <a:r>
              <a:rPr lang="vi-VN" sz="2200" b="1">
                <a:solidFill>
                  <a:srgbClr val="FFFF00"/>
                </a:solidFill>
              </a:rPr>
              <a:t>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07504" y="549044"/>
            <a:ext cx="8928992" cy="726562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62806" y="571142"/>
            <a:ext cx="6400679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vi-VN" sz="2000" b="1" smtClean="0">
                <a:latin typeface="UTM Avo" pitchFamily="18" charset="0"/>
              </a:rPr>
              <a:t>Bức tranh vẽ cảnh gì? Mọi người trong tranh đang làm gì?</a:t>
            </a:r>
            <a:endParaRPr lang="en-US" sz="2000" b="1">
              <a:latin typeface="UTM Avo" pitchFamily="18" charset="0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24344" y="537444"/>
            <a:ext cx="1200150" cy="5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7614"/>
            <a:ext cx="5626431" cy="318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11430"/>
            <a:ext cx="826161" cy="6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9" grpId="0" animBg="1"/>
      <p:bldP spid="1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" y="987574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5686"/>
            <a:ext cx="9108504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" y="3155032"/>
            <a:ext cx="9060557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520428"/>
            <a:ext cx="9153369" cy="539154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096282" y="1059582"/>
            <a:ext cx="7364150" cy="85193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5576" y="1132409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168290" y="1995685"/>
            <a:ext cx="7364150" cy="1090555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83568" y="2139702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32671" y="3147814"/>
            <a:ext cx="7399769" cy="1224136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5576" y="3508673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9023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99151" y="555526"/>
            <a:ext cx="9044849" cy="539154"/>
            <a:chOff x="2489068" y="520428"/>
            <a:chExt cx="4963251" cy="539154"/>
          </a:xfrm>
        </p:grpSpPr>
        <p:sp>
          <p:nvSpPr>
            <p:cNvPr id="44" name="Rectangle 43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93991" y="587466"/>
              <a:ext cx="3670235" cy="400108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vi-VN" sz="2000" b="1" smtClean="0">
                  <a:solidFill>
                    <a:srgbClr val="C00000"/>
                  </a:solidFill>
                </a:rPr>
                <a:t>THƯ </a:t>
              </a:r>
              <a:r>
                <a:rPr lang="vi-VN" sz="2000" b="1">
                  <a:solidFill>
                    <a:srgbClr val="C00000"/>
                  </a:solidFill>
                </a:rPr>
                <a:t>VIỆN BIẾT ĐI</a:t>
              </a:r>
            </a:p>
          </p:txBody>
        </p:sp>
      </p:grp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31590"/>
            <a:ext cx="9134153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4C0000"/>
                  </a:solidFill>
                </a:rPr>
                <a:t>http://tieuhocvn.info</a:t>
              </a:r>
              <a:endParaRPr lang="en-US">
                <a:solidFill>
                  <a:srgbClr val="4C0000"/>
                </a:solidFill>
              </a:endParaRP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5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</a:t>
            </a:r>
            <a:r>
              <a:rPr lang="vi-VN" sz="2200" b="1">
                <a:solidFill>
                  <a:srgbClr val="FFFF00"/>
                </a:solidFill>
              </a:rPr>
              <a:t>8</a:t>
            </a:r>
            <a:r>
              <a:rPr lang="en-US" sz="2200" b="1">
                <a:solidFill>
                  <a:srgbClr val="FFFF00"/>
                </a:solidFill>
              </a:rPr>
              <a:t>: </a:t>
            </a:r>
            <a:r>
              <a:rPr lang="vi-VN" sz="2200" b="1">
                <a:solidFill>
                  <a:srgbClr val="FFFF00"/>
                </a:solidFill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" y="448999"/>
            <a:ext cx="895350" cy="771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843870" y="1116710"/>
            <a:ext cx="504825" cy="503237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606202" y="1220524"/>
            <a:ext cx="6549303" cy="36004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6588224" y="1779662"/>
            <a:ext cx="691964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169613" y="1496068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32428" y="3220985"/>
            <a:ext cx="1683387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l</a:t>
            </a:r>
            <a:r>
              <a:rPr lang="vi-VN" sz="2200" b="1" smtClean="0">
                <a:latin typeface="UTM Avo" pitchFamily="18" charset="0"/>
              </a:rPr>
              <a:t>ưu giữ</a:t>
            </a:r>
            <a:endParaRPr lang="en-US" sz="2200" b="1" smtClean="0">
              <a:latin typeface="UTM Avo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32429" y="3653033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s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ách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báo</a:t>
            </a:r>
            <a:endParaRPr lang="en-US" sz="2200" b="1" smtClean="0">
              <a:latin typeface="UTM Avo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06623" y="2643758"/>
            <a:ext cx="3921361" cy="504056"/>
            <a:chOff x="506623" y="2139702"/>
            <a:chExt cx="3921361" cy="504056"/>
          </a:xfrm>
        </p:grpSpPr>
        <p:sp>
          <p:nvSpPr>
            <p:cNvPr id="32" name="Rounded Rectangle 31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9098" y="2139702"/>
              <a:ext cx="3618886" cy="430885"/>
            </a:xfrm>
            <a:prstGeom prst="rect">
              <a:avLst/>
            </a:prstGeom>
            <a:noFill/>
          </p:spPr>
          <p:txBody>
            <a:bodyPr wrap="square" lIns="91438" tIns="45719" rIns="91438" bIns="45719" rtlCol="0">
              <a:spAutoFit/>
            </a:bodyPr>
            <a:lstStyle/>
            <a:p>
              <a:pPr algn="just"/>
              <a:r>
                <a:rPr lang="en-US" sz="2200" b="1" smtClean="0">
                  <a:latin typeface="UTM Avo" pitchFamily="18" charset="0"/>
                </a:rPr>
                <a:t>Luyện đọc: </a:t>
              </a:r>
              <a:endParaRPr lang="en-US" sz="2200" b="1">
                <a:latin typeface="UTM Avo" pitchFamily="18" charset="0"/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2459887" y="1150075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716015" y="1190901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059832" y="1424808"/>
            <a:ext cx="232138" cy="354854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7524328" y="1220524"/>
            <a:ext cx="164839" cy="354853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159857" y="1563638"/>
            <a:ext cx="2064814" cy="216024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4057532" y="1496068"/>
            <a:ext cx="740903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265358" y="4088462"/>
            <a:ext cx="2154514" cy="43088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/>
            <a:r>
              <a:rPr lang="en-US" sz="2200" b="1" smtClean="0">
                <a:latin typeface="UTM Avo" pitchFamily="18" charset="0"/>
              </a:rPr>
              <a:t>-  </a:t>
            </a:r>
            <a:r>
              <a:rPr lang="vi-VN" sz="2200" b="1" smtClean="0">
                <a:solidFill>
                  <a:srgbClr val="C00000"/>
                </a:solidFill>
                <a:latin typeface="UTM Avo" pitchFamily="18" charset="0"/>
              </a:rPr>
              <a:t>n</a:t>
            </a:r>
            <a:r>
              <a:rPr lang="vi-VN" sz="22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ằm im</a:t>
            </a:r>
            <a:endParaRPr lang="en-US" sz="2200" b="1" smtClean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39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4" grpId="1" animBg="1"/>
      <p:bldP spid="27" grpId="0"/>
      <p:bldP spid="28" grpId="0"/>
      <p:bldP spid="41" grpId="0" animBg="1"/>
      <p:bldP spid="41" grpId="1" animBg="1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42164</TotalTime>
  <Words>1497</Words>
  <Application>Microsoft Office PowerPoint</Application>
  <PresentationFormat>On-screen Show (16:9)</PresentationFormat>
  <Paragraphs>244</Paragraphs>
  <Slides>32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自定义设计方案</vt:lpstr>
      <vt:lpstr>1_自定义设计方案</vt:lpstr>
      <vt:lpstr>2_自定义设计方案</vt:lpstr>
      <vt:lpstr>1_Default Design</vt:lpstr>
      <vt:lpstr>3_自定义设计方案</vt:lpstr>
      <vt:lpstr>5_自定义设计方案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Tieuhocvn</cp:lastModifiedBy>
  <cp:revision>991</cp:revision>
  <dcterms:created xsi:type="dcterms:W3CDTF">2015-04-15T03:07:00Z</dcterms:created>
  <dcterms:modified xsi:type="dcterms:W3CDTF">2021-07-21T15:09:23Z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