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66" r:id="rId3"/>
  </p:sldMasterIdLst>
  <p:notesMasterIdLst>
    <p:notesMasterId r:id="rId20"/>
  </p:notesMasterIdLst>
  <p:sldIdLst>
    <p:sldId id="257" r:id="rId4"/>
    <p:sldId id="273" r:id="rId5"/>
    <p:sldId id="27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t>16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9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3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7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5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9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9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9" y="5615027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7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463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36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0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28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319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83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9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802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170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397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9600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6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56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20332" y="1851767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00301" y="5431464"/>
            <a:ext cx="2781531" cy="522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5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1865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65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1865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1865" b="1" kern="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Phan </a:t>
            </a:r>
            <a:r>
              <a:rPr lang="en-US" altLang="zh-CN" sz="1865" b="1" kern="0" dirty="0" err="1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Thị</a:t>
            </a:r>
            <a:r>
              <a:rPr lang="en-US" altLang="zh-CN" sz="1865" b="1" kern="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Mai</a:t>
            </a:r>
            <a:r>
              <a:rPr lang="en-US" altLang="zh-CN" sz="1865" b="1" kern="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  <a:endParaRPr lang="zh-CN" altLang="zh-CN" sz="1465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751667" y="3685540"/>
            <a:ext cx="614172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5335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mẹ </a:t>
            </a:r>
            <a:r>
              <a:rPr lang="en-US" sz="53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 nhà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537287" y="2473113"/>
            <a:ext cx="27863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61;p28"/>
          <p:cNvSpPr txBox="1"/>
          <p:nvPr/>
        </p:nvSpPr>
        <p:spPr>
          <a:xfrm>
            <a:off x="770467" y="1103207"/>
            <a:ext cx="5826760" cy="206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Viết vào vở câu hỏi b ở mục 3</a:t>
            </a:r>
            <a:endParaRPr lang="en-US" sz="8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26267"/>
            <a:ext cx="10515600" cy="36449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265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 ở nhà một mình, em không được (....) cho người lạ?</a:t>
            </a:r>
          </a:p>
          <a:p>
            <a:pPr marL="0" indent="0" algn="ctr">
              <a:buNone/>
            </a:pPr>
            <a:endParaRPr lang="en-US" sz="4265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2033" y="317500"/>
            <a:ext cx="6156960" cy="113284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4. Hoàn thiện câu</a:t>
            </a:r>
            <a:endParaRPr lang="en-US" sz="4800" b="1" dirty="0">
              <a:solidFill>
                <a:schemeClr val="bg1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578947" y="4668520"/>
            <a:ext cx="815170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latin typeface="Arial-Rounded" panose="020B0500000000000000" charset="0"/>
                <a:cs typeface="Arial-Rounded" panose="020B0500000000000000" charset="0"/>
              </a:rPr>
              <a:t>Mời                       Mở cửa                        Nghe lời</a:t>
            </a:r>
          </a:p>
        </p:txBody>
      </p:sp>
      <p:sp>
        <p:nvSpPr>
          <p:cNvPr id="5" name="Oval 4"/>
          <p:cNvSpPr/>
          <p:nvPr/>
        </p:nvSpPr>
        <p:spPr>
          <a:xfrm>
            <a:off x="4538133" y="4533053"/>
            <a:ext cx="2420620" cy="803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>
                <a:latin typeface="Arial-Rounded" panose="020B0500000000000000" charset="0"/>
                <a:cs typeface="Arial-Rounded" panose="020B0500000000000000" charset="0"/>
              </a:rPr>
              <a:t>Mở cửa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8" grpId="0" bldLvl="0" animBg="1"/>
      <p:bldP spid="8" grpId="1" animBg="1"/>
      <p:bldP spid="4" grpId="0"/>
      <p:bldP spid="4" grpId="1"/>
      <p:bldP spid="5" grpId="0" bldLvl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07" y="199813"/>
            <a:ext cx="6926580" cy="6773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>
        <p:wipe/>
      </p:transition>
    </mc:Choice>
    <mc:Fallback xmlns="">
      <p:transition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82033" y="317500"/>
            <a:ext cx="6156960" cy="113284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Nghe viết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611967"/>
            <a:ext cx="10137140" cy="256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1453"/>
            <a:ext cx="10515600" cy="4582160"/>
          </a:xfrm>
        </p:spPr>
        <p:txBody>
          <a:bodyPr/>
          <a:lstStyle/>
          <a:p>
            <a:endParaRPr lang="en-US"/>
          </a:p>
        </p:txBody>
      </p:sp>
      <p:sp>
        <p:nvSpPr>
          <p:cNvPr id="21505" name="Title 1"/>
          <p:cNvSpPr txBox="1"/>
          <p:nvPr/>
        </p:nvSpPr>
        <p:spPr>
          <a:xfrm>
            <a:off x="1072727" y="-502920"/>
            <a:ext cx="14020800" cy="1631951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endParaRPr lang="en-US" altLang="en-US" sz="4265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06" name="Subtitle 2"/>
          <p:cNvSpPr txBox="1"/>
          <p:nvPr/>
        </p:nvSpPr>
        <p:spPr>
          <a:xfrm>
            <a:off x="1458384" y="2533651"/>
            <a:ext cx="15303500" cy="329141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1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vi-VN" sz="3735" dirty="0">
                <a:latin typeface="Calibri" panose="020F0502020204030204" charset="0"/>
                <a:cs typeface="Calibri" panose="020F0502020204030204" charset="0"/>
              </a:rPr>
              <a:t> Chọn chữ phù hợp thay cho bông hoa</a:t>
            </a: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vi-VN" sz="3735" i="1" dirty="0">
                <a:latin typeface="Calibri" panose="020F0502020204030204" charset="0"/>
                <a:cs typeface="Calibri" panose="020F0502020204030204" charset="0"/>
              </a:rPr>
              <a:t>a. c</a:t>
            </a:r>
            <a:r>
              <a:rPr lang="vi-VN" altLang="en-US" sz="3735" dirty="0">
                <a:latin typeface="Calibri" panose="020F0502020204030204" charset="0"/>
                <a:cs typeface="Calibri" panose="020F0502020204030204" charset="0"/>
              </a:rPr>
              <a:t> hay </a:t>
            </a:r>
            <a:r>
              <a:rPr lang="en-US" altLang="vi-VN" sz="3735" dirty="0">
                <a:latin typeface="Calibri" panose="020F0502020204030204" charset="0"/>
                <a:cs typeface="Calibri" panose="020F0502020204030204" charset="0"/>
              </a:rPr>
              <a:t>k</a:t>
            </a:r>
            <a:r>
              <a:rPr lang="vi-VN" altLang="en-US" sz="3735" i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altLang="en-US" sz="3735" dirty="0">
                <a:latin typeface="Calibri" panose="020F0502020204030204" charset="0"/>
                <a:cs typeface="Calibri" panose="020F0502020204030204" charset="0"/>
              </a:rPr>
              <a:t>?        </a:t>
            </a:r>
            <a:r>
              <a:rPr lang="en-US" altLang="vi-VN" sz="4265" dirty="0">
                <a:latin typeface="Calibri" panose="020F0502020204030204" charset="0"/>
                <a:cs typeface="Calibri" panose="020F0502020204030204" charset="0"/>
              </a:rPr>
              <a:t>Kỳ lạ</a:t>
            </a:r>
            <a:r>
              <a:rPr lang="vi-VN" altLang="en-US" sz="4265" dirty="0">
                <a:latin typeface="Calibri" panose="020F0502020204030204" charset="0"/>
                <a:cs typeface="Calibri" panose="020F0502020204030204" charset="0"/>
              </a:rPr>
              <a:t>          </a:t>
            </a:r>
            <a:r>
              <a:rPr lang="en-US" altLang="vi-VN" sz="4265" dirty="0">
                <a:latin typeface="Calibri" panose="020F0502020204030204" charset="0"/>
                <a:cs typeface="Calibri" panose="020F0502020204030204" charset="0"/>
              </a:rPr>
              <a:t>cỏ non</a:t>
            </a:r>
            <a:r>
              <a:rPr lang="vi-VN" altLang="en-US" sz="4265" dirty="0">
                <a:latin typeface="Calibri" panose="020F0502020204030204" charset="0"/>
                <a:cs typeface="Calibri" panose="020F0502020204030204" charset="0"/>
              </a:rPr>
              <a:t>          </a:t>
            </a:r>
            <a:r>
              <a:rPr lang="en-US" altLang="vi-VN" sz="4265" dirty="0">
                <a:latin typeface="Calibri" panose="020F0502020204030204" charset="0"/>
                <a:cs typeface="Calibri" panose="020F0502020204030204" charset="0"/>
              </a:rPr>
              <a:t>Kể chuyện</a:t>
            </a: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vi-VN" sz="3735" i="1" dirty="0">
                <a:latin typeface="Calibri" panose="020F0502020204030204" charset="0"/>
                <a:cs typeface="Calibri" panose="020F0502020204030204" charset="0"/>
              </a:rPr>
              <a:t>b. v</a:t>
            </a:r>
            <a:r>
              <a:rPr lang="vi-VN" altLang="en-US" sz="3735" dirty="0">
                <a:latin typeface="Calibri" panose="020F0502020204030204" charset="0"/>
                <a:cs typeface="Calibri" panose="020F0502020204030204" charset="0"/>
              </a:rPr>
              <a:t> hay </a:t>
            </a:r>
            <a:r>
              <a:rPr lang="en-US" altLang="vi-VN" sz="3735" i="1" dirty="0">
                <a:latin typeface="Calibri" panose="020F0502020204030204" charset="0"/>
                <a:cs typeface="Calibri" panose="020F0502020204030204" charset="0"/>
              </a:rPr>
              <a:t>d</a:t>
            </a:r>
            <a:r>
              <a:rPr lang="vi-VN" altLang="en-US" sz="3735" i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altLang="en-US" sz="3735" dirty="0">
                <a:latin typeface="Calibri" panose="020F0502020204030204" charset="0"/>
                <a:cs typeface="Calibri" panose="020F0502020204030204" charset="0"/>
              </a:rPr>
              <a:t>?     </a:t>
            </a:r>
            <a:r>
              <a:rPr lang="vi-VN" altLang="en-US" sz="3735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  </a:t>
            </a:r>
            <a:r>
              <a:rPr lang="en-US" sz="4265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về nhà    dê con        vội vã</a:t>
            </a:r>
          </a:p>
        </p:txBody>
      </p:sp>
      <p:sp>
        <p:nvSpPr>
          <p:cNvPr id="14" name="Oval 13"/>
          <p:cNvSpPr/>
          <p:nvPr/>
        </p:nvSpPr>
        <p:spPr>
          <a:xfrm>
            <a:off x="480484" y="2768600"/>
            <a:ext cx="876300" cy="81491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73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AutoShape 14" descr="daisy_button_pink_hb"/>
          <p:cNvSpPr/>
          <p:nvPr/>
        </p:nvSpPr>
        <p:spPr>
          <a:xfrm>
            <a:off x="8325273" y="4900084"/>
            <a:ext cx="986367" cy="924983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7" name="AutoShape 14" descr="daisy_button_pink_hb"/>
          <p:cNvSpPr/>
          <p:nvPr/>
        </p:nvSpPr>
        <p:spPr>
          <a:xfrm>
            <a:off x="6056207" y="4900507"/>
            <a:ext cx="847513" cy="924560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8" name="AutoShape 14" descr="daisy_button_pink_hb"/>
          <p:cNvSpPr/>
          <p:nvPr/>
        </p:nvSpPr>
        <p:spPr>
          <a:xfrm>
            <a:off x="4084320" y="4900084"/>
            <a:ext cx="728133" cy="924983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9" name="AutoShape 14" descr="daisy_button_pink_hb"/>
          <p:cNvSpPr/>
          <p:nvPr/>
        </p:nvSpPr>
        <p:spPr>
          <a:xfrm>
            <a:off x="9080924" y="3824393"/>
            <a:ext cx="728133" cy="924984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30" name="AutoShape 14" descr="daisy_button_pink_hb"/>
          <p:cNvSpPr/>
          <p:nvPr/>
        </p:nvSpPr>
        <p:spPr>
          <a:xfrm>
            <a:off x="6316133" y="3716867"/>
            <a:ext cx="728133" cy="924984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31" name="AutoShape 14" descr="daisy_button_pink_hb"/>
          <p:cNvSpPr/>
          <p:nvPr/>
        </p:nvSpPr>
        <p:spPr>
          <a:xfrm>
            <a:off x="4181687" y="3826933"/>
            <a:ext cx="728133" cy="922867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1085" y="463550"/>
            <a:ext cx="7808595" cy="571373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1016000" y="862013"/>
            <a:ext cx="1097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718" rIns="91314" bIns="4571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882141" y="1981208"/>
            <a:ext cx="8199120" cy="2967991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91314" tIns="45718" rIns="91314" bIns="4571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2592050"/>
            <a:ext cx="55626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Khởi động</a:t>
            </a:r>
            <a:endParaRPr kumimoji="0" lang="en-US" sz="8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41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ẹ đi vắ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1" y="142876"/>
            <a:ext cx="10668000" cy="6034088"/>
          </a:xfrm>
        </p:spPr>
      </p:pic>
    </p:spTree>
    <p:extLst>
      <p:ext uri="{BB962C8B-B14F-4D97-AF65-F5344CB8AC3E}">
        <p14:creationId xmlns:p14="http://schemas.microsoft.com/office/powerpoint/2010/main" val="336940045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5569" y="439687"/>
            <a:ext cx="11340861" cy="748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5" dirty="0">
                <a:solidFill>
                  <a:srgbClr val="4CA420"/>
                </a:solidFill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1. </a:t>
            </a:r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Quan sát tranh</a:t>
            </a:r>
            <a:endParaRPr lang="zh-CN" altLang="en-US" sz="4265" dirty="0">
              <a:solidFill>
                <a:srgbClr val="4CA420"/>
              </a:solidFill>
              <a:latin typeface="Arial-Rounded" panose="020B0500000000000000" charset="0"/>
              <a:ea typeface="Arial-Rounded" panose="020B0500000000000000" pitchFamily="34" charset="-93"/>
              <a:cs typeface="Arial-Rounded" panose="020B0500000000000000" charset="0"/>
              <a:sym typeface="+mn-lt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847" y="1489287"/>
            <a:ext cx="5158740" cy="53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5" b="1" dirty="0">
                <a:latin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2135" b="1" dirty="0" err="1" smtClean="0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135" b="1" dirty="0" smtClean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135" b="1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2135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135" b="1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135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135" b="1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2135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135" b="1" dirty="0" err="1"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2135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135" b="1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2135" b="1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540" y="640927"/>
            <a:ext cx="6414347" cy="5575300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0" y="2336165"/>
            <a:ext cx="4687570" cy="139573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Có người tự xưng là bạn của bố đến gõ cửa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34738" y="4140412"/>
            <a:ext cx="5158740" cy="58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5" b="1">
                <a:latin typeface="Arial-Rounded" panose="020B0500000000000000" charset="0"/>
                <a:cs typeface="Arial-Rounded" panose="020B0500000000000000" charset="0"/>
              </a:rPr>
              <a:t>b. Theo em, bạn nhỏ nên làm gì? Vì sao?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102235" y="4977130"/>
            <a:ext cx="4687570" cy="139573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Bạn nhỏ không nên mở cửa cho người lạ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4" grpId="1"/>
      <p:bldP spid="3" grpId="0" animBg="1"/>
      <p:bldP spid="3" grpId="1" animBg="1"/>
      <p:bldP spid="5" grpId="0"/>
      <p:bldP spid="5" grpId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0972" y="310080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27087" y="1845039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940848" y="2616623"/>
            <a:ext cx="18473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800">
              <a:latin typeface="UTM Avo" panose="02040603050506020204" pitchFamily="18" charset="0"/>
              <a:cs typeface="Arial-Rounded" panose="020B0500000000000000" charset="0"/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26423" y="1576251"/>
            <a:ext cx="119662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321050" y="0"/>
            <a:ext cx="5549900" cy="1214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1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Trả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 </a:t>
            </a:r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lời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 </a:t>
            </a:r>
          </a:p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câu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 </a:t>
            </a:r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hỏi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charset="0"/>
              <a:ea typeface="Arial-Rounded" panose="020B0500000000000000" pitchFamily="34" charset="-93"/>
              <a:cs typeface="Arial-Rounded" panose="020B0500000000000000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31068" y="1555940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3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984673" y="625687"/>
            <a:ext cx="10231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a.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Dê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dặn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dê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chỉ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mở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cửa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527213" y="1186180"/>
            <a:ext cx="559731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Khi nghe thấy tiếng mẹ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58333" y="2049780"/>
            <a:ext cx="10060940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latin typeface="UTM Avo" panose="02040603050506020204" pitchFamily="18" charset="0"/>
                <a:cs typeface="Arial-Rounded" panose="020B0500000000000000" charset="0"/>
              </a:rPr>
              <a:t>b. Sói làm gì khi dê mẹ vừa đi xa?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578100" y="2682240"/>
            <a:ext cx="59859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</a:rPr>
              <a:t>Gõ cửa và giả giọng dê mẹ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54853" y="3544993"/>
            <a:ext cx="10060940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latin typeface="UTM Avo" panose="02040603050506020204" pitchFamily="18" charset="0"/>
                <a:cs typeface="Arial-Rounded" panose="020B0500000000000000" charset="0"/>
              </a:rPr>
              <a:t>c. Nghe chuyện, dê mẹ đã nói gì với đàn con?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673773" y="4384887"/>
            <a:ext cx="59859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</a:rPr>
              <a:t>Khen các con ngoan lắm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  <p:bldP spid="9" grpId="0"/>
      <p:bldP spid="9" grpId="1"/>
      <p:bldP spid="3" grpId="0"/>
      <p:bldP spid="3" grpId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8104" y="2194560"/>
            <a:ext cx="7516368" cy="1591056"/>
          </a:xfrm>
          <a:prstGeom prst="rect">
            <a:avLst/>
          </a:prstGeom>
          <a:noFill/>
        </p:spPr>
        <p:txBody>
          <a:bodyPr numCol="1">
            <a:prstTxWarp prst="textDoubleWave1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60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6600" b="1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660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en-GB" sz="6600" b="1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397</Words>
  <Application>Microsoft Office PowerPoint</Application>
  <PresentationFormat>Widescreen</PresentationFormat>
  <Paragraphs>49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Chivo Light</vt:lpstr>
      <vt:lpstr>Times New Roman</vt:lpstr>
      <vt:lpstr>UTM Avo</vt:lpstr>
      <vt:lpstr>Verdana</vt:lpstr>
      <vt:lpstr>Wingdings</vt:lpstr>
      <vt:lpstr>思源黑体 CN Light</vt:lpstr>
      <vt:lpstr>方正准圆简体</vt:lpstr>
      <vt:lpstr>Office Theme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5</cp:revision>
  <dcterms:created xsi:type="dcterms:W3CDTF">2020-08-25T14:33:00Z</dcterms:created>
  <dcterms:modified xsi:type="dcterms:W3CDTF">2024-03-07T01:51:29Z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