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23" r:id="rId2"/>
    <p:sldId id="526" r:id="rId3"/>
    <p:sldId id="558" r:id="rId4"/>
    <p:sldId id="525" r:id="rId5"/>
    <p:sldId id="528" r:id="rId6"/>
    <p:sldId id="554" r:id="rId7"/>
    <p:sldId id="555" r:id="rId8"/>
    <p:sldId id="568" r:id="rId9"/>
    <p:sldId id="557" r:id="rId10"/>
    <p:sldId id="564" r:id="rId11"/>
    <p:sldId id="565" r:id="rId12"/>
    <p:sldId id="567" r:id="rId13"/>
    <p:sldId id="556" r:id="rId14"/>
    <p:sldId id="560" r:id="rId15"/>
    <p:sldId id="561" r:id="rId16"/>
    <p:sldId id="562" r:id="rId17"/>
    <p:sldId id="566" r:id="rId18"/>
    <p:sldId id="267" r:id="rId19"/>
    <p:sldId id="257" r:id="rId20"/>
    <p:sldId id="268" r:id="rId21"/>
    <p:sldId id="258" r:id="rId22"/>
    <p:sldId id="259" r:id="rId23"/>
    <p:sldId id="260" r:id="rId24"/>
    <p:sldId id="5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DF8"/>
    <a:srgbClr val="77A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 snapToGrid="0">
      <p:cViewPr varScale="1">
        <p:scale>
          <a:sx n="74" d="100"/>
          <a:sy n="74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191E0-DC5A-41B5-B5E8-316B5F1F0B1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F97FF-0277-456D-BC96-4FB3790B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85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3219B-A5DC-F276-BB59-73C80D178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AA6736-BF57-478C-74C9-C080263A3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8EB140-F3DE-06F8-44B0-31F274662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6E0A-8120-46FA-9593-49D2DA78BBB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144CB4-A7A7-D96C-EBA2-FD28F452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D40223-60FC-1EA2-E6B5-76F728CBD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E411-AF05-4F25-BF91-50CD11E2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30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74EEBA-308F-9A72-B69B-F02A98B69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8F0AEB-C0D9-D6B3-8ECA-4B3811F88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B0BB84-FF28-268E-FF84-063163C6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6E0A-8120-46FA-9593-49D2DA78BBB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281ABE-E31E-373A-B7D0-3EEE2591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E8A7EA-689F-58A5-FF2B-36FBE8663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E411-AF05-4F25-BF91-50CD11E2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8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E8F69A0-28A3-2A39-7A62-C9113B9E2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C2B3E1-0D07-37AC-592D-FEFA3D3C8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312325-6E30-C0F7-57B5-57A48175F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6E0A-8120-46FA-9593-49D2DA78BBB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C8798B-C0C5-34F9-E678-AB7015010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095E3-D3FA-DF42-545C-1FD47E6D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E411-AF05-4F25-BF91-50CD11E2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7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5D9EFF-185A-3971-8594-54D565AE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062E59-3EF8-E4E8-4885-CE27D48F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B3E4F-62F2-F86A-5346-613C1A79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6E0A-8120-46FA-9593-49D2DA78BBB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FF8FEB-2BDD-9B72-E206-986784437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CC632-8D72-8148-632C-A3977AB9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E411-AF05-4F25-BF91-50CD11E2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2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8115DF-9238-1A97-23AB-AEB43493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37BD10-018D-0C3D-2282-F4760D73C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6B5855-538A-526D-C5EC-FC148AC0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6E0A-8120-46FA-9593-49D2DA78BBB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51319B-2E2F-609E-156B-EFC958A8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878B1-5BEA-71F3-256A-115A0B7A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E411-AF05-4F25-BF91-50CD11E2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7D9543-F817-F233-D470-B8BD1471C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220087-5B98-88AD-6D6C-3D47DBD41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B46E2E-796A-9167-02BB-B3CC51183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7082FC-2CA8-4A7E-6FA5-A6D822FE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6E0A-8120-46FA-9593-49D2DA78BBB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C0BB22-096E-E4DE-9329-577C017A5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D9D0530-020C-3F4A-7904-567485E3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E411-AF05-4F25-BF91-50CD11E2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74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236050-D640-E820-E937-291A175C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419014-0E89-679C-42E4-FE2604ECA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5D91A9-D053-CE37-2760-76F4BDCD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B31BA3-E049-1A17-3C22-9E6B4D89E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308142A-ADD4-5381-8286-DB172A6453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4F66CBF-DDAE-E6FB-3EBF-1BC39049C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6E0A-8120-46FA-9593-49D2DA78BBB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2393A6-7616-834D-31F6-846468746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70935D8-50B5-C09D-189C-FB9DCAB2E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E411-AF05-4F25-BF91-50CD11E2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0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6D51DB-53D0-D2DE-4DEB-5BFF64AC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33D1DBD-A161-39B9-C467-06110B6EC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6E0A-8120-46FA-9593-49D2DA78BBB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83682E2-1656-A05E-24B9-A0CFCCE1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E39601-A8FE-C881-A59D-4A135823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E411-AF05-4F25-BF91-50CD11E2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2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7A4C9B-E377-4156-7F76-EF8F7D8B6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6E0A-8120-46FA-9593-49D2DA78BBB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AE4F76D-1443-B623-7B72-A6637D4F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8B83B5-9289-D590-A8D5-645E26A7F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E411-AF05-4F25-BF91-50CD11E2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1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FEBE5A-EA84-6C2F-4845-613924F2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9AAFFA-6CD2-7AD2-654D-4AF17BAC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ADFEF3-88AA-AD75-EBDF-9BD9D388D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2E7F29-F14A-7714-2BF7-9738439A7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6E0A-8120-46FA-9593-49D2DA78BBB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11C8C4-CE05-446B-9B79-BB8DAB7E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86BB63-C1D4-D3B4-AA7D-021C47DB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E411-AF05-4F25-BF91-50CD11E2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2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677B49-A183-0EA0-58F0-340029599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6CC307F-4B64-1891-C58B-3BF68AAE5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60EA1C-FCA2-4343-7BDE-1F0EEFA13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E344C9-C9F4-F0D6-380F-F442C721D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6E0A-8120-46FA-9593-49D2DA78BBB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19B88E-5523-4F83-2D53-363C34F61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383154-7687-68AC-E9E2-C8B2DE0E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E411-AF05-4F25-BF91-50CD11E2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5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B570B3-F283-7FB2-378D-D27F8A3B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B87725-523E-EFF2-FC6F-1B2A98DC9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6E651D-1AE6-DA6F-7F87-079D860B2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46E0A-8120-46FA-9593-49D2DA78BBB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398AA4-AB28-870B-700A-F15E008AB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2F154C-9DDE-C445-C5D4-1733799A1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AE411-AF05-4F25-BF91-50CD11E2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2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Quiz%20(Published)/index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" Target="slide20.xml"/><Relationship Id="rId7" Type="http://schemas.openxmlformats.org/officeDocument/2006/relationships/image" Target="../media/image17.png"/><Relationship Id="rId12" Type="http://schemas.openxmlformats.org/officeDocument/2006/relationships/slide" Target="slide23.xml"/><Relationship Id="rId2" Type="http://schemas.openxmlformats.org/officeDocument/2006/relationships/image" Target="../media/image14.jpeg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gif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slide" Target="slide22.xml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8.gif"/><Relationship Id="rId5" Type="http://schemas.openxmlformats.org/officeDocument/2006/relationships/image" Target="../media/image15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8.gif"/><Relationship Id="rId5" Type="http://schemas.openxmlformats.org/officeDocument/2006/relationships/image" Target="../media/image17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8.gif"/><Relationship Id="rId5" Type="http://schemas.openxmlformats.org/officeDocument/2006/relationships/image" Target="../media/image19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8.gif"/><Relationship Id="rId5" Type="http://schemas.openxmlformats.org/officeDocument/2006/relationships/image" Target="../media/image21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B18012-1EBF-AA26-4C80-2C7F0B3ED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306" cy="7003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0C8424-F81B-A2E4-C3ED-BD77E545FC25}"/>
              </a:ext>
            </a:extLst>
          </p:cNvPr>
          <p:cNvSpPr txBox="1"/>
          <p:nvPr/>
        </p:nvSpPr>
        <p:spPr>
          <a:xfrm>
            <a:off x="983435" y="440773"/>
            <a:ext cx="993194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Kính</a:t>
            </a:r>
            <a:r>
              <a:rPr lang="en-US" sz="8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chào</a:t>
            </a:r>
            <a:r>
              <a:rPr lang="en-US" sz="8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Ban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giám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hiệu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cùng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quý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thầy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cô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về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dự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Chuyên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đề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môn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Tiếng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Việt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lớp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3 </a:t>
            </a:r>
          </a:p>
          <a:p>
            <a:pPr algn="ctr"/>
            <a:endParaRPr lang="en-US" sz="7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358078-45C7-CD60-BF1C-DAA95F6F4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80"/>
            <a:ext cx="12192001" cy="6827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598ED6-4E09-C111-7E36-361BA8D49A7D}"/>
              </a:ext>
            </a:extLst>
          </p:cNvPr>
          <p:cNvSpPr txBox="1"/>
          <p:nvPr/>
        </p:nvSpPr>
        <p:spPr>
          <a:xfrm>
            <a:off x="1624311" y="908939"/>
            <a:ext cx="83463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Kính</a:t>
            </a:r>
            <a:r>
              <a:rPr lang="en-US" sz="9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9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chào</a:t>
            </a:r>
            <a:r>
              <a:rPr lang="en-US" sz="9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sz="6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quý</a:t>
            </a:r>
            <a:r>
              <a:rPr lang="en-US" sz="6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thầy</a:t>
            </a:r>
            <a:r>
              <a:rPr lang="en-US" sz="6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cô</a:t>
            </a:r>
            <a:r>
              <a:rPr lang="en-US" sz="6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về</a:t>
            </a:r>
            <a:r>
              <a:rPr lang="en-US" sz="6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dự</a:t>
            </a:r>
            <a:r>
              <a:rPr lang="en-US" sz="6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Chuyên</a:t>
            </a:r>
            <a:r>
              <a:rPr lang="en-US" sz="6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đề</a:t>
            </a:r>
            <a:r>
              <a:rPr lang="en-US" sz="6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môn</a:t>
            </a:r>
            <a:r>
              <a:rPr lang="en-US" sz="6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Tiếng</a:t>
            </a:r>
            <a:r>
              <a:rPr lang="en-US" sz="6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Việt</a:t>
            </a:r>
            <a:r>
              <a:rPr lang="en-US" sz="6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sz="6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lớp</a:t>
            </a:r>
            <a:r>
              <a:rPr lang="en-US" sz="6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467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022720-EDFC-F1E4-F5B7-F8C9246ED8F8}"/>
              </a:ext>
            </a:extLst>
          </p:cNvPr>
          <p:cNvSpPr txBox="1"/>
          <p:nvPr/>
        </p:nvSpPr>
        <p:spPr>
          <a:xfrm>
            <a:off x="351977" y="1380716"/>
            <a:ext cx="117330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Nàng tiên vung cây đũa thần lên và bảo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nào làm việc chăm chỉ sẽ được nhận quà.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A8E5F7-9651-899A-0E5B-80251AC96DD4}"/>
              </a:ext>
            </a:extLst>
          </p:cNvPr>
          <p:cNvSpPr txBox="1"/>
          <p:nvPr/>
        </p:nvSpPr>
        <p:spPr>
          <a:xfrm>
            <a:off x="2817289" y="2199511"/>
            <a:ext cx="396240" cy="11079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064E8B-64F2-9A5B-4C66-6E456956F299}"/>
              </a:ext>
            </a:extLst>
          </p:cNvPr>
          <p:cNvSpPr txBox="1"/>
          <p:nvPr/>
        </p:nvSpPr>
        <p:spPr>
          <a:xfrm>
            <a:off x="3213529" y="2257879"/>
            <a:ext cx="396240" cy="11079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047F46-FC2A-630C-B6B4-329346D40CE7}"/>
              </a:ext>
            </a:extLst>
          </p:cNvPr>
          <p:cNvSpPr txBox="1"/>
          <p:nvPr/>
        </p:nvSpPr>
        <p:spPr>
          <a:xfrm>
            <a:off x="8062555" y="3135042"/>
            <a:ext cx="396240" cy="11079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965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F086570-398D-DA8C-0C0C-175F49B3B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09B18E-63A0-9DC4-F8B0-2BC1C6F5F34D}"/>
              </a:ext>
            </a:extLst>
          </p:cNvPr>
          <p:cNvSpPr txBox="1"/>
          <p:nvPr/>
        </p:nvSpPr>
        <p:spPr>
          <a:xfrm>
            <a:off x="301260" y="1712792"/>
            <a:ext cx="117330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Tôi vẫn nhớ như in lời kể của bà</a:t>
            </a:r>
            <a:endParaRPr lang="en-US" sz="60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6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 xoài này, ông mang từ Cao Lãnh về trồng.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F57EAC-0177-FDEF-674A-E37A3B6672E5}"/>
              </a:ext>
            </a:extLst>
          </p:cNvPr>
          <p:cNvSpPr txBox="1"/>
          <p:nvPr/>
        </p:nvSpPr>
        <p:spPr>
          <a:xfrm>
            <a:off x="11551920" y="1712792"/>
            <a:ext cx="95628" cy="11079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78C80F-7A57-0105-B2F2-9975C4B7DE5A}"/>
              </a:ext>
            </a:extLst>
          </p:cNvPr>
          <p:cNvSpPr txBox="1"/>
          <p:nvPr/>
        </p:nvSpPr>
        <p:spPr>
          <a:xfrm>
            <a:off x="562678" y="2636826"/>
            <a:ext cx="396240" cy="11079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1FD434-491A-E07A-3323-7EC5F5F15AC6}"/>
              </a:ext>
            </a:extLst>
          </p:cNvPr>
          <p:cNvSpPr txBox="1"/>
          <p:nvPr/>
        </p:nvSpPr>
        <p:spPr>
          <a:xfrm>
            <a:off x="5245803" y="3509651"/>
            <a:ext cx="396240" cy="11079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305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575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3BA286-FBE0-8CEB-279F-3176F7CBB6CE}"/>
              </a:ext>
            </a:extLst>
          </p:cNvPr>
          <p:cNvSpPr txBox="1"/>
          <p:nvPr/>
        </p:nvSpPr>
        <p:spPr>
          <a:xfrm>
            <a:off x="609759" y="506651"/>
            <a:ext cx="1120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2. </a:t>
            </a:r>
            <a:r>
              <a:rPr lang="en-US" sz="2800" dirty="0" err="1">
                <a:solidFill>
                  <a:srgbClr val="0070C0"/>
                </a:solidFill>
              </a:rPr>
              <a:t>Ghép</a:t>
            </a:r>
            <a:r>
              <a:rPr lang="en-US" sz="2800" dirty="0">
                <a:solidFill>
                  <a:srgbClr val="0070C0"/>
                </a:solidFill>
              </a:rPr>
              <a:t> ý ở </a:t>
            </a:r>
            <a:r>
              <a:rPr lang="en-US" sz="2800" dirty="0" err="1">
                <a:solidFill>
                  <a:srgbClr val="0070C0"/>
                </a:solidFill>
              </a:rPr>
              <a:t>cột</a:t>
            </a:r>
            <a:r>
              <a:rPr lang="en-US" sz="2800" dirty="0">
                <a:solidFill>
                  <a:srgbClr val="0070C0"/>
                </a:solidFill>
              </a:rPr>
              <a:t> A </a:t>
            </a:r>
            <a:r>
              <a:rPr lang="en-US" sz="2800" dirty="0" err="1">
                <a:solidFill>
                  <a:srgbClr val="0070C0"/>
                </a:solidFill>
              </a:rPr>
              <a:t>với</a:t>
            </a:r>
            <a:r>
              <a:rPr lang="en-US" sz="2800" dirty="0">
                <a:solidFill>
                  <a:srgbClr val="0070C0"/>
                </a:solidFill>
              </a:rPr>
              <a:t> ý </a:t>
            </a:r>
            <a:r>
              <a:rPr lang="en-US" sz="2800" dirty="0" err="1">
                <a:solidFill>
                  <a:srgbClr val="0070C0"/>
                </a:solidFill>
              </a:rPr>
              <a:t>phù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hợp</a:t>
            </a:r>
            <a:r>
              <a:rPr lang="en-US" sz="2800" dirty="0">
                <a:solidFill>
                  <a:srgbClr val="0070C0"/>
                </a:solidFill>
              </a:rPr>
              <a:t> ở </a:t>
            </a:r>
            <a:r>
              <a:rPr lang="en-US" sz="2800" dirty="0" err="1">
                <a:solidFill>
                  <a:srgbClr val="0070C0"/>
                </a:solidFill>
              </a:rPr>
              <a:t>cột</a:t>
            </a:r>
            <a:r>
              <a:rPr lang="en-US" sz="2800" dirty="0">
                <a:solidFill>
                  <a:srgbClr val="0070C0"/>
                </a:solidFill>
              </a:rPr>
              <a:t> B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tạo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câu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8" name="Picture 7">
            <a:hlinkClick r:id="rId2" action="ppaction://hlinkfile"/>
            <a:extLst>
              <a:ext uri="{FF2B5EF4-FFF2-40B4-BE49-F238E27FC236}">
                <a16:creationId xmlns:a16="http://schemas.microsoft.com/office/drawing/2014/main" xmlns="" id="{FF04C4CC-1C90-52BB-1490-5D33C18A8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24814" r="11250" b="35185"/>
          <a:stretch/>
        </p:blipFill>
        <p:spPr>
          <a:xfrm>
            <a:off x="443257" y="1181784"/>
            <a:ext cx="11130388" cy="4707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7EA409-6C6F-5B49-BDFA-3F0565B73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3" y="1308243"/>
            <a:ext cx="11456100" cy="48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A991F0C-EC8E-D590-738A-FF452CBF6421}"/>
              </a:ext>
            </a:extLst>
          </p:cNvPr>
          <p:cNvSpPr/>
          <p:nvPr/>
        </p:nvSpPr>
        <p:spPr>
          <a:xfrm>
            <a:off x="531073" y="405643"/>
            <a:ext cx="1188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nl-NL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tranh đặt và trả lời câu hỏi “Bằng gì?”</a:t>
            </a:r>
            <a:endParaRPr lang="en-US" sz="3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5A2DD4-42A7-F5CB-67C1-B61393132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0" t="23333" r="3750" b="12963"/>
          <a:stretch/>
        </p:blipFill>
        <p:spPr>
          <a:xfrm>
            <a:off x="284559" y="1196820"/>
            <a:ext cx="11622881" cy="51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62D6F7-39FC-5EC1-49B6-2648C44D7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3" t="11481" r="4167" b="24074"/>
          <a:stretch/>
        </p:blipFill>
        <p:spPr>
          <a:xfrm>
            <a:off x="486976" y="448051"/>
            <a:ext cx="11030324" cy="596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7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059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B66E42-979C-5FFD-7E82-B1298FD5A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B7FF6D-107E-2A3C-1F7E-ACDEA6E13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C01D2B-964E-FE4D-0DD4-8347569D1FA4}"/>
              </a:ext>
            </a:extLst>
          </p:cNvPr>
          <p:cNvSpPr txBox="1"/>
          <p:nvPr/>
        </p:nvSpPr>
        <p:spPr>
          <a:xfrm>
            <a:off x="2007141" y="3093397"/>
            <a:ext cx="1018485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Vận</a:t>
            </a:r>
            <a:r>
              <a:rPr lang="en-US" sz="130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30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dụng</a:t>
            </a:r>
            <a:endParaRPr lang="en-US" sz="130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8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B7A6B1-0AC3-4C44-1014-E3C7F1B17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0"/>
            <a:ext cx="1211884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5" y="4397792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44444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1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676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81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56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85" y="4267245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60" y="3755136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41" y="429642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6" y="378431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F7AA7C-AC34-771C-C0F5-C89FB4C51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8E193E-A503-8E3C-31E6-119E74FFF387}"/>
              </a:ext>
            </a:extLst>
          </p:cNvPr>
          <p:cNvSpPr txBox="1"/>
          <p:nvPr/>
        </p:nvSpPr>
        <p:spPr>
          <a:xfrm>
            <a:off x="2033080" y="2966937"/>
            <a:ext cx="89591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Khởi</a:t>
            </a:r>
            <a:r>
              <a:rPr lang="en-US" sz="150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50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động</a:t>
            </a:r>
            <a:endParaRPr lang="en-US" sz="150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6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thẻ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quyền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164057" y="632845"/>
            <a:ext cx="7503894" cy="12791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ngoặc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kép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853999" y="2121272"/>
            <a:ext cx="699590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trực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trọn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vẹn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15197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595336" y="589152"/>
            <a:ext cx="7825516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574240" y="2607448"/>
            <a:ext cx="782296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gỗ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023883" y="469231"/>
            <a:ext cx="712162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103103" y="2373422"/>
            <a:ext cx="696394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863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661482" y="321173"/>
            <a:ext cx="946949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vẹn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264153" y="2387844"/>
            <a:ext cx="666238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kép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820E72-753A-3D60-AB99-FDD09B44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88D709-B917-F24A-65CB-E6E5B186A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306" cy="7003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71040-0337-D8DA-513C-76151E40BC14}"/>
              </a:ext>
            </a:extLst>
          </p:cNvPr>
          <p:cNvSpPr txBox="1"/>
          <p:nvPr/>
        </p:nvSpPr>
        <p:spPr>
          <a:xfrm>
            <a:off x="983435" y="440773"/>
            <a:ext cx="993194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Kính</a:t>
            </a:r>
            <a:r>
              <a:rPr lang="en-US" sz="8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chào</a:t>
            </a:r>
            <a:r>
              <a:rPr lang="en-US" sz="8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Ban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giám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hiệu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cùng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quý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thầy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cô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về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dự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Chuyên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đề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môn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Tiếng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Việt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lớp</a:t>
            </a:r>
            <a:r>
              <a:rPr lang="en-US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3 </a:t>
            </a:r>
          </a:p>
          <a:p>
            <a:pPr algn="ctr"/>
            <a:endParaRPr lang="en-US" sz="7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A8E7F-BA36-3E06-5F2A-70F0B7DA4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27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1536D9-ADC4-7705-EF1C-0FB9899A03C9}"/>
              </a:ext>
            </a:extLst>
          </p:cNvPr>
          <p:cNvSpPr txBox="1"/>
          <p:nvPr/>
        </p:nvSpPr>
        <p:spPr>
          <a:xfrm>
            <a:off x="1776239" y="1374740"/>
            <a:ext cx="8346332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Xin </a:t>
            </a:r>
            <a:r>
              <a:rPr lang="en-US" sz="115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cảm</a:t>
            </a:r>
            <a:r>
              <a:rPr lang="en-US" sz="115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15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ơn</a:t>
            </a:r>
            <a:endParaRPr lang="en-US" sz="115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7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quý</a:t>
            </a:r>
            <a:r>
              <a:rPr lang="en-US" sz="7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thầy</a:t>
            </a:r>
            <a:r>
              <a:rPr lang="en-US" sz="7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cô</a:t>
            </a:r>
            <a:r>
              <a:rPr lang="en-US" sz="7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sz="7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7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các</a:t>
            </a:r>
            <a:r>
              <a:rPr lang="en-US" sz="7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em</a:t>
            </a:r>
            <a:r>
              <a:rPr lang="en-US" sz="7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học</a:t>
            </a:r>
            <a:r>
              <a:rPr lang="en-US" sz="7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sinh</a:t>
            </a:r>
            <a:r>
              <a:rPr lang="en-US" sz="7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466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xmlns="" id="{B4165334-147F-3609-60D2-0247C8A87382}"/>
              </a:ext>
            </a:extLst>
          </p:cNvPr>
          <p:cNvSpPr/>
          <p:nvPr/>
        </p:nvSpPr>
        <p:spPr>
          <a:xfrm>
            <a:off x="1641244" y="867644"/>
            <a:ext cx="7463846" cy="1727200"/>
          </a:xfrm>
          <a:prstGeom prst="foldedCorne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xmlns="" id="{7C041CF5-87EC-A4EB-EBCF-6A8B68D79BA8}"/>
              </a:ext>
            </a:extLst>
          </p:cNvPr>
          <p:cNvSpPr/>
          <p:nvPr/>
        </p:nvSpPr>
        <p:spPr>
          <a:xfrm>
            <a:off x="3061483" y="2852646"/>
            <a:ext cx="7463846" cy="2821021"/>
          </a:xfrm>
          <a:prstGeom prst="foldedCorne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kê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trực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336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39A612-2662-60EF-F5A7-DC55982A1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39"/>
            <a:ext cx="12192001" cy="6827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C4613B-CEF8-8218-074B-8448672CEAB5}"/>
              </a:ext>
            </a:extLst>
          </p:cNvPr>
          <p:cNvSpPr txBox="1"/>
          <p:nvPr/>
        </p:nvSpPr>
        <p:spPr>
          <a:xfrm>
            <a:off x="1922833" y="1910448"/>
            <a:ext cx="83463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 12: </a:t>
            </a:r>
            <a:r>
              <a:rPr lang="en-US" sz="3600" b="1" dirty="0" err="1">
                <a:solidFill>
                  <a:srgbClr val="FFFF00"/>
                </a:solidFill>
                <a:latin typeface="t"/>
              </a:rPr>
              <a:t>Luyện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FF00"/>
                </a:solidFill>
                <a:latin typeface="t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"/>
              </a:rPr>
              <a:t>ngoặc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"/>
              </a:rPr>
              <a:t>kép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; </a:t>
            </a:r>
            <a:r>
              <a:rPr lang="en-US" sz="3600" b="1" dirty="0" err="1">
                <a:solidFill>
                  <a:srgbClr val="FFFF00"/>
                </a:solidFill>
                <a:latin typeface="t"/>
              </a:rPr>
              <a:t>Đặt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"/>
              </a:rPr>
              <a:t>trả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"/>
              </a:rPr>
              <a:t>lời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"/>
              </a:rPr>
              <a:t>hỏi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"/>
              </a:rPr>
              <a:t>Bằng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t"/>
              </a:rPr>
              <a:t>? (tr.53)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D05AF2-B987-4F9E-7C5B-867F56D4D77D}"/>
              </a:ext>
            </a:extLst>
          </p:cNvPr>
          <p:cNvSpPr txBox="1"/>
          <p:nvPr/>
        </p:nvSpPr>
        <p:spPr>
          <a:xfrm>
            <a:off x="1643975" y="710119"/>
            <a:ext cx="8346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 New Roman"/>
              </a:rPr>
              <a:t>Thứ</a:t>
            </a:r>
            <a:r>
              <a:rPr lang="en-US" sz="3600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 New Roman"/>
              </a:rPr>
              <a:t>Tư</a:t>
            </a:r>
            <a:r>
              <a:rPr lang="en-US" sz="3600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 New Roman"/>
              </a:rPr>
              <a:t>ngày</a:t>
            </a:r>
            <a:r>
              <a:rPr lang="en-US" sz="3600" dirty="0">
                <a:solidFill>
                  <a:schemeClr val="bg1"/>
                </a:solidFill>
                <a:latin typeface="Times  New Roman"/>
              </a:rPr>
              <a:t> 28 </a:t>
            </a:r>
            <a:r>
              <a:rPr lang="en-US" sz="3600" dirty="0" err="1">
                <a:solidFill>
                  <a:schemeClr val="bg1"/>
                </a:solidFill>
                <a:latin typeface="Times  New Roman"/>
              </a:rPr>
              <a:t>tháng</a:t>
            </a:r>
            <a:r>
              <a:rPr lang="en-US" sz="3600" dirty="0">
                <a:solidFill>
                  <a:schemeClr val="bg1"/>
                </a:solidFill>
                <a:latin typeface="Times  New Roman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 New Roman"/>
              </a:rPr>
              <a:t>năm</a:t>
            </a:r>
            <a:r>
              <a:rPr lang="en-US" sz="3600" dirty="0">
                <a:solidFill>
                  <a:schemeClr val="bg1"/>
                </a:solidFill>
                <a:latin typeface="Times  New Roman"/>
              </a:rPr>
              <a:t> 2024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Times  New Roman"/>
              </a:rPr>
              <a:t>Tiếng</a:t>
            </a:r>
            <a:r>
              <a:rPr lang="en-US" sz="3600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 New Roman"/>
              </a:rPr>
              <a:t>Việt</a:t>
            </a:r>
            <a:endParaRPr lang="en-US" sz="3600" dirty="0">
              <a:solidFill>
                <a:schemeClr val="bg1"/>
              </a:solidFill>
              <a:latin typeface="Times 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BC325A-1C69-D2E1-86F0-44DA300C8E72}"/>
              </a:ext>
            </a:extLst>
          </p:cNvPr>
          <p:cNvSpPr txBox="1"/>
          <p:nvPr/>
        </p:nvSpPr>
        <p:spPr>
          <a:xfrm>
            <a:off x="1835286" y="5649443"/>
            <a:ext cx="8346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</a:rPr>
              <a:t>: Lê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</a:rPr>
              <a:t> Liên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D72AB10-AF53-5FFB-6BE9-7E5FDC5637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7" t="48189" r="671"/>
          <a:stretch/>
        </p:blipFill>
        <p:spPr>
          <a:xfrm flipH="1">
            <a:off x="248718" y="5207669"/>
            <a:ext cx="1179696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F7AA7C-AC34-771C-C0F5-C89FB4C51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8E193E-A503-8E3C-31E6-119E74FFF387}"/>
              </a:ext>
            </a:extLst>
          </p:cNvPr>
          <p:cNvSpPr txBox="1"/>
          <p:nvPr/>
        </p:nvSpPr>
        <p:spPr>
          <a:xfrm>
            <a:off x="2007141" y="3093397"/>
            <a:ext cx="1018485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Khám</a:t>
            </a:r>
            <a:r>
              <a:rPr lang="en-US" sz="130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30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phá</a:t>
            </a:r>
            <a:endParaRPr lang="en-US" sz="130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1C380A-2082-8CA8-7C1A-E657E6279B0E}"/>
              </a:ext>
            </a:extLst>
          </p:cNvPr>
          <p:cNvSpPr txBox="1"/>
          <p:nvPr/>
        </p:nvSpPr>
        <p:spPr>
          <a:xfrm>
            <a:off x="330741" y="291417"/>
            <a:ext cx="11566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EF37ED-DDE9-0524-717E-96F90B7080FC}"/>
              </a:ext>
            </a:extLst>
          </p:cNvPr>
          <p:cNvSpPr txBox="1"/>
          <p:nvPr/>
        </p:nvSpPr>
        <p:spPr>
          <a:xfrm>
            <a:off x="615680" y="1574126"/>
            <a:ext cx="11281248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Diệp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!”.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Diệp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ạ?”.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ạ!”.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Diệp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huynh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ạ?”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                                      (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Khánh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733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13DF0DD-DB96-905B-5119-50F9118A2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4" t="34947" r="5833" b="15926"/>
          <a:stretch/>
        </p:blipFill>
        <p:spPr>
          <a:xfrm>
            <a:off x="2438400" y="1107440"/>
            <a:ext cx="7172959" cy="5323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1A4A106-ABA8-CF13-16E9-437DB7B0D4EC}"/>
              </a:ext>
            </a:extLst>
          </p:cNvPr>
          <p:cNvGrpSpPr/>
          <p:nvPr/>
        </p:nvGrpSpPr>
        <p:grpSpPr>
          <a:xfrm>
            <a:off x="8216518" y="1109254"/>
            <a:ext cx="3566808" cy="1815882"/>
            <a:chOff x="7159557" y="554238"/>
            <a:chExt cx="3566808" cy="181588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5718F7A1-A2BF-4C18-CFC1-3E261B39EC6F}"/>
                </a:ext>
              </a:extLst>
            </p:cNvPr>
            <p:cNvSpPr/>
            <p:nvPr/>
          </p:nvSpPr>
          <p:spPr>
            <a:xfrm>
              <a:off x="7159557" y="554238"/>
              <a:ext cx="3566808" cy="1489766"/>
            </a:xfrm>
            <a:prstGeom prst="wedgeRoundRectCallout">
              <a:avLst>
                <a:gd name="adj1" fmla="val -44746"/>
                <a:gd name="adj2" fmla="val 80576"/>
                <a:gd name="adj3" fmla="val 16667"/>
              </a:avLst>
            </a:prstGeom>
            <a:ln w="190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1D46EF0-08C1-EF63-5598-25726C687AB6}"/>
                </a:ext>
              </a:extLst>
            </p:cNvPr>
            <p:cNvSpPr txBox="1"/>
            <p:nvPr/>
          </p:nvSpPr>
          <p:spPr>
            <a:xfrm>
              <a:off x="7237379" y="554238"/>
              <a:ext cx="34889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nay,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đăng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Anh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  <a:p>
              <a:pPr algn="just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24E0806-1A2F-1226-49A1-36FDE7843F70}"/>
              </a:ext>
            </a:extLst>
          </p:cNvPr>
          <p:cNvGrpSpPr/>
          <p:nvPr/>
        </p:nvGrpSpPr>
        <p:grpSpPr>
          <a:xfrm>
            <a:off x="729744" y="1505924"/>
            <a:ext cx="3270928" cy="1419212"/>
            <a:chOff x="686608" y="735465"/>
            <a:chExt cx="3270928" cy="1419212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A39147A6-A701-EC4E-1E9F-93C57671E25E}"/>
                </a:ext>
              </a:extLst>
            </p:cNvPr>
            <p:cNvSpPr/>
            <p:nvPr/>
          </p:nvSpPr>
          <p:spPr>
            <a:xfrm>
              <a:off x="686608" y="735465"/>
              <a:ext cx="3270928" cy="1044100"/>
            </a:xfrm>
            <a:prstGeom prst="wedgeRoundRectCallout">
              <a:avLst>
                <a:gd name="adj1" fmla="val 41948"/>
                <a:gd name="adj2" fmla="val 73372"/>
                <a:gd name="adj3" fmla="val 16667"/>
              </a:avLst>
            </a:prstGeom>
            <a:ln w="190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267FE9D-A2ED-5D54-2684-CA34297D632D}"/>
                </a:ext>
              </a:extLst>
            </p:cNvPr>
            <p:cNvSpPr txBox="1"/>
            <p:nvPr/>
          </p:nvSpPr>
          <p:spPr>
            <a:xfrm>
              <a:off x="740922" y="769682"/>
              <a:ext cx="32166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tuổi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ạ?</a:t>
              </a:r>
            </a:p>
            <a:p>
              <a:pPr algn="just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63315FF-CD35-31DB-E47D-4EC662A8AB28}"/>
              </a:ext>
            </a:extLst>
          </p:cNvPr>
          <p:cNvGrpSpPr/>
          <p:nvPr/>
        </p:nvGrpSpPr>
        <p:grpSpPr>
          <a:xfrm>
            <a:off x="266433" y="3561379"/>
            <a:ext cx="3461024" cy="1703366"/>
            <a:chOff x="391132" y="2999959"/>
            <a:chExt cx="3461024" cy="1703366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5766411E-4C6C-7E9C-DEF3-9B788C0C079A}"/>
                </a:ext>
              </a:extLst>
            </p:cNvPr>
            <p:cNvSpPr/>
            <p:nvPr/>
          </p:nvSpPr>
          <p:spPr>
            <a:xfrm>
              <a:off x="391132" y="2999959"/>
              <a:ext cx="3461024" cy="1703366"/>
            </a:xfrm>
            <a:prstGeom prst="wedgeRoundRectCallout">
              <a:avLst>
                <a:gd name="adj1" fmla="val 67781"/>
                <a:gd name="adj2" fmla="val 6568"/>
                <a:gd name="adj3" fmla="val 16667"/>
              </a:avLst>
            </a:prstGeom>
            <a:ln w="190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6FAE621-7BA1-8727-76E1-2A3235F12505}"/>
                </a:ext>
              </a:extLst>
            </p:cNvPr>
            <p:cNvSpPr txBox="1"/>
            <p:nvPr/>
          </p:nvSpPr>
          <p:spPr>
            <a:xfrm>
              <a:off x="526916" y="3146685"/>
              <a:ext cx="33252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phụ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huynh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ai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ạ?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0D2E9D7-A0AA-4736-E4D5-2703F98DEA49}"/>
              </a:ext>
            </a:extLst>
          </p:cNvPr>
          <p:cNvGrpSpPr/>
          <p:nvPr/>
        </p:nvGrpSpPr>
        <p:grpSpPr>
          <a:xfrm>
            <a:off x="8358759" y="4419153"/>
            <a:ext cx="3566808" cy="1384995"/>
            <a:chOff x="7376809" y="2736502"/>
            <a:chExt cx="3566808" cy="138499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0C0CE225-CA0A-9C87-6522-B284BFDC1880}"/>
                </a:ext>
              </a:extLst>
            </p:cNvPr>
            <p:cNvSpPr/>
            <p:nvPr/>
          </p:nvSpPr>
          <p:spPr>
            <a:xfrm>
              <a:off x="7376809" y="2736502"/>
              <a:ext cx="3566808" cy="950282"/>
            </a:xfrm>
            <a:prstGeom prst="wedgeRoundRectCallout">
              <a:avLst>
                <a:gd name="adj1" fmla="val -61546"/>
                <a:gd name="adj2" fmla="val -48303"/>
                <a:gd name="adj3" fmla="val 16667"/>
              </a:avLst>
            </a:prstGeom>
            <a:ln w="190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A1A06BA-70C1-4380-96C9-B5E75B24E594}"/>
                </a:ext>
              </a:extLst>
            </p:cNvPr>
            <p:cNvSpPr txBox="1"/>
            <p:nvPr/>
          </p:nvSpPr>
          <p:spPr>
            <a:xfrm>
              <a:off x="7551906" y="2736502"/>
              <a:ext cx="32166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ạ!</a:t>
              </a:r>
            </a:p>
            <a:p>
              <a:pPr algn="just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3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3C75EDB-D290-A323-A11F-58FD8CA0F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E732E6-83CB-A60B-8CF1-4EC1B519DDFC}"/>
              </a:ext>
            </a:extLst>
          </p:cNvPr>
          <p:cNvSpPr txBox="1"/>
          <p:nvPr/>
        </p:nvSpPr>
        <p:spPr>
          <a:xfrm>
            <a:off x="615680" y="669454"/>
            <a:ext cx="10960640" cy="580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khoe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57150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64FE479-22A1-D7B3-15D7-F58E6EB4CDDA}"/>
              </a:ext>
            </a:extLst>
          </p:cNvPr>
          <p:cNvGrpSpPr/>
          <p:nvPr/>
        </p:nvGrpSpPr>
        <p:grpSpPr>
          <a:xfrm>
            <a:off x="324715" y="780752"/>
            <a:ext cx="11688945" cy="5296496"/>
            <a:chOff x="327498" y="1789889"/>
            <a:chExt cx="11537004" cy="48416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B30EB50-04F4-C02B-139F-302FE6B0E50E}"/>
                </a:ext>
              </a:extLst>
            </p:cNvPr>
            <p:cNvSpPr/>
            <p:nvPr/>
          </p:nvSpPr>
          <p:spPr>
            <a:xfrm>
              <a:off x="327498" y="1789889"/>
              <a:ext cx="11537004" cy="4377447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BFFF2D48-9090-DFA7-5D95-7EAFC9A73B24}"/>
                </a:ext>
              </a:extLst>
            </p:cNvPr>
            <p:cNvSpPr txBox="1"/>
            <p:nvPr/>
          </p:nvSpPr>
          <p:spPr>
            <a:xfrm>
              <a:off x="615680" y="1839386"/>
              <a:ext cx="10960640" cy="4792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ngoặc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kép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vẹn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ngoặc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kép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1179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591</Words>
  <Application>Microsoft Office PowerPoint</Application>
  <PresentationFormat>Widescreen</PresentationFormat>
  <Paragraphs>61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HP001 4 hàng</vt:lpstr>
      <vt:lpstr>t</vt:lpstr>
      <vt:lpstr>Tahoma</vt:lpstr>
      <vt:lpstr>Times 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lienhip90@gmail.com</dc:creator>
  <cp:lastModifiedBy>Admin</cp:lastModifiedBy>
  <cp:revision>78</cp:revision>
  <dcterms:created xsi:type="dcterms:W3CDTF">2024-02-20T01:49:15Z</dcterms:created>
  <dcterms:modified xsi:type="dcterms:W3CDTF">2024-03-17T08:19:12Z</dcterms:modified>
</cp:coreProperties>
</file>