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6" r:id="rId4"/>
    <p:sldId id="259" r:id="rId5"/>
    <p:sldId id="264" r:id="rId6"/>
    <p:sldId id="260" r:id="rId7"/>
    <p:sldId id="265" r:id="rId8"/>
    <p:sldId id="261" r:id="rId9"/>
    <p:sldId id="267" r:id="rId10"/>
    <p:sldId id="268" r:id="rId11"/>
    <p:sldId id="262" r:id="rId12"/>
    <p:sldId id="269" r:id="rId13"/>
    <p:sldId id="270" r:id="rId14"/>
    <p:sldId id="271" r:id="rId15"/>
    <p:sldId id="272" r:id="rId16"/>
    <p:sldId id="273" r:id="rId1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55282-284D-4D10-8865-2E1E16720CFD}" type="datetimeFigureOut">
              <a:rPr lang="vi-VN" smtClean="0"/>
              <a:t>24/03/2024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08924-BFFA-4BCD-B191-AAA40C5D1B26}" type="slidenum">
              <a:rPr lang="vi-VN" smtClean="0"/>
              <a:t>‹#›</a:t>
            </a:fld>
            <a:endParaRPr lang="vi-VN"/>
          </a:p>
        </p:txBody>
      </p:sp>
    </p:spTree>
    <p:extLst>
      <p:ext uri="{BB962C8B-B14F-4D97-AF65-F5344CB8AC3E}">
        <p14:creationId xmlns:p14="http://schemas.microsoft.com/office/powerpoint/2010/main" val="12298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14311">
              <a:defRPr/>
            </a:pPr>
            <a:fld id="{95772490-676B-4287-AD1F-63873F1EA647}" type="slidenum">
              <a:rPr lang="zh-CN" altLang="en-US">
                <a:solidFill>
                  <a:prstClr val="black"/>
                </a:solidFill>
                <a:ea typeface="字魂70号-灵悦黑体" panose="00000500000000000000" pitchFamily="2" charset="-122"/>
              </a:rPr>
              <a:pPr defTabSz="914311">
                <a:defRPr/>
              </a:pPr>
              <a:t>1</a:t>
            </a:fld>
            <a:endParaRPr lang="zh-CN" altLang="en-US">
              <a:solidFill>
                <a:prstClr val="black"/>
              </a:solidFill>
              <a:ea typeface="字魂70号-灵悦黑体" panose="00000500000000000000" pitchFamily="2" charset="-122"/>
            </a:endParaRPr>
          </a:p>
        </p:txBody>
      </p:sp>
    </p:spTree>
    <p:extLst>
      <p:ext uri="{BB962C8B-B14F-4D97-AF65-F5344CB8AC3E}">
        <p14:creationId xmlns:p14="http://schemas.microsoft.com/office/powerpoint/2010/main" val="244540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5A691DF-DADD-4F54-A6E1-A07A07F35D12}" type="datetimeFigureOut">
              <a:rPr lang="vi-VN" smtClean="0"/>
              <a:t>24/03/2024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182860069"/>
      </p:ext>
    </p:extLst>
  </p:cSld>
  <p:clrMapOvr>
    <a:masterClrMapping/>
  </p:clrMapOvr>
  <p:transition spd="slow">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5A691DF-DADD-4F54-A6E1-A07A07F35D12}" type="datetimeFigureOut">
              <a:rPr lang="vi-VN" smtClean="0"/>
              <a:t>24/03/2024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1213623495"/>
      </p:ext>
    </p:extLst>
  </p:cSld>
  <p:clrMapOvr>
    <a:masterClrMapping/>
  </p:clrMapOvr>
  <p:transition spd="slow">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5A691DF-DADD-4F54-A6E1-A07A07F35D12}" type="datetimeFigureOut">
              <a:rPr lang="vi-VN" smtClean="0"/>
              <a:t>24/03/2024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2124594060"/>
      </p:ext>
    </p:extLst>
  </p:cSld>
  <p:clrMapOvr>
    <a:masterClrMapping/>
  </p:clrMapOvr>
  <p:transition spd="slow">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9144000" cy="6675120"/>
          </a:xfrm>
          <a:prstGeom prst="rect">
            <a:avLst/>
          </a:prstGeom>
        </p:spPr>
      </p:pic>
      <p:pic>
        <p:nvPicPr>
          <p:cNvPr id="15" name="图片 14">
            <a:extLst>
              <a:ext uri="{FF2B5EF4-FFF2-40B4-BE49-F238E27FC236}">
                <a16:creationId xmlns:a16="http://schemas.microsoft.com/office/drawing/2014/main" xmlns=""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78068" y="2528967"/>
            <a:ext cx="2725028" cy="4096447"/>
          </a:xfrm>
          <a:prstGeom prst="rect">
            <a:avLst/>
          </a:prstGeom>
        </p:spPr>
      </p:pic>
      <p:pic>
        <p:nvPicPr>
          <p:cNvPr id="16" name="图片 15">
            <a:extLst>
              <a:ext uri="{FF2B5EF4-FFF2-40B4-BE49-F238E27FC236}">
                <a16:creationId xmlns:a16="http://schemas.microsoft.com/office/drawing/2014/main" xmlns=""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35017" y="1354417"/>
            <a:ext cx="3509012" cy="5274985"/>
          </a:xfrm>
          <a:prstGeom prst="rect">
            <a:avLst/>
          </a:prstGeom>
        </p:spPr>
      </p:pic>
      <p:pic>
        <p:nvPicPr>
          <p:cNvPr id="3" name="图片 2" descr="图片包含 文字&#10;&#10;描述已自动生成">
            <a:extLst>
              <a:ext uri="{FF2B5EF4-FFF2-40B4-BE49-F238E27FC236}">
                <a16:creationId xmlns:a16="http://schemas.microsoft.com/office/drawing/2014/main" xmlns=""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9732" y="131201"/>
            <a:ext cx="7178648" cy="5972859"/>
          </a:xfrm>
          <a:prstGeom prst="rect">
            <a:avLst/>
          </a:prstGeom>
        </p:spPr>
      </p:pic>
      <p:pic>
        <p:nvPicPr>
          <p:cNvPr id="18" name="图片 17" descr="图片包含 屏幕截图&#10;&#10;描述已自动生成">
            <a:extLst>
              <a:ext uri="{FF2B5EF4-FFF2-40B4-BE49-F238E27FC236}">
                <a16:creationId xmlns:a16="http://schemas.microsoft.com/office/drawing/2014/main" xmlns=""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34992" y="4979321"/>
            <a:ext cx="2101070" cy="1796076"/>
          </a:xfrm>
          <a:prstGeom prst="rect">
            <a:avLst/>
          </a:prstGeom>
        </p:spPr>
      </p:pic>
      <p:pic>
        <p:nvPicPr>
          <p:cNvPr id="9" name="图片 8" descr="图片包含 矢量图形&#10;&#10;描述已自动生成">
            <a:extLst>
              <a:ext uri="{FF2B5EF4-FFF2-40B4-BE49-F238E27FC236}">
                <a16:creationId xmlns:a16="http://schemas.microsoft.com/office/drawing/2014/main" xmlns=""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50390" y="441609"/>
            <a:ext cx="2275157"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7046444"/>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5"/>
          <p:cNvSpPr>
            <a:spLocks noGrp="1"/>
          </p:cNvSpPr>
          <p:nvPr>
            <p:ph type="dt" sz="half" idx="12"/>
          </p:nvPr>
        </p:nvSpPr>
        <p:spPr bwMode="auto">
          <a:xfrm>
            <a:off x="914400" y="63246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6"/>
          <p:cNvSpPr>
            <a:spLocks noGrp="1"/>
          </p:cNvSpPr>
          <p:nvPr>
            <p:ph type="ftr" sz="quarter" idx="13"/>
          </p:nvPr>
        </p:nvSpPr>
        <p:spPr bwMode="auto">
          <a:xfrm>
            <a:off x="3352800" y="63246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7"/>
          <p:cNvSpPr>
            <a:spLocks noGrp="1"/>
          </p:cNvSpPr>
          <p:nvPr>
            <p:ph type="sldNum" sz="quarter" idx="4"/>
          </p:nvPr>
        </p:nvSpPr>
        <p:spPr bwMode="auto">
          <a:xfrm>
            <a:off x="6781800" y="63246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5D2767-D998-468D-9632-EA107E4ADF4F}"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5859123"/>
      </p:ext>
    </p:extLst>
  </p:cSld>
  <p:clrMapOvr>
    <a:masterClrMapping/>
  </p:clrMapOvr>
  <p:transition spd="slow">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5A691DF-DADD-4F54-A6E1-A07A07F35D12}" type="datetimeFigureOut">
              <a:rPr lang="vi-VN" smtClean="0"/>
              <a:t>24/03/2024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1367784589"/>
      </p:ext>
    </p:extLst>
  </p:cSld>
  <p:clrMapOvr>
    <a:masterClrMapping/>
  </p:clrMapOvr>
  <p:transition spd="slow">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691DF-DADD-4F54-A6E1-A07A07F35D12}" type="datetimeFigureOut">
              <a:rPr lang="vi-VN" smtClean="0"/>
              <a:t>24/03/2024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918460293"/>
      </p:ext>
    </p:extLst>
  </p:cSld>
  <p:clrMapOvr>
    <a:masterClrMapping/>
  </p:clrMapOvr>
  <p:transition spd="slow">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5A691DF-DADD-4F54-A6E1-A07A07F35D12}" type="datetimeFigureOut">
              <a:rPr lang="vi-VN" smtClean="0"/>
              <a:t>24/03/2024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2493946174"/>
      </p:ext>
    </p:extLst>
  </p:cSld>
  <p:clrMapOvr>
    <a:masterClrMapping/>
  </p:clrMapOvr>
  <p:transition spd="slow">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5A691DF-DADD-4F54-A6E1-A07A07F35D12}" type="datetimeFigureOut">
              <a:rPr lang="vi-VN" smtClean="0"/>
              <a:t>24/03/2024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1574812502"/>
      </p:ext>
    </p:extLst>
  </p:cSld>
  <p:clrMapOvr>
    <a:masterClrMapping/>
  </p:clrMapOvr>
  <p:transition spd="slow">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5A691DF-DADD-4F54-A6E1-A07A07F35D12}" type="datetimeFigureOut">
              <a:rPr lang="vi-VN" smtClean="0"/>
              <a:t>24/03/2024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1293412037"/>
      </p:ext>
    </p:extLst>
  </p:cSld>
  <p:clrMapOvr>
    <a:masterClrMapping/>
  </p:clrMapOvr>
  <p:transition spd="slow">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691DF-DADD-4F54-A6E1-A07A07F35D12}" type="datetimeFigureOut">
              <a:rPr lang="vi-VN" smtClean="0"/>
              <a:t>24/03/2024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873485668"/>
      </p:ext>
    </p:extLst>
  </p:cSld>
  <p:clrMapOvr>
    <a:masterClrMapping/>
  </p:clrMapOvr>
  <p:transition spd="slow">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691DF-DADD-4F54-A6E1-A07A07F35D12}" type="datetimeFigureOut">
              <a:rPr lang="vi-VN" smtClean="0"/>
              <a:t>24/03/2024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507221682"/>
      </p:ext>
    </p:extLst>
  </p:cSld>
  <p:clrMapOvr>
    <a:masterClrMapping/>
  </p:clrMapOvr>
  <p:transition spd="slow">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691DF-DADD-4F54-A6E1-A07A07F35D12}" type="datetimeFigureOut">
              <a:rPr lang="vi-VN" smtClean="0"/>
              <a:t>24/03/2024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6D4B9FF-64A6-4F29-90CD-D220B86D5067}" type="slidenum">
              <a:rPr lang="vi-VN" smtClean="0"/>
              <a:t>‹#›</a:t>
            </a:fld>
            <a:endParaRPr lang="vi-VN"/>
          </a:p>
        </p:txBody>
      </p:sp>
    </p:spTree>
    <p:extLst>
      <p:ext uri="{BB962C8B-B14F-4D97-AF65-F5344CB8AC3E}">
        <p14:creationId xmlns:p14="http://schemas.microsoft.com/office/powerpoint/2010/main" val="1622748234"/>
      </p:ext>
    </p:extLst>
  </p:cSld>
  <p:clrMapOvr>
    <a:masterClrMapping/>
  </p:clrMapOvr>
  <p:transition spd="slow">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691DF-DADD-4F54-A6E1-A07A07F35D12}" type="datetimeFigureOut">
              <a:rPr lang="vi-VN" smtClean="0"/>
              <a:t>24/03/2024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4B9FF-64A6-4F29-90CD-D220B86D5067}" type="slidenum">
              <a:rPr lang="vi-VN" smtClean="0"/>
              <a:t>‹#›</a:t>
            </a:fld>
            <a:endParaRPr lang="vi-VN"/>
          </a:p>
        </p:txBody>
      </p:sp>
    </p:spTree>
    <p:extLst>
      <p:ext uri="{BB962C8B-B14F-4D97-AF65-F5344CB8AC3E}">
        <p14:creationId xmlns:p14="http://schemas.microsoft.com/office/powerpoint/2010/main" val="358975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blinds/>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vietjack.com/tieng-viet-3-kn/viet-doan-van-ve-uoc-mo-cua-em-vm.jsp"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vietjack.com/tieng-viet-3-kn/viet-doan-van-ve-uoc-mo-cua-em-vm.jsp"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xmlns=""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8443364" y="7248892"/>
            <a:ext cx="457200" cy="609600"/>
          </a:xfrm>
          <a:prstGeom prst="rect">
            <a:avLst/>
          </a:prstGeom>
        </p:spPr>
      </p:pic>
      <p:sp>
        <p:nvSpPr>
          <p:cNvPr id="14" name="Google Shape;5317;p41"/>
          <p:cNvSpPr txBox="1">
            <a:spLocks/>
          </p:cNvSpPr>
          <p:nvPr/>
        </p:nvSpPr>
        <p:spPr>
          <a:xfrm>
            <a:off x="1259632" y="11266"/>
            <a:ext cx="9067800" cy="1371600"/>
          </a:xfrm>
          <a:prstGeom prst="rect">
            <a:avLst/>
          </a:prstGeom>
          <a:solidFill>
            <a:srgbClr val="FFF2CC">
              <a:alpha val="50980"/>
            </a:srgbClr>
          </a:solidFill>
          <a:ln>
            <a:noFill/>
          </a:ln>
        </p:spPr>
        <p:txBody>
          <a:bodyPr spcFirstLastPara="1" wrap="square" lIns="108820" tIns="108820" rIns="108820" bIns="10882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defTabSz="1088376">
              <a:buClr>
                <a:prstClr val="black"/>
              </a:buClr>
              <a:defRPr/>
            </a:pPr>
            <a:endParaRPr lang="en-US" dirty="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89650F97-2660-435D-A52C-DDD5CAA42F0D}"/>
              </a:ext>
            </a:extLst>
          </p:cNvPr>
          <p:cNvSpPr txBox="1"/>
          <p:nvPr/>
        </p:nvSpPr>
        <p:spPr>
          <a:xfrm>
            <a:off x="1830609" y="2057400"/>
            <a:ext cx="5567030" cy="3249222"/>
          </a:xfrm>
          <a:prstGeom prst="rect">
            <a:avLst/>
          </a:prstGeom>
          <a:noFill/>
        </p:spPr>
        <p:txBody>
          <a:bodyPr wrap="square" lIns="108837" tIns="54419" rIns="108837" bIns="54419" rtlCol="0">
            <a:spAutoFit/>
          </a:bodyPr>
          <a:lstStyle/>
          <a:p>
            <a:pPr algn="ctr" defTabSz="1088376">
              <a:defRPr/>
            </a:pPr>
            <a:r>
              <a:rPr lang="en-US" sz="33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TIẾNG VIỆT TUẦN 25:</a:t>
            </a:r>
            <a:endPar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defTabSz="1088376">
              <a:defRPr/>
            </a:pPr>
            <a:r>
              <a:rPr lang="nl-NL" sz="3600" b="1" dirty="0">
                <a:solidFill>
                  <a:schemeClr val="bg1"/>
                </a:solidFill>
              </a:rPr>
              <a:t>VIẾT ĐOẠN VĂN </a:t>
            </a:r>
            <a:endParaRPr lang="nl-NL" sz="3600" b="1" dirty="0" smtClean="0">
              <a:solidFill>
                <a:schemeClr val="bg1"/>
              </a:solidFill>
            </a:endParaRPr>
          </a:p>
          <a:p>
            <a:pPr algn="ctr" defTabSz="1088376">
              <a:defRPr/>
            </a:pPr>
            <a:r>
              <a:rPr lang="nl-NL" sz="3600" b="1" dirty="0" smtClean="0">
                <a:solidFill>
                  <a:schemeClr val="bg1"/>
                </a:solidFill>
              </a:rPr>
              <a:t>VỀ </a:t>
            </a:r>
            <a:r>
              <a:rPr lang="nl-NL" sz="3600" b="1" dirty="0">
                <a:solidFill>
                  <a:schemeClr val="bg1"/>
                </a:solidFill>
              </a:rPr>
              <a:t>ƯỚC MƠ CỦA EM</a:t>
            </a:r>
            <a:r>
              <a:rPr lang="vi-VN" sz="3600" dirty="0"/>
              <a:t> </a:t>
            </a:r>
            <a:endParaRPr lang="en-US" sz="33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1088376">
              <a:defRPr/>
            </a:pPr>
            <a:endParaRPr lang="en-US" sz="3300" b="1" dirty="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1088376">
              <a:defRPr/>
            </a:pPr>
            <a:r>
              <a:rPr lang="en-US" sz="3300" b="1" dirty="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GV</a:t>
            </a:r>
            <a:r>
              <a:rPr lang="en-US" sz="33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N</a:t>
            </a:r>
            <a:r>
              <a:rPr lang="en-US" sz="3300" b="1" dirty="0"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go </a:t>
            </a:r>
            <a:r>
              <a:rPr lang="en-US" sz="33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Thị</a:t>
            </a:r>
            <a:r>
              <a:rPr lang="en-US" sz="33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smtClean="0">
                <a:solidFill>
                  <a:srgbClr val="FFFF00"/>
                </a:solidFill>
                <a:latin typeface="Arial-Rounded" panose="020B0500000000000000" pitchFamily="34" charset="0"/>
                <a:ea typeface="Arial-Rounded" panose="020B0500000000000000" pitchFamily="34" charset="0"/>
                <a:cs typeface="Arial-Rounded" panose="020B0500000000000000" pitchFamily="34" charset="0"/>
              </a:rPr>
              <a:t>Dinh</a:t>
            </a:r>
            <a:endParaRPr lang="en-US" sz="33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a:p>
            <a:pPr algn="ctr" defTabSz="1088376">
              <a:defRPr/>
            </a:pPr>
            <a:endParaRPr lang="en-US" sz="33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05330593"/>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 fill="remove" display="0">
                  <p:stCondLst>
                    <p:cond delay="indefinite"/>
                  </p:stCondLst>
                  <p:endCondLst>
                    <p:cond evt="onStopAudio" delay="0">
                      <p:tgtEl>
                        <p:sldTgt/>
                      </p:tgtEl>
                    </p:cond>
                  </p:endCondLst>
                </p:cTn>
                <p:tgtEl>
                  <p:spTgt spid="10"/>
                </p:tgtEl>
              </p:cMediaNode>
            </p:audio>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856984" cy="6001643"/>
          </a:xfrm>
          <a:prstGeom prst="rect">
            <a:avLst/>
          </a:prstGeom>
        </p:spPr>
        <p:txBody>
          <a:bodyPr wrap="square">
            <a:spAutoFit/>
          </a:bodyPr>
          <a:lstStyle/>
          <a:p>
            <a:pPr algn="ctr"/>
            <a:r>
              <a:rPr lang="vi-VN" sz="3200" b="1" dirty="0">
                <a:solidFill>
                  <a:srgbClr val="0000CC"/>
                </a:solidFill>
              </a:rPr>
              <a:t>Bài làm:</a:t>
            </a:r>
          </a:p>
          <a:p>
            <a:pPr algn="just"/>
            <a:r>
              <a:rPr lang="vi-VN" sz="3200" b="1" dirty="0" smtClean="0">
                <a:solidFill>
                  <a:srgbClr val="0000CC"/>
                </a:solidFill>
              </a:rPr>
              <a:t>	</a:t>
            </a:r>
            <a:r>
              <a:rPr lang="vi-VN" sz="3200" b="1" dirty="0">
                <a:solidFill>
                  <a:srgbClr val="0000CC"/>
                </a:solidFill>
              </a:rPr>
              <a:t>Trong cuộc sống, ai cũng ấp ủ cho mình những ước mơ. </a:t>
            </a:r>
            <a:r>
              <a:rPr lang="vi-VN" sz="3200" b="1" dirty="0" smtClean="0">
                <a:solidFill>
                  <a:srgbClr val="0000CC"/>
                </a:solidFill>
              </a:rPr>
              <a:t>Ngay từ nhỏ, em </a:t>
            </a:r>
            <a:r>
              <a:rPr lang="vi-VN" sz="3200" b="1" dirty="0">
                <a:solidFill>
                  <a:srgbClr val="0000CC"/>
                </a:solidFill>
              </a:rPr>
              <a:t>đã thích ca hát. Em luôn háo hức với những chương trình văn nghệ trên ti vi vào lúc </a:t>
            </a:r>
            <a:r>
              <a:rPr lang="vi-VN" sz="3200" b="1" dirty="0" smtClean="0">
                <a:solidFill>
                  <a:srgbClr val="0000CC"/>
                </a:solidFill>
              </a:rPr>
              <a:t>8 </a:t>
            </a:r>
            <a:r>
              <a:rPr lang="vi-VN" sz="3200" b="1" dirty="0">
                <a:solidFill>
                  <a:srgbClr val="0000CC"/>
                </a:solidFill>
              </a:rPr>
              <a:t>giờ tối. </a:t>
            </a:r>
            <a:r>
              <a:rPr lang="vi-VN" sz="3200" b="1" dirty="0" smtClean="0">
                <a:solidFill>
                  <a:srgbClr val="0000CC"/>
                </a:solidFill>
              </a:rPr>
              <a:t>Ở trường, em cũng thường xuyên tham gia biểu diễn các tiết mục văn nghệ. Em </a:t>
            </a:r>
            <a:r>
              <a:rPr lang="vi-VN" sz="3200" b="1" dirty="0">
                <a:solidFill>
                  <a:srgbClr val="0000CC"/>
                </a:solidFill>
              </a:rPr>
              <a:t>ước mong sau này có thể trở thành ca </a:t>
            </a:r>
            <a:r>
              <a:rPr lang="vi-VN" sz="3200" b="1" dirty="0" smtClean="0">
                <a:solidFill>
                  <a:srgbClr val="0000CC"/>
                </a:solidFill>
              </a:rPr>
              <a:t>sĩ nổi tiếng. Nếu ước mơ đó trở thành hiện thực thì tuyệt vời biết mấy! Em </a:t>
            </a:r>
            <a:r>
              <a:rPr lang="vi-VN" sz="3200" b="1" dirty="0">
                <a:solidFill>
                  <a:srgbClr val="0000CC"/>
                </a:solidFill>
              </a:rPr>
              <a:t>sẽ luôn cố gắng phấn đấu </a:t>
            </a:r>
            <a:r>
              <a:rPr lang="vi-VN" sz="3200" b="1" dirty="0" smtClean="0">
                <a:solidFill>
                  <a:srgbClr val="0000CC"/>
                </a:solidFill>
              </a:rPr>
              <a:t>học tập và rèn luyện thật tốt để </a:t>
            </a:r>
            <a:r>
              <a:rPr lang="vi-VN" sz="3200" b="1" dirty="0">
                <a:solidFill>
                  <a:srgbClr val="0000CC"/>
                </a:solidFill>
              </a:rPr>
              <a:t>biến ước mơ </a:t>
            </a:r>
            <a:r>
              <a:rPr lang="vi-VN" sz="3200" b="1" dirty="0" smtClean="0">
                <a:solidFill>
                  <a:srgbClr val="0000CC"/>
                </a:solidFill>
              </a:rPr>
              <a:t>trở thành </a:t>
            </a:r>
            <a:r>
              <a:rPr lang="vi-VN" sz="3200" b="1" dirty="0">
                <a:solidFill>
                  <a:srgbClr val="0000CC"/>
                </a:solidFill>
              </a:rPr>
              <a:t>hiện thực.</a:t>
            </a:r>
            <a:endParaRPr lang="vi-VN" sz="3200" b="1" dirty="0" smtClean="0">
              <a:solidFill>
                <a:srgbClr val="0000CC"/>
              </a:solidFill>
            </a:endParaRPr>
          </a:p>
        </p:txBody>
      </p:sp>
    </p:spTree>
    <p:extLst>
      <p:ext uri="{BB962C8B-B14F-4D97-AF65-F5344CB8AC3E}">
        <p14:creationId xmlns:p14="http://schemas.microsoft.com/office/powerpoint/2010/main" val="2178391917"/>
      </p:ext>
    </p:extLst>
  </p:cSld>
  <p:clrMapOvr>
    <a:masterClrMapping/>
  </p:clrMapOvr>
  <p:transition spd="slow">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7" y="0"/>
            <a:ext cx="9144000" cy="6858000"/>
          </a:xfrm>
          <a:prstGeom prst="rect">
            <a:avLst/>
          </a:prstGeom>
        </p:spPr>
      </p:pic>
      <p:sp>
        <p:nvSpPr>
          <p:cNvPr id="4" name="Rectangle 3"/>
          <p:cNvSpPr/>
          <p:nvPr/>
        </p:nvSpPr>
        <p:spPr>
          <a:xfrm>
            <a:off x="3169366" y="3429000"/>
            <a:ext cx="4931025" cy="1323439"/>
          </a:xfrm>
          <a:prstGeom prst="rect">
            <a:avLst/>
          </a:prstGeom>
        </p:spPr>
        <p:txBody>
          <a:bodyPr wrap="square">
            <a:spAutoFit/>
          </a:bodyPr>
          <a:lstStyle/>
          <a:p>
            <a:r>
              <a:rPr lang="vi-VN" sz="8000" b="1" dirty="0">
                <a:solidFill>
                  <a:srgbClr val="FF0000"/>
                </a:solidFill>
              </a:rPr>
              <a:t>đ</a:t>
            </a:r>
            <a:r>
              <a:rPr lang="vi-VN" sz="8000" b="1" dirty="0" smtClean="0">
                <a:solidFill>
                  <a:srgbClr val="FF0000"/>
                </a:solidFill>
              </a:rPr>
              <a:t>oạn văn</a:t>
            </a:r>
            <a:endParaRPr lang="vi-VN" sz="8000" b="1" dirty="0">
              <a:solidFill>
                <a:srgbClr val="FF0000"/>
              </a:solidFill>
            </a:endParaRPr>
          </a:p>
        </p:txBody>
      </p:sp>
      <p:sp>
        <p:nvSpPr>
          <p:cNvPr id="8" name="Rectangle 7"/>
          <p:cNvSpPr/>
          <p:nvPr/>
        </p:nvSpPr>
        <p:spPr>
          <a:xfrm>
            <a:off x="719064" y="4874384"/>
            <a:ext cx="8424936" cy="1938992"/>
          </a:xfrm>
          <a:prstGeom prst="rect">
            <a:avLst/>
          </a:prstGeom>
          <a:solidFill>
            <a:srgbClr val="FFFFFF">
              <a:alpha val="50196"/>
            </a:srgbClr>
          </a:solidFill>
        </p:spPr>
        <p:txBody>
          <a:bodyPr wrap="square">
            <a:spAutoFit/>
          </a:bodyPr>
          <a:lstStyle/>
          <a:p>
            <a:pPr algn="just"/>
            <a:r>
              <a:rPr lang="vi-VN" sz="2400" b="1" dirty="0" smtClean="0">
                <a:solidFill>
                  <a:srgbClr val="006600"/>
                </a:solidFill>
              </a:rPr>
              <a:t>Gợi ý:</a:t>
            </a:r>
            <a:endParaRPr lang="vi-VN" sz="2400" b="1" dirty="0">
              <a:solidFill>
                <a:srgbClr val="006600"/>
              </a:solidFill>
            </a:endParaRPr>
          </a:p>
          <a:p>
            <a:pPr algn="just"/>
            <a:r>
              <a:rPr lang="vi-VN" sz="2400" b="1" dirty="0">
                <a:solidFill>
                  <a:srgbClr val="006600"/>
                </a:solidFill>
              </a:rPr>
              <a:t>- Em mơ ước điều gì?</a:t>
            </a:r>
          </a:p>
          <a:p>
            <a:pPr algn="just"/>
            <a:r>
              <a:rPr lang="vi-VN" sz="2400" b="1" dirty="0">
                <a:solidFill>
                  <a:srgbClr val="006600"/>
                </a:solidFill>
              </a:rPr>
              <a:t>- Nếu ước mơ đó trở thành sự thật, em cảm thấy thế nào?</a:t>
            </a:r>
          </a:p>
          <a:p>
            <a:pPr algn="just"/>
            <a:r>
              <a:rPr lang="vi-VN" sz="2400" b="1" dirty="0">
                <a:solidFill>
                  <a:srgbClr val="006600"/>
                </a:solidFill>
              </a:rPr>
              <a:t>- Em sẽ làm gì để thực hiện ước mơ đó?</a:t>
            </a:r>
          </a:p>
        </p:txBody>
      </p:sp>
    </p:spTree>
    <p:extLst>
      <p:ext uri="{BB962C8B-B14F-4D97-AF65-F5344CB8AC3E}">
        <p14:creationId xmlns:p14="http://schemas.microsoft.com/office/powerpoint/2010/main" val="94676537"/>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2123658"/>
          </a:xfrm>
          <a:prstGeom prst="rect">
            <a:avLst/>
          </a:prstGeom>
        </p:spPr>
        <p:txBody>
          <a:bodyPr wrap="square">
            <a:spAutoFit/>
          </a:bodyPr>
          <a:lstStyle/>
          <a:p>
            <a:r>
              <a:rPr lang="vi-VN" sz="4400" b="1" dirty="0" smtClean="0">
                <a:solidFill>
                  <a:srgbClr val="006600"/>
                </a:solidFill>
              </a:rPr>
              <a:t>Bài 3. </a:t>
            </a:r>
            <a:r>
              <a:rPr lang="vi-VN" sz="4400" dirty="0" smtClean="0">
                <a:solidFill>
                  <a:srgbClr val="006600"/>
                </a:solidFill>
              </a:rPr>
              <a:t>Đọc </a:t>
            </a:r>
            <a:r>
              <a:rPr lang="vi-VN" sz="4400" dirty="0">
                <a:solidFill>
                  <a:srgbClr val="006600"/>
                </a:solidFill>
              </a:rPr>
              <a:t>lại đoạn văn, phát hiện và sửa lỗi (dùng từ, đặt câu, sắp xếp ý…)</a:t>
            </a:r>
          </a:p>
        </p:txBody>
      </p:sp>
    </p:spTree>
    <p:extLst>
      <p:ext uri="{BB962C8B-B14F-4D97-AF65-F5344CB8AC3E}">
        <p14:creationId xmlns:p14="http://schemas.microsoft.com/office/powerpoint/2010/main" val="2200557086"/>
      </p:ext>
    </p:extLst>
  </p:cSld>
  <p:clrMapOvr>
    <a:masterClrMapping/>
  </p:clrMapOvr>
  <p:transition spd="slow">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1015663"/>
          </a:xfrm>
          <a:prstGeom prst="rect">
            <a:avLst/>
          </a:prstGeom>
        </p:spPr>
        <p:txBody>
          <a:bodyPr wrap="square">
            <a:spAutoFit/>
          </a:bodyPr>
          <a:lstStyle/>
          <a:p>
            <a:r>
              <a:rPr lang="vi-VN" sz="6000" b="1" dirty="0"/>
              <a:t>* Vận dụng:</a:t>
            </a:r>
            <a:endParaRPr lang="vi-VN" sz="6000" dirty="0">
              <a:solidFill>
                <a:srgbClr val="006600"/>
              </a:solidFill>
            </a:endParaRPr>
          </a:p>
        </p:txBody>
      </p:sp>
      <p:sp>
        <p:nvSpPr>
          <p:cNvPr id="3" name="Rectangle 2"/>
          <p:cNvSpPr/>
          <p:nvPr/>
        </p:nvSpPr>
        <p:spPr>
          <a:xfrm>
            <a:off x="224344" y="1653708"/>
            <a:ext cx="8812151" cy="1815882"/>
          </a:xfrm>
          <a:prstGeom prst="rect">
            <a:avLst/>
          </a:prstGeom>
        </p:spPr>
        <p:txBody>
          <a:bodyPr wrap="square">
            <a:spAutoFit/>
          </a:bodyPr>
          <a:lstStyle/>
          <a:p>
            <a:pPr algn="just"/>
            <a:r>
              <a:rPr lang="vi-VN" sz="2800" b="1" dirty="0">
                <a:solidFill>
                  <a:srgbClr val="006600"/>
                </a:solidFill>
              </a:rPr>
              <a:t>Tìm đọc câu chuyện, bài văn, bài thơ… về một người yêu nghề, say mê với công việc hoặc một bài học về cách ứng xử với những người xung quanh.</a:t>
            </a:r>
          </a:p>
        </p:txBody>
      </p:sp>
    </p:spTree>
    <p:extLst>
      <p:ext uri="{BB962C8B-B14F-4D97-AF65-F5344CB8AC3E}">
        <p14:creationId xmlns:p14="http://schemas.microsoft.com/office/powerpoint/2010/main" val="51580910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 y="23753"/>
            <a:ext cx="8640960" cy="707886"/>
          </a:xfrm>
          <a:prstGeom prst="rect">
            <a:avLst/>
          </a:prstGeom>
        </p:spPr>
        <p:txBody>
          <a:bodyPr wrap="square">
            <a:spAutoFit/>
          </a:bodyPr>
          <a:lstStyle/>
          <a:p>
            <a:r>
              <a:rPr lang="vi-VN" sz="4000" b="1" dirty="0"/>
              <a:t>* Vận dụng:</a:t>
            </a:r>
            <a:endParaRPr lang="vi-VN" sz="4000" dirty="0">
              <a:solidFill>
                <a:srgbClr val="006600"/>
              </a:solidFill>
            </a:endParaRPr>
          </a:p>
        </p:txBody>
      </p:sp>
      <p:sp>
        <p:nvSpPr>
          <p:cNvPr id="4" name="AutoShape 2" descr="Luyện tập trang 60, 61 Tiếng Việt lớp 3 Tập 2 Kết nối tri thứ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731639"/>
            <a:ext cx="8988425" cy="5706271"/>
          </a:xfrm>
          <a:prstGeom prst="rect">
            <a:avLst/>
          </a:prstGeom>
        </p:spPr>
      </p:pic>
    </p:spTree>
    <p:extLst>
      <p:ext uri="{BB962C8B-B14F-4D97-AF65-F5344CB8AC3E}">
        <p14:creationId xmlns:p14="http://schemas.microsoft.com/office/powerpoint/2010/main" val="976189930"/>
      </p:ext>
    </p:extLst>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 y="23753"/>
            <a:ext cx="8640960" cy="707886"/>
          </a:xfrm>
          <a:prstGeom prst="rect">
            <a:avLst/>
          </a:prstGeom>
        </p:spPr>
        <p:txBody>
          <a:bodyPr wrap="square">
            <a:spAutoFit/>
          </a:bodyPr>
          <a:lstStyle/>
          <a:p>
            <a:r>
              <a:rPr lang="vi-VN" sz="4000" b="1" dirty="0"/>
              <a:t>* Vận dụng:</a:t>
            </a:r>
            <a:endParaRPr lang="vi-VN" sz="4000" dirty="0">
              <a:solidFill>
                <a:srgbClr val="006600"/>
              </a:solidFill>
            </a:endParaRPr>
          </a:p>
        </p:txBody>
      </p:sp>
      <p:sp>
        <p:nvSpPr>
          <p:cNvPr id="4" name="AutoShape 2" descr="Luyện tập trang 60, 61 Tiếng Việt lớp 3 Tập 2 Kết nối tri thứ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1" y="755986"/>
            <a:ext cx="6498415" cy="5985382"/>
          </a:xfrm>
          <a:prstGeom prst="rect">
            <a:avLst/>
          </a:prstGeom>
        </p:spPr>
      </p:pic>
    </p:spTree>
    <p:extLst>
      <p:ext uri="{BB962C8B-B14F-4D97-AF65-F5344CB8AC3E}">
        <p14:creationId xmlns:p14="http://schemas.microsoft.com/office/powerpoint/2010/main" val="3718262577"/>
      </p:ext>
    </p:extLst>
  </p:cSld>
  <p:clrMapOvr>
    <a:masterClrMapping/>
  </p:clrMapOvr>
  <p:transition spd="slow">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5"/>
          <p:cNvSpPr>
            <a:spLocks noChangeArrowheads="1" noChangeShapeType="1" noTextEdit="1"/>
          </p:cNvSpPr>
          <p:nvPr/>
        </p:nvSpPr>
        <p:spPr bwMode="auto">
          <a:xfrm>
            <a:off x="1022299" y="3140968"/>
            <a:ext cx="7078093" cy="1654385"/>
          </a:xfrm>
          <a:prstGeom prst="rect">
            <a:avLst/>
          </a:prstGeom>
        </p:spPr>
        <p:txBody>
          <a:bodyPr spcFirstLastPara="1" wrap="none" fromWordArt="1">
            <a:prstTxWarp prst="textArchUp">
              <a:avLst>
                <a:gd name="adj" fmla="val 10800004"/>
              </a:avLst>
            </a:prstTxWarp>
          </a:bodyPr>
          <a:lstStyle/>
          <a:p>
            <a:pPr algn="ctr" eaLnBrk="0" fontAlgn="base" hangingPunct="0">
              <a:spcBef>
                <a:spcPct val="0"/>
              </a:spcBef>
              <a:spcAft>
                <a:spcPct val="0"/>
              </a:spcAft>
            </a:pPr>
            <a:r>
              <a:rPr lang="en-US" sz="3600" b="1" i="1" kern="10" dirty="0" err="1" smtClean="0">
                <a:ln w="9525">
                  <a:solidFill>
                    <a:srgbClr val="000000"/>
                  </a:solidFill>
                  <a:round/>
                </a:ln>
                <a:solidFill>
                  <a:srgbClr val="FF0000"/>
                </a:solidFill>
                <a:latin typeface="Arial" panose="020B0604020202020204"/>
                <a:ea typeface="+mn-lt"/>
                <a:cs typeface="Arial" panose="020B0604020202020204"/>
              </a:rPr>
              <a:t>Chúc</a:t>
            </a:r>
            <a:r>
              <a:rPr lang="en-US" sz="3600" b="1" i="1" kern="10" dirty="0" smtClean="0">
                <a:ln w="9525">
                  <a:solidFill>
                    <a:srgbClr val="000000"/>
                  </a:solidFill>
                  <a:round/>
                </a:ln>
                <a:solidFill>
                  <a:srgbClr val="FF0000"/>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0000"/>
                </a:solidFill>
                <a:latin typeface="Arial" panose="020B0604020202020204"/>
                <a:ea typeface="+mn-lt"/>
                <a:cs typeface="Arial" panose="020B0604020202020204"/>
              </a:rPr>
              <a:t>các</a:t>
            </a:r>
            <a:r>
              <a:rPr lang="en-US" sz="3600" b="1" i="1" kern="10" dirty="0" smtClean="0">
                <a:ln w="9525">
                  <a:solidFill>
                    <a:srgbClr val="000000"/>
                  </a:solidFill>
                  <a:round/>
                </a:ln>
                <a:solidFill>
                  <a:srgbClr val="FF0000"/>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0000"/>
                </a:solidFill>
                <a:latin typeface="Arial" panose="020B0604020202020204"/>
                <a:ea typeface="+mn-lt"/>
                <a:cs typeface="Arial" panose="020B0604020202020204"/>
              </a:rPr>
              <a:t>em</a:t>
            </a:r>
            <a:r>
              <a:rPr lang="en-US" sz="3600" b="1" i="1" kern="10" dirty="0" smtClean="0">
                <a:ln w="9525">
                  <a:solidFill>
                    <a:srgbClr val="000000"/>
                  </a:solidFill>
                  <a:round/>
                </a:ln>
                <a:solidFill>
                  <a:srgbClr val="FF0000"/>
                </a:solidFill>
                <a:latin typeface="Arial" panose="020B0604020202020204"/>
                <a:ea typeface="+mn-lt"/>
                <a:cs typeface="Arial" panose="020B0604020202020204"/>
              </a:rPr>
              <a:t> </a:t>
            </a:r>
          </a:p>
          <a:p>
            <a:pPr algn="ctr" eaLnBrk="0" fontAlgn="base" hangingPunct="0">
              <a:spcBef>
                <a:spcPct val="0"/>
              </a:spcBef>
              <a:spcAft>
                <a:spcPct val="0"/>
              </a:spcAft>
            </a:pPr>
            <a:r>
              <a:rPr lang="en-US" sz="3600" b="1" i="1" kern="10" dirty="0" err="1" smtClean="0">
                <a:ln w="9525">
                  <a:solidFill>
                    <a:srgbClr val="000000"/>
                  </a:solidFill>
                  <a:round/>
                </a:ln>
                <a:solidFill>
                  <a:srgbClr val="FF0000"/>
                </a:solidFill>
                <a:latin typeface="Arial" panose="020B0604020202020204"/>
                <a:ea typeface="+mn-lt"/>
                <a:cs typeface="Arial" panose="020B0604020202020204"/>
              </a:rPr>
              <a:t>chăm</a:t>
            </a:r>
            <a:r>
              <a:rPr lang="en-US" sz="3600" b="1" i="1" kern="10" dirty="0" smtClean="0">
                <a:ln w="9525">
                  <a:solidFill>
                    <a:srgbClr val="000000"/>
                  </a:solidFill>
                  <a:round/>
                </a:ln>
                <a:solidFill>
                  <a:srgbClr val="FF0000"/>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0000"/>
                </a:solidFill>
                <a:latin typeface="Arial" panose="020B0604020202020204"/>
                <a:ea typeface="+mn-lt"/>
                <a:cs typeface="Arial" panose="020B0604020202020204"/>
              </a:rPr>
              <a:t>ngoan</a:t>
            </a:r>
            <a:r>
              <a:rPr lang="en-US" sz="3600" b="1" i="1" kern="10" dirty="0" smtClean="0">
                <a:ln w="9525">
                  <a:solidFill>
                    <a:srgbClr val="000000"/>
                  </a:solidFill>
                  <a:round/>
                </a:ln>
                <a:solidFill>
                  <a:srgbClr val="FF0000"/>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0000"/>
                </a:solidFill>
                <a:latin typeface="Arial" panose="020B0604020202020204"/>
                <a:ea typeface="+mn-lt"/>
                <a:cs typeface="Arial" panose="020B0604020202020204"/>
              </a:rPr>
              <a:t>học</a:t>
            </a:r>
            <a:r>
              <a:rPr lang="en-US" sz="3600" b="1" i="1" kern="10" dirty="0" smtClean="0">
                <a:ln w="9525">
                  <a:solidFill>
                    <a:srgbClr val="000000"/>
                  </a:solidFill>
                  <a:round/>
                </a:ln>
                <a:solidFill>
                  <a:srgbClr val="FF0000"/>
                </a:solidFill>
                <a:latin typeface="Arial" panose="020B0604020202020204"/>
                <a:ea typeface="+mn-lt"/>
                <a:cs typeface="Arial" panose="020B0604020202020204"/>
              </a:rPr>
              <a:t> </a:t>
            </a:r>
            <a:r>
              <a:rPr lang="en-US" sz="3600" b="1" i="1" kern="10" dirty="0" err="1" smtClean="0">
                <a:ln w="9525">
                  <a:solidFill>
                    <a:srgbClr val="000000"/>
                  </a:solidFill>
                  <a:round/>
                </a:ln>
                <a:solidFill>
                  <a:srgbClr val="FF0000"/>
                </a:solidFill>
                <a:latin typeface="Arial" panose="020B0604020202020204"/>
                <a:ea typeface="+mn-lt"/>
                <a:cs typeface="Arial" panose="020B0604020202020204"/>
              </a:rPr>
              <a:t>giỏi</a:t>
            </a:r>
            <a:r>
              <a:rPr lang="en-US" sz="3600" b="1" i="1" kern="10" dirty="0" smtClean="0">
                <a:ln w="9525">
                  <a:solidFill>
                    <a:srgbClr val="000000"/>
                  </a:solidFill>
                  <a:round/>
                </a:ln>
                <a:solidFill>
                  <a:srgbClr val="FF0000"/>
                </a:solidFill>
                <a:latin typeface="Arial" panose="020B0604020202020204"/>
                <a:ea typeface="+mn-lt"/>
                <a:cs typeface="Arial" panose="020B0604020202020204"/>
              </a:rPr>
              <a:t>!</a:t>
            </a:r>
            <a:endParaRPr lang="en-US" sz="3600" b="1" i="1" kern="10" dirty="0">
              <a:ln w="9525">
                <a:solidFill>
                  <a:srgbClr val="000000"/>
                </a:solidFill>
                <a:round/>
              </a:ln>
              <a:solidFill>
                <a:srgbClr val="FF0000"/>
              </a:solidFill>
              <a:latin typeface="Arial" panose="020B0604020202020204"/>
              <a:ea typeface="+mn-lt"/>
              <a:cs typeface="Arial" panose="020B0604020202020204"/>
            </a:endParaRPr>
          </a:p>
        </p:txBody>
      </p:sp>
    </p:spTree>
    <p:extLst>
      <p:ext uri="{BB962C8B-B14F-4D97-AF65-F5344CB8AC3E}">
        <p14:creationId xmlns:p14="http://schemas.microsoft.com/office/powerpoint/2010/main" val="3620047498"/>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484" name="Text Box 4"/>
          <p:cNvSpPr txBox="1"/>
          <p:nvPr/>
        </p:nvSpPr>
        <p:spPr>
          <a:xfrm>
            <a:off x="971599" y="1196752"/>
            <a:ext cx="7407581" cy="25545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x-none" sz="7200" dirty="0" err="1">
                <a:solidFill>
                  <a:schemeClr val="bg1"/>
                </a:solidFill>
                <a:latin typeface="Tahoma" panose="020B0604030504040204" pitchFamily="34" charset="0"/>
              </a:rPr>
              <a:t>Khởi</a:t>
            </a:r>
            <a:r>
              <a:rPr lang="en-US" altLang="x-none" sz="7200" dirty="0">
                <a:solidFill>
                  <a:schemeClr val="bg1"/>
                </a:solidFill>
                <a:latin typeface="Tahoma" panose="020B0604030504040204" pitchFamily="34" charset="0"/>
              </a:rPr>
              <a:t> </a:t>
            </a:r>
            <a:r>
              <a:rPr lang="en-US" altLang="x-none" sz="7200" dirty="0" err="1" smtClean="0">
                <a:solidFill>
                  <a:schemeClr val="bg1"/>
                </a:solidFill>
                <a:latin typeface="Tahoma" panose="020B0604030504040204" pitchFamily="34" charset="0"/>
              </a:rPr>
              <a:t>động</a:t>
            </a:r>
            <a:r>
              <a:rPr lang="en-US" altLang="x-none" sz="7200" dirty="0" smtClean="0">
                <a:solidFill>
                  <a:schemeClr val="bg1"/>
                </a:solidFill>
                <a:latin typeface="Tahoma" panose="020B0604030504040204" pitchFamily="34" charset="0"/>
              </a:rPr>
              <a:t>:</a:t>
            </a:r>
          </a:p>
          <a:p>
            <a:pPr marL="0" lvl="0" indent="0" algn="ctr">
              <a:spcBef>
                <a:spcPct val="0"/>
              </a:spcBef>
              <a:buNone/>
            </a:pPr>
            <a:r>
              <a:rPr lang="en-US" altLang="x-none" sz="4400" dirty="0" err="1" smtClean="0">
                <a:solidFill>
                  <a:srgbClr val="006600"/>
                </a:solidFill>
                <a:latin typeface="Tahoma" panose="020B0604030504040204" pitchFamily="34" charset="0"/>
              </a:rPr>
              <a:t>Cùng</a:t>
            </a:r>
            <a:r>
              <a:rPr lang="en-US" altLang="x-none" sz="4400" dirty="0" smtClean="0">
                <a:solidFill>
                  <a:srgbClr val="006600"/>
                </a:solidFill>
                <a:latin typeface="Tahoma" panose="020B0604030504040204" pitchFamily="34" charset="0"/>
              </a:rPr>
              <a:t> </a:t>
            </a:r>
            <a:r>
              <a:rPr lang="en-US" altLang="x-none" sz="4400" dirty="0" err="1" smtClean="0">
                <a:solidFill>
                  <a:srgbClr val="006600"/>
                </a:solidFill>
                <a:latin typeface="Tahoma" panose="020B0604030504040204" pitchFamily="34" charset="0"/>
              </a:rPr>
              <a:t>hát</a:t>
            </a:r>
            <a:r>
              <a:rPr lang="en-US" altLang="x-none" sz="4400" dirty="0" smtClean="0">
                <a:solidFill>
                  <a:srgbClr val="006600"/>
                </a:solidFill>
                <a:latin typeface="Tahoma" panose="020B0604030504040204" pitchFamily="34" charset="0"/>
              </a:rPr>
              <a:t> </a:t>
            </a:r>
            <a:r>
              <a:rPr lang="en-US" altLang="x-none" sz="4400" dirty="0" err="1" smtClean="0">
                <a:solidFill>
                  <a:srgbClr val="006600"/>
                </a:solidFill>
                <a:latin typeface="Tahoma" panose="020B0604030504040204" pitchFamily="34" charset="0"/>
              </a:rPr>
              <a:t>bài</a:t>
            </a:r>
            <a:r>
              <a:rPr lang="en-US" altLang="x-none" sz="4400" dirty="0" smtClean="0">
                <a:solidFill>
                  <a:srgbClr val="006600"/>
                </a:solidFill>
                <a:latin typeface="Tahoma" panose="020B0604030504040204" pitchFamily="34" charset="0"/>
              </a:rPr>
              <a:t> </a:t>
            </a:r>
            <a:r>
              <a:rPr lang="en-US" altLang="x-none" sz="4400" b="1" dirty="0" err="1" smtClean="0">
                <a:solidFill>
                  <a:srgbClr val="006600"/>
                </a:solidFill>
                <a:latin typeface="Tahoma" panose="020B0604030504040204" pitchFamily="34" charset="0"/>
              </a:rPr>
              <a:t>Ước</a:t>
            </a:r>
            <a:r>
              <a:rPr lang="en-US" altLang="x-none" sz="4400" b="1" dirty="0" smtClean="0">
                <a:solidFill>
                  <a:srgbClr val="006600"/>
                </a:solidFill>
                <a:latin typeface="Tahoma" panose="020B0604030504040204" pitchFamily="34" charset="0"/>
              </a:rPr>
              <a:t> </a:t>
            </a:r>
            <a:r>
              <a:rPr lang="en-US" altLang="x-none" sz="4400" b="1" dirty="0" err="1" smtClean="0">
                <a:solidFill>
                  <a:srgbClr val="006600"/>
                </a:solidFill>
                <a:latin typeface="Tahoma" panose="020B0604030504040204" pitchFamily="34" charset="0"/>
              </a:rPr>
              <a:t>mơ</a:t>
            </a:r>
            <a:r>
              <a:rPr lang="en-US" altLang="x-none" sz="4400" b="1" dirty="0" smtClean="0">
                <a:solidFill>
                  <a:srgbClr val="006600"/>
                </a:solidFill>
                <a:latin typeface="Tahoma" panose="020B0604030504040204" pitchFamily="34" charset="0"/>
              </a:rPr>
              <a:t> </a:t>
            </a:r>
            <a:r>
              <a:rPr lang="en-US" altLang="x-none" sz="4400" b="1" dirty="0" err="1" smtClean="0">
                <a:solidFill>
                  <a:srgbClr val="006600"/>
                </a:solidFill>
                <a:latin typeface="Tahoma" panose="020B0604030504040204" pitchFamily="34" charset="0"/>
              </a:rPr>
              <a:t>hồng</a:t>
            </a:r>
            <a:endParaRPr lang="en-US" altLang="x-none" sz="4400" b="1" dirty="0" smtClean="0">
              <a:solidFill>
                <a:srgbClr val="006600"/>
              </a:solidFill>
              <a:latin typeface="Tahoma" panose="020B0604030504040204" pitchFamily="34" charset="0"/>
            </a:endParaRPr>
          </a:p>
          <a:p>
            <a:pPr marL="0" lvl="0" indent="0" algn="ctr">
              <a:spcBef>
                <a:spcPct val="0"/>
              </a:spcBef>
              <a:buNone/>
            </a:pPr>
            <a:r>
              <a:rPr lang="en-US" altLang="x-none" sz="4400" dirty="0" err="1" smtClean="0">
                <a:solidFill>
                  <a:srgbClr val="006600"/>
                </a:solidFill>
                <a:latin typeface="Tahoma" panose="020B0604030504040204" pitchFamily="34" charset="0"/>
              </a:rPr>
              <a:t>Sáng</a:t>
            </a:r>
            <a:r>
              <a:rPr lang="en-US" altLang="x-none" sz="4400" dirty="0" smtClean="0">
                <a:solidFill>
                  <a:srgbClr val="006600"/>
                </a:solidFill>
                <a:latin typeface="Tahoma" panose="020B0604030504040204" pitchFamily="34" charset="0"/>
              </a:rPr>
              <a:t> </a:t>
            </a:r>
            <a:r>
              <a:rPr lang="en-US" altLang="x-none" sz="4400" dirty="0" err="1" smtClean="0">
                <a:solidFill>
                  <a:srgbClr val="006600"/>
                </a:solidFill>
                <a:latin typeface="Tahoma" panose="020B0604030504040204" pitchFamily="34" charset="0"/>
              </a:rPr>
              <a:t>tác</a:t>
            </a:r>
            <a:r>
              <a:rPr lang="en-US" altLang="x-none" sz="4400" dirty="0" smtClean="0">
                <a:solidFill>
                  <a:srgbClr val="006600"/>
                </a:solidFill>
                <a:latin typeface="Tahoma" panose="020B0604030504040204" pitchFamily="34" charset="0"/>
              </a:rPr>
              <a:t>: </a:t>
            </a:r>
            <a:r>
              <a:rPr lang="en-US" altLang="x-none" sz="4400" dirty="0" err="1" smtClean="0">
                <a:solidFill>
                  <a:srgbClr val="006600"/>
                </a:solidFill>
                <a:latin typeface="Tahoma" panose="020B0604030504040204" pitchFamily="34" charset="0"/>
              </a:rPr>
              <a:t>Phạm</a:t>
            </a:r>
            <a:r>
              <a:rPr lang="en-US" altLang="x-none" sz="4400" dirty="0" smtClean="0">
                <a:solidFill>
                  <a:srgbClr val="006600"/>
                </a:solidFill>
                <a:latin typeface="Tahoma" panose="020B0604030504040204" pitchFamily="34" charset="0"/>
              </a:rPr>
              <a:t> </a:t>
            </a:r>
            <a:r>
              <a:rPr lang="en-US" altLang="x-none" sz="4400" dirty="0" err="1" smtClean="0">
                <a:solidFill>
                  <a:srgbClr val="006600"/>
                </a:solidFill>
                <a:latin typeface="Tahoma" panose="020B0604030504040204" pitchFamily="34" charset="0"/>
              </a:rPr>
              <a:t>Trọng</a:t>
            </a:r>
            <a:r>
              <a:rPr lang="en-US" altLang="x-none" sz="4400" dirty="0" smtClean="0">
                <a:solidFill>
                  <a:srgbClr val="006600"/>
                </a:solidFill>
                <a:latin typeface="Tahoma" panose="020B0604030504040204" pitchFamily="34" charset="0"/>
              </a:rPr>
              <a:t> </a:t>
            </a:r>
            <a:r>
              <a:rPr lang="en-US" altLang="x-none" sz="4400" dirty="0" err="1" smtClean="0">
                <a:solidFill>
                  <a:srgbClr val="006600"/>
                </a:solidFill>
                <a:latin typeface="Tahoma" panose="020B0604030504040204" pitchFamily="34" charset="0"/>
              </a:rPr>
              <a:t>Cầu</a:t>
            </a:r>
            <a:endParaRPr lang="en-US" altLang="x-none" sz="4400" dirty="0">
              <a:solidFill>
                <a:srgbClr val="006600"/>
              </a:solidFill>
              <a:latin typeface="Tahoma" panose="020B0604030504040204" pitchFamily="34"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751296"/>
            <a:ext cx="6984776" cy="299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243754"/>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928DB70-779B-438C-BE58-A61A2FD44F26}"/>
              </a:ext>
            </a:extLst>
          </p:cNvPr>
          <p:cNvPicPr>
            <a:picLocks noChangeAspect="1"/>
          </p:cNvPicPr>
          <p:nvPr/>
        </p:nvPicPr>
        <p:blipFill>
          <a:blip r:embed="rId2"/>
          <a:stretch>
            <a:fillRect/>
          </a:stretch>
        </p:blipFill>
        <p:spPr>
          <a:xfrm>
            <a:off x="0" y="384048"/>
            <a:ext cx="9144000" cy="6473952"/>
          </a:xfrm>
          <a:prstGeom prst="rect">
            <a:avLst/>
          </a:prstGeom>
        </p:spPr>
      </p:pic>
      <p:pic>
        <p:nvPicPr>
          <p:cNvPr id="7" name="Picture 6">
            <a:extLst>
              <a:ext uri="{FF2B5EF4-FFF2-40B4-BE49-F238E27FC236}">
                <a16:creationId xmlns:a16="http://schemas.microsoft.com/office/drawing/2014/main" xmlns="" id="{C6D568ED-3F31-4B4E-B173-25EC3505BEED}"/>
              </a:ext>
            </a:extLst>
          </p:cNvPr>
          <p:cNvPicPr>
            <a:picLocks noChangeAspect="1"/>
          </p:cNvPicPr>
          <p:nvPr/>
        </p:nvPicPr>
        <p:blipFill>
          <a:blip r:embed="rId3"/>
          <a:stretch>
            <a:fillRect/>
          </a:stretch>
        </p:blipFill>
        <p:spPr>
          <a:xfrm>
            <a:off x="-107157" y="38102"/>
            <a:ext cx="9358313" cy="6857999"/>
          </a:xfrm>
          <a:prstGeom prst="rect">
            <a:avLst/>
          </a:prstGeom>
        </p:spPr>
      </p:pic>
      <p:sp>
        <p:nvSpPr>
          <p:cNvPr id="12" name="Rectangle: Rounded Corners 11">
            <a:extLst>
              <a:ext uri="{FF2B5EF4-FFF2-40B4-BE49-F238E27FC236}">
                <a16:creationId xmlns:a16="http://schemas.microsoft.com/office/drawing/2014/main" xmlns="" id="{55771F68-C417-47D4-85E5-139CE06C7645}"/>
              </a:ext>
            </a:extLst>
          </p:cNvPr>
          <p:cNvSpPr/>
          <p:nvPr/>
        </p:nvSpPr>
        <p:spPr>
          <a:xfrm>
            <a:off x="683568" y="1491342"/>
            <a:ext cx="7922399" cy="422365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err="1">
              <a:ln>
                <a:noFill/>
              </a:ln>
              <a:solidFill>
                <a:srgbClr val="ED5565">
                  <a:lumMod val="75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xmlns="" id="{1591B7D8-7308-4BAC-A42A-07A37D0A4276}"/>
              </a:ext>
            </a:extLst>
          </p:cNvPr>
          <p:cNvSpPr txBox="1"/>
          <p:nvPr/>
        </p:nvSpPr>
        <p:spPr>
          <a:xfrm>
            <a:off x="1156810" y="1778606"/>
            <a:ext cx="7159606" cy="646331"/>
          </a:xfrm>
          <a:prstGeom prst="rect">
            <a:avLst/>
          </a:prstGeom>
          <a:noFill/>
        </p:spPr>
        <p:txBody>
          <a:bodyPr wrap="square" rtlCol="0">
            <a:spAutoFit/>
          </a:bodyPr>
          <a:lstStyle/>
          <a:p>
            <a:pPr algn="ctr" defTabSz="914034">
              <a:defRPr/>
            </a:pPr>
            <a:r>
              <a:rPr lang="en-US" sz="3600" b="1" kern="0" dirty="0" err="1">
                <a:solidFill>
                  <a:srgbClr val="006600"/>
                </a:solidFill>
                <a:latin typeface="Calibri"/>
              </a:rPr>
              <a:t>Thứ</a:t>
            </a:r>
            <a:r>
              <a:rPr lang="en-US" sz="3600" b="1" kern="0" dirty="0">
                <a:solidFill>
                  <a:srgbClr val="006600"/>
                </a:solidFill>
                <a:latin typeface="Calibri"/>
              </a:rPr>
              <a:t> </a:t>
            </a:r>
            <a:r>
              <a:rPr lang="en-US" sz="3600" b="1" kern="0" dirty="0" err="1" smtClean="0">
                <a:solidFill>
                  <a:srgbClr val="006600"/>
                </a:solidFill>
                <a:latin typeface="Calibri"/>
              </a:rPr>
              <a:t>Sáu</a:t>
            </a:r>
            <a:r>
              <a:rPr lang="en-US" sz="3600" b="1" kern="0" dirty="0" smtClean="0">
                <a:solidFill>
                  <a:srgbClr val="006600"/>
                </a:solidFill>
                <a:latin typeface="Calibri"/>
              </a:rPr>
              <a:t> </a:t>
            </a:r>
            <a:r>
              <a:rPr lang="en-US" sz="3600" b="1" kern="0" dirty="0" err="1" smtClean="0">
                <a:solidFill>
                  <a:srgbClr val="006600"/>
                </a:solidFill>
                <a:latin typeface="Calibri"/>
              </a:rPr>
              <a:t>ngày</a:t>
            </a:r>
            <a:r>
              <a:rPr lang="en-US" sz="3600" b="1" kern="0" dirty="0" smtClean="0">
                <a:solidFill>
                  <a:srgbClr val="006600"/>
                </a:solidFill>
                <a:latin typeface="Calibri"/>
              </a:rPr>
              <a:t> 10 </a:t>
            </a:r>
            <a:r>
              <a:rPr lang="en-US" sz="3600" b="1" kern="0" dirty="0" err="1">
                <a:solidFill>
                  <a:srgbClr val="006600"/>
                </a:solidFill>
                <a:latin typeface="Calibri"/>
              </a:rPr>
              <a:t>tháng</a:t>
            </a:r>
            <a:r>
              <a:rPr lang="en-US" sz="3600" b="1" kern="0" dirty="0">
                <a:solidFill>
                  <a:srgbClr val="006600"/>
                </a:solidFill>
                <a:latin typeface="Calibri"/>
              </a:rPr>
              <a:t> </a:t>
            </a:r>
            <a:r>
              <a:rPr lang="en-US" sz="3600" b="1" kern="0" dirty="0" smtClean="0">
                <a:solidFill>
                  <a:srgbClr val="006600"/>
                </a:solidFill>
                <a:latin typeface="Calibri"/>
              </a:rPr>
              <a:t>3 </a:t>
            </a:r>
            <a:r>
              <a:rPr lang="en-US" sz="3600" b="1" kern="0" dirty="0" err="1" smtClean="0">
                <a:solidFill>
                  <a:srgbClr val="006600"/>
                </a:solidFill>
                <a:latin typeface="Calibri"/>
              </a:rPr>
              <a:t>năm</a:t>
            </a:r>
            <a:r>
              <a:rPr lang="en-US" sz="3600" b="1" kern="0" dirty="0" smtClean="0">
                <a:solidFill>
                  <a:srgbClr val="006600"/>
                </a:solidFill>
                <a:latin typeface="Calibri"/>
              </a:rPr>
              <a:t> 2023</a:t>
            </a:r>
            <a:endParaRPr lang="en-US" sz="3600" b="1" kern="0" dirty="0">
              <a:solidFill>
                <a:srgbClr val="006600"/>
              </a:solidFill>
              <a:latin typeface="Calibri"/>
            </a:endParaRPr>
          </a:p>
        </p:txBody>
      </p:sp>
      <p:sp>
        <p:nvSpPr>
          <p:cNvPr id="3" name="Rectangle 2"/>
          <p:cNvSpPr/>
          <p:nvPr/>
        </p:nvSpPr>
        <p:spPr>
          <a:xfrm>
            <a:off x="360291" y="2424937"/>
            <a:ext cx="8568952" cy="1323439"/>
          </a:xfrm>
          <a:prstGeom prst="rect">
            <a:avLst/>
          </a:prstGeom>
        </p:spPr>
        <p:txBody>
          <a:bodyPr wrap="square">
            <a:spAutoFit/>
          </a:bodyPr>
          <a:lstStyle/>
          <a:p>
            <a:pPr algn="ctr"/>
            <a:r>
              <a:rPr lang="en-US" sz="4000" b="1" dirty="0" err="1" smtClean="0">
                <a:solidFill>
                  <a:srgbClr val="006600"/>
                </a:solidFill>
              </a:rPr>
              <a:t>Tiếng</a:t>
            </a:r>
            <a:r>
              <a:rPr lang="en-US" sz="4000" b="1" dirty="0" smtClean="0">
                <a:solidFill>
                  <a:srgbClr val="006600"/>
                </a:solidFill>
              </a:rPr>
              <a:t> </a:t>
            </a:r>
            <a:r>
              <a:rPr lang="en-US" sz="4000" b="1" dirty="0" err="1" smtClean="0">
                <a:solidFill>
                  <a:srgbClr val="006600"/>
                </a:solidFill>
              </a:rPr>
              <a:t>Việt</a:t>
            </a:r>
            <a:r>
              <a:rPr lang="en-US" sz="4000" b="1" dirty="0" smtClean="0">
                <a:solidFill>
                  <a:srgbClr val="006600"/>
                </a:solidFill>
              </a:rPr>
              <a:t> (</a:t>
            </a:r>
            <a:r>
              <a:rPr lang="en-US" sz="4000" b="1" dirty="0" err="1" smtClean="0">
                <a:solidFill>
                  <a:srgbClr val="006600"/>
                </a:solidFill>
              </a:rPr>
              <a:t>Luyện</a:t>
            </a:r>
            <a:r>
              <a:rPr lang="en-US" sz="4000" b="1" dirty="0" smtClean="0">
                <a:solidFill>
                  <a:srgbClr val="006600"/>
                </a:solidFill>
              </a:rPr>
              <a:t> </a:t>
            </a:r>
            <a:r>
              <a:rPr lang="en-US" sz="4000" b="1" dirty="0" err="1" smtClean="0">
                <a:solidFill>
                  <a:srgbClr val="006600"/>
                </a:solidFill>
              </a:rPr>
              <a:t>tập</a:t>
            </a:r>
            <a:r>
              <a:rPr lang="en-US" sz="4000" b="1" dirty="0" smtClean="0">
                <a:solidFill>
                  <a:srgbClr val="006600"/>
                </a:solidFill>
              </a:rPr>
              <a:t>)</a:t>
            </a:r>
          </a:p>
          <a:p>
            <a:pPr algn="ctr"/>
            <a:r>
              <a:rPr lang="en-US" sz="4000" b="1" dirty="0" err="1" smtClean="0">
                <a:solidFill>
                  <a:srgbClr val="FF0000"/>
                </a:solidFill>
              </a:rPr>
              <a:t>Viết</a:t>
            </a:r>
            <a:r>
              <a:rPr lang="en-US" sz="4000" b="1" dirty="0" smtClean="0">
                <a:solidFill>
                  <a:srgbClr val="FF0000"/>
                </a:solidFill>
              </a:rPr>
              <a:t> </a:t>
            </a:r>
            <a:r>
              <a:rPr lang="en-US" sz="4000" b="1" dirty="0" err="1" smtClean="0">
                <a:solidFill>
                  <a:srgbClr val="FF0000"/>
                </a:solidFill>
              </a:rPr>
              <a:t>đoạn</a:t>
            </a:r>
            <a:r>
              <a:rPr lang="en-US" sz="4000" b="1" dirty="0" smtClean="0">
                <a:solidFill>
                  <a:srgbClr val="FF0000"/>
                </a:solidFill>
              </a:rPr>
              <a:t> </a:t>
            </a:r>
            <a:r>
              <a:rPr lang="en-US" sz="4000" b="1" dirty="0" err="1" smtClean="0">
                <a:solidFill>
                  <a:srgbClr val="FF0000"/>
                </a:solidFill>
              </a:rPr>
              <a:t>văn</a:t>
            </a:r>
            <a:r>
              <a:rPr lang="en-US" sz="4000" b="1" dirty="0" smtClean="0">
                <a:solidFill>
                  <a:srgbClr val="FF0000"/>
                </a:solidFill>
              </a:rPr>
              <a:t> </a:t>
            </a:r>
            <a:r>
              <a:rPr lang="en-US" sz="4000" b="1" dirty="0" err="1" smtClean="0">
                <a:solidFill>
                  <a:srgbClr val="FF0000"/>
                </a:solidFill>
              </a:rPr>
              <a:t>về</a:t>
            </a:r>
            <a:r>
              <a:rPr lang="en-US" sz="4000" b="1" dirty="0" smtClean="0">
                <a:solidFill>
                  <a:srgbClr val="FF0000"/>
                </a:solidFill>
              </a:rPr>
              <a:t> </a:t>
            </a:r>
            <a:r>
              <a:rPr lang="en-US" sz="4000" b="1" dirty="0" err="1" smtClean="0">
                <a:solidFill>
                  <a:srgbClr val="FF0000"/>
                </a:solidFill>
              </a:rPr>
              <a:t>ước</a:t>
            </a:r>
            <a:r>
              <a:rPr lang="en-US" sz="4000" b="1" dirty="0" smtClean="0">
                <a:solidFill>
                  <a:srgbClr val="FF0000"/>
                </a:solidFill>
              </a:rPr>
              <a:t> </a:t>
            </a:r>
            <a:r>
              <a:rPr lang="en-US" sz="4000" b="1" dirty="0" err="1" smtClean="0">
                <a:solidFill>
                  <a:srgbClr val="FF0000"/>
                </a:solidFill>
              </a:rPr>
              <a:t>mơ</a:t>
            </a:r>
            <a:r>
              <a:rPr lang="en-US" sz="4000" b="1" dirty="0" smtClean="0">
                <a:solidFill>
                  <a:srgbClr val="FF0000"/>
                </a:solidFill>
              </a:rPr>
              <a:t> </a:t>
            </a:r>
            <a:r>
              <a:rPr lang="en-US" sz="4000" b="1" dirty="0" err="1" smtClean="0">
                <a:solidFill>
                  <a:srgbClr val="FF0000"/>
                </a:solidFill>
              </a:rPr>
              <a:t>của</a:t>
            </a:r>
            <a:r>
              <a:rPr lang="en-US" sz="4000" b="1" dirty="0" smtClean="0">
                <a:solidFill>
                  <a:srgbClr val="FF0000"/>
                </a:solidFill>
              </a:rPr>
              <a:t> </a:t>
            </a:r>
            <a:r>
              <a:rPr lang="en-US" sz="4000" b="1" dirty="0" err="1" smtClean="0">
                <a:solidFill>
                  <a:srgbClr val="FF0000"/>
                </a:solidFill>
              </a:rPr>
              <a:t>em</a:t>
            </a:r>
            <a:endParaRPr lang="en-US" sz="6600" b="1" dirty="0" smtClean="0">
              <a:solidFill>
                <a:schemeClr val="bg1"/>
              </a:solidFill>
            </a:endParaRPr>
          </a:p>
        </p:txBody>
      </p:sp>
    </p:spTree>
    <p:extLst>
      <p:ext uri="{BB962C8B-B14F-4D97-AF65-F5344CB8AC3E}">
        <p14:creationId xmlns:p14="http://schemas.microsoft.com/office/powerpoint/2010/main" val="132115533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4624"/>
            <a:ext cx="8496944" cy="523220"/>
          </a:xfrm>
          <a:prstGeom prst="rect">
            <a:avLst/>
          </a:prstGeom>
        </p:spPr>
        <p:txBody>
          <a:bodyPr wrap="square">
            <a:spAutoFit/>
          </a:bodyPr>
          <a:lstStyle/>
          <a:p>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Bài</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1: </a:t>
            </a:r>
            <a:r>
              <a:rPr lang="vi-VN" sz="2800" dirty="0"/>
              <a:t>Quan sát tranh và trả lời câu hỏi</a:t>
            </a:r>
            <a:endParaRPr lang="vi-VN" sz="2800" dirty="0">
              <a:solidFill>
                <a:srgbClr val="0066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848872" cy="403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4798302"/>
            <a:ext cx="7848872" cy="1938992"/>
          </a:xfrm>
          <a:prstGeom prst="rect">
            <a:avLst/>
          </a:prstGeom>
        </p:spPr>
        <p:txBody>
          <a:bodyPr wrap="square">
            <a:spAutoFit/>
          </a:bodyPr>
          <a:lstStyle/>
          <a:p>
            <a:r>
              <a:rPr lang="vi-VN" sz="2400" dirty="0"/>
              <a:t>a. Các bạn trong tranh đang trò chuyện với nhau về điều gì?</a:t>
            </a:r>
          </a:p>
          <a:p>
            <a:r>
              <a:rPr lang="vi-VN" sz="2400" dirty="0"/>
              <a:t>b. Em thích ý kiến của bạn nào? Vì sao?</a:t>
            </a:r>
          </a:p>
          <a:p>
            <a:r>
              <a:rPr lang="vi-VN" sz="2400" dirty="0"/>
              <a:t>c. Nếu tham gia vào cuộc trò chuyện trên, em sẽ nói gì về mơ ước của mình?</a:t>
            </a:r>
          </a:p>
        </p:txBody>
      </p:sp>
    </p:spTree>
    <p:extLst>
      <p:ext uri="{BB962C8B-B14F-4D97-AF65-F5344CB8AC3E}">
        <p14:creationId xmlns:p14="http://schemas.microsoft.com/office/powerpoint/2010/main" val="3239404178"/>
      </p:ext>
    </p:extLst>
  </p:cSld>
  <p:clrMapOvr>
    <a:masterClrMapping/>
  </p:clrMapOvr>
  <p:transition spd="slow">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44624"/>
            <a:ext cx="8496944" cy="523220"/>
          </a:xfrm>
          <a:prstGeom prst="rect">
            <a:avLst/>
          </a:prstGeom>
        </p:spPr>
        <p:txBody>
          <a:bodyPr wrap="square">
            <a:spAutoFit/>
          </a:bodyPr>
          <a:lstStyle/>
          <a:p>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Bài</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1: </a:t>
            </a:r>
            <a:r>
              <a:rPr lang="vi-VN" sz="2800" dirty="0"/>
              <a:t>Quan sát tranh và trả lời câu hỏi</a:t>
            </a:r>
            <a:endParaRPr lang="vi-VN" sz="2800" dirty="0">
              <a:solidFill>
                <a:srgbClr val="0066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0688"/>
            <a:ext cx="4032448" cy="207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780928"/>
            <a:ext cx="9143999" cy="3046988"/>
          </a:xfrm>
          <a:prstGeom prst="rect">
            <a:avLst/>
          </a:prstGeom>
        </p:spPr>
        <p:txBody>
          <a:bodyPr wrap="square">
            <a:spAutoFit/>
          </a:bodyPr>
          <a:lstStyle/>
          <a:p>
            <a:r>
              <a:rPr lang="vi-VN" sz="2400" b="1" dirty="0">
                <a:solidFill>
                  <a:srgbClr val="006600"/>
                </a:solidFill>
              </a:rPr>
              <a:t>a. Các bạn trong tranh đang trò chuyện với nhau về điều gì?</a:t>
            </a:r>
          </a:p>
          <a:p>
            <a:endParaRPr lang="vi-VN" sz="2400" b="1" dirty="0" smtClean="0">
              <a:solidFill>
                <a:srgbClr val="006600"/>
              </a:solidFill>
            </a:endParaRPr>
          </a:p>
          <a:p>
            <a:endParaRPr lang="vi-VN" sz="2400" b="1" dirty="0">
              <a:solidFill>
                <a:srgbClr val="006600"/>
              </a:solidFill>
            </a:endParaRPr>
          </a:p>
          <a:p>
            <a:r>
              <a:rPr lang="vi-VN" sz="2400" b="1" dirty="0" smtClean="0">
                <a:solidFill>
                  <a:srgbClr val="006600"/>
                </a:solidFill>
              </a:rPr>
              <a:t>b</a:t>
            </a:r>
            <a:r>
              <a:rPr lang="vi-VN" sz="2400" b="1" dirty="0">
                <a:solidFill>
                  <a:srgbClr val="006600"/>
                </a:solidFill>
              </a:rPr>
              <a:t>. Em thích ý kiến của bạn nào? Vì sao?</a:t>
            </a:r>
          </a:p>
          <a:p>
            <a:endParaRPr lang="vi-VN" sz="2400" b="1" dirty="0" smtClean="0">
              <a:solidFill>
                <a:srgbClr val="006600"/>
              </a:solidFill>
            </a:endParaRPr>
          </a:p>
          <a:p>
            <a:endParaRPr lang="vi-VN" sz="2400" b="1" dirty="0">
              <a:solidFill>
                <a:srgbClr val="006600"/>
              </a:solidFill>
            </a:endParaRPr>
          </a:p>
          <a:p>
            <a:r>
              <a:rPr lang="vi-VN" sz="2400" b="1" dirty="0" smtClean="0">
                <a:solidFill>
                  <a:srgbClr val="006600"/>
                </a:solidFill>
              </a:rPr>
              <a:t>c</a:t>
            </a:r>
            <a:r>
              <a:rPr lang="vi-VN" sz="2400" b="1" dirty="0">
                <a:solidFill>
                  <a:srgbClr val="006600"/>
                </a:solidFill>
              </a:rPr>
              <a:t>. Nếu tham gia vào cuộc trò chuyện trên, em sẽ nói gì về mơ ước của mình?</a:t>
            </a:r>
          </a:p>
        </p:txBody>
      </p:sp>
      <p:sp>
        <p:nvSpPr>
          <p:cNvPr id="2" name="Rectangle 1"/>
          <p:cNvSpPr/>
          <p:nvPr/>
        </p:nvSpPr>
        <p:spPr>
          <a:xfrm>
            <a:off x="107504" y="3212976"/>
            <a:ext cx="8928992" cy="646331"/>
          </a:xfrm>
          <a:prstGeom prst="rect">
            <a:avLst/>
          </a:prstGeom>
        </p:spPr>
        <p:txBody>
          <a:bodyPr wrap="square">
            <a:spAutoFit/>
          </a:bodyPr>
          <a:lstStyle/>
          <a:p>
            <a:r>
              <a:rPr lang="vi-VN" b="1" dirty="0">
                <a:solidFill>
                  <a:srgbClr val="FF0000"/>
                </a:solidFill>
              </a:rPr>
              <a:t>Các bạn trong tranh đang trò chuyện với nhau về nghề nghiệp mong muốn trong tương lai.</a:t>
            </a:r>
          </a:p>
        </p:txBody>
      </p:sp>
      <p:sp>
        <p:nvSpPr>
          <p:cNvPr id="5" name="Rectangle 4"/>
          <p:cNvSpPr/>
          <p:nvPr/>
        </p:nvSpPr>
        <p:spPr>
          <a:xfrm>
            <a:off x="162922" y="4304422"/>
            <a:ext cx="8873574" cy="646331"/>
          </a:xfrm>
          <a:prstGeom prst="rect">
            <a:avLst/>
          </a:prstGeom>
        </p:spPr>
        <p:txBody>
          <a:bodyPr wrap="square">
            <a:spAutoFit/>
          </a:bodyPr>
          <a:lstStyle/>
          <a:p>
            <a:r>
              <a:rPr lang="vi-VN" b="1" dirty="0">
                <a:solidFill>
                  <a:srgbClr val="FF0000"/>
                </a:solidFill>
              </a:rPr>
              <a:t>Em thích ý kiến của bạn có ước muốn làm bác sĩ để chữa bệnh cho và vì đây là một ước muốn rất đáng yêu, và thấm đượm tình cảm của bạn nhỏ dành cho bà.</a:t>
            </a:r>
          </a:p>
        </p:txBody>
      </p:sp>
      <p:sp>
        <p:nvSpPr>
          <p:cNvPr id="6" name="Rectangle 5"/>
          <p:cNvSpPr/>
          <p:nvPr/>
        </p:nvSpPr>
        <p:spPr>
          <a:xfrm>
            <a:off x="47746" y="5807005"/>
            <a:ext cx="8988749" cy="646331"/>
          </a:xfrm>
          <a:prstGeom prst="rect">
            <a:avLst/>
          </a:prstGeom>
        </p:spPr>
        <p:txBody>
          <a:bodyPr wrap="square">
            <a:spAutoFit/>
          </a:bodyPr>
          <a:lstStyle/>
          <a:p>
            <a:r>
              <a:rPr lang="vi-VN" b="1" dirty="0">
                <a:solidFill>
                  <a:srgbClr val="FF0000"/>
                </a:solidFill>
              </a:rPr>
              <a:t>Nếu tham gia vào cuộc trò chuyện trên, em sẽ nói về ước mơ của mình là “Tớ ước làm cô giáo để được đứng trên bục giảng giảng bài cho các em học sinh.”</a:t>
            </a:r>
          </a:p>
        </p:txBody>
      </p:sp>
    </p:spTree>
    <p:extLst>
      <p:ext uri="{BB962C8B-B14F-4D97-AF65-F5344CB8AC3E}">
        <p14:creationId xmlns:p14="http://schemas.microsoft.com/office/powerpoint/2010/main" val="3474415682"/>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705" y="998731"/>
            <a:ext cx="8424936" cy="3785652"/>
          </a:xfrm>
          <a:prstGeom prst="rect">
            <a:avLst/>
          </a:prstGeom>
        </p:spPr>
        <p:txBody>
          <a:bodyPr wrap="square">
            <a:spAutoFit/>
          </a:bodyPr>
          <a:lstStyle/>
          <a:p>
            <a:pPr algn="just"/>
            <a:r>
              <a:rPr lang="vi-VN" sz="4000" b="1" dirty="0">
                <a:solidFill>
                  <a:srgbClr val="006600"/>
                </a:solidFill>
              </a:rPr>
              <a:t>G:</a:t>
            </a:r>
          </a:p>
          <a:p>
            <a:pPr algn="just"/>
            <a:r>
              <a:rPr lang="vi-VN" sz="4000" b="1" dirty="0">
                <a:solidFill>
                  <a:srgbClr val="006600"/>
                </a:solidFill>
              </a:rPr>
              <a:t>- Em </a:t>
            </a:r>
            <a:r>
              <a:rPr lang="vi-VN" sz="4000" b="1" dirty="0" smtClean="0">
                <a:solidFill>
                  <a:srgbClr val="006600"/>
                </a:solidFill>
              </a:rPr>
              <a:t>ước mơ </a:t>
            </a:r>
            <a:r>
              <a:rPr lang="vi-VN" sz="4000" b="1" dirty="0">
                <a:solidFill>
                  <a:srgbClr val="006600"/>
                </a:solidFill>
              </a:rPr>
              <a:t>điều gì?</a:t>
            </a:r>
          </a:p>
          <a:p>
            <a:pPr algn="just"/>
            <a:r>
              <a:rPr lang="vi-VN" sz="4000" b="1" dirty="0">
                <a:solidFill>
                  <a:srgbClr val="006600"/>
                </a:solidFill>
              </a:rPr>
              <a:t>- Nếu ước mơ đó trở thành sự thật, em cảm thấy thế nào?</a:t>
            </a:r>
          </a:p>
          <a:p>
            <a:pPr algn="just"/>
            <a:r>
              <a:rPr lang="vi-VN" sz="4000" b="1" dirty="0">
                <a:solidFill>
                  <a:srgbClr val="006600"/>
                </a:solidFill>
              </a:rPr>
              <a:t>- Em sẽ làm gì để thực hiện ước mơ đó?</a:t>
            </a:r>
          </a:p>
        </p:txBody>
      </p:sp>
      <p:sp>
        <p:nvSpPr>
          <p:cNvPr id="4" name="Rectangle 3"/>
          <p:cNvSpPr/>
          <p:nvPr/>
        </p:nvSpPr>
        <p:spPr>
          <a:xfrm>
            <a:off x="323528" y="44624"/>
            <a:ext cx="8496944" cy="954107"/>
          </a:xfrm>
          <a:prstGeom prst="rect">
            <a:avLst/>
          </a:prstGeom>
        </p:spPr>
        <p:txBody>
          <a:bodyPr wrap="square">
            <a:spAutoFit/>
          </a:bodyPr>
          <a:lstStyle/>
          <a:p>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Bài</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2: </a:t>
            </a:r>
            <a:r>
              <a:rPr lang="vi-VN" sz="2800" b="1" dirty="0">
                <a:hlinkClick r:id="rId2"/>
              </a:rPr>
              <a:t>Viết một đoạn văn về </a:t>
            </a:r>
            <a:r>
              <a:rPr lang="vi-VN" sz="2800" b="1" dirty="0" smtClean="0">
                <a:hlinkClick r:id="rId2"/>
              </a:rPr>
              <a:t>ước mơ của em</a:t>
            </a:r>
            <a:r>
              <a:rPr lang="vi-VN" sz="2800" b="1" dirty="0" smtClean="0"/>
              <a:t>.</a:t>
            </a:r>
            <a:endParaRPr lang="vi-VN" sz="2800" dirty="0"/>
          </a:p>
          <a:p>
            <a:endParaRPr lang="vi-VN" sz="2800" dirty="0"/>
          </a:p>
        </p:txBody>
      </p:sp>
    </p:spTree>
    <p:extLst>
      <p:ext uri="{BB962C8B-B14F-4D97-AF65-F5344CB8AC3E}">
        <p14:creationId xmlns:p14="http://schemas.microsoft.com/office/powerpoint/2010/main" val="1613759537"/>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4624"/>
            <a:ext cx="8496944" cy="954107"/>
          </a:xfrm>
          <a:prstGeom prst="rect">
            <a:avLst/>
          </a:prstGeom>
        </p:spPr>
        <p:txBody>
          <a:bodyPr wrap="square">
            <a:spAutoFit/>
          </a:bodyPr>
          <a:lstStyle/>
          <a:p>
            <a:r>
              <a:rPr lang="en-US" sz="2800" b="1" dirty="0" err="1" smtClean="0">
                <a:latin typeface="Arial-Rounded" panose="020B0500000000000000" pitchFamily="34" charset="0"/>
                <a:ea typeface="Arial-Rounded" panose="020B0500000000000000" pitchFamily="34" charset="0"/>
                <a:cs typeface="Arial-Rounded" panose="020B0500000000000000" pitchFamily="34" charset="0"/>
              </a:rPr>
              <a:t>Bài</a:t>
            </a:r>
            <a:r>
              <a:rPr lang="en-US" sz="2800" b="1" dirty="0" smtClean="0">
                <a:latin typeface="Arial-Rounded" panose="020B0500000000000000" pitchFamily="34" charset="0"/>
                <a:ea typeface="Arial-Rounded" panose="020B0500000000000000" pitchFamily="34" charset="0"/>
                <a:cs typeface="Arial-Rounded" panose="020B0500000000000000" pitchFamily="34" charset="0"/>
              </a:rPr>
              <a:t> 2: </a:t>
            </a:r>
            <a:r>
              <a:rPr lang="vi-VN" sz="2800" b="1" dirty="0">
                <a:hlinkClick r:id="rId2"/>
              </a:rPr>
              <a:t>Viết một đoạn văn về </a:t>
            </a:r>
            <a:r>
              <a:rPr lang="vi-VN" sz="2800" b="1" dirty="0" smtClean="0">
                <a:hlinkClick r:id="rId2"/>
              </a:rPr>
              <a:t>ước mơ </a:t>
            </a:r>
            <a:r>
              <a:rPr lang="vi-VN" sz="2800" b="1" dirty="0">
                <a:hlinkClick r:id="rId2"/>
              </a:rPr>
              <a:t>của </a:t>
            </a:r>
            <a:r>
              <a:rPr lang="vi-VN" sz="2800" b="1" dirty="0" smtClean="0">
                <a:hlinkClick r:id="rId2"/>
              </a:rPr>
              <a:t>em</a:t>
            </a:r>
            <a:r>
              <a:rPr lang="vi-VN" sz="2800" b="1" dirty="0" smtClean="0"/>
              <a:t>.</a:t>
            </a:r>
            <a:endParaRPr lang="vi-VN" sz="2800" dirty="0"/>
          </a:p>
          <a:p>
            <a:endParaRPr lang="vi-VN" sz="2800" dirty="0"/>
          </a:p>
        </p:txBody>
      </p:sp>
      <p:sp>
        <p:nvSpPr>
          <p:cNvPr id="5" name="Rectangle 4"/>
          <p:cNvSpPr/>
          <p:nvPr/>
        </p:nvSpPr>
        <p:spPr>
          <a:xfrm>
            <a:off x="179512" y="987569"/>
            <a:ext cx="8640960" cy="5693866"/>
          </a:xfrm>
          <a:prstGeom prst="rect">
            <a:avLst/>
          </a:prstGeom>
        </p:spPr>
        <p:txBody>
          <a:bodyPr wrap="square">
            <a:spAutoFit/>
          </a:bodyPr>
          <a:lstStyle/>
          <a:p>
            <a:pPr algn="ctr"/>
            <a:r>
              <a:rPr lang="vi-VN" sz="2800" b="1" dirty="0" smtClean="0">
                <a:solidFill>
                  <a:srgbClr val="006600"/>
                </a:solidFill>
              </a:rPr>
              <a:t>Bài làm:</a:t>
            </a:r>
          </a:p>
          <a:p>
            <a:pPr algn="just"/>
            <a:r>
              <a:rPr lang="vi-VN" sz="2800" b="1" dirty="0" smtClean="0">
                <a:solidFill>
                  <a:srgbClr val="006600"/>
                </a:solidFill>
              </a:rPr>
              <a:t>	Em ước mơ được </a:t>
            </a:r>
            <a:r>
              <a:rPr lang="vi-VN" sz="2800" b="1" dirty="0">
                <a:solidFill>
                  <a:srgbClr val="006600"/>
                </a:solidFill>
              </a:rPr>
              <a:t>trở thành một giáo viên </a:t>
            </a:r>
            <a:r>
              <a:rPr lang="vi-VN" sz="2800" b="1" dirty="0" smtClean="0">
                <a:solidFill>
                  <a:srgbClr val="006600"/>
                </a:solidFill>
              </a:rPr>
              <a:t>Tiểu học trong tương </a:t>
            </a:r>
            <a:r>
              <a:rPr lang="vi-VN" sz="2800" b="1" dirty="0">
                <a:solidFill>
                  <a:srgbClr val="006600"/>
                </a:solidFill>
              </a:rPr>
              <a:t>lai. Nếu ước mơ đó trở thành sự thật, em sẽ cảm thấy rất vui, hạnh phúc, và tự hào. </a:t>
            </a:r>
            <a:r>
              <a:rPr lang="vi-VN" sz="2800" b="1" dirty="0" smtClean="0">
                <a:solidFill>
                  <a:srgbClr val="006600"/>
                </a:solidFill>
              </a:rPr>
              <a:t>Khi đó, em có thể giúp bao bạn nhỏ giỏi giang, trở thành người có ích cho xã hội. Đứng trên bục giảng nhìn học trò, em mong ước sẽ chắp cánh cho bao thế hệ nước  nhà vươn cao, vươn xa trên con đường tri thức. Để </a:t>
            </a:r>
            <a:r>
              <a:rPr lang="vi-VN" sz="2800" b="1" dirty="0">
                <a:solidFill>
                  <a:srgbClr val="006600"/>
                </a:solidFill>
              </a:rPr>
              <a:t>thực hiện được ước mơ trở thành một cô giáo, em sẽ cố gắng chăm chỉ học hành, trau dồi thật nhiều kiến thức bổ ích để có một hành trang đầy đủ bước tới tương lai.</a:t>
            </a:r>
          </a:p>
        </p:txBody>
      </p:sp>
    </p:spTree>
    <p:extLst>
      <p:ext uri="{BB962C8B-B14F-4D97-AF65-F5344CB8AC3E}">
        <p14:creationId xmlns:p14="http://schemas.microsoft.com/office/powerpoint/2010/main" val="2153140701"/>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856984" cy="6555641"/>
          </a:xfrm>
          <a:prstGeom prst="rect">
            <a:avLst/>
          </a:prstGeom>
        </p:spPr>
        <p:txBody>
          <a:bodyPr wrap="square">
            <a:spAutoFit/>
          </a:bodyPr>
          <a:lstStyle/>
          <a:p>
            <a:pPr algn="ctr"/>
            <a:r>
              <a:rPr lang="vi-VN" sz="2800" b="1" dirty="0">
                <a:solidFill>
                  <a:srgbClr val="0000CC"/>
                </a:solidFill>
              </a:rPr>
              <a:t>Bài làm:</a:t>
            </a:r>
          </a:p>
          <a:p>
            <a:pPr algn="just"/>
            <a:r>
              <a:rPr lang="vi-VN" sz="2800" b="1" dirty="0" smtClean="0">
                <a:solidFill>
                  <a:srgbClr val="0000CC"/>
                </a:solidFill>
              </a:rPr>
              <a:t>	Giống như bao người, em </a:t>
            </a:r>
            <a:r>
              <a:rPr lang="vi-VN" sz="2800" b="1" dirty="0">
                <a:solidFill>
                  <a:srgbClr val="0000CC"/>
                </a:solidFill>
              </a:rPr>
              <a:t>cũng có những ước mơ cho riêng </a:t>
            </a:r>
            <a:r>
              <a:rPr lang="vi-VN" sz="2800" b="1" dirty="0" smtClean="0">
                <a:solidFill>
                  <a:srgbClr val="0000CC"/>
                </a:solidFill>
              </a:rPr>
              <a:t>mình. Ước </a:t>
            </a:r>
            <a:r>
              <a:rPr lang="vi-VN" sz="2800" b="1" dirty="0">
                <a:solidFill>
                  <a:srgbClr val="0000CC"/>
                </a:solidFill>
              </a:rPr>
              <a:t>mơ lớn nhất của em chính là có thể trở thành một bác sĩ. </a:t>
            </a:r>
            <a:r>
              <a:rPr lang="vi-VN" sz="2800" b="1" dirty="0" smtClean="0">
                <a:solidFill>
                  <a:srgbClr val="0000CC"/>
                </a:solidFill>
              </a:rPr>
              <a:t>Hồi còn nhỏ, khi bị ốm, em được mẹ đưa đến bệnh viện. Sau </a:t>
            </a:r>
            <a:r>
              <a:rPr lang="vi-VN" sz="2800" b="1" dirty="0">
                <a:solidFill>
                  <a:srgbClr val="0000CC"/>
                </a:solidFill>
              </a:rPr>
              <a:t>khi được bác sĩ thăm khám và cho uống thuốc thì em đã đỡ rất nhiều, </a:t>
            </a:r>
            <a:r>
              <a:rPr lang="vi-VN" sz="2800" b="1" dirty="0" smtClean="0">
                <a:solidFill>
                  <a:srgbClr val="0000CC"/>
                </a:solidFill>
              </a:rPr>
              <a:t>vài </a:t>
            </a:r>
            <a:r>
              <a:rPr lang="vi-VN" sz="2800" b="1" dirty="0">
                <a:solidFill>
                  <a:srgbClr val="0000CC"/>
                </a:solidFill>
              </a:rPr>
              <a:t>ngày sau thì em đã khỏi ốm. Em càng ngưỡng mộ nghề này hơn. </a:t>
            </a:r>
            <a:r>
              <a:rPr lang="vi-VN" sz="2800" b="1" dirty="0" smtClean="0">
                <a:solidFill>
                  <a:srgbClr val="0000CC"/>
                </a:solidFill>
              </a:rPr>
              <a:t>Ước mơ đó nếu trở thành hiện thực, em sẽ vui và vô cùng tự hào. Muốn trở thành bác sĩ giỏi, em </a:t>
            </a:r>
            <a:r>
              <a:rPr lang="vi-VN" sz="2800" b="1" dirty="0">
                <a:solidFill>
                  <a:srgbClr val="0000CC"/>
                </a:solidFill>
              </a:rPr>
              <a:t>sẽ </a:t>
            </a:r>
            <a:r>
              <a:rPr lang="vi-VN" sz="2800" b="1" dirty="0" smtClean="0">
                <a:solidFill>
                  <a:srgbClr val="0000CC"/>
                </a:solidFill>
              </a:rPr>
              <a:t>phải nỗ </a:t>
            </a:r>
            <a:r>
              <a:rPr lang="vi-VN" sz="2800" b="1" dirty="0">
                <a:solidFill>
                  <a:srgbClr val="0000CC"/>
                </a:solidFill>
              </a:rPr>
              <a:t>lực, cố gắng học tập thật </a:t>
            </a:r>
            <a:r>
              <a:rPr lang="vi-VN" sz="2800" b="1" dirty="0" smtClean="0">
                <a:solidFill>
                  <a:srgbClr val="0000CC"/>
                </a:solidFill>
              </a:rPr>
              <a:t>tốt. Em sẽ tu dưỡng đạo đức để trở thành người có đạo đức tốt. Để </a:t>
            </a:r>
            <a:r>
              <a:rPr lang="vi-VN" sz="2800" b="1" dirty="0">
                <a:solidFill>
                  <a:srgbClr val="0000CC"/>
                </a:solidFill>
              </a:rPr>
              <a:t>thực hiện được ước mơ của mình sẽ phải trải qua rất nhiều khó khăn nhưng </a:t>
            </a:r>
            <a:r>
              <a:rPr lang="vi-VN" sz="2800" b="1" dirty="0" smtClean="0">
                <a:solidFill>
                  <a:srgbClr val="0000CC"/>
                </a:solidFill>
              </a:rPr>
              <a:t>với sự cố gắng, nhất định em sẽ làm được.</a:t>
            </a:r>
          </a:p>
        </p:txBody>
      </p:sp>
    </p:spTree>
    <p:extLst>
      <p:ext uri="{BB962C8B-B14F-4D97-AF65-F5344CB8AC3E}">
        <p14:creationId xmlns:p14="http://schemas.microsoft.com/office/powerpoint/2010/main" val="1759446297"/>
      </p:ext>
    </p:extLst>
  </p:cSld>
  <p:clrMapOvr>
    <a:masterClrMapping/>
  </p:clrMapOvr>
  <p:transition spd="slow">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856984" cy="5262979"/>
          </a:xfrm>
          <a:prstGeom prst="rect">
            <a:avLst/>
          </a:prstGeom>
        </p:spPr>
        <p:txBody>
          <a:bodyPr wrap="square">
            <a:spAutoFit/>
          </a:bodyPr>
          <a:lstStyle/>
          <a:p>
            <a:pPr algn="ctr"/>
            <a:r>
              <a:rPr lang="vi-VN" sz="2400" b="1" dirty="0">
                <a:solidFill>
                  <a:srgbClr val="006600"/>
                </a:solidFill>
              </a:rPr>
              <a:t>Bài làm:</a:t>
            </a:r>
          </a:p>
          <a:p>
            <a:pPr algn="just"/>
            <a:r>
              <a:rPr lang="vi-VN" sz="2400" b="1" dirty="0" smtClean="0">
                <a:solidFill>
                  <a:srgbClr val="006600"/>
                </a:solidFill>
              </a:rPr>
              <a:t>	</a:t>
            </a:r>
            <a:r>
              <a:rPr lang="vi-VN" sz="2400" b="1" dirty="0">
                <a:solidFill>
                  <a:srgbClr val="006600"/>
                </a:solidFill>
              </a:rPr>
              <a:t>Từ nhỏ, em thường nghe </a:t>
            </a:r>
            <a:r>
              <a:rPr lang="vi-VN" sz="2400" b="1" dirty="0" smtClean="0">
                <a:solidFill>
                  <a:srgbClr val="006600"/>
                </a:solidFill>
              </a:rPr>
              <a:t>câu </a:t>
            </a:r>
            <a:r>
              <a:rPr lang="vi-VN" sz="2400" b="1" dirty="0">
                <a:solidFill>
                  <a:srgbClr val="006600"/>
                </a:solidFill>
              </a:rPr>
              <a:t>hỏi “Ước mơ của em là gì?”. Lúc ấy, em rất băn khoăn, không thể trả lời được. Nhưng từ bây giờ, em đã xác định được ước mơ của mình rồi. Đó chính là trở thành một </a:t>
            </a:r>
            <a:r>
              <a:rPr lang="vi-VN" sz="2400" b="1" dirty="0" smtClean="0">
                <a:solidFill>
                  <a:srgbClr val="006600"/>
                </a:solidFill>
              </a:rPr>
              <a:t>đầu bếp giỏi. Ở nhà, mẹ em là một người nấu  ăn ngon.  Em </a:t>
            </a:r>
            <a:r>
              <a:rPr lang="vi-VN" sz="2400" b="1" dirty="0">
                <a:solidFill>
                  <a:srgbClr val="006600"/>
                </a:solidFill>
              </a:rPr>
              <a:t>luôn bị hấp dẫn bởi những món ăn ngon và cách chế biến thức ăn công phu của mẹ. </a:t>
            </a:r>
            <a:r>
              <a:rPr lang="vi-VN" sz="2400" b="1" dirty="0" smtClean="0">
                <a:solidFill>
                  <a:srgbClr val="006600"/>
                </a:solidFill>
              </a:rPr>
              <a:t>Mỗi </a:t>
            </a:r>
            <a:r>
              <a:rPr lang="vi-VN" sz="2400" b="1" dirty="0">
                <a:solidFill>
                  <a:srgbClr val="006600"/>
                </a:solidFill>
              </a:rPr>
              <a:t>món ăn của mẹ </a:t>
            </a:r>
            <a:r>
              <a:rPr lang="vi-VN" sz="2400" b="1" dirty="0" smtClean="0">
                <a:solidFill>
                  <a:srgbClr val="006600"/>
                </a:solidFill>
              </a:rPr>
              <a:t>dù đơn giản hay cầu kì đều vô </a:t>
            </a:r>
            <a:r>
              <a:rPr lang="vi-VN" sz="2400" b="1" dirty="0">
                <a:solidFill>
                  <a:srgbClr val="006600"/>
                </a:solidFill>
              </a:rPr>
              <a:t>cùng hấp dẫn </a:t>
            </a:r>
            <a:r>
              <a:rPr lang="vi-VN" sz="2400" b="1" dirty="0" smtClean="0">
                <a:solidFill>
                  <a:srgbClr val="006600"/>
                </a:solidFill>
              </a:rPr>
              <a:t>em và mọi người trong gia đình. Em đã  học được từ mẹ cách làm một vài món  ăn rồi. Nếu ước mơ đó trở thành hiện thực thì em vô cùng vui sướng. Trong thời gian tới đây, em sẽ tiếp tục học hỏi  thêm. Em </a:t>
            </a:r>
            <a:r>
              <a:rPr lang="vi-VN" sz="2400" b="1" dirty="0">
                <a:solidFill>
                  <a:srgbClr val="006600"/>
                </a:solidFill>
              </a:rPr>
              <a:t>sẽ cố gắng học tập </a:t>
            </a:r>
            <a:r>
              <a:rPr lang="vi-VN" sz="2400" b="1" dirty="0" smtClean="0">
                <a:solidFill>
                  <a:srgbClr val="006600"/>
                </a:solidFill>
              </a:rPr>
              <a:t>thật tốt để </a:t>
            </a:r>
            <a:r>
              <a:rPr lang="vi-VN" sz="2400" b="1" dirty="0">
                <a:solidFill>
                  <a:srgbClr val="006600"/>
                </a:solidFill>
              </a:rPr>
              <a:t>trở thành một đầu bếp giỏi như mẹ trong tương lai.</a:t>
            </a:r>
            <a:endParaRPr lang="vi-VN" sz="2400" b="1" dirty="0" smtClean="0">
              <a:solidFill>
                <a:srgbClr val="006600"/>
              </a:solidFill>
            </a:endParaRPr>
          </a:p>
        </p:txBody>
      </p:sp>
    </p:spTree>
    <p:extLst>
      <p:ext uri="{BB962C8B-B14F-4D97-AF65-F5344CB8AC3E}">
        <p14:creationId xmlns:p14="http://schemas.microsoft.com/office/powerpoint/2010/main" val="3191691626"/>
      </p:ext>
    </p:extLst>
  </p:cSld>
  <p:clrMapOvr>
    <a:masterClrMapping/>
  </p:clrMapOvr>
  <p:transition spd="slow">
    <p:blind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462</Words>
  <Application>Microsoft Office PowerPoint</Application>
  <PresentationFormat>On-screen Show (4:3)</PresentationFormat>
  <Paragraphs>53</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THUY</dc:creator>
  <cp:lastModifiedBy>INSPIRON 15R</cp:lastModifiedBy>
  <cp:revision>17</cp:revision>
  <dcterms:created xsi:type="dcterms:W3CDTF">2023-03-08T23:31:17Z</dcterms:created>
  <dcterms:modified xsi:type="dcterms:W3CDTF">2024-03-24T03:42:28Z</dcterms:modified>
</cp:coreProperties>
</file>