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Lst>
  <p:notesMasterIdLst>
    <p:notesMasterId r:id="rId25"/>
  </p:notesMasterIdLst>
  <p:sldIdLst>
    <p:sldId id="259" r:id="rId4"/>
    <p:sldId id="260" r:id="rId5"/>
    <p:sldId id="257" r:id="rId6"/>
    <p:sldId id="265" r:id="rId7"/>
    <p:sldId id="282" r:id="rId8"/>
    <p:sldId id="261" r:id="rId9"/>
    <p:sldId id="258" r:id="rId10"/>
    <p:sldId id="269" r:id="rId11"/>
    <p:sldId id="270" r:id="rId12"/>
    <p:sldId id="271" r:id="rId13"/>
    <p:sldId id="272" r:id="rId14"/>
    <p:sldId id="262" r:id="rId15"/>
    <p:sldId id="274" r:id="rId16"/>
    <p:sldId id="276" r:id="rId17"/>
    <p:sldId id="275" r:id="rId18"/>
    <p:sldId id="283" r:id="rId19"/>
    <p:sldId id="278" r:id="rId20"/>
    <p:sldId id="279" r:id="rId21"/>
    <p:sldId id="280" r:id="rId22"/>
    <p:sldId id="281" r:id="rId23"/>
    <p:sldId id="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95" d="100"/>
          <a:sy n="95" d="100"/>
        </p:scale>
        <p:origin x="86" y="5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38619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0BB4F9-1C72-4740-BCEE-0A1A069752E0}"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93103-9724-42A8-9D53-E709AA143A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7577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B8BBD-A89F-4C03-8BF2-F84B38772531}"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2024/10/27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2024/10/27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2024/10/27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2024/10/27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2024/10/27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B8BBD-A89F-4C03-8BF2-F84B38772531}"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2024/10/27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2024/10/27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2024/10/27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2024/10/27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2024/10/27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2024/10/27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4B8BBD-A89F-4C03-8BF2-F84B38772531}"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4B8BBD-A89F-4C03-8BF2-F84B38772531}" type="datetimeFigureOut">
              <a:rPr lang="en-US" smtClean="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9C10-21C4-44E5-A46E-E83D9AB0E23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4B8BBD-A89F-4C03-8BF2-F84B38772531}" type="datetimeFigureOut">
              <a:rPr lang="en-US" smtClean="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9C10-21C4-44E5-A46E-E83D9AB0E23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B8BBD-A89F-4C03-8BF2-F84B38772531}" type="datetimeFigureOut">
              <a:rPr lang="en-US" smtClean="0"/>
              <a:t>10/27/2024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9C10-21C4-44E5-A46E-E83D9AB0E23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2024/10/27</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4"/>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2.xml"/><Relationship Id="rId5" Type="http://schemas.openxmlformats.org/officeDocument/2006/relationships/image" Target="../media/image40.tmp"/><Relationship Id="rId4" Type="http://schemas.openxmlformats.org/officeDocument/2006/relationships/image" Target="../media/image39.tmp"/></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2.xml"/><Relationship Id="rId5" Type="http://schemas.openxmlformats.org/officeDocument/2006/relationships/image" Target="../media/image45.tmp"/><Relationship Id="rId4" Type="http://schemas.openxmlformats.org/officeDocument/2006/relationships/image" Target="../media/image44.tmp"/></Relationships>
</file>

<file path=ppt/slides/_rels/slide14.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tmp"/><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2.xml"/><Relationship Id="rId5" Type="http://schemas.openxmlformats.org/officeDocument/2006/relationships/image" Target="../media/image35.tmp"/><Relationship Id="rId4" Type="http://schemas.openxmlformats.org/officeDocument/2006/relationships/image" Target="../media/image34.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2"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3"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4"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Khởi động</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2008"/>
          </a:xfrm>
          <a:prstGeom prst="rect">
            <a:avLst/>
          </a:prstGeom>
        </p:spPr>
      </p:pic>
    </p:spTree>
    <p:extLst>
      <p:ext uri="{BB962C8B-B14F-4D97-AF65-F5344CB8AC3E}">
        <p14:creationId xmlns:p14="http://schemas.microsoft.com/office/powerpoint/2010/main" val="3637429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2744" cy="4041648"/>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744" y="0"/>
            <a:ext cx="6166351" cy="4123944"/>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59352"/>
            <a:ext cx="5870448" cy="2898648"/>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0448" y="3959352"/>
            <a:ext cx="6248647" cy="2898648"/>
          </a:xfrm>
          <a:prstGeom prst="rect">
            <a:avLst/>
          </a:prstGeom>
        </p:spPr>
      </p:pic>
    </p:spTree>
    <p:extLst>
      <p:ext uri="{BB962C8B-B14F-4D97-AF65-F5344CB8AC3E}">
        <p14:creationId xmlns:p14="http://schemas.microsoft.com/office/powerpoint/2010/main" val="360342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705" y="182880"/>
            <a:ext cx="9015095" cy="1325880"/>
          </a:xfrm>
        </p:spPr>
        <p:txBody>
          <a:bodyPr>
            <a:normAutofit/>
          </a:bodyPr>
          <a:lstStyle/>
          <a:p>
            <a:r>
              <a:rPr lang="en-US" sz="3600" b="1"/>
              <a:t>Em sẽ nói và làm gì trong tình huống sau?</a:t>
            </a:r>
          </a:p>
        </p:txBody>
      </p:sp>
      <p:pic>
        <p:nvPicPr>
          <p:cNvPr id="4" name="Content Placeholder 3"/>
          <p:cNvPicPr>
            <a:picLocks noGrp="1" noChangeAspect="1"/>
          </p:cNvPicPr>
          <p:nvPr>
            <p:ph idx="1"/>
          </p:nvPr>
        </p:nvPicPr>
        <p:blipFill>
          <a:blip r:embed="rId3"/>
          <a:stretch>
            <a:fillRect/>
          </a:stretch>
        </p:blipFill>
        <p:spPr>
          <a:xfrm>
            <a:off x="1918335" y="1307465"/>
            <a:ext cx="8578850" cy="3905885"/>
          </a:xfrm>
          <a:prstGeom prst="rect">
            <a:avLst/>
          </a:prstGeom>
        </p:spPr>
      </p:pic>
      <p:sp>
        <p:nvSpPr>
          <p:cNvPr id="5" name="Cloud 4"/>
          <p:cNvSpPr/>
          <p:nvPr/>
        </p:nvSpPr>
        <p:spPr>
          <a:xfrm>
            <a:off x="1480185" y="5092065"/>
            <a:ext cx="4655820" cy="13792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a:t>Em sẽ gọi bạn quay lại và nhặt rác vứt đúng nơi quy định.</a:t>
            </a:r>
          </a:p>
        </p:txBody>
      </p:sp>
      <p:sp>
        <p:nvSpPr>
          <p:cNvPr id="6" name="Cloud 5"/>
          <p:cNvSpPr/>
          <p:nvPr/>
        </p:nvSpPr>
        <p:spPr>
          <a:xfrm>
            <a:off x="6237605" y="4929505"/>
            <a:ext cx="5608955" cy="154178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Em nói cho bạn biết làm như vậy là gây mất vệ sinh trường học và nếu bạn chơi đứng với ra ngoài như vậy rất nguy hiểm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bldLvl="0" animBg="1"/>
      <p:bldP spid="5"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06440" cy="3374136"/>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736" y="0"/>
            <a:ext cx="6303264" cy="3483864"/>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4136"/>
            <a:ext cx="5961888" cy="3483864"/>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4184" y="3483864"/>
            <a:ext cx="6005529" cy="3374136"/>
          </a:xfrm>
          <a:prstGeom prst="rect">
            <a:avLst/>
          </a:prstGeom>
        </p:spPr>
      </p:pic>
    </p:spTree>
    <p:extLst>
      <p:ext uri="{BB962C8B-B14F-4D97-AF65-F5344CB8AC3E}">
        <p14:creationId xmlns:p14="http://schemas.microsoft.com/office/powerpoint/2010/main" val="103400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78166" y="0"/>
            <a:ext cx="6209600" cy="6858000"/>
          </a:xfr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72"/>
            <a:ext cx="5878165" cy="6665976"/>
          </a:xfrm>
          <a:prstGeom prst="rect">
            <a:avLst/>
          </a:prstGeom>
        </p:spPr>
      </p:pic>
    </p:spTree>
    <p:extLst>
      <p:ext uri="{BB962C8B-B14F-4D97-AF65-F5344CB8AC3E}">
        <p14:creationId xmlns:p14="http://schemas.microsoft.com/office/powerpoint/2010/main" val="219516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062472" cy="3867912"/>
          </a:xfrm>
          <a:prstGeom prst="rect">
            <a:avLst/>
          </a:prstGeom>
        </p:spPr>
      </p:pic>
      <p:pic>
        <p:nvPicPr>
          <p:cNvPr id="5" name="Picture 4"/>
          <p:cNvPicPr>
            <a:picLocks noChangeAspect="1"/>
          </p:cNvPicPr>
          <p:nvPr/>
        </p:nvPicPr>
        <p:blipFill>
          <a:blip r:embed="rId3"/>
          <a:stretch>
            <a:fillRect/>
          </a:stretch>
        </p:blipFill>
        <p:spPr>
          <a:xfrm>
            <a:off x="6126480" y="24955"/>
            <a:ext cx="5953506" cy="3788093"/>
          </a:xfrm>
          <a:prstGeom prst="rect">
            <a:avLst/>
          </a:prstGeom>
        </p:spPr>
      </p:pic>
      <p:pic>
        <p:nvPicPr>
          <p:cNvPr id="6" name="Picture 5"/>
          <p:cNvPicPr>
            <a:picLocks noChangeAspect="1"/>
          </p:cNvPicPr>
          <p:nvPr/>
        </p:nvPicPr>
        <p:blipFill>
          <a:blip r:embed="rId4"/>
          <a:stretch>
            <a:fillRect/>
          </a:stretch>
        </p:blipFill>
        <p:spPr>
          <a:xfrm>
            <a:off x="0" y="3739896"/>
            <a:ext cx="6537960" cy="3118104"/>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968" y="3739896"/>
            <a:ext cx="5478018" cy="2971800"/>
          </a:xfrm>
          <a:prstGeom prst="rect">
            <a:avLst/>
          </a:prstGeom>
        </p:spPr>
      </p:pic>
      <p:sp>
        <p:nvSpPr>
          <p:cNvPr id="2" name="Rectangle 1"/>
          <p:cNvSpPr/>
          <p:nvPr/>
        </p:nvSpPr>
        <p:spPr>
          <a:xfrm>
            <a:off x="-64008" y="3229019"/>
            <a:ext cx="6096000" cy="1277786"/>
          </a:xfrm>
          <a:prstGeom prst="rect">
            <a:avLst/>
          </a:prstGeom>
        </p:spPr>
        <p:txBody>
          <a:bodyPr>
            <a:spAutoFit/>
          </a:bodyPr>
          <a:lstStyle/>
          <a:p>
            <a:pPr algn="just">
              <a:lnSpc>
                <a:spcPct val="107000"/>
              </a:lnSpc>
            </a:pP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i="1" dirty="0">
                <a:latin typeface="Times New Roman" panose="02020603050405020304" pitchFamily="18" charset="0"/>
                <a:ea typeface="Times New Roman" panose="02020603050405020304" pitchFamily="18" charset="0"/>
                <a:cs typeface="Times New Roman" panose="02020603050405020304" pitchFamily="18" charset="0"/>
              </a:rPr>
              <a:t> ?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huống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hiểm</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i="1" dirty="0">
                <a:latin typeface="Times New Roman" panose="02020603050405020304" pitchFamily="18" charset="0"/>
                <a:ea typeface="Times New Roman" panose="02020603050405020304" pitchFamily="18" charset="0"/>
                <a:cs typeface="Times New Roman" panose="02020603050405020304" pitchFamily="18" charset="0"/>
              </a:rPr>
              <a:t> ?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huống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hiểm</a:t>
            </a:r>
            <a:r>
              <a:rPr lang="en-US" i="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cực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877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12794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57236" y="0"/>
            <a:ext cx="5586701" cy="6761017"/>
          </a:xfrm>
          <a:prstGeom prst="rect">
            <a:avLst/>
          </a:prstGeom>
        </p:spPr>
      </p:pic>
    </p:spTree>
    <p:extLst>
      <p:ext uri="{BB962C8B-B14F-4D97-AF65-F5344CB8AC3E}">
        <p14:creationId xmlns:p14="http://schemas.microsoft.com/office/powerpoint/2010/main" val="9192964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55" y="220136"/>
            <a:ext cx="8618513" cy="2660224"/>
          </a:xfrm>
          <a:prstGeom prst="rect">
            <a:avLst/>
          </a:prstGeom>
        </p:spPr>
      </p:pic>
      <p:sp>
        <p:nvSpPr>
          <p:cNvPr id="5" name="Rectangle 4"/>
          <p:cNvSpPr/>
          <p:nvPr/>
        </p:nvSpPr>
        <p:spPr>
          <a:xfrm>
            <a:off x="569976" y="1101054"/>
            <a:ext cx="8418576" cy="1815882"/>
          </a:xfrm>
          <a:prstGeom prst="rect">
            <a:avLst/>
          </a:prstGeom>
          <a:solidFill>
            <a:schemeClr val="bg1"/>
          </a:solidFill>
        </p:spPr>
        <p:txBody>
          <a:bodyPr wrap="square">
            <a:spAutoFit/>
          </a:bodyPr>
          <a:lstStyle/>
          <a:p>
            <a:r>
              <a:rPr lang="vi-VN" sz="2800" b="1" dirty="0">
                <a:solidFill>
                  <a:srgbClr val="000000"/>
                </a:solidFill>
                <a:latin typeface="Times New Roman" panose="02020603050405020304" pitchFamily="18" charset="0"/>
                <a:cs typeface="Times New Roman" panose="02020603050405020304" pitchFamily="18" charset="0"/>
              </a:rPr>
              <a:t>Hoạt động em yêu thích nhất ở trường là đá bóng cùng bạn bè. Đá bóng cùng các bạn rất vui vẻ và háo hức. Nó giúp chúng em khỏe mạnh và vui tươi tạo tâm trạng thoải mái khi vào lớp học.</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498055" y="3304758"/>
            <a:ext cx="8418576" cy="1384995"/>
          </a:xfrm>
          <a:prstGeom prst="rect">
            <a:avLst/>
          </a:prstGeom>
          <a:solidFill>
            <a:schemeClr val="bg1"/>
          </a:solidFill>
        </p:spPr>
        <p:txBody>
          <a:bodyPr wrap="square">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Ở </a:t>
            </a:r>
            <a:r>
              <a:rPr lang="vi-VN" sz="2800" b="1" dirty="0" smtClean="0">
                <a:solidFill>
                  <a:srgbClr val="C00000"/>
                </a:solidFill>
                <a:latin typeface="Times New Roman" panose="02020603050405020304" pitchFamily="18" charset="0"/>
                <a:cs typeface="Times New Roman" panose="02020603050405020304" pitchFamily="18" charset="0"/>
              </a:rPr>
              <a:t>trường </a:t>
            </a:r>
            <a:r>
              <a:rPr lang="en-US" sz="2800" b="1" dirty="0" err="1" smtClean="0">
                <a:solidFill>
                  <a:srgbClr val="C00000"/>
                </a:solidFill>
                <a:latin typeface="Times New Roman" panose="02020603050405020304" pitchFamily="18" charset="0"/>
                <a:cs typeface="Times New Roman" panose="02020603050405020304" pitchFamily="18" charset="0"/>
              </a:rPr>
              <a:t>hoạt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động</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em</a:t>
            </a:r>
            <a:r>
              <a:rPr lang="en-US" sz="2800" b="1" dirty="0" smtClean="0">
                <a:solidFill>
                  <a:srgbClr val="C00000"/>
                </a:solidFill>
                <a:latin typeface="Times New Roman" panose="02020603050405020304" pitchFamily="18" charset="0"/>
                <a:cs typeface="Times New Roman" panose="02020603050405020304" pitchFamily="18" charset="0"/>
              </a:rPr>
              <a:t> hay </a:t>
            </a:r>
            <a:r>
              <a:rPr lang="en-US" sz="2800" b="1" dirty="0" err="1" smtClean="0">
                <a:solidFill>
                  <a:srgbClr val="C00000"/>
                </a:solidFill>
                <a:latin typeface="Times New Roman" panose="02020603050405020304" pitchFamily="18" charset="0"/>
                <a:cs typeface="Times New Roman" panose="02020603050405020304" pitchFamily="18" charset="0"/>
              </a:rPr>
              <a:t>chơi</a:t>
            </a:r>
            <a:r>
              <a:rPr lang="en-US" sz="2800" b="1" dirty="0" smtClean="0">
                <a:solidFill>
                  <a:srgbClr val="C00000"/>
                </a:solidFill>
                <a:latin typeface="Times New Roman" panose="02020603050405020304" pitchFamily="18" charset="0"/>
                <a:cs typeface="Times New Roman" panose="02020603050405020304" pitchFamily="18" charset="0"/>
              </a:rPr>
              <a:t> </a:t>
            </a:r>
            <a:r>
              <a:rPr lang="vi-VN" sz="2800" b="1" dirty="0" smtClean="0">
                <a:solidFill>
                  <a:srgbClr val="C00000"/>
                </a:solidFill>
                <a:latin typeface="Times New Roman" panose="02020603050405020304" pitchFamily="18" charset="0"/>
                <a:cs typeface="Times New Roman" panose="02020603050405020304" pitchFamily="18" charset="0"/>
              </a:rPr>
              <a:t>là </a:t>
            </a:r>
            <a:r>
              <a:rPr lang="en-US" sz="2800" b="1" dirty="0" err="1" smtClean="0">
                <a:solidFill>
                  <a:srgbClr val="C00000"/>
                </a:solidFill>
                <a:latin typeface="Times New Roman" panose="02020603050405020304" pitchFamily="18" charset="0"/>
                <a:cs typeface="Times New Roman" panose="02020603050405020304" pitchFamily="18" charset="0"/>
              </a:rPr>
              <a:t>nhảy</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dây</a:t>
            </a:r>
            <a:r>
              <a:rPr lang="en-US" sz="2800" b="1" dirty="0" smtClean="0">
                <a:solidFill>
                  <a:srgbClr val="C00000"/>
                </a:solidFill>
                <a:latin typeface="Times New Roman" panose="02020603050405020304" pitchFamily="18" charset="0"/>
                <a:cs typeface="Times New Roman" panose="02020603050405020304" pitchFamily="18" charset="0"/>
              </a:rPr>
              <a:t> </a:t>
            </a:r>
            <a:r>
              <a:rPr lang="vi-VN" sz="2800" b="1" dirty="0" smtClean="0">
                <a:solidFill>
                  <a:srgbClr val="C00000"/>
                </a:solidFill>
                <a:latin typeface="Times New Roman" panose="02020603050405020304" pitchFamily="18" charset="0"/>
                <a:cs typeface="Times New Roman" panose="02020603050405020304" pitchFamily="18" charset="0"/>
              </a:rPr>
              <a:t>cùng </a:t>
            </a:r>
            <a:r>
              <a:rPr lang="vi-VN" sz="2800" b="1" dirty="0">
                <a:solidFill>
                  <a:srgbClr val="C00000"/>
                </a:solidFill>
                <a:latin typeface="Times New Roman" panose="02020603050405020304" pitchFamily="18" charset="0"/>
                <a:cs typeface="Times New Roman" panose="02020603050405020304" pitchFamily="18" charset="0"/>
              </a:rPr>
              <a:t>bạn </a:t>
            </a:r>
            <a:r>
              <a:rPr lang="vi-VN" sz="2800" b="1" dirty="0" smtClean="0">
                <a:solidFill>
                  <a:srgbClr val="C00000"/>
                </a:solidFill>
                <a:latin typeface="Times New Roman" panose="02020603050405020304" pitchFamily="18" charset="0"/>
                <a:cs typeface="Times New Roman" panose="02020603050405020304" pitchFamily="18" charset="0"/>
              </a:rPr>
              <a:t>. Nó </a:t>
            </a:r>
            <a:r>
              <a:rPr lang="vi-VN" sz="2800" b="1" dirty="0">
                <a:solidFill>
                  <a:srgbClr val="C00000"/>
                </a:solidFill>
                <a:latin typeface="Times New Roman" panose="02020603050405020304" pitchFamily="18" charset="0"/>
                <a:cs typeface="Times New Roman" panose="02020603050405020304" pitchFamily="18" charset="0"/>
              </a:rPr>
              <a:t>giúp chúng em </a:t>
            </a:r>
            <a:r>
              <a:rPr lang="en-US" sz="2800" b="1" dirty="0" err="1" smtClean="0">
                <a:solidFill>
                  <a:srgbClr val="C00000"/>
                </a:solidFill>
                <a:latin typeface="Times New Roman" panose="02020603050405020304" pitchFamily="18" charset="0"/>
                <a:cs typeface="Times New Roman" panose="02020603050405020304" pitchFamily="18" charset="0"/>
              </a:rPr>
              <a:t>nhảy</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dẻo</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dai</a:t>
            </a:r>
            <a:r>
              <a:rPr lang="en-US" sz="2800" b="1" dirty="0" smtClean="0">
                <a:solidFill>
                  <a:srgbClr val="C00000"/>
                </a:solidFill>
                <a:latin typeface="Times New Roman" panose="02020603050405020304" pitchFamily="18" charset="0"/>
                <a:cs typeface="Times New Roman" panose="02020603050405020304" pitchFamily="18" charset="0"/>
              </a:rPr>
              <a:t> </a:t>
            </a:r>
            <a:r>
              <a:rPr lang="vi-VN" sz="2800" b="1" dirty="0" smtClean="0">
                <a:solidFill>
                  <a:srgbClr val="C00000"/>
                </a:solidFill>
                <a:latin typeface="Times New Roman" panose="02020603050405020304" pitchFamily="18" charset="0"/>
                <a:cs typeface="Times New Roman" panose="02020603050405020304" pitchFamily="18" charset="0"/>
              </a:rPr>
              <a:t>và </a:t>
            </a:r>
            <a:r>
              <a:rPr lang="en-US" sz="2800" b="1" dirty="0" err="1" smtClean="0">
                <a:solidFill>
                  <a:srgbClr val="C00000"/>
                </a:solidFill>
                <a:latin typeface="Times New Roman" panose="02020603050405020304" pitchFamily="18" charset="0"/>
                <a:cs typeface="Times New Roman" panose="02020603050405020304" pitchFamily="18" charset="0"/>
              </a:rPr>
              <a:t>khỏe</a:t>
            </a:r>
            <a:r>
              <a:rPr lang="en-US" sz="2800" b="1" dirty="0" smtClean="0">
                <a:solidFill>
                  <a:srgbClr val="C00000"/>
                </a:solidFill>
                <a:latin typeface="Times New Roman" panose="02020603050405020304" pitchFamily="18" charset="0"/>
                <a:cs typeface="Times New Roman" panose="02020603050405020304" pitchFamily="18" charset="0"/>
              </a:rPr>
              <a:t> . </a:t>
            </a:r>
            <a:r>
              <a:rPr lang="en-US" sz="2800" b="1" dirty="0" err="1" smtClean="0">
                <a:solidFill>
                  <a:srgbClr val="C00000"/>
                </a:solidFill>
                <a:latin typeface="Times New Roman" panose="02020603050405020304" pitchFamily="18" charset="0"/>
                <a:cs typeface="Times New Roman" panose="02020603050405020304" pitchFamily="18" charset="0"/>
              </a:rPr>
              <a:t>Em</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rất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thích</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nhảy</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dây</a:t>
            </a:r>
            <a:r>
              <a:rPr lang="en-US" sz="2800" b="1" dirty="0" smtClean="0">
                <a:solidFill>
                  <a:srgbClr val="C00000"/>
                </a:solidFill>
                <a:latin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63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4799" y="73153"/>
            <a:ext cx="8977337" cy="6784848"/>
          </a:xfrm>
        </p:spPr>
      </p:pic>
      <p:cxnSp>
        <p:nvCxnSpPr>
          <p:cNvPr id="6" name="Straight Arrow Connector 5"/>
          <p:cNvCxnSpPr/>
          <p:nvPr/>
        </p:nvCxnSpPr>
        <p:spPr>
          <a:xfrm>
            <a:off x="4014216" y="1719072"/>
            <a:ext cx="630936" cy="287121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014216" y="2916936"/>
            <a:ext cx="630936" cy="76809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014216" y="4571997"/>
            <a:ext cx="630936" cy="121615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473952" y="1719072"/>
            <a:ext cx="653796" cy="287121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473952" y="2852929"/>
            <a:ext cx="653796" cy="94183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537960" y="2916936"/>
            <a:ext cx="560070" cy="287121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79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bài 10">
            <a:hlinkClick r:id="" action="ppaction://media"/>
            <a:extLst>
              <a:ext uri="{FF2B5EF4-FFF2-40B4-BE49-F238E27FC236}">
                <a16:creationId xmlns:a16="http://schemas.microsoft.com/office/drawing/2014/main" id="{E2DED502-17FE-48C8-984A-71FC4D0325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586" y="175220"/>
            <a:ext cx="10691142" cy="3573820"/>
          </a:xfrm>
        </p:spPr>
      </p:pic>
      <p:sp>
        <p:nvSpPr>
          <p:cNvPr id="5" name="Rectangle 4"/>
          <p:cNvSpPr/>
          <p:nvPr/>
        </p:nvSpPr>
        <p:spPr>
          <a:xfrm>
            <a:off x="958314" y="934688"/>
            <a:ext cx="10581414" cy="2062103"/>
          </a:xfrm>
          <a:prstGeom prst="rect">
            <a:avLst/>
          </a:prstGeom>
          <a:solidFill>
            <a:schemeClr val="bg1"/>
          </a:solidFill>
        </p:spPr>
        <p:txBody>
          <a:bodyPr wrap="square">
            <a:spAutoFit/>
          </a:bodyPr>
          <a:lstStyle/>
          <a:p>
            <a:r>
              <a:rPr lang="vi-VN" sz="3200" b="1" dirty="0" smtClean="0">
                <a:solidFill>
                  <a:srgbClr val="000000"/>
                </a:solidFill>
                <a:latin typeface="Times New Roman" panose="02020603050405020304" pitchFamily="18" charset="0"/>
                <a:cs typeface="Times New Roman" panose="02020603050405020304" pitchFamily="18" charset="0"/>
              </a:rPr>
              <a:t>     Việc đọc sách đem lại rất nhiều lợi ích cho em. </a:t>
            </a:r>
            <a:r>
              <a:rPr lang="vi-VN" sz="3200" b="1" dirty="0" smtClean="0">
                <a:solidFill>
                  <a:srgbClr val="C00000"/>
                </a:solidFill>
                <a:latin typeface="Times New Roman" panose="02020603050405020304" pitchFamily="18" charset="0"/>
                <a:cs typeface="Times New Roman" panose="02020603050405020304" pitchFamily="18" charset="0"/>
              </a:rPr>
              <a:t>Đọc sách giúp em mở mang nhiều kiến thức,</a:t>
            </a:r>
            <a:r>
              <a:rPr lang="vi-VN" sz="3200" b="1" dirty="0" smtClean="0">
                <a:solidFill>
                  <a:srgbClr val="000000"/>
                </a:solidFill>
                <a:latin typeface="Times New Roman" panose="02020603050405020304" pitchFamily="18" charset="0"/>
                <a:cs typeface="Times New Roman" panose="02020603050405020304" pitchFamily="18" charset="0"/>
              </a:rPr>
              <a:t> giúp em hình dung ra thể giới rộng lớn bao la ngoài kia. Bên cạnh đó đọc sách còn giúp em </a:t>
            </a:r>
            <a:r>
              <a:rPr lang="vi-VN" sz="3200" b="1" dirty="0" smtClean="0">
                <a:solidFill>
                  <a:srgbClr val="C00000"/>
                </a:solidFill>
                <a:latin typeface="Times New Roman" panose="02020603050405020304" pitchFamily="18" charset="0"/>
                <a:cs typeface="Times New Roman" panose="02020603050405020304" pitchFamily="18" charset="0"/>
              </a:rPr>
              <a:t>thư giãn đầu óc </a:t>
            </a:r>
            <a:r>
              <a:rPr lang="vi-VN" sz="3200" b="1" dirty="0" smtClean="0">
                <a:solidFill>
                  <a:srgbClr val="000000"/>
                </a:solidFill>
                <a:latin typeface="Times New Roman" panose="02020603050405020304" pitchFamily="18" charset="0"/>
                <a:cs typeface="Times New Roman" panose="02020603050405020304" pitchFamily="18" charset="0"/>
              </a:rPr>
              <a:t>sau những ngày học tập hăng say.</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98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2415841" y="945067"/>
            <a:ext cx="7937199" cy="175323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iCiel Mijas" panose="02000506000000020004" pitchFamily="50" charset="0"/>
              </a:rPr>
              <a:t>Bài</a:t>
            </a:r>
            <a:r>
              <a:rPr lang="en-US" sz="5400" dirty="0">
                <a:solidFill>
                  <a:srgbClr val="FF0000"/>
                </a:solidFill>
                <a:effectLst>
                  <a:reflection blurRad="6350" stA="55000" endA="300" endPos="45500" dir="5400000" sy="-100000" algn="bl" rotWithShape="0"/>
                </a:effectLst>
                <a:latin typeface="iCiel Mijas" panose="02000506000000020004" pitchFamily="50" charset="0"/>
              </a:rPr>
              <a:t> 10: Ôn tập chủ đề trường học</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15486" y="1228933"/>
            <a:ext cx="4988319" cy="4973932"/>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916" y="3832684"/>
            <a:ext cx="2313945" cy="2495308"/>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3" y="1338568"/>
            <a:ext cx="4192676" cy="2523890"/>
          </a:xfrm>
          <a:prstGeom prst="rect">
            <a:avLst/>
          </a:prstGeom>
        </p:spPr>
      </p:pic>
      <p:sp>
        <p:nvSpPr>
          <p:cNvPr id="23" name="文本框 29"/>
          <p:cNvSpPr txBox="1"/>
          <p:nvPr/>
        </p:nvSpPr>
        <p:spPr>
          <a:xfrm>
            <a:off x="5098994" y="2955521"/>
            <a:ext cx="2952152"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300" normalizeH="0" baseline="0" noProof="0" dirty="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rPr>
              <a:t>Tiết 1</a:t>
            </a:r>
            <a:endParaRPr kumimoji="0" lang="zh-CN" altLang="en-US" sz="2400" b="1" i="0" u="none" strike="noStrike" kern="1200" cap="none" spc="300" normalizeH="0" baseline="0" noProof="0" dirty="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61416"/>
            <a:ext cx="12106656" cy="6696583"/>
          </a:xfrm>
          <a:prstGeom prst="rect">
            <a:avLst/>
          </a:prstGeom>
        </p:spPr>
      </p:pic>
    </p:spTree>
    <p:extLst>
      <p:ext uri="{BB962C8B-B14F-4D97-AF65-F5344CB8AC3E}">
        <p14:creationId xmlns:p14="http://schemas.microsoft.com/office/powerpoint/2010/main" val="2111101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pSp>
        <p:nvGrpSpPr>
          <p:cNvPr id="23" name="组合 23"/>
          <p:cNvGrpSpPr/>
          <p:nvPr/>
        </p:nvGrpSpPr>
        <p:grpSpPr>
          <a:xfrm>
            <a:off x="-34492" y="5734638"/>
            <a:ext cx="12203723" cy="1123362"/>
            <a:chOff x="-17585" y="5729324"/>
            <a:chExt cx="12203723" cy="1123362"/>
          </a:xfrm>
        </p:grpSpPr>
        <p:pic>
          <p:nvPicPr>
            <p:cNvPr id="24" name="图片 24"/>
            <p:cNvPicPr>
              <a:picLocks noChangeAspect="1"/>
            </p:cNvPicPr>
            <p:nvPr/>
          </p:nvPicPr>
          <p:blipFill rotWithShape="1">
            <a:blip r:embed="rId3"/>
            <a:srcRect l="1990"/>
            <a:stretch>
              <a:fillRect/>
            </a:stretch>
          </p:blipFill>
          <p:spPr>
            <a:xfrm>
              <a:off x="-17585" y="5729324"/>
              <a:ext cx="8659753" cy="1123362"/>
            </a:xfrm>
            <a:prstGeom prst="rect">
              <a:avLst/>
            </a:prstGeom>
          </p:spPr>
        </p:pic>
        <p:pic>
          <p:nvPicPr>
            <p:cNvPr id="25" name="图片 25"/>
            <p:cNvPicPr>
              <a:picLocks noChangeAspect="1"/>
            </p:cNvPicPr>
            <p:nvPr/>
          </p:nvPicPr>
          <p:blipFill rotWithShape="1">
            <a:blip r:embed="rId3"/>
            <a:srcRect r="21459"/>
            <a:stretch>
              <a:fillRect/>
            </a:stretch>
          </p:blipFill>
          <p:spPr>
            <a:xfrm>
              <a:off x="5398477" y="5729324"/>
              <a:ext cx="6787661" cy="1123362"/>
            </a:xfrm>
            <a:prstGeom prst="rect">
              <a:avLst/>
            </a:prstGeom>
          </p:spPr>
        </p:pic>
      </p:grpSp>
      <p:sp>
        <p:nvSpPr>
          <p:cNvPr id="2" name="Rounded Rectangle 1"/>
          <p:cNvSpPr/>
          <p:nvPr/>
        </p:nvSpPr>
        <p:spPr>
          <a:xfrm>
            <a:off x="151130" y="137160"/>
            <a:ext cx="7362825" cy="81153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a:t>Triển lãm tranh, ảnh về một số sự kiện ở trường.</a:t>
            </a:r>
          </a:p>
        </p:txBody>
      </p:sp>
      <p:pic>
        <p:nvPicPr>
          <p:cNvPr id="5" name="Content Placeholder 4"/>
          <p:cNvPicPr>
            <a:picLocks noGrp="1" noChangeAspect="1"/>
          </p:cNvPicPr>
          <p:nvPr>
            <p:ph idx="1"/>
          </p:nvPr>
        </p:nvPicPr>
        <p:blipFill>
          <a:blip r:embed="rId4"/>
          <a:stretch>
            <a:fillRect/>
          </a:stretch>
        </p:blipFill>
        <p:spPr>
          <a:xfrm>
            <a:off x="1751965" y="1318895"/>
            <a:ext cx="8688070" cy="4351655"/>
          </a:xfrm>
          <a:prstGeom prst="rect">
            <a:avLst/>
          </a:prstGeom>
        </p:spPr>
      </p:pic>
      <p:sp>
        <p:nvSpPr>
          <p:cNvPr id="7" name="Rounded Rectangle 6"/>
          <p:cNvSpPr/>
          <p:nvPr/>
        </p:nvSpPr>
        <p:spPr>
          <a:xfrm>
            <a:off x="3345815" y="6006465"/>
            <a:ext cx="6075680" cy="85153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a:t>Nhóm em chọn sự kiện nào? Vì sao?</a:t>
            </a:r>
          </a:p>
        </p:txBody>
      </p:sp>
      <p:sp>
        <p:nvSpPr>
          <p:cNvPr id="8" name="Rounded Rectangle 7"/>
          <p:cNvSpPr/>
          <p:nvPr/>
        </p:nvSpPr>
        <p:spPr>
          <a:xfrm>
            <a:off x="3345815" y="5986954"/>
            <a:ext cx="6075680" cy="85153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dirty="0" err="1"/>
              <a:t>Giới</a:t>
            </a:r>
            <a:r>
              <a:rPr lang="en-US" sz="3000" dirty="0"/>
              <a:t> </a:t>
            </a:r>
            <a:r>
              <a:rPr lang="en-US" sz="3000" dirty="0" err="1"/>
              <a:t>thiệu</a:t>
            </a:r>
            <a:r>
              <a:rPr lang="en-US" sz="3000" dirty="0"/>
              <a:t> </a:t>
            </a:r>
            <a:r>
              <a:rPr lang="en-US" sz="3000" dirty="0" err="1"/>
              <a:t>nội</a:t>
            </a:r>
            <a:r>
              <a:rPr lang="en-US" sz="3000" dirty="0"/>
              <a:t> dung </a:t>
            </a:r>
            <a:r>
              <a:rPr lang="en-US" sz="3000" dirty="0" err="1"/>
              <a:t>các</a:t>
            </a:r>
            <a:r>
              <a:rPr lang="en-US" sz="3000" dirty="0"/>
              <a:t> </a:t>
            </a:r>
            <a:r>
              <a:rPr lang="en-US" sz="3000" dirty="0" err="1"/>
              <a:t>bức</a:t>
            </a:r>
            <a:r>
              <a:rPr lang="en-US" sz="3000" dirty="0"/>
              <a:t> </a:t>
            </a:r>
            <a:r>
              <a:rPr lang="en-US" sz="3000" dirty="0" err="1"/>
              <a:t>tranh</a:t>
            </a:r>
            <a:r>
              <a:rPr lang="en-US" sz="3000" dirty="0"/>
              <a:t>, </a:t>
            </a:r>
            <a:r>
              <a:rPr lang="en-US" sz="3000" dirty="0" err="1"/>
              <a:t>ảnh</a:t>
            </a:r>
            <a:r>
              <a:rPr lang="en-US" sz="3000" dirty="0"/>
              <a:t> </a:t>
            </a:r>
            <a:r>
              <a:rPr lang="en-US" sz="3000" dirty="0" err="1"/>
              <a:t>mà</a:t>
            </a:r>
            <a:r>
              <a:rPr lang="en-US" sz="3000" dirty="0"/>
              <a:t> </a:t>
            </a:r>
            <a:r>
              <a:rPr lang="en-US" sz="3000" dirty="0" err="1"/>
              <a:t>nhóm</a:t>
            </a:r>
            <a:r>
              <a:rPr lang="en-US" sz="3000" dirty="0"/>
              <a:t> </a:t>
            </a:r>
            <a:r>
              <a:rPr lang="en-US" sz="3000" dirty="0" err="1"/>
              <a:t>em</a:t>
            </a:r>
            <a:r>
              <a:rPr lang="en-US" sz="3000" dirty="0"/>
              <a:t> </a:t>
            </a:r>
            <a:r>
              <a:rPr lang="en-US" sz="3000" dirty="0" err="1"/>
              <a:t>lựa</a:t>
            </a:r>
            <a:r>
              <a:rPr lang="en-US" sz="3000" dirty="0"/>
              <a:t> </a:t>
            </a:r>
            <a:r>
              <a:rPr lang="en-US" sz="3000" dirty="0" err="1"/>
              <a:t>chọn</a:t>
            </a:r>
            <a:endParaRPr lang="en-US" sz="30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2" nodeType="clickEffect">
                                  <p:stCondLst>
                                    <p:cond delay="0"/>
                                  </p:stCondLst>
                                  <p:childTnLst>
                                    <p:animEffect transition="out" filter="dissolv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2" nodeType="clickEffect">
                                  <p:stCondLst>
                                    <p:cond delay="0"/>
                                  </p:stCondLst>
                                  <p:childTnLst>
                                    <p:animEffect transition="out" filter="dissolv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7" grpId="1" animBg="1"/>
      <p:bldP spid="7" grpId="2" animBg="1"/>
      <p:bldP spid="8" grpId="0" bldLvl="0" animBg="1"/>
      <p:bldP spid="8" grpId="1" animBg="1"/>
      <p:bldP spid="8" grpId="2"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38" y="159816"/>
            <a:ext cx="11964465" cy="6533592"/>
          </a:xfrm>
          <a:prstGeom prst="rect">
            <a:avLst/>
          </a:prstGeom>
        </p:spPr>
      </p:pic>
    </p:spTree>
    <p:extLst>
      <p:ext uri="{BB962C8B-B14F-4D97-AF65-F5344CB8AC3E}">
        <p14:creationId xmlns:p14="http://schemas.microsoft.com/office/powerpoint/2010/main" val="1945041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821" y="69977"/>
            <a:ext cx="5648907" cy="3907663"/>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729" y="69977"/>
            <a:ext cx="6248942" cy="3985605"/>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 y="3977640"/>
            <a:ext cx="5685755" cy="2880360"/>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4728" y="3977640"/>
            <a:ext cx="6477272" cy="2821142"/>
          </a:xfrm>
          <a:prstGeom prst="rect">
            <a:avLst/>
          </a:prstGeom>
        </p:spPr>
      </p:pic>
    </p:spTree>
    <p:extLst>
      <p:ext uri="{BB962C8B-B14F-4D97-AF65-F5344CB8AC3E}">
        <p14:creationId xmlns:p14="http://schemas.microsoft.com/office/powerpoint/2010/main" val="259610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332</Words>
  <Application>Microsoft Office PowerPoint</Application>
  <PresentationFormat>Widescreen</PresentationFormat>
  <Paragraphs>26</Paragraphs>
  <Slides>21</Slides>
  <Notes>6</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Microsoft YaHei</vt:lpstr>
      <vt:lpstr>宋体</vt:lpstr>
      <vt:lpstr>Aharoni</vt:lpstr>
      <vt:lpstr>Arial</vt:lpstr>
      <vt:lpstr>Calibri</vt:lpstr>
      <vt:lpstr>Calibri Light</vt:lpstr>
      <vt:lpstr>等线</vt:lpstr>
      <vt:lpstr>iCiel Mijas</vt:lpstr>
      <vt:lpstr>Times New Roman</vt:lpstr>
      <vt:lpstr>字魂59号-创粗黑</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sẽ nói và làm gì trong tình huống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Dell</cp:lastModifiedBy>
  <cp:revision>32</cp:revision>
  <dcterms:created xsi:type="dcterms:W3CDTF">2021-06-03T09:12:28Z</dcterms:created>
  <dcterms:modified xsi:type="dcterms:W3CDTF">2024-10-27T13:59:36Z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