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62" r:id="rId4"/>
    <p:sldId id="283" r:id="rId5"/>
    <p:sldId id="263" r:id="rId6"/>
    <p:sldId id="306" r:id="rId7"/>
    <p:sldId id="284" r:id="rId8"/>
    <p:sldId id="266" r:id="rId9"/>
    <p:sldId id="273" r:id="rId10"/>
    <p:sldId id="274" r:id="rId11"/>
    <p:sldId id="275" r:id="rId12"/>
    <p:sldId id="285" r:id="rId13"/>
    <p:sldId id="276" r:id="rId14"/>
    <p:sldId id="309" r:id="rId15"/>
    <p:sldId id="288" r:id="rId16"/>
    <p:sldId id="267" r:id="rId17"/>
    <p:sldId id="268" r:id="rId18"/>
    <p:sldId id="271" r:id="rId19"/>
    <p:sldId id="269" r:id="rId20"/>
    <p:sldId id="270" r:id="rId21"/>
    <p:sldId id="280" r:id="rId22"/>
    <p:sldId id="301" r:id="rId23"/>
    <p:sldId id="30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66"/>
    <a:srgbClr val="E9A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F65FD-4A1F-43B9-A137-E928CD596935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09668-E902-4DC0-A96A-C2101A435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8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112C40F0-473D-4329-9ED5-A966B3FD5CDC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689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112C40F0-473D-4329-9ED5-A966B3FD5CDC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33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844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112C40F0-473D-4329-9ED5-A966B3FD5CDC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37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9336516-F5F2-493D-8A8F-783C94EF4219}" type="slidenum">
              <a:rPr lang="zh-CN" altLang="en-US" smtClean="0">
                <a:cs typeface="等线"/>
              </a:rPr>
              <a:pPr/>
              <a:t>21</a:t>
            </a:fld>
            <a:endParaRPr lang="zh-CN" altLang="en-US"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099691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768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3729-C490-42EF-B36C-F57B120FF628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54A8-15A9-47EC-B7AA-703E507BB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3729-C490-42EF-B36C-F57B120FF628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54A8-15A9-47EC-B7AA-703E507BB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5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3729-C490-42EF-B36C-F57B120FF628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54A8-15A9-47EC-B7AA-703E507BB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9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0858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0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3729-C490-42EF-B36C-F57B120FF628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54A8-15A9-47EC-B7AA-703E507BB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85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3729-C490-42EF-B36C-F57B120FF628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54A8-15A9-47EC-B7AA-703E507BB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6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3729-C490-42EF-B36C-F57B120FF628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54A8-15A9-47EC-B7AA-703E507BB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3729-C490-42EF-B36C-F57B120FF628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54A8-15A9-47EC-B7AA-703E507BB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69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3729-C490-42EF-B36C-F57B120FF628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54A8-15A9-47EC-B7AA-703E507BB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4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3729-C490-42EF-B36C-F57B120FF628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54A8-15A9-47EC-B7AA-703E507BB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72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3729-C490-42EF-B36C-F57B120FF628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54A8-15A9-47EC-B7AA-703E507BB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3729-C490-42EF-B36C-F57B120FF628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54A8-15A9-47EC-B7AA-703E507BB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9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3729-C490-42EF-B36C-F57B120FF628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354A8-15A9-47EC-B7AA-703E507BB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3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06574"/>
            <a:ext cx="12193057" cy="68585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76979" y="1325017"/>
            <a:ext cx="10144461" cy="3577292"/>
          </a:xfrm>
          <a:prstGeom prst="rect">
            <a:avLst/>
          </a:prstGeom>
          <a:noFill/>
        </p:spPr>
        <p:txBody>
          <a:bodyPr wrap="none">
            <a:prstTxWarp prst="textDeflateBottom">
              <a:avLst>
                <a:gd name="adj" fmla="val 5685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5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 LIỆT </a:t>
            </a:r>
            <a:r>
              <a:rPr lang="en-US" sz="5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CHÀO </a:t>
            </a:r>
            <a:r>
              <a:rPr lang="vi-VN" sz="5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vi-VN" sz="5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 THẦY  CÔ  GIÁO  VÀ  CÁC  EM  HỌC  SINH </a:t>
            </a:r>
            <a:endParaRPr lang="en-US" sz="5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 VỚI  TIẾT  CHUYÊN  ĐỀ </a:t>
            </a:r>
            <a:endParaRPr lang="en-US" sz="5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131" y="4091188"/>
            <a:ext cx="960365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Moderately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MÔN: MĨ THUẬT</a:t>
            </a:r>
            <a:r>
              <a:rPr lang="vi-VN" sz="6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LỚP 4</a:t>
            </a:r>
            <a:endParaRPr lang="en-US" sz="6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" y="-95144"/>
            <a:ext cx="1847850" cy="2015643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87" y="4234336"/>
            <a:ext cx="2998410" cy="2565359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786" y="226200"/>
            <a:ext cx="1656963" cy="2052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B04023-55D8-A95B-F013-3933DC863879}"/>
              </a:ext>
            </a:extLst>
          </p:cNvPr>
          <p:cNvSpPr txBox="1"/>
          <p:nvPr/>
        </p:nvSpPr>
        <p:spPr>
          <a:xfrm>
            <a:off x="4880610" y="5463480"/>
            <a:ext cx="5789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Giáo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viên:Ngô</a:t>
            </a:r>
            <a:r>
              <a:rPr lang="en-US" sz="4000" dirty="0">
                <a:solidFill>
                  <a:srgbClr val="002060"/>
                </a:solidFill>
              </a:rPr>
              <a:t> Thanh Thiết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56716-EBA4-AE5B-F67B-BAA1EB936A4C}"/>
              </a:ext>
            </a:extLst>
          </p:cNvPr>
          <p:cNvSpPr txBox="1"/>
          <p:nvPr/>
        </p:nvSpPr>
        <p:spPr>
          <a:xfrm>
            <a:off x="3051810" y="105980"/>
            <a:ext cx="6583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PHÒNG GIÁO DỤC VÀ  ĐÀO TẠO HUYỆN ỨNG HÒA</a:t>
            </a:r>
          </a:p>
          <a:p>
            <a:pPr algn="ctr"/>
            <a:r>
              <a:rPr lang="en-US" sz="2400" dirty="0"/>
              <a:t>TRƯỜNG TIỂU HỌC TRƯỜNG THỊNH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07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6" y="304800"/>
            <a:ext cx="5927836" cy="426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738" y="462455"/>
            <a:ext cx="5034455" cy="3137338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-293914" y="4256691"/>
            <a:ext cx="12485914" cy="2601309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410" y="4455730"/>
            <a:ext cx="12224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 là những món ăn gì?</a:t>
            </a:r>
            <a:endParaRPr lang="en-US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món ăn đó có màu sắc như thế nào?</a:t>
            </a:r>
            <a:endParaRPr lang="en-US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Hình khối nào có trong mỗi món ăn đó?</a:t>
            </a:r>
            <a:endParaRPr lang="en-US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Món ăn đó thường được chế biến vào những thời điểm nào trong năm?</a:t>
            </a:r>
            <a:endParaRPr lang="en-US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78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34" y="302954"/>
            <a:ext cx="5927836" cy="426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395" y="413366"/>
            <a:ext cx="5034455" cy="3137338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10512" y="4197035"/>
            <a:ext cx="12192000" cy="266096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74562" y="5128670"/>
            <a:ext cx="1066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 là những món ăn gì?</a:t>
            </a:r>
            <a:endParaRPr lang="en-US" sz="4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5259" y="5173777"/>
            <a:ext cx="11460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Những món ăn đó có màu sắc như thế nào?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011" y="5380502"/>
            <a:ext cx="11978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Hình khối nào có trong mỗi món ăn đó?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0432" y="4807012"/>
            <a:ext cx="10379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Món ăn đó thường được chế biến vào những thời điểm nào trong năm?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6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  <p:bldP spid="3" grpId="0"/>
      <p:bldP spid="3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8DD515-8B12-98E2-E1F3-310E0444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01" y="461341"/>
            <a:ext cx="3789503" cy="216304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1750C4-D35A-1151-C899-E1EB58D15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58975" y="461341"/>
            <a:ext cx="3912304" cy="2318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01F3A-B711-B0A6-1A9E-BB27F070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27" y="3523830"/>
            <a:ext cx="4758909" cy="2588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55BACF-E9C6-33E6-0424-DE20EEA3A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198" y="3523830"/>
            <a:ext cx="3861197" cy="27171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09DD8F-32E4-8F50-5DBC-FD77D33CA46C}"/>
              </a:ext>
            </a:extLst>
          </p:cNvPr>
          <p:cNvSpPr txBox="1"/>
          <p:nvPr/>
        </p:nvSpPr>
        <p:spPr>
          <a:xfrm>
            <a:off x="1120463" y="6413679"/>
            <a:ext cx="3460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Bánh xèo miền tây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341E73-1940-EC28-161C-52E958B6688C}"/>
              </a:ext>
            </a:extLst>
          </p:cNvPr>
          <p:cNvSpPr txBox="1"/>
          <p:nvPr/>
        </p:nvSpPr>
        <p:spPr>
          <a:xfrm>
            <a:off x="7237927" y="6413679"/>
            <a:ext cx="2380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Bánh tét lá dứa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E30839-B042-7F3E-CEEF-4119784AC4AE}"/>
              </a:ext>
            </a:extLst>
          </p:cNvPr>
          <p:cNvSpPr txBox="1"/>
          <p:nvPr/>
        </p:nvSpPr>
        <p:spPr>
          <a:xfrm>
            <a:off x="989855" y="2248285"/>
            <a:ext cx="3451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b="1" dirty="0"/>
          </a:p>
          <a:p>
            <a:r>
              <a:rPr lang="en-US" sz="2800" dirty="0"/>
              <a:t>Bánh </a:t>
            </a:r>
            <a:r>
              <a:rPr lang="en-US" sz="2800" dirty="0" err="1"/>
              <a:t>trôi</a:t>
            </a:r>
            <a:r>
              <a:rPr lang="en-US" sz="2800" dirty="0"/>
              <a:t>, bánh </a:t>
            </a:r>
            <a:r>
              <a:rPr lang="en-US" sz="2800" dirty="0" err="1"/>
              <a:t>chay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33568D-7CB3-6F2F-A60F-12602BC6CB2C}"/>
              </a:ext>
            </a:extLst>
          </p:cNvPr>
          <p:cNvSpPr txBox="1"/>
          <p:nvPr/>
        </p:nvSpPr>
        <p:spPr>
          <a:xfrm>
            <a:off x="7482625" y="2945725"/>
            <a:ext cx="268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Xôi</a:t>
            </a:r>
            <a:r>
              <a:rPr lang="en-US" sz="2800" dirty="0"/>
              <a:t> </a:t>
            </a:r>
            <a:r>
              <a:rPr lang="en-US" sz="2800" dirty="0" err="1"/>
              <a:t>gấc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E1258-0115-D62F-960B-7ADE7D6CD3AD}"/>
              </a:ext>
            </a:extLst>
          </p:cNvPr>
          <p:cNvSpPr txBox="1"/>
          <p:nvPr/>
        </p:nvSpPr>
        <p:spPr>
          <a:xfrm>
            <a:off x="708337" y="2780110"/>
            <a:ext cx="64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131FB0-C3DC-CCAA-3B84-1290ADFCE280}"/>
              </a:ext>
            </a:extLst>
          </p:cNvPr>
          <p:cNvSpPr txBox="1"/>
          <p:nvPr/>
        </p:nvSpPr>
        <p:spPr>
          <a:xfrm>
            <a:off x="6774287" y="2945725"/>
            <a:ext cx="462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8560F-3BBD-3A9D-F767-512C01ED00F7}"/>
              </a:ext>
            </a:extLst>
          </p:cNvPr>
          <p:cNvSpPr txBox="1"/>
          <p:nvPr/>
        </p:nvSpPr>
        <p:spPr>
          <a:xfrm>
            <a:off x="708337" y="6332881"/>
            <a:ext cx="55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6D5BDA-2B87-BF67-75A6-D82F89738023}"/>
              </a:ext>
            </a:extLst>
          </p:cNvPr>
          <p:cNvSpPr txBox="1"/>
          <p:nvPr/>
        </p:nvSpPr>
        <p:spPr>
          <a:xfrm>
            <a:off x="6774287" y="6332881"/>
            <a:ext cx="462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049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B1EAE3-1DA1-4CF1-DB7B-00212A479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1" y="438041"/>
            <a:ext cx="3245476" cy="235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5963FF-DBEE-FC39-7E9E-9246B8841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969" y="3439071"/>
            <a:ext cx="3082957" cy="2225869"/>
          </a:xfrm>
          <a:prstGeom prst="rect">
            <a:avLst/>
          </a:prstGeom>
        </p:spPr>
      </p:pic>
      <p:pic>
        <p:nvPicPr>
          <p:cNvPr id="1028" name="Picture 4" descr="Mẹo rán cá vàng giòn, không dính chảo - Bếp từ Lorca - an toàn tối đa">
            <a:extLst>
              <a:ext uri="{FF2B5EF4-FFF2-40B4-BE49-F238E27FC236}">
                <a16:creationId xmlns:a16="http://schemas.microsoft.com/office/drawing/2014/main" id="{67044046-8EF7-9F02-C7F9-FC2F017D1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476" y="579550"/>
            <a:ext cx="3373450" cy="21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61CCFA-6766-4A93-8A8C-C1609BA7D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91" y="3429000"/>
            <a:ext cx="3082958" cy="2235939"/>
          </a:xfrm>
          <a:prstGeom prst="rect">
            <a:avLst/>
          </a:prstGeom>
        </p:spPr>
      </p:pic>
      <p:pic>
        <p:nvPicPr>
          <p:cNvPr id="11" name="Picture 2" descr="đặc sản miền Nam">
            <a:extLst>
              <a:ext uri="{FF2B5EF4-FFF2-40B4-BE49-F238E27FC236}">
                <a16:creationId xmlns:a16="http://schemas.microsoft.com/office/drawing/2014/main" id="{964FE236-9EE0-D7E8-1904-60749916B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907" y="3439071"/>
            <a:ext cx="3367415" cy="222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A7B50E-1680-FD41-E728-9160E3039150}"/>
              </a:ext>
            </a:extLst>
          </p:cNvPr>
          <p:cNvSpPr txBox="1"/>
          <p:nvPr/>
        </p:nvSpPr>
        <p:spPr>
          <a:xfrm>
            <a:off x="8950817" y="6027313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Bún bò </a:t>
            </a:r>
            <a:r>
              <a:rPr lang="en-US" sz="2800" dirty="0"/>
              <a:t>H</a:t>
            </a:r>
            <a:r>
              <a:rPr lang="vi-VN" sz="2800" dirty="0"/>
              <a:t>uế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40FD0-FD4F-592C-48C8-545A979A7FDE}"/>
              </a:ext>
            </a:extLst>
          </p:cNvPr>
          <p:cNvSpPr txBox="1"/>
          <p:nvPr/>
        </p:nvSpPr>
        <p:spPr>
          <a:xfrm flipH="1">
            <a:off x="1001073" y="6074826"/>
            <a:ext cx="270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Lẩu Phan Thiết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E3482-8BE5-01B2-220E-2BE1448D42E1}"/>
              </a:ext>
            </a:extLst>
          </p:cNvPr>
          <p:cNvSpPr txBox="1"/>
          <p:nvPr/>
        </p:nvSpPr>
        <p:spPr>
          <a:xfrm>
            <a:off x="4748828" y="6027313"/>
            <a:ext cx="306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Bò tơ – Tây Ninh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230A9-AD3D-F21E-D66C-5033673CDC15}"/>
              </a:ext>
            </a:extLst>
          </p:cNvPr>
          <p:cNvSpPr txBox="1"/>
          <p:nvPr/>
        </p:nvSpPr>
        <p:spPr>
          <a:xfrm flipH="1">
            <a:off x="1001074" y="2897746"/>
            <a:ext cx="281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Giò</a:t>
            </a:r>
            <a:r>
              <a:rPr lang="en-US" sz="2800" dirty="0"/>
              <a:t> </a:t>
            </a:r>
            <a:r>
              <a:rPr lang="en-US" sz="2800" dirty="0" err="1"/>
              <a:t>lụa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79800-77E3-DC88-0EA8-9F3DAFEF2FA4}"/>
              </a:ext>
            </a:extLst>
          </p:cNvPr>
          <p:cNvSpPr txBox="1"/>
          <p:nvPr/>
        </p:nvSpPr>
        <p:spPr>
          <a:xfrm>
            <a:off x="4713669" y="2924163"/>
            <a:ext cx="188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luộc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C9860B-2D54-3884-AE7D-D44C0977ECB7}"/>
              </a:ext>
            </a:extLst>
          </p:cNvPr>
          <p:cNvSpPr txBox="1"/>
          <p:nvPr/>
        </p:nvSpPr>
        <p:spPr>
          <a:xfrm>
            <a:off x="8718997" y="2897746"/>
            <a:ext cx="1668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rán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87FA5B-86F4-B1A5-D5D2-3B79D035EAD6}"/>
              </a:ext>
            </a:extLst>
          </p:cNvPr>
          <p:cNvSpPr txBox="1"/>
          <p:nvPr/>
        </p:nvSpPr>
        <p:spPr>
          <a:xfrm>
            <a:off x="386366" y="2924163"/>
            <a:ext cx="391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8C267D-987D-B98F-C964-6F2BF8C4A745}"/>
              </a:ext>
            </a:extLst>
          </p:cNvPr>
          <p:cNvSpPr txBox="1"/>
          <p:nvPr/>
        </p:nvSpPr>
        <p:spPr>
          <a:xfrm>
            <a:off x="3049073" y="3247553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1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13AA8B-2D77-BFEC-91E9-71344280BC2A}"/>
              </a:ext>
            </a:extLst>
          </p:cNvPr>
          <p:cNvSpPr txBox="1"/>
          <p:nvPr/>
        </p:nvSpPr>
        <p:spPr>
          <a:xfrm>
            <a:off x="4289794" y="2924163"/>
            <a:ext cx="559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305B88-A7FF-6AC8-66A6-B40470589FD1}"/>
              </a:ext>
            </a:extLst>
          </p:cNvPr>
          <p:cNvSpPr txBox="1"/>
          <p:nvPr/>
        </p:nvSpPr>
        <p:spPr>
          <a:xfrm>
            <a:off x="8409904" y="2897746"/>
            <a:ext cx="49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9F6389-2DD1-E0C5-D49C-D063A84ABB0A}"/>
              </a:ext>
            </a:extLst>
          </p:cNvPr>
          <p:cNvSpPr txBox="1"/>
          <p:nvPr/>
        </p:nvSpPr>
        <p:spPr>
          <a:xfrm>
            <a:off x="566671" y="6074826"/>
            <a:ext cx="434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A9CD0E-3A09-3B63-6AFA-98923B3D9AC4}"/>
              </a:ext>
            </a:extLst>
          </p:cNvPr>
          <p:cNvSpPr txBox="1"/>
          <p:nvPr/>
        </p:nvSpPr>
        <p:spPr>
          <a:xfrm>
            <a:off x="4289794" y="6074826"/>
            <a:ext cx="52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0E4FC7-3A64-D90A-2904-CAECAFD5B1F3}"/>
              </a:ext>
            </a:extLst>
          </p:cNvPr>
          <p:cNvSpPr txBox="1"/>
          <p:nvPr/>
        </p:nvSpPr>
        <p:spPr>
          <a:xfrm>
            <a:off x="8409903" y="6027314"/>
            <a:ext cx="447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550CCA-F502-0F23-70E8-D7F57F814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879" y="465045"/>
            <a:ext cx="2787916" cy="235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90589-6979-D806-6F90-96753ABE5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nặn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E657F-7A3E-6F84-72C5-49E4FB599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468" y="1590508"/>
            <a:ext cx="2468760" cy="1966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633856-8C20-0891-626E-A63DD492F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022" y="1519707"/>
            <a:ext cx="2793283" cy="1975665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5EA278E-6AF5-4E68-FC78-3DA72BE5F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26676" y="4391452"/>
            <a:ext cx="2744629" cy="1876199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168F22-70B6-7F66-343A-4CEFDC15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527" y="4302665"/>
            <a:ext cx="2687701" cy="19281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1FF48F-16F7-7F87-A538-33BBAC3B8FB5}"/>
              </a:ext>
            </a:extLst>
          </p:cNvPr>
          <p:cNvSpPr txBox="1"/>
          <p:nvPr/>
        </p:nvSpPr>
        <p:spPr>
          <a:xfrm>
            <a:off x="1944710" y="3557335"/>
            <a:ext cx="19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Bánh </a:t>
            </a:r>
            <a:r>
              <a:rPr lang="en-US" sz="2800" dirty="0" err="1"/>
              <a:t>tét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837FC-A3F6-FE09-5086-4B7CB85F1AA6}"/>
              </a:ext>
            </a:extLst>
          </p:cNvPr>
          <p:cNvSpPr txBox="1"/>
          <p:nvPr/>
        </p:nvSpPr>
        <p:spPr>
          <a:xfrm>
            <a:off x="6967471" y="3557335"/>
            <a:ext cx="1807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Bánh </a:t>
            </a:r>
            <a:r>
              <a:rPr lang="en-US" sz="2800" dirty="0" err="1"/>
              <a:t>xèo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171313-08B9-56CB-C340-04E2B43BBEC6}"/>
              </a:ext>
            </a:extLst>
          </p:cNvPr>
          <p:cNvSpPr txBox="1"/>
          <p:nvPr/>
        </p:nvSpPr>
        <p:spPr>
          <a:xfrm>
            <a:off x="2215166" y="6267651"/>
            <a:ext cx="1767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Mâm</a:t>
            </a:r>
            <a:r>
              <a:rPr lang="en-US" sz="2800" dirty="0"/>
              <a:t> </a:t>
            </a:r>
            <a:r>
              <a:rPr lang="en-US" sz="2800" dirty="0" err="1"/>
              <a:t>cơm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04A01E-FAF5-5F19-BE11-42F6EDC574D8}"/>
              </a:ext>
            </a:extLst>
          </p:cNvPr>
          <p:cNvSpPr txBox="1"/>
          <p:nvPr/>
        </p:nvSpPr>
        <p:spPr>
          <a:xfrm>
            <a:off x="6967471" y="6413679"/>
            <a:ext cx="1426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Bánh gai</a:t>
            </a:r>
          </a:p>
        </p:txBody>
      </p:sp>
    </p:spTree>
    <p:extLst>
      <p:ext uri="{BB962C8B-B14F-4D97-AF65-F5344CB8AC3E}">
        <p14:creationId xmlns:p14="http://schemas.microsoft.com/office/powerpoint/2010/main" val="292093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FDFC5-C67A-F635-FE72-0F967D46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030" y="392409"/>
            <a:ext cx="10121721" cy="49776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Sản</a:t>
            </a:r>
            <a:r>
              <a:rPr lang="en-US" dirty="0">
                <a:solidFill>
                  <a:srgbClr val="C00000"/>
                </a:solidFill>
                <a:latin typeface="Bahnschrift SemiBol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phẩm</a:t>
            </a:r>
            <a:r>
              <a:rPr lang="en-US" dirty="0">
                <a:solidFill>
                  <a:srgbClr val="C00000"/>
                </a:solidFill>
                <a:latin typeface="Bahnschrift SemiBol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của</a:t>
            </a:r>
            <a:r>
              <a:rPr lang="en-US" dirty="0">
                <a:solidFill>
                  <a:srgbClr val="C00000"/>
                </a:solidFill>
                <a:latin typeface="Bahnschrift SemiBol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học</a:t>
            </a:r>
            <a:r>
              <a:rPr lang="en-US" dirty="0">
                <a:solidFill>
                  <a:srgbClr val="C00000"/>
                </a:solidFill>
                <a:latin typeface="Bahnschrift SemiBol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" panose="020B0502040204020203" pitchFamily="34" charset="0"/>
              </a:rPr>
              <a:t>sinh</a:t>
            </a:r>
            <a:endParaRPr lang="en-US" dirty="0">
              <a:solidFill>
                <a:srgbClr val="C000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09CA7C-F486-6AD2-3A50-14619D43E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14" y="1269465"/>
            <a:ext cx="6316462" cy="50654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9EAEE1-3398-4AC2-5D1C-B638534E1CAC}"/>
              </a:ext>
            </a:extLst>
          </p:cNvPr>
          <p:cNvSpPr txBox="1"/>
          <p:nvPr/>
        </p:nvSpPr>
        <p:spPr>
          <a:xfrm>
            <a:off x="6606862" y="1378040"/>
            <a:ext cx="5405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1.Minh Trang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2.Nhật 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Bún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4.Tùng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Lâm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.Trứng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0AA25D-92CD-0EC4-FE36-F28541E1BD0C}"/>
              </a:ext>
            </a:extLst>
          </p:cNvPr>
          <p:cNvSpPr/>
          <p:nvPr/>
        </p:nvSpPr>
        <p:spPr>
          <a:xfrm>
            <a:off x="473530" y="3131491"/>
            <a:ext cx="620484" cy="5950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66"/>
                </a:solidFill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1D2A2F-5B3E-6C65-6568-887754B3690A}"/>
              </a:ext>
            </a:extLst>
          </p:cNvPr>
          <p:cNvSpPr/>
          <p:nvPr/>
        </p:nvSpPr>
        <p:spPr>
          <a:xfrm>
            <a:off x="3465258" y="3131490"/>
            <a:ext cx="620484" cy="5950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66"/>
                </a:solidFill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17027E-4F82-7795-61E4-0B129B3D4096}"/>
              </a:ext>
            </a:extLst>
          </p:cNvPr>
          <p:cNvSpPr/>
          <p:nvPr/>
        </p:nvSpPr>
        <p:spPr>
          <a:xfrm>
            <a:off x="434440" y="5739946"/>
            <a:ext cx="620484" cy="5950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66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FD30ACC-D17B-7630-6585-BE5D62E1034F}"/>
              </a:ext>
            </a:extLst>
          </p:cNvPr>
          <p:cNvSpPr/>
          <p:nvPr/>
        </p:nvSpPr>
        <p:spPr>
          <a:xfrm>
            <a:off x="3465258" y="5739946"/>
            <a:ext cx="620484" cy="5950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66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246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55640" y="2673384"/>
            <a:ext cx="6048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Hoạt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động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2: </a:t>
            </a:r>
          </a:p>
          <a:p>
            <a:pPr algn="ctr" eaLnBrk="1" hangingPunct="1">
              <a:defRPr/>
            </a:pP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Kiến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tạo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kiến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thức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kĩ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năng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48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1510144" y="5035326"/>
            <a:ext cx="9613558" cy="856150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1531458" y="4844784"/>
            <a:ext cx="9130145" cy="111703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7617"/>
            <a:ext cx="12191999" cy="139906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33" y="3493615"/>
            <a:ext cx="2618425" cy="2340302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906054" y="5392404"/>
            <a:ext cx="478441" cy="47985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>
              <a:defRPr/>
            </a:pPr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56" y="857251"/>
            <a:ext cx="886244" cy="886244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7B97E2E1-0CEF-4D14-9902-89EE3FFC76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86" y="4663670"/>
            <a:ext cx="5366595" cy="1691444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3BE434A9-7EEA-4D9B-8A65-787DAFCAB4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718" y="146944"/>
            <a:ext cx="1709853" cy="1709853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39BEEA90-B68F-4BFA-97E4-8378848D7D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2569" y="1120402"/>
            <a:ext cx="1697976" cy="1697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6928" y="1099477"/>
            <a:ext cx="7211570" cy="2697882"/>
          </a:xfrm>
          <a:prstGeom prst="rect">
            <a:avLst/>
          </a:prstGeom>
          <a:noFill/>
        </p:spPr>
        <p:txBody>
          <a:bodyPr wrap="square" rtlCol="0">
            <a:prstTxWarp prst="textDeflateInflate">
              <a:avLst/>
            </a:prstTxWarp>
            <a:spAutoFit/>
          </a:bodyPr>
          <a:lstStyle/>
          <a:p>
            <a:r>
              <a:rPr lang="vi-VN" sz="60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Barlow Condensed Black" panose="00000A06000000000000" pitchFamily="2" charset="0"/>
              </a:rPr>
              <a:t>  TRÒ CHƠI </a:t>
            </a:r>
          </a:p>
          <a:p>
            <a:r>
              <a:rPr lang="vi-VN" sz="6000" b="1" dirty="0">
                <a:ln>
                  <a:solidFill>
                    <a:srgbClr val="00B0F0"/>
                  </a:solidFill>
                </a:ln>
                <a:latin typeface="Barlow Condensed Black" panose="00000A06000000000000" pitchFamily="2" charset="0"/>
              </a:rPr>
              <a:t>      </a:t>
            </a:r>
            <a:r>
              <a:rPr lang="vi-VN" sz="6000" b="1" dirty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latin typeface="Barlow Condensed Black" panose="00000A06000000000000" pitchFamily="2" charset="0"/>
              </a:rPr>
              <a:t>“ Ai nhanh ai khéo</a:t>
            </a:r>
            <a:r>
              <a:rPr lang="vi-VN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rlow Condensed Black" panose="00000A06000000000000" pitchFamily="2" charset="0"/>
              </a:rPr>
              <a:t>”</a:t>
            </a:r>
            <a:endParaRPr lang="en-US" sz="60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rlow Condensed Black" panose="00000A06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65803"/>
            <a:ext cx="12192000" cy="2033360"/>
          </a:xfrm>
          <a:prstGeom prst="rect">
            <a:avLst/>
          </a:prstGeom>
        </p:spPr>
      </p:pic>
      <p:pic>
        <p:nvPicPr>
          <p:cNvPr id="2" name="Nhạc Trò chơi">
            <a:hlinkClick r:id="" action="ppaction://media"/>
            <a:extLst>
              <a:ext uri="{FF2B5EF4-FFF2-40B4-BE49-F238E27FC236}">
                <a16:creationId xmlns:a16="http://schemas.microsoft.com/office/drawing/2014/main" id="{EEB6EDB6-758B-555F-B13B-78A3F6A29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1268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5947" y="3380371"/>
            <a:ext cx="97327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 dirty="0" err="1">
                <a:latin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</a:rPr>
              <a:t>1: Nặn các hình khối cơ bản 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53971" y="6175105"/>
            <a:ext cx="49176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 u="sng" dirty="0" err="1">
                <a:latin typeface="Times New Roman" panose="02020603050405020304" pitchFamily="18" charset="0"/>
              </a:rPr>
              <a:t>Bước</a:t>
            </a:r>
            <a:r>
              <a:rPr lang="en-US" sz="2400" b="1" u="sng" dirty="0">
                <a:latin typeface="Times New Roman" panose="02020603050405020304" pitchFamily="18" charset="0"/>
              </a:rPr>
              <a:t> </a:t>
            </a:r>
            <a:r>
              <a:rPr lang="vi-VN" sz="2400" b="1" u="sng" dirty="0">
                <a:latin typeface="Times New Roman" panose="02020603050405020304" pitchFamily="18" charset="0"/>
              </a:rPr>
              <a:t>3 </a:t>
            </a:r>
            <a:r>
              <a:rPr lang="en-US" sz="2400" b="1" dirty="0">
                <a:latin typeface="Times New Roman" panose="02020603050405020304" pitchFamily="18" charset="0"/>
              </a:rPr>
              <a:t>: H</a:t>
            </a:r>
            <a:r>
              <a:rPr lang="vi-VN" sz="2400" b="1" dirty="0">
                <a:latin typeface="Times New Roman" panose="02020603050405020304" pitchFamily="18" charset="0"/>
              </a:rPr>
              <a:t>oàn hiện sản phẩm.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0414" y="6187628"/>
            <a:ext cx="60447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b="1" u="sng" dirty="0" err="1">
                <a:latin typeface="Times New Roman" panose="02020603050405020304" pitchFamily="18" charset="0"/>
              </a:rPr>
              <a:t>Bước</a:t>
            </a:r>
            <a:r>
              <a:rPr lang="en-US" b="1" u="sng" dirty="0">
                <a:latin typeface="Times New Roman" panose="02020603050405020304" pitchFamily="18" charset="0"/>
              </a:rPr>
              <a:t> </a:t>
            </a:r>
            <a:r>
              <a:rPr lang="vi-VN" b="1" u="sng" dirty="0">
                <a:latin typeface="Times New Roman" panose="02020603050405020304" pitchFamily="18" charset="0"/>
              </a:rPr>
              <a:t>2</a:t>
            </a:r>
            <a:r>
              <a:rPr lang="en-US" b="1" u="sng" dirty="0">
                <a:latin typeface="Times New Roman" panose="02020603050405020304" pitchFamily="18" charset="0"/>
              </a:rPr>
              <a:t>: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</a:rPr>
              <a:t>Biến đổi thành mô hình món ăn 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035725" y="4870777"/>
            <a:ext cx="713161" cy="363020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Curved Left Arrow 11"/>
          <p:cNvSpPr/>
          <p:nvPr/>
        </p:nvSpPr>
        <p:spPr>
          <a:xfrm flipH="1">
            <a:off x="556179" y="2767716"/>
            <a:ext cx="651641" cy="2119697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788381" y="121221"/>
            <a:ext cx="6654651" cy="72887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MÔ HÌNH MÓN ĂN TRUYỀN THỐNG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971" y="3923896"/>
            <a:ext cx="4369847" cy="21158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913" y="1172798"/>
            <a:ext cx="7210273" cy="2161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820" y="3915877"/>
            <a:ext cx="4722820" cy="20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6" grpId="0" animBg="1"/>
      <p:bldP spid="12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55640" y="2673384"/>
            <a:ext cx="6048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Hoạt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động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vi-VN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</a:p>
          <a:p>
            <a:pPr algn="ctr" eaLnBrk="1" hangingPunct="1">
              <a:defRPr/>
            </a:pPr>
            <a:r>
              <a:rPr lang="vi-VN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Luyện tập sáng tạo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96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8"/>
            <a:ext cx="12818077" cy="114153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2" y="5316712"/>
            <a:ext cx="12173527" cy="148937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9" y="3515152"/>
            <a:ext cx="3491233" cy="3120403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2737" y="6046872"/>
            <a:ext cx="637921" cy="63980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zh-CN" altLang="en-US" sz="24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1"/>
            <a:ext cx="1181659" cy="1181659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7B97E2E1-0CEF-4D14-9902-89EE3FFC76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3" y="4316111"/>
            <a:ext cx="7155460" cy="2255259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3BE434A9-7EEA-4D9B-8A65-787DAFCAB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631042"/>
            <a:ext cx="2279804" cy="2279804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39BEEA90-B68F-4BFA-97E4-8378848D7D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8092" y="350869"/>
            <a:ext cx="2263968" cy="2263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40616A-76F0-49CA-9A8E-985CD213FB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96" y="1817864"/>
            <a:ext cx="8716323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7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063"/>
            <a:ext cx="9144000" cy="68379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5572" cy="6936828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9020832" y="1912556"/>
            <a:ext cx="3016252" cy="43127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35770" y="2285276"/>
            <a:ext cx="62190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HS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 hình món ăn truyền thống theo ý thích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vi-VN" sz="4400" dirty="0">
              <a:solidFill>
                <a:srgbClr val="FF0000"/>
              </a:solidFill>
            </a:endParaRPr>
          </a:p>
        </p:txBody>
      </p:sp>
      <p:pic>
        <p:nvPicPr>
          <p:cNvPr id="3" name="NHẠC NỀN CHỊ HIẾ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9650029" y="6051001"/>
            <a:ext cx="609600" cy="21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6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0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3"/>
          <a:stretch>
            <a:fillRect/>
          </a:stretch>
        </p:blipFill>
        <p:spPr bwMode="auto">
          <a:xfrm>
            <a:off x="0" y="0"/>
            <a:ext cx="8950325" cy="408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9" t="4741"/>
          <a:stretch>
            <a:fillRect/>
          </a:stretch>
        </p:blipFill>
        <p:spPr bwMode="auto">
          <a:xfrm>
            <a:off x="5754029" y="1012825"/>
            <a:ext cx="6361771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 bwMode="auto">
          <a:xfrm>
            <a:off x="343694" y="1475582"/>
            <a:ext cx="6811963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0"/>
          <a:stretch>
            <a:fillRect/>
          </a:stretch>
        </p:blipFill>
        <p:spPr bwMode="auto">
          <a:xfrm>
            <a:off x="7629525" y="1475582"/>
            <a:ext cx="4295775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1941513" y="2268151"/>
            <a:ext cx="32988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b="1" dirty="0">
                <a:latin typeface="+mj-lt"/>
              </a:rPr>
              <a:t>TRƯNG BÀY,GIỚI THIỆU SẢN PHẨM</a:t>
            </a:r>
          </a:p>
        </p:txBody>
      </p:sp>
    </p:spTree>
    <p:extLst>
      <p:ext uri="{BB962C8B-B14F-4D97-AF65-F5344CB8AC3E}">
        <p14:creationId xmlns:p14="http://schemas.microsoft.com/office/powerpoint/2010/main" val="1308299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416 0.23611 L -0.05065 0.16319 C -0.03945 0.14837 -0.02343 0.12384 -0.0069 0.09861 C 0.01159 0.06805 0.02578 0.04421 0.03581 0.02523 L 0.08125 -0.06181 " pathEditMode="relative" rAng="19080000" ptsTypes="AAAAA">
                                      <p:cBhvr>
                                        <p:cTn id="21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0505" y="5938429"/>
            <a:ext cx="1170488" cy="228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5186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06" y="0"/>
            <a:ext cx="9140694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54" y="4019343"/>
            <a:ext cx="2391539" cy="20033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54" y="858181"/>
            <a:ext cx="1575692" cy="17017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108" y="404664"/>
            <a:ext cx="1271022" cy="16214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73023" y="2131326"/>
            <a:ext cx="8533597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300" b="1" spc="75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300" b="1" spc="75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75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300" b="1" spc="75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75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300" b="1" spc="75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75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300" b="1" spc="75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spc="75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300" b="1" spc="75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75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300" b="1" spc="75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75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300" b="1" spc="75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75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3300" b="1" spc="75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>
              <a:defRPr/>
            </a:pPr>
            <a:endParaRPr lang="en-US" sz="3300" b="1" spc="75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>
              <a:defRPr/>
            </a:pPr>
            <a:r>
              <a:rPr lang="en-US" sz="3300" b="1" spc="75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300" b="1" spc="7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75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spc="7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75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b="1" spc="7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75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spc="7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75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b="1" spc="7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75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300" b="1" spc="7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75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300" b="1" spc="7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spc="75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spc="7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75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300" b="1" spc="75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11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A54601E-EDA2-6C16-605D-9F431A995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7973" y="2619301"/>
            <a:ext cx="6246320" cy="4238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AD8339-16E2-C6F9-FF2F-427369490D25}"/>
              </a:ext>
            </a:extLst>
          </p:cNvPr>
          <p:cNvSpPr txBox="1"/>
          <p:nvPr/>
        </p:nvSpPr>
        <p:spPr>
          <a:xfrm>
            <a:off x="589584" y="5738940"/>
            <a:ext cx="2936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Forte" panose="03060902040502070203" pitchFamily="66" charset="0"/>
              </a:rPr>
              <a:t>Bánh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Forte" panose="03060902040502070203" pitchFamily="66" charset="0"/>
              </a:rPr>
              <a:t>chưng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7EDBE6-B19C-F61C-B285-CF5D0FA2C0AC}"/>
              </a:ext>
            </a:extLst>
          </p:cNvPr>
          <p:cNvSpPr/>
          <p:nvPr/>
        </p:nvSpPr>
        <p:spPr>
          <a:xfrm>
            <a:off x="1463525" y="109968"/>
            <a:ext cx="9660835" cy="2614967"/>
          </a:xfrm>
          <a:prstGeom prst="roundRect">
            <a:avLst>
              <a:gd name="adj" fmla="val 25282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5C7D8B-E26E-7167-5212-B3A692E2E3ED}"/>
              </a:ext>
            </a:extLst>
          </p:cNvPr>
          <p:cNvSpPr txBox="1"/>
          <p:nvPr/>
        </p:nvSpPr>
        <p:spPr>
          <a:xfrm>
            <a:off x="2057682" y="140178"/>
            <a:ext cx="100189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Mặt thì vuông vức chữ điền</a:t>
            </a:r>
          </a:p>
          <a:p>
            <a:r>
              <a:rPr lang="vi-VN" sz="4000" b="1" dirty="0">
                <a:solidFill>
                  <a:srgbClr val="002060"/>
                </a:solidFill>
              </a:rPr>
              <a:t>Bụng no đậu đỗ lại nghiền thịt heo</a:t>
            </a:r>
          </a:p>
          <a:p>
            <a:r>
              <a:rPr lang="vi-VN" sz="4000" b="1" dirty="0">
                <a:solidFill>
                  <a:srgbClr val="002060"/>
                </a:solidFill>
              </a:rPr>
              <a:t>Hùng vương xưa chấm Lang Liêu</a:t>
            </a:r>
          </a:p>
          <a:p>
            <a:r>
              <a:rPr lang="vi-VN" sz="4000" b="1" dirty="0">
                <a:solidFill>
                  <a:srgbClr val="002060"/>
                </a:solidFill>
              </a:rPr>
              <a:t>Cũng vì tấm bánh quý yêu phân trần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D25F79-9E68-D0B9-16D4-BE246401C20D}"/>
              </a:ext>
            </a:extLst>
          </p:cNvPr>
          <p:cNvSpPr/>
          <p:nvPr/>
        </p:nvSpPr>
        <p:spPr>
          <a:xfrm>
            <a:off x="7709845" y="2708753"/>
            <a:ext cx="3870801" cy="834089"/>
          </a:xfrm>
          <a:prstGeom prst="roundRect">
            <a:avLst>
              <a:gd name="adj" fmla="val 4049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177C61-3432-84C3-A742-5839B0294FDF}"/>
              </a:ext>
            </a:extLst>
          </p:cNvPr>
          <p:cNvSpPr txBox="1"/>
          <p:nvPr/>
        </p:nvSpPr>
        <p:spPr>
          <a:xfrm>
            <a:off x="8044808" y="2787431"/>
            <a:ext cx="3899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Là bánh g</a:t>
            </a:r>
            <a:r>
              <a:rPr lang="en-US" sz="4400" b="1" dirty="0">
                <a:solidFill>
                  <a:srgbClr val="FF0000"/>
                </a:solidFill>
              </a:rPr>
              <a:t>ì</a:t>
            </a:r>
            <a:r>
              <a:rPr lang="vi-VN" sz="4400" b="1" dirty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4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765" y="2325756"/>
            <a:ext cx="8057322" cy="4532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5844B-1B98-F0A4-C46C-59E04C876404}"/>
              </a:ext>
            </a:extLst>
          </p:cNvPr>
          <p:cNvSpPr txBox="1"/>
          <p:nvPr/>
        </p:nvSpPr>
        <p:spPr>
          <a:xfrm>
            <a:off x="5278852" y="2505670"/>
            <a:ext cx="2855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Script" panose="030B0504020000000003" pitchFamily="66" charset="0"/>
              </a:rPr>
              <a:t>Bánh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Script" panose="030B0504020000000003" pitchFamily="66" charset="0"/>
              </a:rPr>
              <a:t>đa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72461A-A1B9-DE50-5BEC-5BC94EE28F90}"/>
              </a:ext>
            </a:extLst>
          </p:cNvPr>
          <p:cNvSpPr/>
          <p:nvPr/>
        </p:nvSpPr>
        <p:spPr>
          <a:xfrm>
            <a:off x="1265582" y="20011"/>
            <a:ext cx="9660835" cy="1710332"/>
          </a:xfrm>
          <a:prstGeom prst="roundRect">
            <a:avLst>
              <a:gd name="adj" fmla="val 19662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11165-1AC0-BC5D-BCD5-4E73C9CA9FBB}"/>
              </a:ext>
            </a:extLst>
          </p:cNvPr>
          <p:cNvSpPr txBox="1"/>
          <p:nvPr/>
        </p:nvSpPr>
        <p:spPr>
          <a:xfrm>
            <a:off x="1560549" y="213457"/>
            <a:ext cx="11560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Rình rịch, tròn tròn, khô giòn,ướt dẻo</a:t>
            </a:r>
          </a:p>
          <a:p>
            <a:r>
              <a:rPr lang="vi-VN" sz="4000" b="1" dirty="0">
                <a:solidFill>
                  <a:srgbClr val="FF0000"/>
                </a:solidFill>
              </a:rPr>
              <a:t>Dù bé t</a:t>
            </a:r>
            <a:r>
              <a:rPr lang="en-US" sz="4000" b="1" dirty="0">
                <a:solidFill>
                  <a:srgbClr val="FF0000"/>
                </a:solidFill>
              </a:rPr>
              <a:t>í</a:t>
            </a:r>
            <a:r>
              <a:rPr lang="vi-VN" sz="4000" b="1" dirty="0">
                <a:solidFill>
                  <a:srgbClr val="FF0000"/>
                </a:solidFill>
              </a:rPr>
              <a:t> tẹo cũng gọi bằng nhiều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533802-9643-6DD7-D313-3E76CE40A2F2}"/>
              </a:ext>
            </a:extLst>
          </p:cNvPr>
          <p:cNvSpPr/>
          <p:nvPr/>
        </p:nvSpPr>
        <p:spPr>
          <a:xfrm>
            <a:off x="8150087" y="1715264"/>
            <a:ext cx="3870801" cy="834089"/>
          </a:xfrm>
          <a:prstGeom prst="roundRect">
            <a:avLst>
              <a:gd name="adj" fmla="val 4049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0A6BA-8C28-1507-BC55-D4D800C752F8}"/>
              </a:ext>
            </a:extLst>
          </p:cNvPr>
          <p:cNvSpPr txBox="1"/>
          <p:nvPr/>
        </p:nvSpPr>
        <p:spPr>
          <a:xfrm>
            <a:off x="8454233" y="1724350"/>
            <a:ext cx="389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</a:rPr>
              <a:t>Là bánh gì?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2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31" y="2721758"/>
            <a:ext cx="6610600" cy="413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99587-5FA2-D214-4E66-CA895FAB633F}"/>
              </a:ext>
            </a:extLst>
          </p:cNvPr>
          <p:cNvSpPr txBox="1"/>
          <p:nvPr/>
        </p:nvSpPr>
        <p:spPr>
          <a:xfrm>
            <a:off x="6821905" y="3474735"/>
            <a:ext cx="56273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Trung Thu: </a:t>
            </a:r>
          </a:p>
          <a:p>
            <a:r>
              <a:rPr lang="en-US" sz="4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4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sz="4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bánh </a:t>
            </a:r>
            <a:r>
              <a:rPr lang="en-US" sz="4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endParaRPr lang="en-US" sz="43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417A71-4ACB-E706-2F54-BD6AAB101198}"/>
              </a:ext>
            </a:extLst>
          </p:cNvPr>
          <p:cNvSpPr/>
          <p:nvPr/>
        </p:nvSpPr>
        <p:spPr>
          <a:xfrm>
            <a:off x="669471" y="69828"/>
            <a:ext cx="11330716" cy="1710332"/>
          </a:xfrm>
          <a:prstGeom prst="roundRect">
            <a:avLst>
              <a:gd name="adj" fmla="val 19662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3C4B30-6764-D985-C32F-266791D3FAA6}"/>
              </a:ext>
            </a:extLst>
          </p:cNvPr>
          <p:cNvSpPr/>
          <p:nvPr/>
        </p:nvSpPr>
        <p:spPr>
          <a:xfrm>
            <a:off x="7473647" y="1825902"/>
            <a:ext cx="3870801" cy="834089"/>
          </a:xfrm>
          <a:prstGeom prst="roundRect">
            <a:avLst>
              <a:gd name="adj" fmla="val 4049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5C2AD-9293-1B38-875C-22507D001E00}"/>
              </a:ext>
            </a:extLst>
          </p:cNvPr>
          <p:cNvSpPr txBox="1"/>
          <p:nvPr/>
        </p:nvSpPr>
        <p:spPr>
          <a:xfrm>
            <a:off x="801413" y="144516"/>
            <a:ext cx="111987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</a:rPr>
              <a:t>          </a:t>
            </a:r>
            <a:r>
              <a:rPr lang="vi-VN" sz="4800" b="1" dirty="0">
                <a:solidFill>
                  <a:srgbClr val="FF0000"/>
                </a:solidFill>
              </a:rPr>
              <a:t>Mỗi năm chỉ có một lần</a:t>
            </a:r>
          </a:p>
          <a:p>
            <a:r>
              <a:rPr lang="vi-VN" sz="4800" b="1" dirty="0">
                <a:solidFill>
                  <a:srgbClr val="FF0000"/>
                </a:solidFill>
              </a:rPr>
              <a:t>Em về cùng trẻ quây quần chơi trăng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6CC154-4BCF-0166-1BBB-9484EA1264F3}"/>
              </a:ext>
            </a:extLst>
          </p:cNvPr>
          <p:cNvSpPr txBox="1"/>
          <p:nvPr/>
        </p:nvSpPr>
        <p:spPr>
          <a:xfrm>
            <a:off x="7685918" y="1891886"/>
            <a:ext cx="389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B050"/>
                </a:solidFill>
              </a:rPr>
              <a:t>Là bánh gì?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4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3CEB2F4B-D7B9-177A-E930-CF7EA404C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94414" y="808265"/>
            <a:ext cx="3472544" cy="5053692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596120B-4613-1EB6-02AB-DC705EE3F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0139"/>
            <a:ext cx="4359729" cy="5417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EB3CB3-2EAD-AA95-7F14-567BBB22B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958" y="808265"/>
            <a:ext cx="4637314" cy="505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9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14" y="0"/>
            <a:ext cx="12649200" cy="481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9979" y="2650716"/>
            <a:ext cx="9324784" cy="1697487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</a:bodyPr>
          <a:lstStyle/>
          <a:p>
            <a:pPr algn="ctr">
              <a:defRPr/>
            </a:pPr>
            <a:r>
              <a:rPr lang="vi-VN" sz="247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CHỦ ĐỀ : QUÊ HƯƠNG – ĐẤT NƯỚC</a:t>
            </a:r>
          </a:p>
          <a:p>
            <a:pPr algn="ctr">
              <a:defRPr/>
            </a:pPr>
            <a:r>
              <a:rPr lang="vi-VN" sz="2475" b="1" dirty="0">
                <a:solidFill>
                  <a:schemeClr val="accent1">
                    <a:lumMod val="75000"/>
                  </a:schemeClr>
                </a:solidFill>
              </a:rPr>
              <a:t>BÀI 3: MÓN ĂN TRUYỀN THỐNG</a:t>
            </a:r>
            <a:endParaRPr lang="en-US" sz="2475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5968" y1="64444" x2="96237" y2="85185"/>
                        <a14:foregroundMark x1="79301" y1="3704" x2="79570" y2="31852"/>
                        <a14:foregroundMark x1="20699" y1="33333" x2="29839" y2="25185"/>
                        <a14:foregroundMark x1="31989" y1="26667" x2="45699" y2="33333"/>
                        <a14:foregroundMark x1="86559" y1="25185" x2="90323" y2="1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439064"/>
            <a:ext cx="11582400" cy="248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7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5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87688" y="3117704"/>
            <a:ext cx="529776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Hoạt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động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1: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Khám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phá</a:t>
            </a:r>
            <a:endParaRPr lang="en-US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66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8" y="306948"/>
            <a:ext cx="5927836" cy="426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952" y="306948"/>
            <a:ext cx="5034455" cy="346626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049517" y="4414346"/>
            <a:ext cx="7767145" cy="1713185"/>
          </a:xfrm>
          <a:prstGeom prst="cloudCallout">
            <a:avLst>
              <a:gd name="adj1" fmla="val -66111"/>
              <a:gd name="adj2" fmla="val 137347"/>
            </a:avLst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72721" y="4707449"/>
            <a:ext cx="73909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6000" b="1" dirty="0">
                <a:solidFill>
                  <a:srgbClr val="FF0000"/>
                </a:solidFill>
              </a:rPr>
              <a:t>Thảo luận nhóm</a:t>
            </a:r>
            <a:r>
              <a:rPr lang="en-US" altLang="en-US" sz="6000" b="1" dirty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</a:rPr>
              <a:t>đôi</a:t>
            </a:r>
            <a:endParaRPr lang="en-US" alt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509</Words>
  <Application>Microsoft Office PowerPoint</Application>
  <PresentationFormat>Widescreen</PresentationFormat>
  <Paragraphs>92</Paragraphs>
  <Slides>23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微软雅黑</vt:lpstr>
      <vt:lpstr>Arial</vt:lpstr>
      <vt:lpstr>Bahnschrift SemiBold</vt:lpstr>
      <vt:lpstr>Barlow Condensed Black</vt:lpstr>
      <vt:lpstr>Calibri</vt:lpstr>
      <vt:lpstr>Calibri Light</vt:lpstr>
      <vt:lpstr>Forte</vt:lpstr>
      <vt:lpstr>Segoe 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sản phẩm đất nặn </vt:lpstr>
      <vt:lpstr>Sản phẩm của học sinh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Thanh Thiết</cp:lastModifiedBy>
  <cp:revision>73</cp:revision>
  <dcterms:created xsi:type="dcterms:W3CDTF">2023-08-14T13:05:51Z</dcterms:created>
  <dcterms:modified xsi:type="dcterms:W3CDTF">2023-08-27T14:21:59Z</dcterms:modified>
</cp:coreProperties>
</file>