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58" r:id="rId4"/>
    <p:sldId id="309" r:id="rId5"/>
    <p:sldId id="308" r:id="rId6"/>
    <p:sldId id="310" r:id="rId7"/>
    <p:sldId id="311" r:id="rId8"/>
    <p:sldId id="316" r:id="rId9"/>
    <p:sldId id="318" r:id="rId10"/>
    <p:sldId id="319" r:id="rId11"/>
    <p:sldId id="320" r:id="rId12"/>
    <p:sldId id="328" r:id="rId13"/>
    <p:sldId id="329" r:id="rId14"/>
    <p:sldId id="330" r:id="rId15"/>
    <p:sldId id="331" r:id="rId16"/>
    <p:sldId id="332" r:id="rId17"/>
    <p:sldId id="333" r:id="rId18"/>
    <p:sldId id="334" r:id="rId19"/>
    <p:sldId id="306" r:id="rId20"/>
    <p:sldId id="335" r:id="rId21"/>
    <p:sldId id="336" r:id="rId22"/>
    <p:sldId id="337" r:id="rId23"/>
    <p:sldId id="338" r:id="rId24"/>
    <p:sldId id="339" r:id="rId25"/>
    <p:sldId id="340" r:id="rId26"/>
    <p:sldId id="327"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5C4"/>
    <a:srgbClr val="F36522"/>
    <a:srgbClr val="66FF33"/>
    <a:srgbClr val="FF5050"/>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37" autoAdjust="0"/>
    <p:restoredTop sz="94660"/>
  </p:normalViewPr>
  <p:slideViewPr>
    <p:cSldViewPr snapToGrid="0" showGuides="1">
      <p:cViewPr varScale="1">
        <p:scale>
          <a:sx n="67" d="100"/>
          <a:sy n="67" d="100"/>
        </p:scale>
        <p:origin x="588" y="44"/>
      </p:cViewPr>
      <p:guideLst>
        <p:guide orient="horz" pos="2115"/>
        <p:guide pos="3840"/>
      </p:guideLst>
    </p:cSldViewPr>
  </p:slideViewPr>
  <p:notesTextViewPr>
    <p:cViewPr>
      <p:scale>
        <a:sx n="1" d="1"/>
        <a:sy n="1" d="1"/>
      </p:scale>
      <p:origin x="0" y="0"/>
    </p:cViewPr>
  </p:notesTextViewPr>
  <p:sorterViewPr>
    <p:cViewPr varScale="1">
      <p:scale>
        <a:sx n="1" d="1"/>
        <a:sy n="1" d="1"/>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2023/10/10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extLst>
      <p:ext uri="{BB962C8B-B14F-4D97-AF65-F5344CB8AC3E}">
        <p14:creationId xmlns:p14="http://schemas.microsoft.com/office/powerpoint/2010/main" val="212894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a:t>
            </a:fld>
            <a:endParaRPr lang="zh-CN" altLang="en-US"/>
          </a:p>
        </p:txBody>
      </p:sp>
    </p:spTree>
    <p:extLst>
      <p:ext uri="{BB962C8B-B14F-4D97-AF65-F5344CB8AC3E}">
        <p14:creationId xmlns:p14="http://schemas.microsoft.com/office/powerpoint/2010/main" val="144887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10</a:t>
            </a:fld>
            <a:endParaRPr lang="zh-CN" altLang="en-US"/>
          </a:p>
        </p:txBody>
      </p:sp>
    </p:spTree>
    <p:extLst>
      <p:ext uri="{BB962C8B-B14F-4D97-AF65-F5344CB8AC3E}">
        <p14:creationId xmlns:p14="http://schemas.microsoft.com/office/powerpoint/2010/main" val="258367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276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3580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5129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924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713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1274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61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18</a:t>
            </a:fld>
            <a:endParaRPr lang="zh-CN" altLang="en-US"/>
          </a:p>
        </p:txBody>
      </p:sp>
    </p:spTree>
    <p:extLst>
      <p:ext uri="{BB962C8B-B14F-4D97-AF65-F5344CB8AC3E}">
        <p14:creationId xmlns:p14="http://schemas.microsoft.com/office/powerpoint/2010/main" val="2077885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Click vào</a:t>
            </a:r>
            <a:r>
              <a:rPr lang="en-US" baseline="0"/>
              <a:t> các con vật để đi đên thử thách</a:t>
            </a:r>
          </a:p>
          <a:p>
            <a:pPr marL="228600" indent="-228600">
              <a:buAutoNum type="arabicPeriod"/>
            </a:pPr>
            <a:r>
              <a:rPr lang="en-US" baseline="0"/>
              <a:t>Tại slide câu hỏi, click vào dế mèn để quay về. </a:t>
            </a:r>
          </a:p>
          <a:p>
            <a:pPr marL="228600" indent="-228600">
              <a:buAutoNum type="arabicPeriod"/>
            </a:pPr>
            <a:r>
              <a:rPr lang="en-US" baseline="0"/>
              <a:t>Tại slide này, click vào dế mèn để đi tới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451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extLst>
      <p:ext uri="{BB962C8B-B14F-4D97-AF65-F5344CB8AC3E}">
        <p14:creationId xmlns:p14="http://schemas.microsoft.com/office/powerpoint/2010/main" val="1071330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51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909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4774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Click vào</a:t>
            </a:r>
            <a:r>
              <a:rPr lang="en-US" baseline="0"/>
              <a:t> các con vật để đi đên thử thách</a:t>
            </a:r>
          </a:p>
          <a:p>
            <a:pPr marL="228600" indent="-228600">
              <a:buAutoNum type="arabicPeriod"/>
            </a:pPr>
            <a:r>
              <a:rPr lang="en-US" baseline="0"/>
              <a:t>Tại slide câu hỏi, click vào dế mèn để quay về. </a:t>
            </a:r>
          </a:p>
          <a:p>
            <a:pPr marL="228600" indent="-228600">
              <a:buAutoNum type="arabicPeriod"/>
            </a:pPr>
            <a:r>
              <a:rPr lang="en-US" baseline="0"/>
              <a:t>Tại slide này, click vào dế mèn để đi tới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908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25</a:t>
            </a:fld>
            <a:endParaRPr lang="zh-CN" altLang="en-US"/>
          </a:p>
        </p:txBody>
      </p:sp>
    </p:spTree>
    <p:extLst>
      <p:ext uri="{BB962C8B-B14F-4D97-AF65-F5344CB8AC3E}">
        <p14:creationId xmlns:p14="http://schemas.microsoft.com/office/powerpoint/2010/main" val="40176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155841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56094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242848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386381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33222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8</a:t>
            </a:fld>
            <a:endParaRPr lang="zh-CN" altLang="en-US"/>
          </a:p>
        </p:txBody>
      </p:sp>
    </p:spTree>
    <p:extLst>
      <p:ext uri="{BB962C8B-B14F-4D97-AF65-F5344CB8AC3E}">
        <p14:creationId xmlns:p14="http://schemas.microsoft.com/office/powerpoint/2010/main" val="92158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9</a:t>
            </a:fld>
            <a:endParaRPr lang="zh-CN" altLang="en-US"/>
          </a:p>
        </p:txBody>
      </p:sp>
    </p:spTree>
    <p:extLst>
      <p:ext uri="{BB962C8B-B14F-4D97-AF65-F5344CB8AC3E}">
        <p14:creationId xmlns:p14="http://schemas.microsoft.com/office/powerpoint/2010/main" val="378989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2055627" y="730216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1832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1297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55665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681987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33489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57811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1"/>
            <a:ext cx="71945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1"/>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548071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7"/>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78224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775962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905993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79747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7370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40402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273855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591782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99"/>
        <p:cNvGrpSpPr/>
        <p:nvPr/>
      </p:nvGrpSpPr>
      <p:grpSpPr>
        <a:xfrm>
          <a:off x="0" y="0"/>
          <a:ext cx="0" cy="0"/>
          <a:chOff x="0" y="0"/>
          <a:chExt cx="0" cy="0"/>
        </a:xfrm>
      </p:grpSpPr>
      <p:grpSp>
        <p:nvGrpSpPr>
          <p:cNvPr id="500" name="Google Shape;500;p17"/>
          <p:cNvGrpSpPr/>
          <p:nvPr/>
        </p:nvGrpSpPr>
        <p:grpSpPr>
          <a:xfrm>
            <a:off x="1" y="-431800"/>
            <a:ext cx="12191539" cy="7505232"/>
            <a:chOff x="1" y="-933450"/>
            <a:chExt cx="9143654" cy="5628924"/>
          </a:xfrm>
        </p:grpSpPr>
        <p:grpSp>
          <p:nvGrpSpPr>
            <p:cNvPr id="501" name="Google Shape;501;p17"/>
            <p:cNvGrpSpPr/>
            <p:nvPr/>
          </p:nvGrpSpPr>
          <p:grpSpPr>
            <a:xfrm>
              <a:off x="1" y="-933450"/>
              <a:ext cx="9143654" cy="5628924"/>
              <a:chOff x="-539337" y="-5372100"/>
              <a:chExt cx="9143654" cy="5628924"/>
            </a:xfrm>
          </p:grpSpPr>
          <p:sp>
            <p:nvSpPr>
              <p:cNvPr id="502" name="Google Shape;502;p17"/>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7"/>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7"/>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7"/>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7"/>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7"/>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7"/>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7"/>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7"/>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7"/>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7"/>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7"/>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7"/>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7"/>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7"/>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7"/>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8" name="Google Shape;518;p17"/>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7"/>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7"/>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17"/>
          <p:cNvSpPr txBox="1">
            <a:spLocks noGrp="1"/>
          </p:cNvSpPr>
          <p:nvPr>
            <p:ph type="title"/>
          </p:nvPr>
        </p:nvSpPr>
        <p:spPr>
          <a:xfrm>
            <a:off x="6083227" y="1158957"/>
            <a:ext cx="5127600" cy="2456000"/>
          </a:xfrm>
          <a:prstGeom prst="rect">
            <a:avLst/>
          </a:prstGeom>
          <a:solidFill>
            <a:schemeClr val="accent3"/>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17"/>
          <p:cNvSpPr txBox="1">
            <a:spLocks noGrp="1"/>
          </p:cNvSpPr>
          <p:nvPr>
            <p:ph type="subTitle" idx="1"/>
          </p:nvPr>
        </p:nvSpPr>
        <p:spPr>
          <a:xfrm>
            <a:off x="5473627" y="3597857"/>
            <a:ext cx="5127600" cy="2386400"/>
          </a:xfrm>
          <a:prstGeom prst="rect">
            <a:avLst/>
          </a:prstGeom>
          <a:solidFill>
            <a:schemeClr val="dk1"/>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23" name="Google Shape;523;p17"/>
          <p:cNvGrpSpPr/>
          <p:nvPr/>
        </p:nvGrpSpPr>
        <p:grpSpPr>
          <a:xfrm flipH="1">
            <a:off x="151113" y="276417"/>
            <a:ext cx="11504473" cy="6284251"/>
            <a:chOff x="358650" y="207313"/>
            <a:chExt cx="8628355" cy="4713188"/>
          </a:xfrm>
        </p:grpSpPr>
        <p:sp>
          <p:nvSpPr>
            <p:cNvPr id="524" name="Google Shape;524;p17"/>
            <p:cNvSpPr/>
            <p:nvPr/>
          </p:nvSpPr>
          <p:spPr>
            <a:xfrm>
              <a:off x="8653827" y="3495097"/>
              <a:ext cx="333178" cy="328712"/>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7"/>
            <p:cNvSpPr/>
            <p:nvPr/>
          </p:nvSpPr>
          <p:spPr>
            <a:xfrm>
              <a:off x="676346" y="3414770"/>
              <a:ext cx="127919" cy="125545"/>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7"/>
            <p:cNvSpPr/>
            <p:nvPr/>
          </p:nvSpPr>
          <p:spPr>
            <a:xfrm>
              <a:off x="8771688" y="1657251"/>
              <a:ext cx="127919" cy="125723"/>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rgbClr val="FFC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7"/>
            <p:cNvSpPr/>
            <p:nvPr/>
          </p:nvSpPr>
          <p:spPr>
            <a:xfrm>
              <a:off x="406836" y="436901"/>
              <a:ext cx="209688" cy="206203"/>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rgbClr val="E3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7"/>
            <p:cNvSpPr/>
            <p:nvPr/>
          </p:nvSpPr>
          <p:spPr>
            <a:xfrm>
              <a:off x="7061575" y="4603500"/>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7"/>
            <p:cNvSpPr/>
            <p:nvPr/>
          </p:nvSpPr>
          <p:spPr>
            <a:xfrm>
              <a:off x="3594700" y="47668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7"/>
            <p:cNvSpPr/>
            <p:nvPr/>
          </p:nvSpPr>
          <p:spPr>
            <a:xfrm>
              <a:off x="6629300" y="2073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7"/>
            <p:cNvSpPr/>
            <p:nvPr/>
          </p:nvSpPr>
          <p:spPr>
            <a:xfrm>
              <a:off x="8767963" y="488475"/>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7"/>
            <p:cNvSpPr/>
            <p:nvPr/>
          </p:nvSpPr>
          <p:spPr>
            <a:xfrm>
              <a:off x="5203350" y="15122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7"/>
            <p:cNvSpPr/>
            <p:nvPr/>
          </p:nvSpPr>
          <p:spPr>
            <a:xfrm>
              <a:off x="5151338" y="4715800"/>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7"/>
            <p:cNvSpPr/>
            <p:nvPr/>
          </p:nvSpPr>
          <p:spPr>
            <a:xfrm>
              <a:off x="358650" y="4157150"/>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7"/>
            <p:cNvSpPr/>
            <p:nvPr/>
          </p:nvSpPr>
          <p:spPr>
            <a:xfrm>
              <a:off x="2221325" y="437325"/>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3130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0"/>
        <p:cNvGrpSpPr/>
        <p:nvPr/>
      </p:nvGrpSpPr>
      <p:grpSpPr>
        <a:xfrm>
          <a:off x="0" y="0"/>
          <a:ext cx="0" cy="0"/>
          <a:chOff x="0" y="0"/>
          <a:chExt cx="0" cy="0"/>
        </a:xfrm>
      </p:grpSpPr>
      <p:grpSp>
        <p:nvGrpSpPr>
          <p:cNvPr id="81" name="Google Shape;81;p4"/>
          <p:cNvGrpSpPr/>
          <p:nvPr/>
        </p:nvGrpSpPr>
        <p:grpSpPr>
          <a:xfrm>
            <a:off x="1" y="-431800"/>
            <a:ext cx="12191539" cy="7505232"/>
            <a:chOff x="1" y="-933450"/>
            <a:chExt cx="9143654" cy="5628924"/>
          </a:xfrm>
        </p:grpSpPr>
        <p:grpSp>
          <p:nvGrpSpPr>
            <p:cNvPr id="82" name="Google Shape;82;p4"/>
            <p:cNvGrpSpPr/>
            <p:nvPr/>
          </p:nvGrpSpPr>
          <p:grpSpPr>
            <a:xfrm>
              <a:off x="1" y="-933450"/>
              <a:ext cx="9143654" cy="5628924"/>
              <a:chOff x="-539337" y="-5372100"/>
              <a:chExt cx="9143654" cy="5628924"/>
            </a:xfrm>
          </p:grpSpPr>
          <p:sp>
            <p:nvSpPr>
              <p:cNvPr id="83" name="Google Shape;83;p4"/>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 name="Google Shape;99;p4"/>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4"/>
          <p:cNvSpPr txBox="1">
            <a:spLocks noGrp="1"/>
          </p:cNvSpPr>
          <p:nvPr>
            <p:ph type="title"/>
          </p:nvPr>
        </p:nvSpPr>
        <p:spPr>
          <a:xfrm>
            <a:off x="960000" y="720000"/>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2500"/>
              <a:buNone/>
              <a:defRPr sz="3333">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3" name="Google Shape;103;p4"/>
          <p:cNvSpPr txBox="1">
            <a:spLocks noGrp="1"/>
          </p:cNvSpPr>
          <p:nvPr>
            <p:ph type="body" idx="1"/>
          </p:nvPr>
        </p:nvSpPr>
        <p:spPr>
          <a:xfrm>
            <a:off x="960000" y="1483600"/>
            <a:ext cx="10272000" cy="4565600"/>
          </a:xfrm>
          <a:prstGeom prst="rect">
            <a:avLst/>
          </a:prstGeom>
          <a:solidFill>
            <a:schemeClr val="dk1"/>
          </a:solidFill>
          <a:ln w="38100" cap="flat" cmpd="sng">
            <a:solidFill>
              <a:schemeClr val="lt1"/>
            </a:solidFill>
            <a:prstDash val="solid"/>
            <a:round/>
            <a:headEnd type="none" w="sm" len="sm"/>
            <a:tailEnd type="none" w="sm" len="sm"/>
          </a:ln>
          <a:effectLst>
            <a:outerShdw dist="190500" dir="2940000" algn="bl" rotWithShape="0">
              <a:schemeClr val="lt1"/>
            </a:outerShdw>
          </a:effectLst>
        </p:spPr>
        <p:txBody>
          <a:bodyPr spcFirstLastPara="1" wrap="square" lIns="91425" tIns="91425" rIns="91425" bIns="91425" anchor="t" anchorCtr="0">
            <a:noAutofit/>
          </a:bodyPr>
          <a:lstStyle>
            <a:lvl1pPr marL="609585" lvl="0" indent="-406390">
              <a:spcBef>
                <a:spcPts val="0"/>
              </a:spcBef>
              <a:spcAft>
                <a:spcPts val="0"/>
              </a:spcAft>
              <a:buSzPts val="12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grpSp>
        <p:nvGrpSpPr>
          <p:cNvPr id="104" name="Google Shape;104;p4"/>
          <p:cNvGrpSpPr/>
          <p:nvPr/>
        </p:nvGrpSpPr>
        <p:grpSpPr>
          <a:xfrm>
            <a:off x="331485" y="542238"/>
            <a:ext cx="11633105" cy="5506957"/>
            <a:chOff x="248613" y="406678"/>
            <a:chExt cx="8724829" cy="4130218"/>
          </a:xfrm>
        </p:grpSpPr>
        <p:sp>
          <p:nvSpPr>
            <p:cNvPr id="105" name="Google Shape;105;p4"/>
            <p:cNvSpPr/>
            <p:nvPr/>
          </p:nvSpPr>
          <p:spPr>
            <a:xfrm>
              <a:off x="8684175" y="693021"/>
              <a:ext cx="211201" cy="266647"/>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rgbClr val="F1F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4"/>
            <p:cNvSpPr/>
            <p:nvPr/>
          </p:nvSpPr>
          <p:spPr>
            <a:xfrm>
              <a:off x="248613" y="4008707"/>
              <a:ext cx="333176" cy="326993"/>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4"/>
            <p:cNvSpPr/>
            <p:nvPr/>
          </p:nvSpPr>
          <p:spPr>
            <a:xfrm>
              <a:off x="8762228" y="4322927"/>
              <a:ext cx="211213" cy="213968"/>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4"/>
            <p:cNvSpPr/>
            <p:nvPr/>
          </p:nvSpPr>
          <p:spPr>
            <a:xfrm>
              <a:off x="285354" y="406678"/>
              <a:ext cx="259733" cy="266657"/>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104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36"/>
        <p:cNvGrpSpPr/>
        <p:nvPr/>
      </p:nvGrpSpPr>
      <p:grpSpPr>
        <a:xfrm>
          <a:off x="0" y="0"/>
          <a:ext cx="0" cy="0"/>
          <a:chOff x="0" y="0"/>
          <a:chExt cx="0" cy="0"/>
        </a:xfrm>
      </p:grpSpPr>
      <p:grpSp>
        <p:nvGrpSpPr>
          <p:cNvPr id="537" name="Google Shape;537;p18"/>
          <p:cNvGrpSpPr/>
          <p:nvPr/>
        </p:nvGrpSpPr>
        <p:grpSpPr>
          <a:xfrm>
            <a:off x="1" y="-431800"/>
            <a:ext cx="12191539" cy="7505232"/>
            <a:chOff x="1" y="-933450"/>
            <a:chExt cx="9143654" cy="5628924"/>
          </a:xfrm>
        </p:grpSpPr>
        <p:grpSp>
          <p:nvGrpSpPr>
            <p:cNvPr id="538" name="Google Shape;538;p18"/>
            <p:cNvGrpSpPr/>
            <p:nvPr/>
          </p:nvGrpSpPr>
          <p:grpSpPr>
            <a:xfrm>
              <a:off x="1" y="-933450"/>
              <a:ext cx="9143654" cy="5628924"/>
              <a:chOff x="-539337" y="-5372100"/>
              <a:chExt cx="9143654" cy="5628924"/>
            </a:xfrm>
          </p:grpSpPr>
          <p:sp>
            <p:nvSpPr>
              <p:cNvPr id="539" name="Google Shape;539;p18"/>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8"/>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8"/>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8"/>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8"/>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8"/>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8"/>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8"/>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8"/>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8"/>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8"/>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8"/>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8"/>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8"/>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8"/>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5" name="Google Shape;555;p18"/>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8"/>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8"/>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8" name="Google Shape;558;p18"/>
          <p:cNvSpPr txBox="1">
            <a:spLocks noGrp="1"/>
          </p:cNvSpPr>
          <p:nvPr>
            <p:ph type="subTitle" idx="1"/>
          </p:nvPr>
        </p:nvSpPr>
        <p:spPr>
          <a:xfrm>
            <a:off x="960000" y="2637867"/>
            <a:ext cx="4722000" cy="2146400"/>
          </a:xfrm>
          <a:prstGeom prst="rect">
            <a:avLst/>
          </a:prstGeom>
          <a:solidFill>
            <a:schemeClr val="dk1"/>
          </a:solidFill>
          <a:ln w="38100" cap="flat" cmpd="sng">
            <a:solidFill>
              <a:schemeClr val="lt1"/>
            </a:solidFill>
            <a:prstDash val="solid"/>
            <a:round/>
            <a:headEnd type="none" w="sm" len="sm"/>
            <a:tailEnd type="none" w="sm" len="sm"/>
          </a:ln>
          <a:effectLst>
            <a:outerShdw dist="180975"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9" name="Google Shape;559;p18"/>
          <p:cNvSpPr txBox="1">
            <a:spLocks noGrp="1"/>
          </p:cNvSpPr>
          <p:nvPr>
            <p:ph type="title"/>
          </p:nvPr>
        </p:nvSpPr>
        <p:spPr>
          <a:xfrm>
            <a:off x="960000" y="733233"/>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60" name="Google Shape;560;p18"/>
          <p:cNvGrpSpPr/>
          <p:nvPr/>
        </p:nvGrpSpPr>
        <p:grpSpPr>
          <a:xfrm flipH="1">
            <a:off x="305306" y="446200"/>
            <a:ext cx="11548548" cy="6155733"/>
            <a:chOff x="209950" y="334650"/>
            <a:chExt cx="8661411" cy="4616800"/>
          </a:xfrm>
        </p:grpSpPr>
        <p:sp>
          <p:nvSpPr>
            <p:cNvPr id="561" name="Google Shape;561;p18"/>
            <p:cNvSpPr/>
            <p:nvPr/>
          </p:nvSpPr>
          <p:spPr>
            <a:xfrm>
              <a:off x="264964" y="2488591"/>
              <a:ext cx="211295" cy="207374"/>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8"/>
            <p:cNvSpPr/>
            <p:nvPr/>
          </p:nvSpPr>
          <p:spPr>
            <a:xfrm>
              <a:off x="8538185" y="1505087"/>
              <a:ext cx="333176" cy="327456"/>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8"/>
            <p:cNvSpPr/>
            <p:nvPr/>
          </p:nvSpPr>
          <p:spPr>
            <a:xfrm>
              <a:off x="8538188" y="3330725"/>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8"/>
            <p:cNvSpPr/>
            <p:nvPr/>
          </p:nvSpPr>
          <p:spPr>
            <a:xfrm>
              <a:off x="3315100" y="46433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8"/>
            <p:cNvSpPr/>
            <p:nvPr/>
          </p:nvSpPr>
          <p:spPr>
            <a:xfrm>
              <a:off x="5203775" y="7849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8"/>
            <p:cNvSpPr/>
            <p:nvPr/>
          </p:nvSpPr>
          <p:spPr>
            <a:xfrm>
              <a:off x="8652338" y="436950"/>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8"/>
            <p:cNvSpPr/>
            <p:nvPr/>
          </p:nvSpPr>
          <p:spPr>
            <a:xfrm>
              <a:off x="4340400" y="20794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8"/>
            <p:cNvSpPr/>
            <p:nvPr/>
          </p:nvSpPr>
          <p:spPr>
            <a:xfrm>
              <a:off x="5495050" y="4398788"/>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8"/>
            <p:cNvSpPr/>
            <p:nvPr/>
          </p:nvSpPr>
          <p:spPr>
            <a:xfrm>
              <a:off x="1106625" y="4746025"/>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8"/>
            <p:cNvSpPr/>
            <p:nvPr/>
          </p:nvSpPr>
          <p:spPr>
            <a:xfrm>
              <a:off x="209950" y="334650"/>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387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99682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1289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2023/10/10</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5215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2023/10/10</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1234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2023/10/10</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7727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40206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4794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A pink background with white leaves and black text&#10;&#10;Description automatically generated">
            <a:extLst>
              <a:ext uri="{FF2B5EF4-FFF2-40B4-BE49-F238E27FC236}">
                <a16:creationId xmlns:a16="http://schemas.microsoft.com/office/drawing/2014/main" id="{52CA1B0B-CAE1-5DF9-D52B-6B2A58E969A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25952" y="8217638"/>
            <a:ext cx="1476376" cy="1476376"/>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BBC63227-B657-1632-CC3D-272737635C9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277725" y="66675"/>
            <a:ext cx="1181099" cy="1181099"/>
          </a:xfrm>
          <a:prstGeom prst="rect">
            <a:avLst/>
          </a:prstGeom>
        </p:spPr>
      </p:pic>
    </p:spTree>
    <p:extLst>
      <p:ext uri="{BB962C8B-B14F-4D97-AF65-F5344CB8AC3E}">
        <p14:creationId xmlns:p14="http://schemas.microsoft.com/office/powerpoint/2010/main" val="4027771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BC3106DE-82AF-4959-ABBD-AE80F29DA5F3}" type="datetimeFigureOut">
              <a:rPr lang="en-US" smtClean="0">
                <a:solidFill>
                  <a:prstClr val="black">
                    <a:tint val="75000"/>
                  </a:prstClr>
                </a:solidFill>
              </a:rPr>
              <a:pPr defTabSz="914377"/>
              <a:t>10/10/2023</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C5F169CA-A0FB-42A1-8D2B-524F0DAD3AF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9412" y="7603975"/>
            <a:ext cx="1152128" cy="1959214"/>
          </a:xfrm>
          <a:prstGeom prst="rect">
            <a:avLst/>
          </a:prstGeom>
        </p:spPr>
      </p:pic>
      <p:sp>
        <p:nvSpPr>
          <p:cNvPr id="8" name="TextBox 3">
            <a:extLst>
              <a:ext uri="{FF2B5EF4-FFF2-40B4-BE49-F238E27FC236}">
                <a16:creationId xmlns:a16="http://schemas.microsoft.com/office/drawing/2014/main" id="{D0B60B4E-BC35-483E-96F4-37961A61244D}"/>
              </a:ext>
            </a:extLst>
          </p:cNvPr>
          <p:cNvSpPr txBox="1"/>
          <p:nvPr userDrawn="1"/>
        </p:nvSpPr>
        <p:spPr>
          <a:xfrm>
            <a:off x="3332315" y="8720972"/>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7"/>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9" name="Title 1">
            <a:extLst>
              <a:ext uri="{FF2B5EF4-FFF2-40B4-BE49-F238E27FC236}">
                <a16:creationId xmlns:a16="http://schemas.microsoft.com/office/drawing/2014/main" id="{731BF0F5-2956-4DA2-8B7E-3E0176DE2A24}"/>
              </a:ext>
            </a:extLst>
          </p:cNvPr>
          <p:cNvSpPr txBox="1">
            <a:spLocks/>
          </p:cNvSpPr>
          <p:nvPr userDrawn="1"/>
        </p:nvSpPr>
        <p:spPr>
          <a:xfrm>
            <a:off x="1852353" y="92512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154240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slideLayout" Target="../slideLayouts/slideLayout1.xml"/><Relationship Id="rId16" Type="http://schemas.openxmlformats.org/officeDocument/2006/relationships/image" Target="../media/image16.png"/><Relationship Id="rId1" Type="http://schemas.openxmlformats.org/officeDocument/2006/relationships/themeOverride" Target="../theme/themeOverride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28.jpeg"/><Relationship Id="rId5" Type="http://schemas.openxmlformats.org/officeDocument/2006/relationships/image" Target="../media/image1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30.emf"/><Relationship Id="rId5" Type="http://schemas.openxmlformats.org/officeDocument/2006/relationships/image" Target="../media/image1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30.emf"/><Relationship Id="rId5" Type="http://schemas.openxmlformats.org/officeDocument/2006/relationships/image" Target="../media/image1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30.emf"/><Relationship Id="rId5" Type="http://schemas.openxmlformats.org/officeDocument/2006/relationships/image" Target="../media/image12.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image" Target="../media/image30.emf"/><Relationship Id="rId5" Type="http://schemas.openxmlformats.org/officeDocument/2006/relationships/image" Target="../media/image12.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35.jpg"/><Relationship Id="rId7" Type="http://schemas.openxmlformats.org/officeDocument/2006/relationships/image" Target="../media/image37.png"/><Relationship Id="rId12"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slide" Target="slide22.xml"/><Relationship Id="rId11" Type="http://schemas.openxmlformats.org/officeDocument/2006/relationships/image" Target="../media/image39.png"/><Relationship Id="rId5" Type="http://schemas.openxmlformats.org/officeDocument/2006/relationships/image" Target="../media/image36.png"/><Relationship Id="rId10" Type="http://schemas.microsoft.com/office/2007/relationships/hdphoto" Target="../media/hdphoto1.wdp"/><Relationship Id="rId4" Type="http://schemas.openxmlformats.org/officeDocument/2006/relationships/slide" Target="slide20.xml"/><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slide" Target="slide10.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slide" Target="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46.png"/><Relationship Id="rId4" Type="http://schemas.openxmlformats.org/officeDocument/2006/relationships/slide" Target="slide10.xml"/></Relationships>
</file>

<file path=ppt/slides/_rels/slide2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35.jpg"/><Relationship Id="rId7" Type="http://schemas.openxmlformats.org/officeDocument/2006/relationships/image" Target="../media/image37.png"/><Relationship Id="rId12"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slide" Target="slide22.xml"/><Relationship Id="rId11" Type="http://schemas.openxmlformats.org/officeDocument/2006/relationships/image" Target="../media/image39.png"/><Relationship Id="rId5" Type="http://schemas.openxmlformats.org/officeDocument/2006/relationships/image" Target="../media/image36.png"/><Relationship Id="rId10" Type="http://schemas.microsoft.com/office/2007/relationships/hdphoto" Target="../media/hdphoto1.wdp"/><Relationship Id="rId4" Type="http://schemas.openxmlformats.org/officeDocument/2006/relationships/slide" Target="slide20.xml"/><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4.xml"/><Relationship Id="rId16"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9.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4"/>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5"/>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6"/>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7"/>
          <a:stretch>
            <a:fillRect/>
          </a:stretch>
        </p:blipFill>
        <p:spPr>
          <a:xfrm>
            <a:off x="-529" y="5334845"/>
            <a:ext cx="12193057" cy="1524132"/>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8"/>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9"/>
          <a:stretch>
            <a:fillRect/>
          </a:stretch>
        </p:blipFill>
        <p:spPr>
          <a:xfrm>
            <a:off x="443175" y="2079582"/>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10"/>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1"/>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2"/>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3"/>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4"/>
          <a:stretch>
            <a:fillRect/>
          </a:stretch>
        </p:blipFill>
        <p:spPr>
          <a:xfrm>
            <a:off x="8813357" y="-321875"/>
            <a:ext cx="4102964" cy="2743438"/>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13854" y="-1078422"/>
            <a:ext cx="5317992" cy="2821498"/>
          </a:xfrm>
          <a:prstGeom prst="rect">
            <a:avLst/>
          </a:prstGeom>
        </p:spPr>
      </p:pic>
      <p:pic>
        <p:nvPicPr>
          <p:cNvPr id="8" name="Picture 7">
            <a:extLst>
              <a:ext uri="{FF2B5EF4-FFF2-40B4-BE49-F238E27FC236}">
                <a16:creationId xmlns:a16="http://schemas.microsoft.com/office/drawing/2014/main" id="{6A45C6D4-8A02-4DAC-709C-D4A54DAB7F03}"/>
              </a:ext>
            </a:extLst>
          </p:cNvPr>
          <p:cNvPicPr>
            <a:picLocks noChangeAspect="1"/>
          </p:cNvPicPr>
          <p:nvPr/>
        </p:nvPicPr>
        <p:blipFill>
          <a:blip r:embed="rId16"/>
          <a:stretch>
            <a:fillRect/>
          </a:stretch>
        </p:blipFill>
        <p:spPr>
          <a:xfrm>
            <a:off x="3907733" y="383235"/>
            <a:ext cx="4243184" cy="1176630"/>
          </a:xfrm>
          <a:prstGeom prst="rect">
            <a:avLst/>
          </a:prstGeom>
        </p:spPr>
      </p:pic>
      <p:pic>
        <p:nvPicPr>
          <p:cNvPr id="9" name="Picture 8">
            <a:extLst>
              <a:ext uri="{FF2B5EF4-FFF2-40B4-BE49-F238E27FC236}">
                <a16:creationId xmlns:a16="http://schemas.microsoft.com/office/drawing/2014/main" id="{61F89DB2-AF34-5BEF-3F0C-DAFC16C384D9}"/>
              </a:ext>
            </a:extLst>
          </p:cNvPr>
          <p:cNvPicPr>
            <a:picLocks noChangeAspect="1"/>
          </p:cNvPicPr>
          <p:nvPr/>
        </p:nvPicPr>
        <p:blipFill>
          <a:blip r:embed="rId17"/>
          <a:stretch>
            <a:fillRect/>
          </a:stretch>
        </p:blipFill>
        <p:spPr>
          <a:xfrm>
            <a:off x="162924" y="1957822"/>
            <a:ext cx="12113802" cy="3151905"/>
          </a:xfrm>
          <a:prstGeom prst="rect">
            <a:avLst/>
          </a:prstGeom>
        </p:spPr>
      </p:pic>
      <p:sp>
        <p:nvSpPr>
          <p:cNvPr id="10" name="TextBox 9">
            <a:extLst>
              <a:ext uri="{FF2B5EF4-FFF2-40B4-BE49-F238E27FC236}">
                <a16:creationId xmlns:a16="http://schemas.microsoft.com/office/drawing/2014/main" id="{B433BB78-37F8-4A5D-E676-DEE84AD6B2B3}"/>
              </a:ext>
            </a:extLst>
          </p:cNvPr>
          <p:cNvSpPr txBox="1"/>
          <p:nvPr/>
        </p:nvSpPr>
        <p:spPr>
          <a:xfrm>
            <a:off x="5172075" y="4533900"/>
            <a:ext cx="2047875" cy="584775"/>
          </a:xfrm>
          <a:prstGeom prst="rect">
            <a:avLst/>
          </a:prstGeom>
          <a:noFill/>
        </p:spPr>
        <p:txBody>
          <a:bodyPr wrap="square" rtlCol="0">
            <a:spAutoFit/>
          </a:bodyPr>
          <a:lstStyle/>
          <a:p>
            <a:pPr algn="ctr"/>
            <a:r>
              <a:rPr lang="en-US" sz="3200" b="1" dirty="0"/>
              <a:t>(</a:t>
            </a:r>
            <a:r>
              <a:rPr lang="en-US" sz="3200" b="1" dirty="0" err="1"/>
              <a:t>Tiết</a:t>
            </a:r>
            <a:r>
              <a:rPr lang="en-US" sz="3200" b="1" dirty="0"/>
              <a:t> 2)</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3" presetClass="entr" presetSubtype="3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strVal val="4*#ppt_w"/>
                                          </p:val>
                                        </p:tav>
                                        <p:tav tm="100000">
                                          <p:val>
                                            <p:strVal val="#ppt_w"/>
                                          </p:val>
                                        </p:tav>
                                      </p:tavLst>
                                    </p:anim>
                                    <p:anim calcmode="lin" valueType="num">
                                      <p:cBhvr>
                                        <p:cTn id="16" dur="1000" fill="hold"/>
                                        <p:tgtEl>
                                          <p:spTgt spid="20"/>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4*#ppt_w"/>
                                          </p:val>
                                        </p:tav>
                                        <p:tav tm="100000">
                                          <p:val>
                                            <p:strVal val="#ppt_w"/>
                                          </p:val>
                                        </p:tav>
                                      </p:tavLst>
                                    </p:anim>
                                    <p:anim calcmode="lin" valueType="num">
                                      <p:cBhvr>
                                        <p:cTn id="20" dur="1000" fill="hold"/>
                                        <p:tgtEl>
                                          <p:spTgt spid="15"/>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0-#ppt_w/2"/>
                                          </p:val>
                                        </p:tav>
                                        <p:tav tm="100000">
                                          <p:val>
                                            <p:strVal val="#ppt_x"/>
                                          </p:val>
                                        </p:tav>
                                      </p:tavLst>
                                    </p:anim>
                                    <p:anim calcmode="lin" valueType="num">
                                      <p:cBhvr additive="base">
                                        <p:cTn id="25" dur="20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000" fill="hold"/>
                                        <p:tgtEl>
                                          <p:spTgt spid="3"/>
                                        </p:tgtEl>
                                        <p:attrNameLst>
                                          <p:attrName>ppt_x</p:attrName>
                                        </p:attrNameLst>
                                      </p:cBhvr>
                                      <p:tavLst>
                                        <p:tav tm="0">
                                          <p:val>
                                            <p:strVal val="1+#ppt_w/2"/>
                                          </p:val>
                                        </p:tav>
                                        <p:tav tm="100000">
                                          <p:val>
                                            <p:strVal val="#ppt_x"/>
                                          </p:val>
                                        </p:tav>
                                      </p:tavLst>
                                    </p:anim>
                                    <p:anim calcmode="lin" valueType="num">
                                      <p:cBhvr additive="base">
                                        <p:cTn id="29" dur="2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0-#ppt_w/2"/>
                                          </p:val>
                                        </p:tav>
                                        <p:tav tm="100000">
                                          <p:val>
                                            <p:strVal val="#ppt_x"/>
                                          </p:val>
                                        </p:tav>
                                      </p:tavLst>
                                    </p:anim>
                                    <p:anim calcmode="lin" valueType="num">
                                      <p:cBhvr additive="base">
                                        <p:cTn id="37" dur="10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fill="hold"/>
                                        <p:tgtEl>
                                          <p:spTgt spid="18"/>
                                        </p:tgtEl>
                                        <p:attrNameLst>
                                          <p:attrName>ppt_x</p:attrName>
                                        </p:attrNameLst>
                                      </p:cBhvr>
                                      <p:tavLst>
                                        <p:tav tm="0">
                                          <p:val>
                                            <p:strVal val="0-#ppt_w/2"/>
                                          </p:val>
                                        </p:tav>
                                        <p:tav tm="100000">
                                          <p:val>
                                            <p:strVal val="#ppt_x"/>
                                          </p:val>
                                        </p:tav>
                                      </p:tavLst>
                                    </p:anim>
                                    <p:anim calcmode="lin" valueType="num">
                                      <p:cBhvr additive="base">
                                        <p:cTn id="41" dur="1000" fill="hold"/>
                                        <p:tgtEl>
                                          <p:spTgt spid="18"/>
                                        </p:tgtEl>
                                        <p:attrNameLst>
                                          <p:attrName>ppt_y</p:attrName>
                                        </p:attrNameLst>
                                      </p:cBhvr>
                                      <p:tavLst>
                                        <p:tav tm="0">
                                          <p:val>
                                            <p:strVal val="#ppt_y"/>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2" presetClass="entr" presetSubtype="2" fill="hold"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1+#ppt_w/2"/>
                                          </p:val>
                                        </p:tav>
                                        <p:tav tm="100000">
                                          <p:val>
                                            <p:strVal val="#ppt_x"/>
                                          </p:val>
                                        </p:tav>
                                      </p:tavLst>
                                    </p:anim>
                                    <p:anim calcmode="lin" valueType="num">
                                      <p:cBhvr additive="base">
                                        <p:cTn id="50" dur="1000" fill="hold"/>
                                        <p:tgtEl>
                                          <p:spTgt spid="19"/>
                                        </p:tgtEl>
                                        <p:attrNameLst>
                                          <p:attrName>ppt_y</p:attrName>
                                        </p:attrNameLst>
                                      </p:cBhvr>
                                      <p:tavLst>
                                        <p:tav tm="0">
                                          <p:val>
                                            <p:strVal val="#ppt_y"/>
                                          </p:val>
                                        </p:tav>
                                        <p:tav tm="100000">
                                          <p:val>
                                            <p:strVal val="#ppt_y"/>
                                          </p:val>
                                        </p:tav>
                                      </p:tavLst>
                                    </p:anim>
                                  </p:childTnLst>
                                </p:cTn>
                              </p:par>
                              <p:par>
                                <p:cTn id="51" presetID="26" presetClass="entr" presetSubtype="0" fill="hold" nodeType="withEffect">
                                  <p:stCondLst>
                                    <p:cond delay="100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290">
                                          <p:stCondLst>
                                            <p:cond delay="0"/>
                                          </p:stCondLst>
                                        </p:cTn>
                                        <p:tgtEl>
                                          <p:spTgt spid="4"/>
                                        </p:tgtEl>
                                      </p:cBhvr>
                                    </p:animEffect>
                                    <p:anim calcmode="lin" valueType="num">
                                      <p:cBhvr>
                                        <p:cTn id="54"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59" dur="13">
                                          <p:stCondLst>
                                            <p:cond delay="325"/>
                                          </p:stCondLst>
                                        </p:cTn>
                                        <p:tgtEl>
                                          <p:spTgt spid="4"/>
                                        </p:tgtEl>
                                      </p:cBhvr>
                                      <p:to x="100000" y="60000"/>
                                    </p:animScale>
                                    <p:animScale>
                                      <p:cBhvr>
                                        <p:cTn id="60" dur="83" decel="50000">
                                          <p:stCondLst>
                                            <p:cond delay="338"/>
                                          </p:stCondLst>
                                        </p:cTn>
                                        <p:tgtEl>
                                          <p:spTgt spid="4"/>
                                        </p:tgtEl>
                                      </p:cBhvr>
                                      <p:to x="100000" y="100000"/>
                                    </p:animScale>
                                    <p:animScale>
                                      <p:cBhvr>
                                        <p:cTn id="61" dur="13">
                                          <p:stCondLst>
                                            <p:cond delay="656"/>
                                          </p:stCondLst>
                                        </p:cTn>
                                        <p:tgtEl>
                                          <p:spTgt spid="4"/>
                                        </p:tgtEl>
                                      </p:cBhvr>
                                      <p:to x="100000" y="80000"/>
                                    </p:animScale>
                                    <p:animScale>
                                      <p:cBhvr>
                                        <p:cTn id="62" dur="83" decel="50000">
                                          <p:stCondLst>
                                            <p:cond delay="669"/>
                                          </p:stCondLst>
                                        </p:cTn>
                                        <p:tgtEl>
                                          <p:spTgt spid="4"/>
                                        </p:tgtEl>
                                      </p:cBhvr>
                                      <p:to x="100000" y="100000"/>
                                    </p:animScale>
                                    <p:animScale>
                                      <p:cBhvr>
                                        <p:cTn id="63" dur="13">
                                          <p:stCondLst>
                                            <p:cond delay="821"/>
                                          </p:stCondLst>
                                        </p:cTn>
                                        <p:tgtEl>
                                          <p:spTgt spid="4"/>
                                        </p:tgtEl>
                                      </p:cBhvr>
                                      <p:to x="100000" y="90000"/>
                                    </p:animScale>
                                    <p:animScale>
                                      <p:cBhvr>
                                        <p:cTn id="64" dur="83" decel="50000">
                                          <p:stCondLst>
                                            <p:cond delay="834"/>
                                          </p:stCondLst>
                                        </p:cTn>
                                        <p:tgtEl>
                                          <p:spTgt spid="4"/>
                                        </p:tgtEl>
                                      </p:cBhvr>
                                      <p:to x="100000" y="100000"/>
                                    </p:animScale>
                                    <p:animScale>
                                      <p:cBhvr>
                                        <p:cTn id="65" dur="13">
                                          <p:stCondLst>
                                            <p:cond delay="904"/>
                                          </p:stCondLst>
                                        </p:cTn>
                                        <p:tgtEl>
                                          <p:spTgt spid="4"/>
                                        </p:tgtEl>
                                      </p:cBhvr>
                                      <p:to x="100000" y="95000"/>
                                    </p:animScale>
                                    <p:animScale>
                                      <p:cBhvr>
                                        <p:cTn id="66" dur="83" decel="50000">
                                          <p:stCondLst>
                                            <p:cond delay="917"/>
                                          </p:stCondLst>
                                        </p:cTn>
                                        <p:tgtEl>
                                          <p:spTgt spid="4"/>
                                        </p:tgtEl>
                                      </p:cBhvr>
                                      <p:to x="100000" y="100000"/>
                                    </p:animScale>
                                  </p:childTnLst>
                                </p:cTn>
                              </p:par>
                              <p:par>
                                <p:cTn id="67" presetID="16" presetClass="entr" presetSubtype="21"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barn(inVertical)">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0">
                                            <p:txEl>
                                              <p:pRg st="0" end="0"/>
                                            </p:txEl>
                                          </p:spTgt>
                                        </p:tgtEl>
                                        <p:attrNameLst>
                                          <p:attrName>style.visibility</p:attrName>
                                        </p:attrNameLst>
                                      </p:cBhvr>
                                      <p:to>
                                        <p:strVal val="visible"/>
                                      </p:to>
                                    </p:set>
                                    <p:animEffect transition="in" filter="fade">
                                      <p:cBhvr>
                                        <p:cTn id="7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5"/>
          <a:stretch>
            <a:fillRect/>
          </a:stretch>
        </p:blipFill>
        <p:spPr>
          <a:xfrm>
            <a:off x="10301754" y="3796045"/>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6"/>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7"/>
          <a:stretch>
            <a:fillRect/>
          </a:stretch>
        </p:blipFill>
        <p:spPr>
          <a:xfrm>
            <a:off x="-529" y="5766261"/>
            <a:ext cx="12193057" cy="1091279"/>
          </a:xfrm>
          <a:prstGeom prst="rect">
            <a:avLst/>
          </a:prstGeom>
        </p:spPr>
      </p:pic>
      <p:pic>
        <p:nvPicPr>
          <p:cNvPr id="32" name="图片 7">
            <a:extLst>
              <a:ext uri="{FF2B5EF4-FFF2-40B4-BE49-F238E27FC236}">
                <a16:creationId xmlns:a16="http://schemas.microsoft.com/office/drawing/2014/main" id="{97E95B1B-6FAC-44C8-947E-1AE9EC7F5F5C}"/>
              </a:ext>
            </a:extLst>
          </p:cNvPr>
          <p:cNvPicPr>
            <a:picLocks noChangeAspect="1"/>
          </p:cNvPicPr>
          <p:nvPr/>
        </p:nvPicPr>
        <p:blipFill>
          <a:blip r:embed="rId8"/>
          <a:stretch>
            <a:fillRect/>
          </a:stretch>
        </p:blipFill>
        <p:spPr>
          <a:xfrm>
            <a:off x="-1083468" y="-438623"/>
            <a:ext cx="4724843" cy="3159257"/>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9"/>
          <a:stretch>
            <a:fillRect/>
          </a:stretch>
        </p:blipFill>
        <p:spPr>
          <a:xfrm>
            <a:off x="2127451" y="122506"/>
            <a:ext cx="2427723" cy="1619723"/>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544" y="0"/>
            <a:ext cx="11495979" cy="7888456"/>
          </a:xfrm>
          <a:prstGeom prst="rect">
            <a:avLst/>
          </a:prstGeom>
        </p:spPr>
      </p:pic>
      <p:sp>
        <p:nvSpPr>
          <p:cNvPr id="12" name="TextBox 11">
            <a:extLst>
              <a:ext uri="{FF2B5EF4-FFF2-40B4-BE49-F238E27FC236}">
                <a16:creationId xmlns:a16="http://schemas.microsoft.com/office/drawing/2014/main" id="{A2C18C0F-4467-4090-8299-0D357B2C6E0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
        <p:nvSpPr>
          <p:cNvPr id="11" name="Rectangle 4"/>
          <p:cNvSpPr>
            <a:spLocks noChangeArrowheads="1"/>
          </p:cNvSpPr>
          <p:nvPr/>
        </p:nvSpPr>
        <p:spPr bwMode="auto">
          <a:xfrm>
            <a:off x="1680360" y="1240371"/>
            <a:ext cx="9104028" cy="1754326"/>
          </a:xfrm>
          <a:prstGeom prst="rect">
            <a:avLst/>
          </a:prstGeom>
          <a:noFill/>
          <a:ln w="9525">
            <a:noFill/>
            <a:miter lim="800000"/>
            <a:headEnd/>
            <a:tailEnd/>
          </a:ln>
        </p:spPr>
        <p:txBody>
          <a:bodyPr wrap="square">
            <a:spAutoFit/>
          </a:bodyPr>
          <a:lstStyle/>
          <a:p>
            <a:pPr indent="357188" algn="ctr"/>
            <a:r>
              <a:rPr lang="en-US" sz="5400" dirty="0" err="1">
                <a:latin typeface="+mj-lt"/>
              </a:rPr>
              <a:t>Tìm</a:t>
            </a:r>
            <a:r>
              <a:rPr lang="en-US" sz="5400" dirty="0">
                <a:latin typeface="+mj-lt"/>
              </a:rPr>
              <a:t> </a:t>
            </a:r>
            <a:r>
              <a:rPr lang="en-US" sz="5400" dirty="0" err="1">
                <a:latin typeface="+mj-lt"/>
              </a:rPr>
              <a:t>thêm</a:t>
            </a:r>
            <a:r>
              <a:rPr lang="en-US" sz="5400" dirty="0">
                <a:latin typeface="+mj-lt"/>
              </a:rPr>
              <a:t> </a:t>
            </a:r>
            <a:r>
              <a:rPr lang="en-US" sz="5400" dirty="0" err="1">
                <a:latin typeface="+mj-lt"/>
              </a:rPr>
              <a:t>ví</a:t>
            </a:r>
            <a:r>
              <a:rPr lang="en-US" sz="5400" dirty="0">
                <a:latin typeface="+mj-lt"/>
              </a:rPr>
              <a:t> </a:t>
            </a:r>
            <a:r>
              <a:rPr lang="en-US" sz="5400" dirty="0" err="1">
                <a:latin typeface="+mj-lt"/>
              </a:rPr>
              <a:t>dụ</a:t>
            </a:r>
            <a:r>
              <a:rPr lang="en-US" sz="5400" dirty="0">
                <a:latin typeface="+mj-lt"/>
              </a:rPr>
              <a:t> </a:t>
            </a:r>
            <a:r>
              <a:rPr lang="en-US" sz="5400" dirty="0" err="1">
                <a:latin typeface="+mj-lt"/>
              </a:rPr>
              <a:t>về</a:t>
            </a:r>
            <a:r>
              <a:rPr lang="en-US" sz="5400" dirty="0">
                <a:latin typeface="+mj-lt"/>
              </a:rPr>
              <a:t> </a:t>
            </a:r>
            <a:r>
              <a:rPr lang="en-US" sz="5400" dirty="0" err="1">
                <a:latin typeface="+mj-lt"/>
              </a:rPr>
              <a:t>sự</a:t>
            </a:r>
            <a:r>
              <a:rPr lang="en-US" sz="5400" dirty="0">
                <a:latin typeface="+mj-lt"/>
              </a:rPr>
              <a:t> </a:t>
            </a:r>
            <a:r>
              <a:rPr lang="en-US" sz="5400" dirty="0" err="1">
                <a:latin typeface="+mj-lt"/>
              </a:rPr>
              <a:t>truyền</a:t>
            </a:r>
            <a:r>
              <a:rPr lang="en-US" sz="5400" dirty="0">
                <a:latin typeface="+mj-lt"/>
              </a:rPr>
              <a:t> </a:t>
            </a:r>
            <a:r>
              <a:rPr lang="en-US" sz="5400" dirty="0" err="1">
                <a:latin typeface="+mj-lt"/>
              </a:rPr>
              <a:t>nhiệt</a:t>
            </a:r>
            <a:r>
              <a:rPr lang="en-US" sz="5400" dirty="0">
                <a:latin typeface="+mj-lt"/>
              </a:rPr>
              <a:t> </a:t>
            </a:r>
            <a:r>
              <a:rPr lang="en-US" sz="5400" dirty="0" err="1">
                <a:latin typeface="+mj-lt"/>
              </a:rPr>
              <a:t>trong</a:t>
            </a:r>
            <a:r>
              <a:rPr lang="en-US" sz="5400" dirty="0">
                <a:latin typeface="+mj-lt"/>
              </a:rPr>
              <a:t> </a:t>
            </a:r>
            <a:r>
              <a:rPr lang="en-US" sz="5400" dirty="0" err="1">
                <a:latin typeface="+mj-lt"/>
              </a:rPr>
              <a:t>thực</a:t>
            </a:r>
            <a:r>
              <a:rPr lang="en-US" sz="5400" dirty="0">
                <a:latin typeface="+mj-lt"/>
              </a:rPr>
              <a:t> </a:t>
            </a:r>
            <a:r>
              <a:rPr lang="en-US" sz="5400" dirty="0" err="1">
                <a:latin typeface="+mj-lt"/>
              </a:rPr>
              <a:t>tế</a:t>
            </a:r>
            <a:r>
              <a:rPr lang="en-US" sz="5400" dirty="0">
                <a:latin typeface="+mj-lt"/>
              </a:rPr>
              <a:t>.</a:t>
            </a:r>
            <a:endParaRPr lang="vi-VN" sz="5400" dirty="0">
              <a:latin typeface="+mj-lt"/>
            </a:endParaRPr>
          </a:p>
        </p:txBody>
      </p:sp>
    </p:spTree>
    <p:extLst>
      <p:ext uri="{BB962C8B-B14F-4D97-AF65-F5344CB8AC3E}">
        <p14:creationId xmlns:p14="http://schemas.microsoft.com/office/powerpoint/2010/main" val="2874358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595312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AD7A1D5-46FC-F5A3-438D-05724A7E14FE}"/>
              </a:ext>
            </a:extLst>
          </p:cNvPr>
          <p:cNvSpPr txBox="1"/>
          <p:nvPr/>
        </p:nvSpPr>
        <p:spPr>
          <a:xfrm>
            <a:off x="1104899" y="685800"/>
            <a:ext cx="10277475" cy="707886"/>
          </a:xfrm>
          <a:prstGeom prst="rect">
            <a:avLst/>
          </a:prstGeom>
          <a:noFill/>
        </p:spPr>
        <p:txBody>
          <a:bodyPr wrap="square" rtlCol="0">
            <a:spAutoFit/>
          </a:bodyPr>
          <a:lstStyle/>
          <a:p>
            <a:r>
              <a:rPr lang="en-US" sz="4000" b="1" dirty="0" err="1"/>
              <a:t>Ví</a:t>
            </a:r>
            <a:r>
              <a:rPr lang="en-US" sz="4000" b="1" dirty="0"/>
              <a:t> </a:t>
            </a:r>
            <a:r>
              <a:rPr lang="en-US" sz="4000" b="1" dirty="0" err="1"/>
              <a:t>dụ</a:t>
            </a:r>
            <a:r>
              <a:rPr lang="en-US" sz="4000" b="1" dirty="0"/>
              <a:t>: </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Khi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ngồi</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cạnh</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bếp</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lửa</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ta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thấy</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nóng</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hơn</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a:t> </a:t>
            </a:r>
          </a:p>
        </p:txBody>
      </p:sp>
      <p:pic>
        <p:nvPicPr>
          <p:cNvPr id="1026" name="Picture 2" descr="Mơ Thấy Lửa Cháy Trong Bếp Là Điềm Báo Gì? Phải Làm Như Thế Nào?">
            <a:extLst>
              <a:ext uri="{FF2B5EF4-FFF2-40B4-BE49-F238E27FC236}">
                <a16:creationId xmlns:a16="http://schemas.microsoft.com/office/drawing/2014/main" id="{D403EE9A-E83D-FBA7-6DBF-F54C270F35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6088" y="1704975"/>
            <a:ext cx="6024562" cy="395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9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75341" y="2820044"/>
            <a:ext cx="91375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None/>
            </a:pPr>
            <a:r>
              <a:rPr lang="en-US" altLang="en-US" sz="4400" b="1" dirty="0" err="1">
                <a:solidFill>
                  <a:srgbClr val="99C53B">
                    <a:lumMod val="50000"/>
                  </a:srgbClr>
                </a:solidFill>
                <a:latin typeface="Arial" panose="020B0604020202020204"/>
                <a:cs typeface="Times New Roman" panose="02020603050405020304" pitchFamily="18" charset="0"/>
              </a:rPr>
              <a:t>Hoạt</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động</a:t>
            </a:r>
            <a:r>
              <a:rPr lang="en-US" altLang="en-US" sz="4400" b="1" dirty="0">
                <a:solidFill>
                  <a:srgbClr val="99C53B">
                    <a:lumMod val="50000"/>
                  </a:srgbClr>
                </a:solidFill>
                <a:latin typeface="Arial" panose="020B0604020202020204"/>
                <a:cs typeface="Times New Roman" panose="02020603050405020304" pitchFamily="18" charset="0"/>
              </a:rPr>
              <a:t> 2: </a:t>
            </a:r>
            <a:r>
              <a:rPr lang="en-US" altLang="en-US" sz="4400" b="1" dirty="0" err="1">
                <a:solidFill>
                  <a:srgbClr val="99C53B">
                    <a:lumMod val="50000"/>
                  </a:srgbClr>
                </a:solidFill>
                <a:latin typeface="Arial" panose="020B0604020202020204"/>
                <a:cs typeface="Times New Roman" panose="02020603050405020304" pitchFamily="18" charset="0"/>
              </a:rPr>
              <a:t>Sự</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truyền</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nhiệt</a:t>
            </a:r>
            <a:r>
              <a:rPr lang="en-US" altLang="en-US" sz="4400" b="1" dirty="0">
                <a:solidFill>
                  <a:srgbClr val="99C53B">
                    <a:lumMod val="50000"/>
                  </a:srgbClr>
                </a:solidFill>
                <a:latin typeface="Arial" panose="020B0604020202020204"/>
                <a:cs typeface="Times New Roman" panose="02020603050405020304" pitchFamily="18" charset="0"/>
              </a:rPr>
              <a:t>. </a:t>
            </a:r>
            <a:endParaRPr kumimoji="0" lang="en-US" altLang="en-US" sz="4400" b="1" i="0" u="none" strike="noStrike" kern="1200" cap="none" spc="0" normalizeH="0" baseline="0" noProof="0" dirty="0">
              <a:ln>
                <a:noFill/>
              </a:ln>
              <a:solidFill>
                <a:srgbClr val="99C53B">
                  <a:lumMod val="50000"/>
                </a:srgbClr>
              </a:solidFill>
              <a:effectLst/>
              <a:uLnTx/>
              <a:uFillTx/>
              <a:latin typeface="Arial" panose="020B0604020202020204"/>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0" normalizeH="0" baseline="0" noProof="0" dirty="0">
                <a:ln w="0"/>
                <a:solidFill>
                  <a:srgbClr val="F59E00">
                    <a:lumMod val="60000"/>
                    <a:lumOff val="40000"/>
                  </a:srgbClr>
                </a:solidFill>
                <a:effectLst>
                  <a:innerShdw blurRad="63500" dist="50800" dir="13500000">
                    <a:srgbClr val="000000">
                      <a:alpha val="50000"/>
                    </a:srgbClr>
                  </a:innerShdw>
                </a:effectLst>
                <a:uLnTx/>
                <a:uFillTx/>
                <a:latin typeface="UVN Bach Dang Nang" panose="02070803090706020303" pitchFamily="18" charset="0"/>
                <a:ea typeface="+mn-ea"/>
                <a:cs typeface="+mn-cs"/>
              </a:rPr>
              <a:t>KTUTS</a:t>
            </a:r>
          </a:p>
        </p:txBody>
      </p:sp>
    </p:spTree>
    <p:extLst>
      <p:ext uri="{BB962C8B-B14F-4D97-AF65-F5344CB8AC3E}">
        <p14:creationId xmlns:p14="http://schemas.microsoft.com/office/powerpoint/2010/main" val="64463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2C7014F4-7E6A-E4C2-7C40-E68002EA5A0F}"/>
              </a:ext>
            </a:extLst>
          </p:cNvPr>
          <p:cNvPicPr>
            <a:picLocks noChangeAspect="1"/>
          </p:cNvPicPr>
          <p:nvPr/>
        </p:nvPicPr>
        <p:blipFill>
          <a:blip r:embed="rId6"/>
          <a:stretch>
            <a:fillRect/>
          </a:stretch>
        </p:blipFill>
        <p:spPr>
          <a:xfrm>
            <a:off x="897230" y="2714625"/>
            <a:ext cx="4128528" cy="2929452"/>
          </a:xfrm>
          <a:prstGeom prst="rect">
            <a:avLst/>
          </a:prstGeom>
        </p:spPr>
      </p:pic>
      <p:sp>
        <p:nvSpPr>
          <p:cNvPr id="3" name="Google Shape;478;p45">
            <a:extLst>
              <a:ext uri="{FF2B5EF4-FFF2-40B4-BE49-F238E27FC236}">
                <a16:creationId xmlns:a16="http://schemas.microsoft.com/office/drawing/2014/main" id="{4F397581-7ECD-DE87-A28D-20B81C77E645}"/>
              </a:ext>
            </a:extLst>
          </p:cNvPr>
          <p:cNvSpPr txBox="1">
            <a:spLocks/>
          </p:cNvSpPr>
          <p:nvPr/>
        </p:nvSpPr>
        <p:spPr>
          <a:xfrm>
            <a:off x="4762500" y="1885949"/>
            <a:ext cx="7048499" cy="120792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32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Vì sao khi được đun nấu thì nhiệt độ của thức ăn tăng lên?</a:t>
            </a:r>
          </a:p>
        </p:txBody>
      </p:sp>
      <p:sp>
        <p:nvSpPr>
          <p:cNvPr id="5" name="Google Shape;478;p45">
            <a:extLst>
              <a:ext uri="{FF2B5EF4-FFF2-40B4-BE49-F238E27FC236}">
                <a16:creationId xmlns:a16="http://schemas.microsoft.com/office/drawing/2014/main" id="{003966D1-9E41-64D1-5761-A4ACB2B994D7}"/>
              </a:ext>
            </a:extLst>
          </p:cNvPr>
          <p:cNvSpPr txBox="1">
            <a:spLocks/>
          </p:cNvSpPr>
          <p:nvPr/>
        </p:nvSpPr>
        <p:spPr>
          <a:xfrm>
            <a:off x="5467351" y="3362324"/>
            <a:ext cx="6248400" cy="124602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32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Vì sao mùa đông mọi người thích ngồi bên bếp lửa?</a:t>
            </a:r>
          </a:p>
        </p:txBody>
      </p:sp>
      <p:sp>
        <p:nvSpPr>
          <p:cNvPr id="8" name="Google Shape;478;p45">
            <a:extLst>
              <a:ext uri="{FF2B5EF4-FFF2-40B4-BE49-F238E27FC236}">
                <a16:creationId xmlns:a16="http://schemas.microsoft.com/office/drawing/2014/main" id="{077B2367-81A5-D6BF-515A-93CEBBB0368D}"/>
              </a:ext>
            </a:extLst>
          </p:cNvPr>
          <p:cNvSpPr txBox="1">
            <a:spLocks/>
          </p:cNvSpPr>
          <p:nvPr/>
        </p:nvSpPr>
        <p:spPr>
          <a:xfrm>
            <a:off x="5219700" y="4991099"/>
            <a:ext cx="6734176" cy="122697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24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Nêu một số cách khác làm vật nóng lên hay lạnh đi trong cuộc sống?</a:t>
            </a:r>
          </a:p>
        </p:txBody>
      </p:sp>
      <p:sp>
        <p:nvSpPr>
          <p:cNvPr id="9" name="Google Shape;478;p45">
            <a:extLst>
              <a:ext uri="{FF2B5EF4-FFF2-40B4-BE49-F238E27FC236}">
                <a16:creationId xmlns:a16="http://schemas.microsoft.com/office/drawing/2014/main" id="{C0AA1E29-6893-9BA5-44F9-03A4FD4AB523}"/>
              </a:ext>
            </a:extLst>
          </p:cNvPr>
          <p:cNvSpPr txBox="1">
            <a:spLocks/>
          </p:cNvSpPr>
          <p:nvPr/>
        </p:nvSpPr>
        <p:spPr>
          <a:xfrm>
            <a:off x="4467225" y="235390"/>
            <a:ext cx="7410450" cy="1420212"/>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28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Khi chạm vào cốc nước nóng, tay em cảm thấy nóng. Nhiệt truyền từ đâu đến tay em?</a:t>
            </a:r>
          </a:p>
        </p:txBody>
      </p:sp>
    </p:spTree>
    <p:extLst>
      <p:ext uri="{BB962C8B-B14F-4D97-AF65-F5344CB8AC3E}">
        <p14:creationId xmlns:p14="http://schemas.microsoft.com/office/powerpoint/2010/main" val="3557049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Khi chạm vào cốc nước nóng, tay em cảm thấy nóng. Nhiệt truyền từ đâu đến tay em?</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200329"/>
          </a:xfrm>
          <a:custGeom>
            <a:avLst/>
            <a:gdLst>
              <a:gd name="connsiteX0" fmla="*/ 0 w 7775299"/>
              <a:gd name="connsiteY0" fmla="*/ 0 h 1200329"/>
              <a:gd name="connsiteX1" fmla="*/ 7775299 w 7775299"/>
              <a:gd name="connsiteY1" fmla="*/ 0 h 1200329"/>
              <a:gd name="connsiteX2" fmla="*/ 7775299 w 7775299"/>
              <a:gd name="connsiteY2" fmla="*/ 1200329 h 1200329"/>
              <a:gd name="connsiteX3" fmla="*/ 0 w 7775299"/>
              <a:gd name="connsiteY3" fmla="*/ 1200329 h 1200329"/>
              <a:gd name="connsiteX4" fmla="*/ 0 w 777529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200329" fill="none" extrusionOk="0">
                <a:moveTo>
                  <a:pt x="0" y="0"/>
                </a:moveTo>
                <a:cubicBezTo>
                  <a:pt x="779360" y="5222"/>
                  <a:pt x="6983299" y="24918"/>
                  <a:pt x="7775299" y="0"/>
                </a:cubicBezTo>
                <a:cubicBezTo>
                  <a:pt x="7842033" y="180425"/>
                  <a:pt x="7828316" y="1037242"/>
                  <a:pt x="7775299" y="1200329"/>
                </a:cubicBezTo>
                <a:cubicBezTo>
                  <a:pt x="4277730" y="1035568"/>
                  <a:pt x="1065250" y="1318479"/>
                  <a:pt x="0" y="1200329"/>
                </a:cubicBezTo>
                <a:cubicBezTo>
                  <a:pt x="40680" y="790633"/>
                  <a:pt x="-39089" y="241570"/>
                  <a:pt x="0" y="0"/>
                </a:cubicBezTo>
                <a:close/>
              </a:path>
              <a:path w="7775299" h="1200329" stroke="0" extrusionOk="0">
                <a:moveTo>
                  <a:pt x="0" y="0"/>
                </a:moveTo>
                <a:cubicBezTo>
                  <a:pt x="1750333" y="11849"/>
                  <a:pt x="6665833" y="-161459"/>
                  <a:pt x="7775299" y="0"/>
                </a:cubicBezTo>
                <a:cubicBezTo>
                  <a:pt x="7700257" y="255061"/>
                  <a:pt x="7845821" y="845340"/>
                  <a:pt x="7775299" y="1200329"/>
                </a:cubicBezTo>
                <a:cubicBezTo>
                  <a:pt x="5772892" y="1054469"/>
                  <a:pt x="1604161"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libri" panose="020F0502020204030204" pitchFamily="34" charset="0"/>
                <a:cs typeface="Calibri" panose="020F0502020204030204" pitchFamily="34" charset="0"/>
              </a:rPr>
              <a:t>Nhiệt đã truyền từ nước nóng qua thành cốc tới tay em.</a:t>
            </a: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88626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khi được đun nấu thì nhiệt độ của thức ăn tăng lên?</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769441"/>
          </a:xfrm>
          <a:custGeom>
            <a:avLst/>
            <a:gdLst>
              <a:gd name="connsiteX0" fmla="*/ 0 w 7775299"/>
              <a:gd name="connsiteY0" fmla="*/ 0 h 769441"/>
              <a:gd name="connsiteX1" fmla="*/ 7775299 w 7775299"/>
              <a:gd name="connsiteY1" fmla="*/ 0 h 769441"/>
              <a:gd name="connsiteX2" fmla="*/ 7775299 w 7775299"/>
              <a:gd name="connsiteY2" fmla="*/ 769441 h 769441"/>
              <a:gd name="connsiteX3" fmla="*/ 0 w 7775299"/>
              <a:gd name="connsiteY3" fmla="*/ 769441 h 769441"/>
              <a:gd name="connsiteX4" fmla="*/ 0 w 7775299"/>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769441" fill="none" extrusionOk="0">
                <a:moveTo>
                  <a:pt x="0" y="0"/>
                </a:moveTo>
                <a:cubicBezTo>
                  <a:pt x="779360" y="5222"/>
                  <a:pt x="6983299" y="24918"/>
                  <a:pt x="7775299" y="0"/>
                </a:cubicBezTo>
                <a:cubicBezTo>
                  <a:pt x="7783352" y="136447"/>
                  <a:pt x="7742919" y="415250"/>
                  <a:pt x="7775299" y="769441"/>
                </a:cubicBezTo>
                <a:cubicBezTo>
                  <a:pt x="4277730" y="604680"/>
                  <a:pt x="1065250" y="887591"/>
                  <a:pt x="0" y="769441"/>
                </a:cubicBezTo>
                <a:cubicBezTo>
                  <a:pt x="-63285" y="415593"/>
                  <a:pt x="-48607" y="149513"/>
                  <a:pt x="0" y="0"/>
                </a:cubicBezTo>
                <a:close/>
              </a:path>
              <a:path w="7775299" h="769441" stroke="0" extrusionOk="0">
                <a:moveTo>
                  <a:pt x="0" y="0"/>
                </a:moveTo>
                <a:cubicBezTo>
                  <a:pt x="1750333" y="11849"/>
                  <a:pt x="6665833" y="-161459"/>
                  <a:pt x="7775299" y="0"/>
                </a:cubicBezTo>
                <a:cubicBezTo>
                  <a:pt x="7826716" y="236383"/>
                  <a:pt x="7811071" y="641266"/>
                  <a:pt x="7775299" y="769441"/>
                </a:cubicBezTo>
                <a:cubicBezTo>
                  <a:pt x="5772892" y="623581"/>
                  <a:pt x="1604161" y="691117"/>
                  <a:pt x="0" y="769441"/>
                </a:cubicBezTo>
                <a:cubicBezTo>
                  <a:pt x="63536" y="508616"/>
                  <a:pt x="33017" y="312939"/>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truyền từ bếp tới thức 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2562004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vào mùa đông mọi người thích ngồi bên bếp lửa?</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446550"/>
          </a:xfrm>
          <a:custGeom>
            <a:avLst/>
            <a:gdLst>
              <a:gd name="connsiteX0" fmla="*/ 0 w 7775299"/>
              <a:gd name="connsiteY0" fmla="*/ 0 h 1446550"/>
              <a:gd name="connsiteX1" fmla="*/ 7775299 w 7775299"/>
              <a:gd name="connsiteY1" fmla="*/ 0 h 1446550"/>
              <a:gd name="connsiteX2" fmla="*/ 7775299 w 7775299"/>
              <a:gd name="connsiteY2" fmla="*/ 1446550 h 1446550"/>
              <a:gd name="connsiteX3" fmla="*/ 0 w 7775299"/>
              <a:gd name="connsiteY3" fmla="*/ 1446550 h 1446550"/>
              <a:gd name="connsiteX4" fmla="*/ 0 w 7775299"/>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446550" fill="none" extrusionOk="0">
                <a:moveTo>
                  <a:pt x="0" y="0"/>
                </a:moveTo>
                <a:cubicBezTo>
                  <a:pt x="779360" y="5222"/>
                  <a:pt x="6983299" y="24918"/>
                  <a:pt x="7775299" y="0"/>
                </a:cubicBezTo>
                <a:cubicBezTo>
                  <a:pt x="7686041" y="169848"/>
                  <a:pt x="7811086" y="914679"/>
                  <a:pt x="7775299" y="1446550"/>
                </a:cubicBezTo>
                <a:cubicBezTo>
                  <a:pt x="4277730" y="1281789"/>
                  <a:pt x="1065250" y="1564700"/>
                  <a:pt x="0" y="1446550"/>
                </a:cubicBezTo>
                <a:cubicBezTo>
                  <a:pt x="-30996" y="1232956"/>
                  <a:pt x="-127314" y="425700"/>
                  <a:pt x="0" y="0"/>
                </a:cubicBezTo>
                <a:close/>
              </a:path>
              <a:path w="7775299" h="1446550" stroke="0" extrusionOk="0">
                <a:moveTo>
                  <a:pt x="0" y="0"/>
                </a:moveTo>
                <a:cubicBezTo>
                  <a:pt x="1750333" y="11849"/>
                  <a:pt x="6665833" y="-161459"/>
                  <a:pt x="7775299" y="0"/>
                </a:cubicBezTo>
                <a:cubicBezTo>
                  <a:pt x="7772022" y="353962"/>
                  <a:pt x="7850960" y="871797"/>
                  <a:pt x="7775299" y="1446550"/>
                </a:cubicBezTo>
                <a:cubicBezTo>
                  <a:pt x="5772892" y="1300690"/>
                  <a:pt x="1604161" y="1368226"/>
                  <a:pt x="0" y="1446550"/>
                </a:cubicBezTo>
                <a:cubicBezTo>
                  <a:pt x="-120278" y="1140606"/>
                  <a:pt x="58904" y="661228"/>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từ bếp lửa truyền tới người làm cho người ấm.</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15704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266825" y="1581656"/>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Nêu một số cách khác làm vật nóng lên hay lạnh đi trong cuộc sống.</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702200" y="3072277"/>
            <a:ext cx="8756375" cy="3139321"/>
          </a:xfrm>
          <a:custGeom>
            <a:avLst/>
            <a:gdLst>
              <a:gd name="connsiteX0" fmla="*/ 0 w 8756375"/>
              <a:gd name="connsiteY0" fmla="*/ 0 h 3139321"/>
              <a:gd name="connsiteX1" fmla="*/ 8756375 w 8756375"/>
              <a:gd name="connsiteY1" fmla="*/ 0 h 3139321"/>
              <a:gd name="connsiteX2" fmla="*/ 8756375 w 8756375"/>
              <a:gd name="connsiteY2" fmla="*/ 3139321 h 3139321"/>
              <a:gd name="connsiteX3" fmla="*/ 0 w 8756375"/>
              <a:gd name="connsiteY3" fmla="*/ 3139321 h 3139321"/>
              <a:gd name="connsiteX4" fmla="*/ 0 w 8756375"/>
              <a:gd name="connsiteY4" fmla="*/ 0 h 313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6375" h="3139321" fill="none" extrusionOk="0">
                <a:moveTo>
                  <a:pt x="0" y="0"/>
                </a:moveTo>
                <a:cubicBezTo>
                  <a:pt x="1443372" y="5222"/>
                  <a:pt x="7633612" y="24918"/>
                  <a:pt x="8756375" y="0"/>
                </a:cubicBezTo>
                <a:cubicBezTo>
                  <a:pt x="8595130" y="416016"/>
                  <a:pt x="8712615" y="1675844"/>
                  <a:pt x="8756375" y="3139321"/>
                </a:cubicBezTo>
                <a:cubicBezTo>
                  <a:pt x="5041483" y="2974560"/>
                  <a:pt x="4147414" y="3257471"/>
                  <a:pt x="0" y="3139321"/>
                </a:cubicBezTo>
                <a:cubicBezTo>
                  <a:pt x="-55725" y="2016259"/>
                  <a:pt x="17072" y="840262"/>
                  <a:pt x="0" y="0"/>
                </a:cubicBezTo>
                <a:close/>
              </a:path>
              <a:path w="8756375" h="3139321" stroke="0" extrusionOk="0">
                <a:moveTo>
                  <a:pt x="0" y="0"/>
                </a:moveTo>
                <a:cubicBezTo>
                  <a:pt x="3517367" y="11849"/>
                  <a:pt x="6109532" y="-161459"/>
                  <a:pt x="8756375" y="0"/>
                </a:cubicBezTo>
                <a:cubicBezTo>
                  <a:pt x="8759505" y="819424"/>
                  <a:pt x="8655199" y="2189203"/>
                  <a:pt x="8756375" y="3139321"/>
                </a:cubicBezTo>
                <a:cubicBezTo>
                  <a:pt x="7641593" y="2993461"/>
                  <a:pt x="1810785" y="3060997"/>
                  <a:pt x="0" y="3139321"/>
                </a:cubicBezTo>
                <a:cubicBezTo>
                  <a:pt x="74291" y="2070828"/>
                  <a:pt x="168006" y="1344599"/>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nóng lên: </a:t>
            </a:r>
            <a:r>
              <a:rPr lang="vi-VN" sz="3300" b="1" i="1" dirty="0">
                <a:solidFill>
                  <a:srgbClr val="000000"/>
                </a:solidFill>
                <a:latin typeface="Calibri" panose="020F0502020204030204" pitchFamily="34" charset="0"/>
                <a:cs typeface="Calibri" panose="020F0502020204030204" pitchFamily="34" charset="0"/>
              </a:rPr>
              <a:t>phơi thóc vào ngày nắng, đưa thép vào lò nung, đưa bánh mì vào lò nướng,…; </a:t>
            </a:r>
            <a:endParaRPr lang="en-US" sz="3300" b="1" i="1" dirty="0">
              <a:solidFill>
                <a:srgbClr val="00000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lạnh đi: </a:t>
            </a:r>
            <a:r>
              <a:rPr lang="vi-VN" sz="3300" b="1" i="1" dirty="0">
                <a:solidFill>
                  <a:srgbClr val="000000"/>
                </a:solidFill>
                <a:latin typeface="Calibri" panose="020F0502020204030204" pitchFamily="34" charset="0"/>
                <a:cs typeface="Calibri" panose="020F0502020204030204" pitchFamily="34" charset="0"/>
              </a:rPr>
              <a:t>đưa thực phẩm vào tủ lạnh, làm kem, dùng nước đá làm lạnh thực phẩm khi di chuyển xa,…</a:t>
            </a:r>
            <a:endParaRPr kumimoji="0" lang="vi-VN" sz="33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268209" y="2637279"/>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3219449" y="360092"/>
            <a:ext cx="6384471" cy="859445"/>
          </a:xfrm>
          <a:prstGeom prst="rect">
            <a:avLst/>
          </a:prstGeom>
        </p:spPr>
      </p:pic>
    </p:spTree>
    <p:extLst>
      <p:ext uri="{BB962C8B-B14F-4D97-AF65-F5344CB8AC3E}">
        <p14:creationId xmlns:p14="http://schemas.microsoft.com/office/powerpoint/2010/main" val="23073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sp>
        <p:nvSpPr>
          <p:cNvPr id="23" name="文本框 22">
            <a:extLst>
              <a:ext uri="{FF2B5EF4-FFF2-40B4-BE49-F238E27FC236}">
                <a16:creationId xmlns:a16="http://schemas.microsoft.com/office/drawing/2014/main" id="{F42B74B9-CC43-4CA2-AEAC-8F0DA46857FD}"/>
              </a:ext>
            </a:extLst>
          </p:cNvPr>
          <p:cNvSpPr txBox="1"/>
          <p:nvPr/>
        </p:nvSpPr>
        <p:spPr>
          <a:xfrm>
            <a:off x="1486454" y="1644650"/>
            <a:ext cx="9219092" cy="2215991"/>
          </a:xfrm>
          <a:prstGeom prst="rect">
            <a:avLst/>
          </a:prstGeom>
          <a:noFill/>
        </p:spPr>
        <p:txBody>
          <a:bodyPr wrap="square" rtlCol="0">
            <a:spAutoFit/>
          </a:bodyPr>
          <a:lstStyle/>
          <a:p>
            <a:pPr algn="ct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Vận</a:t>
            </a:r>
            <a:r>
              <a:rPr lang="en-US" altLang="zh-CN"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 </a:t>
            </a: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dụng</a:t>
            </a:r>
            <a:endParaRPr lang="zh-CN" altLang="en-US"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endParaRPr>
          </a:p>
        </p:txBody>
      </p:sp>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a:off x="5434527" y="573508"/>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sp>
        <p:nvSpPr>
          <p:cNvPr id="16" name="TextBox 15">
            <a:extLst>
              <a:ext uri="{FF2B5EF4-FFF2-40B4-BE49-F238E27FC236}">
                <a16:creationId xmlns:a16="http://schemas.microsoft.com/office/drawing/2014/main" id="{70FE0CEA-B000-49CE-A522-051ADC1C206F}"/>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902100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1+#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1+#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0-#ppt_w/2"/>
                                          </p:val>
                                        </p:tav>
                                        <p:tav tm="100000">
                                          <p:val>
                                            <p:strVal val="#ppt_x"/>
                                          </p:val>
                                        </p:tav>
                                      </p:tavLst>
                                    </p:anim>
                                    <p:anim calcmode="lin" valueType="num">
                                      <p:cBhvr additive="base">
                                        <p:cTn id="39" dur="1000" fill="hold"/>
                                        <p:tgtEl>
                                          <p:spTgt spid="18"/>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25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38" presetClass="entr" presetSubtype="0" accel="50000" fill="hold" grpId="0" nodeType="withEffect">
                                  <p:stCondLst>
                                    <p:cond delay="0"/>
                                  </p:stCondLst>
                                  <p:iterate type="lt">
                                    <p:tmPct val="14286"/>
                                  </p:iterate>
                                  <p:childTnLst>
                                    <p:set>
                                      <p:cBhvr>
                                        <p:cTn id="55" dur="1" fill="hold">
                                          <p:stCondLst>
                                            <p:cond delay="0"/>
                                          </p:stCondLst>
                                        </p:cTn>
                                        <p:tgtEl>
                                          <p:spTgt spid="23"/>
                                        </p:tgtEl>
                                        <p:attrNameLst>
                                          <p:attrName>style.visibility</p:attrName>
                                        </p:attrNameLst>
                                      </p:cBhvr>
                                      <p:to>
                                        <p:strVal val="visible"/>
                                      </p:to>
                                    </p:set>
                                    <p:set>
                                      <p:cBhvr>
                                        <p:cTn id="56" dur="341" fill="hold">
                                          <p:stCondLst>
                                            <p:cond delay="0"/>
                                          </p:stCondLst>
                                        </p:cTn>
                                        <p:tgtEl>
                                          <p:spTgt spid="23"/>
                                        </p:tgtEl>
                                        <p:attrNameLst>
                                          <p:attrName>style.rotation</p:attrName>
                                        </p:attrNameLst>
                                      </p:cBhvr>
                                      <p:to>
                                        <p:strVal val="-45.0"/>
                                      </p:to>
                                    </p:set>
                                    <p:anim calcmode="lin" valueType="num">
                                      <p:cBhvr>
                                        <p:cTn id="57" dur="341" fill="hold">
                                          <p:stCondLst>
                                            <p:cond delay="341"/>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8" dur="341"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9" dur="117" decel="50000" autoRev="1" fill="hold">
                                          <p:stCondLst>
                                            <p:cond delay="341"/>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60" dur="102" fill="hold">
                                          <p:stCondLst>
                                            <p:cond delay="648"/>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Nhac-nen-PowerPoint-vui-nh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9481" y="5562600"/>
            <a:ext cx="609600" cy="609600"/>
          </a:xfrm>
          <a:prstGeom prst="rect">
            <a:avLst/>
          </a:prstGeom>
        </p:spPr>
      </p:pic>
      <p:sp>
        <p:nvSpPr>
          <p:cNvPr id="7" name="Rectangle 6"/>
          <p:cNvSpPr/>
          <p:nvPr/>
        </p:nvSpPr>
        <p:spPr>
          <a:xfrm>
            <a:off x="143041" y="4423144"/>
            <a:ext cx="12048959"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dịch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bệnh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rồi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nên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chân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tay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lắm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ạ.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lại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bắt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đầu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một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mới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mình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hãy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những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người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kia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tham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gia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của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Để</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được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ta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phải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trả</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thật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xuất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sắc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câu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hỏi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mà</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a:t>
            </a:r>
          </a:p>
        </p:txBody>
      </p:sp>
      <p:pic>
        <p:nvPicPr>
          <p:cNvPr id="2" name="Picture 1">
            <a:extLst>
              <a:ext uri="{FF2B5EF4-FFF2-40B4-BE49-F238E27FC236}">
                <a16:creationId xmlns:a16="http://schemas.microsoft.com/office/drawing/2014/main" id="{A65B4D00-0C43-1C4C-2538-930393D7BB29}"/>
              </a:ext>
            </a:extLst>
          </p:cNvPr>
          <p:cNvPicPr>
            <a:picLocks noChangeAspect="1"/>
          </p:cNvPicPr>
          <p:nvPr/>
        </p:nvPicPr>
        <p:blipFill>
          <a:blip r:embed="rId6"/>
          <a:stretch>
            <a:fillRect/>
          </a:stretch>
        </p:blipFill>
        <p:spPr>
          <a:xfrm>
            <a:off x="685404" y="1417079"/>
            <a:ext cx="10778662" cy="2280102"/>
          </a:xfrm>
          <a:prstGeom prst="rect">
            <a:avLst/>
          </a:prstGeom>
        </p:spPr>
      </p:pic>
      <p:pic>
        <p:nvPicPr>
          <p:cNvPr id="3" name="Picture 2">
            <a:extLst>
              <a:ext uri="{FF2B5EF4-FFF2-40B4-BE49-F238E27FC236}">
                <a16:creationId xmlns:a16="http://schemas.microsoft.com/office/drawing/2014/main" id="{065F5B42-B8E4-3D5A-D419-D152C50A5A12}"/>
              </a:ext>
            </a:extLst>
          </p:cNvPr>
          <p:cNvPicPr>
            <a:picLocks noChangeAspect="1"/>
          </p:cNvPicPr>
          <p:nvPr/>
        </p:nvPicPr>
        <p:blipFill>
          <a:blip r:embed="rId7"/>
          <a:stretch>
            <a:fillRect/>
          </a:stretch>
        </p:blipFill>
        <p:spPr>
          <a:xfrm>
            <a:off x="2441131" y="467628"/>
            <a:ext cx="7309738" cy="1457070"/>
          </a:xfrm>
          <a:prstGeom prst="rect">
            <a:avLst/>
          </a:prstGeom>
        </p:spPr>
      </p:pic>
    </p:spTree>
    <p:extLst>
      <p:ext uri="{BB962C8B-B14F-4D97-AF65-F5344CB8AC3E}">
        <p14:creationId xmlns:p14="http://schemas.microsoft.com/office/powerpoint/2010/main" val="36308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69811" numSld="999">
                <p:cTn id="18" repeatCount="indefinite" fill="hold" display="0">
                  <p:stCondLst>
                    <p:cond delay="indefinite"/>
                  </p:stCondLst>
                  <p:endCondLst>
                    <p:cond evt="onStopAudio" delay="0">
                      <p:tgtEl>
                        <p:sldTgt/>
                      </p:tgtEl>
                    </p:cond>
                  </p:endCondLst>
                </p:cTn>
                <p:tgtEl>
                  <p:spTgt spid="5"/>
                </p:tgtEl>
              </p:cMediaNode>
            </p:audio>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274" y="415925"/>
            <a:ext cx="10123020" cy="5655972"/>
          </a:xfrm>
          <a:prstGeom prst="rect">
            <a:avLst/>
          </a:prstGeom>
        </p:spPr>
      </p:pic>
      <p:pic>
        <p:nvPicPr>
          <p:cNvPr id="2" name="Picture 1">
            <a:extLst>
              <a:ext uri="{FF2B5EF4-FFF2-40B4-BE49-F238E27FC236}">
                <a16:creationId xmlns:a16="http://schemas.microsoft.com/office/drawing/2014/main" id="{F5D6DA00-30AA-F761-1480-4D3053DD7681}"/>
              </a:ext>
            </a:extLst>
          </p:cNvPr>
          <p:cNvPicPr>
            <a:picLocks noChangeAspect="1"/>
          </p:cNvPicPr>
          <p:nvPr/>
        </p:nvPicPr>
        <p:blipFill>
          <a:blip r:embed="rId10"/>
          <a:stretch>
            <a:fillRect/>
          </a:stretch>
        </p:blipFill>
        <p:spPr>
          <a:xfrm>
            <a:off x="1434070" y="2443637"/>
            <a:ext cx="9114310" cy="2237426"/>
          </a:xfrm>
          <a:prstGeom prst="rect">
            <a:avLst/>
          </a:prstGeom>
        </p:spPr>
      </p:pic>
    </p:spTree>
    <p:extLst>
      <p:ext uri="{BB962C8B-B14F-4D97-AF65-F5344CB8AC3E}">
        <p14:creationId xmlns:p14="http://schemas.microsoft.com/office/powerpoint/2010/main" val="1410022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943824" y="-278420"/>
            <a:ext cx="4120769" cy="4446319"/>
            <a:chOff x="2798350" y="-168268"/>
            <a:chExt cx="4120769" cy="4446319"/>
          </a:xfrm>
        </p:grpSpPr>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98350" y="-168268"/>
              <a:ext cx="4120769" cy="4446319"/>
            </a:xfrm>
            <a:prstGeom prst="rect">
              <a:avLst/>
            </a:prstGeom>
          </p:spPr>
        </p:pic>
        <p:sp>
          <p:nvSpPr>
            <p:cNvPr id="13" name="TextBox 12"/>
            <p:cNvSpPr txBox="1"/>
            <p:nvPr/>
          </p:nvSpPr>
          <p:spPr>
            <a:xfrm>
              <a:off x="3550781" y="762000"/>
              <a:ext cx="2438400" cy="181588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Chúng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mình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bắt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đầu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chuyến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phiêu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lưu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thôi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pic>
        <p:nvPicPr>
          <p:cNvPr id="2" name="Picture 1">
            <a:extLst>
              <a:ext uri="{FF2B5EF4-FFF2-40B4-BE49-F238E27FC236}">
                <a16:creationId xmlns:a16="http://schemas.microsoft.com/office/drawing/2014/main" id="{636802C4-44DA-9E62-9464-D5709B9480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extLst>
      <p:ext uri="{BB962C8B-B14F-4D97-AF65-F5344CB8AC3E}">
        <p14:creationId xmlns:p14="http://schemas.microsoft.com/office/powerpoint/2010/main" val="265893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3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5407" y="2590800"/>
            <a:ext cx="1831512" cy="1976205"/>
          </a:xfrm>
          <a:prstGeom prst="rect">
            <a:avLst/>
          </a:prstGeom>
        </p:spPr>
      </p:pic>
      <p:pic>
        <p:nvPicPr>
          <p:cNvPr id="5" name="Picture 4">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15082" y="4426058"/>
            <a:ext cx="3394364" cy="2431943"/>
          </a:xfrm>
          <a:prstGeom prst="rect">
            <a:avLst/>
          </a:prstGeom>
        </p:spPr>
      </p:pic>
      <p:sp>
        <p:nvSpPr>
          <p:cNvPr id="7" name="Rounded Rectangle 6"/>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8" name="Rectangle 7"/>
          <p:cNvSpPr/>
          <p:nvPr/>
        </p:nvSpPr>
        <p:spPr>
          <a:xfrm>
            <a:off x="1809751" y="2352675"/>
            <a:ext cx="8773782" cy="185737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000" b="1" dirty="0">
                <a:solidFill>
                  <a:srgbClr val="002060"/>
                </a:solidFill>
                <a:latin typeface="Cambria" panose="02040503050406030204" pitchFamily="18" charset="0"/>
                <a:ea typeface="Cambria" panose="02040503050406030204" pitchFamily="18" charset="0"/>
              </a:rPr>
              <a:t>Cốc nước mới rót từ phích ra có nhiệt độ cao hơn cốc nước được rót từ phích ra trước đó 15 phút.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4" name="TextBox 13"/>
          <p:cNvSpPr txBox="1"/>
          <p:nvPr/>
        </p:nvSpPr>
        <p:spPr>
          <a:xfrm>
            <a:off x="1543051" y="715726"/>
            <a:ext cx="10248900" cy="954107"/>
          </a:xfrm>
          <a:prstGeom prst="rect">
            <a:avLst/>
          </a:prstGeom>
          <a:noFill/>
        </p:spPr>
        <p:txBody>
          <a:bodyPr wrap="square" rtlCol="0">
            <a:spAutoFit/>
          </a:bodyPr>
          <a:lstStyle/>
          <a:p>
            <a:pPr lvl="0" defTabSz="914377"/>
            <a:r>
              <a:rPr lang="en-US" sz="2800" b="1" dirty="0">
                <a:solidFill>
                  <a:prstClr val="white"/>
                </a:solidFill>
                <a:latin typeface="Cambria" panose="02040503050406030204" pitchFamily="18" charset="0"/>
                <a:ea typeface="Cambria" panose="02040503050406030204" pitchFamily="18" charset="0"/>
                <a:cs typeface="Arial" pitchFamily="34" charset="0"/>
              </a:rPr>
              <a:t>1. </a:t>
            </a:r>
            <a:r>
              <a:rPr lang="vi-VN" sz="2800" b="1" dirty="0">
                <a:solidFill>
                  <a:prstClr val="white"/>
                </a:solidFill>
                <a:latin typeface="Cambria" panose="02040503050406030204" pitchFamily="18" charset="0"/>
                <a:ea typeface="Cambria" panose="02040503050406030204" pitchFamily="18" charset="0"/>
                <a:cs typeface="Arial" pitchFamily="34" charset="0"/>
              </a:rPr>
              <a:t>Cốc nước mới rót từ phích ra có nhiệt độ thế nào với cốc so với cốc nước được rót từ phích ra trước đó 15 phút.</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28393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19926" r="20382"/>
          <a:stretch/>
        </p:blipFill>
        <p:spPr>
          <a:xfrm>
            <a:off x="304800" y="4101703"/>
            <a:ext cx="2167011" cy="259404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4081" y="4876801"/>
            <a:ext cx="1829721" cy="1974273"/>
          </a:xfrm>
          <a:prstGeom prst="rect">
            <a:avLst/>
          </a:prstGeom>
        </p:spPr>
      </p:pic>
      <p:sp>
        <p:nvSpPr>
          <p:cNvPr id="2" name="Rounded Rectangle 6">
            <a:extLst>
              <a:ext uri="{FF2B5EF4-FFF2-40B4-BE49-F238E27FC236}">
                <a16:creationId xmlns:a16="http://schemas.microsoft.com/office/drawing/2014/main" id="{F1089140-446E-D36B-4B2B-8224B4E43E64}"/>
              </a:ext>
            </a:extLst>
          </p:cNvPr>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6BC4428-7FAC-31D6-7485-42E8308BC313}"/>
              </a:ext>
            </a:extLst>
          </p:cNvPr>
          <p:cNvSpPr/>
          <p:nvPr/>
        </p:nvSpPr>
        <p:spPr>
          <a:xfrm>
            <a:off x="1809751" y="2352675"/>
            <a:ext cx="8773782"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truyền từ cơm nóng qua bát tới tay em.</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4" name="TextBox 3">
            <a:extLst>
              <a:ext uri="{FF2B5EF4-FFF2-40B4-BE49-F238E27FC236}">
                <a16:creationId xmlns:a16="http://schemas.microsoft.com/office/drawing/2014/main" id="{830B760D-25EB-EB33-2FD5-67300EB34AAB}"/>
              </a:ext>
            </a:extLst>
          </p:cNvPr>
          <p:cNvSpPr txBox="1"/>
          <p:nvPr/>
        </p:nvSpPr>
        <p:spPr>
          <a:xfrm>
            <a:off x="1543051" y="715726"/>
            <a:ext cx="10248900" cy="1200329"/>
          </a:xfrm>
          <a:prstGeom prst="rect">
            <a:avLst/>
          </a:prstGeom>
          <a:noFill/>
        </p:spPr>
        <p:txBody>
          <a:bodyPr wrap="square" rtlCol="0">
            <a:spAutoFit/>
          </a:bodyPr>
          <a:lstStyle/>
          <a:p>
            <a:pPr lvl="0" defTabSz="914377"/>
            <a:r>
              <a:rPr lang="en-US" sz="3600" b="1" dirty="0">
                <a:solidFill>
                  <a:prstClr val="white"/>
                </a:solidFill>
                <a:latin typeface="Cambria" panose="02040503050406030204" pitchFamily="18" charset="0"/>
                <a:ea typeface="Cambria" panose="02040503050406030204" pitchFamily="18" charset="0"/>
                <a:cs typeface="Arial" pitchFamily="34" charset="0"/>
              </a:rPr>
              <a:t>2. </a:t>
            </a:r>
            <a:r>
              <a:rPr lang="vi-VN" sz="3600" b="1" dirty="0">
                <a:solidFill>
                  <a:prstClr val="white"/>
                </a:solidFill>
                <a:latin typeface="Cambria" panose="02040503050406030204" pitchFamily="18" charset="0"/>
                <a:ea typeface="Cambria" panose="02040503050406030204" pitchFamily="18" charset="0"/>
                <a:cs typeface="Arial" pitchFamily="34" charset="0"/>
              </a:rPr>
              <a:t>Khi em bưng bát cơm nóng, nhiệt đã truyền từ vật nào tới tay em?</a:t>
            </a:r>
            <a:endParaRPr kumimoji="0" lang="en-US"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5921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5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49718" y="4714294"/>
            <a:ext cx="1726119" cy="1236703"/>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8261" y="4714295"/>
            <a:ext cx="2065411" cy="1872639"/>
          </a:xfrm>
          <a:prstGeom prst="rect">
            <a:avLst/>
          </a:prstGeom>
        </p:spPr>
      </p:pic>
      <p:sp>
        <p:nvSpPr>
          <p:cNvPr id="2" name="Rounded Rectangle 6">
            <a:extLst>
              <a:ext uri="{FF2B5EF4-FFF2-40B4-BE49-F238E27FC236}">
                <a16:creationId xmlns:a16="http://schemas.microsoft.com/office/drawing/2014/main" id="{4D7A8B3F-75A6-1658-F232-C921A2230067}"/>
              </a:ext>
            </a:extLst>
          </p:cNvPr>
          <p:cNvSpPr/>
          <p:nvPr/>
        </p:nvSpPr>
        <p:spPr>
          <a:xfrm>
            <a:off x="809625" y="514351"/>
            <a:ext cx="10839449"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CA23D0F-FBF1-888B-ED8E-99B78437E36F}"/>
              </a:ext>
            </a:extLst>
          </p:cNvPr>
          <p:cNvSpPr/>
          <p:nvPr/>
        </p:nvSpPr>
        <p:spPr>
          <a:xfrm>
            <a:off x="1238250" y="2352675"/>
            <a:ext cx="9753599"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đã truyền từ trán của em sang khăn đắp trên trán, làm khăn ấm lên.</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5" name="TextBox 14">
            <a:extLst>
              <a:ext uri="{FF2B5EF4-FFF2-40B4-BE49-F238E27FC236}">
                <a16:creationId xmlns:a16="http://schemas.microsoft.com/office/drawing/2014/main" id="{EA3D4757-38A6-0DCF-0D22-2040926F56FC}"/>
              </a:ext>
            </a:extLst>
          </p:cNvPr>
          <p:cNvSpPr txBox="1"/>
          <p:nvPr/>
        </p:nvSpPr>
        <p:spPr>
          <a:xfrm>
            <a:off x="1152525" y="715726"/>
            <a:ext cx="10639426" cy="1138773"/>
          </a:xfrm>
          <a:prstGeom prst="rect">
            <a:avLst/>
          </a:prstGeom>
          <a:noFill/>
        </p:spPr>
        <p:txBody>
          <a:bodyPr wrap="square" rtlCol="0">
            <a:spAutoFit/>
          </a:bodyPr>
          <a:lstStyle/>
          <a:p>
            <a:pPr lvl="0" algn="ctr" defTabSz="914377"/>
            <a:r>
              <a:rPr lang="en-US" sz="3400" b="1" dirty="0">
                <a:solidFill>
                  <a:prstClr val="white"/>
                </a:solidFill>
                <a:latin typeface="Cambria" panose="02040503050406030204" pitchFamily="18" charset="0"/>
                <a:ea typeface="Cambria" panose="02040503050406030204" pitchFamily="18" charset="0"/>
                <a:cs typeface="Arial" pitchFamily="34" charset="0"/>
              </a:rPr>
              <a:t>3. </a:t>
            </a:r>
            <a:r>
              <a:rPr lang="vi-VN" sz="3400" b="1" dirty="0">
                <a:solidFill>
                  <a:prstClr val="white"/>
                </a:solidFill>
                <a:latin typeface="Cambria" panose="02040503050406030204" pitchFamily="18" charset="0"/>
                <a:ea typeface="Cambria" panose="02040503050406030204" pitchFamily="18" charset="0"/>
                <a:cs typeface="Arial" pitchFamily="34" charset="0"/>
              </a:rPr>
              <a:t>Vì sao khi em bị sốt, mẹ của em thường lấy khăn mát đắp lên trán và sau ít phút khăn đó ấm lên?</a:t>
            </a:r>
            <a:endParaRPr kumimoji="0" lang="en-US" sz="3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49372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052084" y="-278420"/>
            <a:ext cx="5012509" cy="5435211"/>
            <a:chOff x="1906610" y="-168268"/>
            <a:chExt cx="5012509" cy="4446319"/>
          </a:xfrm>
        </p:grpSpPr>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6610" y="-168268"/>
              <a:ext cx="5012509" cy="4446319"/>
            </a:xfrm>
            <a:prstGeom prst="rect">
              <a:avLst/>
            </a:prstGeom>
          </p:spPr>
        </p:pic>
        <p:sp>
          <p:nvSpPr>
            <p:cNvPr id="13" name="TextBox 12"/>
            <p:cNvSpPr txBox="1"/>
            <p:nvPr/>
          </p:nvSpPr>
          <p:spPr>
            <a:xfrm>
              <a:off x="2576461" y="762000"/>
              <a:ext cx="3934046" cy="206210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giúp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hỏi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pic>
        <p:nvPicPr>
          <p:cNvPr id="2" name="Picture 1">
            <a:extLst>
              <a:ext uri="{FF2B5EF4-FFF2-40B4-BE49-F238E27FC236}">
                <a16:creationId xmlns:a16="http://schemas.microsoft.com/office/drawing/2014/main" id="{636802C4-44DA-9E62-9464-D5709B9480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extLst>
      <p:ext uri="{BB962C8B-B14F-4D97-AF65-F5344CB8AC3E}">
        <p14:creationId xmlns:p14="http://schemas.microsoft.com/office/powerpoint/2010/main" val="302232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a:off x="5434527" y="573508"/>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pic>
        <p:nvPicPr>
          <p:cNvPr id="25" name="图片 24">
            <a:extLst>
              <a:ext uri="{FF2B5EF4-FFF2-40B4-BE49-F238E27FC236}">
                <a16:creationId xmlns:a16="http://schemas.microsoft.com/office/drawing/2014/main" id="{DCA9AC01-6976-41F1-BDC7-AA35D346576F}"/>
              </a:ext>
            </a:extLst>
          </p:cNvPr>
          <p:cNvPicPr>
            <a:picLocks noChangeAspect="1"/>
          </p:cNvPicPr>
          <p:nvPr/>
        </p:nvPicPr>
        <p:blipFill>
          <a:blip r:embed="rId14"/>
          <a:stretch>
            <a:fillRect/>
          </a:stretch>
        </p:blipFill>
        <p:spPr>
          <a:xfrm>
            <a:off x="10522903" y="2325617"/>
            <a:ext cx="658425" cy="908383"/>
          </a:xfrm>
          <a:prstGeom prst="rect">
            <a:avLst/>
          </a:prstGeom>
        </p:spPr>
      </p:pic>
      <p:pic>
        <p:nvPicPr>
          <p:cNvPr id="29" name="图片 28">
            <a:extLst>
              <a:ext uri="{FF2B5EF4-FFF2-40B4-BE49-F238E27FC236}">
                <a16:creationId xmlns:a16="http://schemas.microsoft.com/office/drawing/2014/main" id="{E496D177-14D5-4787-A512-2D782D124025}"/>
              </a:ext>
            </a:extLst>
          </p:cNvPr>
          <p:cNvPicPr>
            <a:picLocks noChangeAspect="1"/>
          </p:cNvPicPr>
          <p:nvPr/>
        </p:nvPicPr>
        <p:blipFill>
          <a:blip r:embed="rId15"/>
          <a:stretch>
            <a:fillRect/>
          </a:stretch>
        </p:blipFill>
        <p:spPr>
          <a:xfrm>
            <a:off x="1073409" y="2221097"/>
            <a:ext cx="664522" cy="908383"/>
          </a:xfrm>
          <a:prstGeom prst="rect">
            <a:avLst/>
          </a:prstGeom>
        </p:spPr>
      </p:pic>
      <p:sp>
        <p:nvSpPr>
          <p:cNvPr id="16" name="TextBox 15">
            <a:extLst>
              <a:ext uri="{FF2B5EF4-FFF2-40B4-BE49-F238E27FC236}">
                <a16:creationId xmlns:a16="http://schemas.microsoft.com/office/drawing/2014/main" id="{DC616828-AEB2-476A-A193-93824BBB2C0E}"/>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8" name="Picture 7">
            <a:extLst>
              <a:ext uri="{FF2B5EF4-FFF2-40B4-BE49-F238E27FC236}">
                <a16:creationId xmlns:a16="http://schemas.microsoft.com/office/drawing/2014/main" id="{68E80CD1-2632-6AF0-C425-5852EDD8B14F}"/>
              </a:ext>
            </a:extLst>
          </p:cNvPr>
          <p:cNvPicPr>
            <a:picLocks noChangeAspect="1"/>
          </p:cNvPicPr>
          <p:nvPr/>
        </p:nvPicPr>
        <p:blipFill>
          <a:blip r:embed="rId16"/>
          <a:stretch>
            <a:fillRect/>
          </a:stretch>
        </p:blipFill>
        <p:spPr>
          <a:xfrm>
            <a:off x="838511" y="1683885"/>
            <a:ext cx="10400677" cy="3109229"/>
          </a:xfrm>
          <a:prstGeom prst="rect">
            <a:avLst/>
          </a:prstGeom>
        </p:spPr>
      </p:pic>
    </p:spTree>
    <p:extLst>
      <p:ext uri="{BB962C8B-B14F-4D97-AF65-F5344CB8AC3E}">
        <p14:creationId xmlns:p14="http://schemas.microsoft.com/office/powerpoint/2010/main" val="319701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1+#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1+#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0-#ppt_w/2"/>
                                          </p:val>
                                        </p:tav>
                                        <p:tav tm="100000">
                                          <p:val>
                                            <p:strVal val="#ppt_x"/>
                                          </p:val>
                                        </p:tav>
                                      </p:tavLst>
                                    </p:anim>
                                    <p:anim calcmode="lin" valueType="num">
                                      <p:cBhvr additive="base">
                                        <p:cTn id="39" dur="1000" fill="hold"/>
                                        <p:tgtEl>
                                          <p:spTgt spid="18"/>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25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2" presetClass="entr" presetSubtype="2"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1+#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0-#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14194" y="3726240"/>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sp>
        <p:nvSpPr>
          <p:cNvPr id="12"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1 </a:t>
            </a:r>
          </a:p>
        </p:txBody>
      </p:sp>
      <p:sp>
        <p:nvSpPr>
          <p:cNvPr id="17" name="Text Box 18"/>
          <p:cNvSpPr txBox="1">
            <a:spLocks noChangeArrowheads="1"/>
          </p:cNvSpPr>
          <p:nvPr/>
        </p:nvSpPr>
        <p:spPr bwMode="auto">
          <a:xfrm>
            <a:off x="954987" y="1962823"/>
            <a:ext cx="10317707" cy="1438632"/>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solidFill>
                  <a:srgbClr val="00B050"/>
                </a:solidFill>
              </a:rPr>
              <a:t>Thân nhiệt của người </a:t>
            </a:r>
            <a:r>
              <a:rPr lang="en-US" altLang="en-US" sz="4000" b="1" dirty="0" err="1">
                <a:solidFill>
                  <a:srgbClr val="00B050"/>
                </a:solidFill>
              </a:rPr>
              <a:t>trung</a:t>
            </a:r>
            <a:r>
              <a:rPr lang="en-US" altLang="en-US" sz="4000" b="1" dirty="0">
                <a:solidFill>
                  <a:srgbClr val="00B050"/>
                </a:solidFill>
              </a:rPr>
              <a:t> </a:t>
            </a:r>
            <a:r>
              <a:rPr lang="en-US" altLang="en-US" sz="4000" b="1" dirty="0" err="1">
                <a:solidFill>
                  <a:srgbClr val="00B050"/>
                </a:solidFill>
              </a:rPr>
              <a:t>bình</a:t>
            </a:r>
            <a:r>
              <a:rPr lang="vi-VN" altLang="en-US" sz="4000" b="1" dirty="0">
                <a:solidFill>
                  <a:srgbClr val="00B050"/>
                </a:solidFill>
              </a:rPr>
              <a:t> là bao nhiêu độ C.</a:t>
            </a:r>
            <a:endParaRPr lang="en-US" altLang="en-US" sz="4000" b="1" dirty="0">
              <a:solidFill>
                <a:srgbClr val="00B050"/>
              </a:solidFill>
            </a:endParaRPr>
          </a:p>
        </p:txBody>
      </p:sp>
      <p:sp>
        <p:nvSpPr>
          <p:cNvPr id="18" name="Rectangle 20"/>
          <p:cNvSpPr>
            <a:spLocks noChangeArrowheads="1"/>
          </p:cNvSpPr>
          <p:nvPr/>
        </p:nvSpPr>
        <p:spPr bwMode="auto">
          <a:xfrm>
            <a:off x="1050878" y="3710780"/>
            <a:ext cx="9307773" cy="918270"/>
          </a:xfrm>
          <a:prstGeom prst="snip2DiagRect">
            <a:avLst/>
          </a:prstGeom>
          <a:ln w="57150">
            <a:solidFill>
              <a:srgbClr val="FFFF00"/>
            </a:solidFill>
            <a:prstDash val="dashDot"/>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4400" b="1" dirty="0">
                <a:solidFill>
                  <a:srgbClr val="FF0000"/>
                </a:solidFill>
              </a:rPr>
              <a:t>37 </a:t>
            </a:r>
            <a:r>
              <a:rPr lang="en-US" altLang="en-US" sz="4400" b="1" dirty="0" err="1">
                <a:solidFill>
                  <a:srgbClr val="FF0000"/>
                </a:solidFill>
              </a:rPr>
              <a:t>độ</a:t>
            </a:r>
            <a:r>
              <a:rPr lang="en-US" altLang="en-US" sz="4400" b="1" dirty="0">
                <a:solidFill>
                  <a:srgbClr val="FF0000"/>
                </a:solidFill>
              </a:rPr>
              <a:t> C.</a:t>
            </a:r>
            <a:endParaRPr lang="en-US" altLang="en-US" sz="4800" b="1" dirty="0">
              <a:solidFill>
                <a:srgbClr val="FF0000"/>
              </a:solidFill>
            </a:endParaRPr>
          </a:p>
        </p:txBody>
      </p:sp>
      <p:sp>
        <p:nvSpPr>
          <p:cNvPr id="19" name="TextBox 18">
            <a:extLst>
              <a:ext uri="{FF2B5EF4-FFF2-40B4-BE49-F238E27FC236}">
                <a16:creationId xmlns:a16="http://schemas.microsoft.com/office/drawing/2014/main" id="{4749775E-A37C-4A4F-92A1-4C6C5AFD01F9}"/>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355850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10216925" y="4217757"/>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90160" y="207024"/>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sp>
        <p:nvSpPr>
          <p:cNvPr id="12" name="Rectangle 16"/>
          <p:cNvSpPr>
            <a:spLocks noChangeArrowheads="1"/>
          </p:cNvSpPr>
          <p:nvPr/>
        </p:nvSpPr>
        <p:spPr bwMode="auto">
          <a:xfrm>
            <a:off x="601650" y="3769343"/>
            <a:ext cx="10454185" cy="783193"/>
          </a:xfrm>
          <a:prstGeom prst="round2DiagRect">
            <a:avLst/>
          </a:prstGeom>
          <a:solidFill>
            <a:schemeClr val="bg1"/>
          </a:solidFill>
          <a:ln w="57150">
            <a:solidFill>
              <a:srgbClr val="00B05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t>Nếu người bị sốt thì là 37,8 độ C trở lên..</a:t>
            </a:r>
            <a:endParaRPr lang="en-US" altLang="en-US" sz="4400" b="1" dirty="0"/>
          </a:p>
        </p:txBody>
      </p:sp>
      <p:sp>
        <p:nvSpPr>
          <p:cNvPr id="17" name="Text Box 17"/>
          <p:cNvSpPr txBox="1">
            <a:spLocks noChangeArrowheads="1"/>
          </p:cNvSpPr>
          <p:nvPr/>
        </p:nvSpPr>
        <p:spPr bwMode="auto">
          <a:xfrm>
            <a:off x="1143580" y="1536681"/>
            <a:ext cx="9294126" cy="1736646"/>
          </a:xfrm>
          <a:prstGeom prst="roundRect">
            <a:avLst/>
          </a:prstGeom>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800" b="1" dirty="0">
                <a:solidFill>
                  <a:schemeClr val="bg1"/>
                </a:solidFill>
              </a:rPr>
              <a:t>Nếu người bị sốt thì là bao nhiêu độ C trở lên.</a:t>
            </a:r>
            <a:endParaRPr lang="en-US" altLang="en-US" sz="4800" b="1" dirty="0">
              <a:solidFill>
                <a:schemeClr val="bg1"/>
              </a:solidFill>
            </a:endParaRPr>
          </a:p>
        </p:txBody>
      </p:sp>
      <p:sp>
        <p:nvSpPr>
          <p:cNvPr id="18"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2 </a:t>
            </a:r>
          </a:p>
        </p:txBody>
      </p:sp>
      <p:sp>
        <p:nvSpPr>
          <p:cNvPr id="19" name="TextBox 18">
            <a:extLst>
              <a:ext uri="{FF2B5EF4-FFF2-40B4-BE49-F238E27FC236}">
                <a16:creationId xmlns:a16="http://schemas.microsoft.com/office/drawing/2014/main" id="{9B33EFC0-82B0-4A20-A73B-4E4C795A2332}"/>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474402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sp>
        <p:nvSpPr>
          <p:cNvPr id="23" name="TextBox 4">
            <a:extLst>
              <a:ext uri="{FF2B5EF4-FFF2-40B4-BE49-F238E27FC236}">
                <a16:creationId xmlns:a16="http://schemas.microsoft.com/office/drawing/2014/main" id="{6F81E4D1-D5F9-49A6-B323-24E5CF4A8C66}"/>
              </a:ext>
            </a:extLst>
          </p:cNvPr>
          <p:cNvSpPr txBox="1"/>
          <p:nvPr/>
        </p:nvSpPr>
        <p:spPr>
          <a:xfrm>
            <a:off x="4404204" y="2939114"/>
            <a:ext cx="3383592" cy="523166"/>
          </a:xfrm>
          <a:prstGeom prst="rect">
            <a:avLst/>
          </a:prstGeom>
          <a:noFill/>
        </p:spPr>
        <p:txBody>
          <a:bodyPr wrap="square" lIns="91390" tIns="45693" rIns="91390" bIns="4569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rgbClr val="7F7F7F"/>
                </a:solidFill>
                <a:latin typeface="Arial" panose="020B0604020202020204" pitchFamily="34" charset="0"/>
                <a:ea typeface="方正卡通简体" panose="03000509000000000000" pitchFamily="65" charset="-122"/>
              </a:rPr>
              <a:t>HOẠT ĐỘNG 1</a:t>
            </a:r>
            <a:endParaRPr lang="zh-CN" altLang="en-US" sz="2800" dirty="0">
              <a:solidFill>
                <a:srgbClr val="7F7F7F"/>
              </a:solidFill>
              <a:latin typeface="Arial" panose="020B0604020202020204" pitchFamily="34" charset="0"/>
              <a:ea typeface="方正卡通简体" panose="03000509000000000000" pitchFamily="65" charset="-122"/>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6494" y="-1909739"/>
            <a:ext cx="9097978" cy="7984929"/>
          </a:xfrm>
          <a:prstGeom prst="rect">
            <a:avLst/>
          </a:prstGeom>
        </p:spPr>
      </p:pic>
      <p:sp>
        <p:nvSpPr>
          <p:cNvPr id="17" name="TextBox 16">
            <a:extLst>
              <a:ext uri="{FF2B5EF4-FFF2-40B4-BE49-F238E27FC236}">
                <a16:creationId xmlns:a16="http://schemas.microsoft.com/office/drawing/2014/main" id="{013410FA-C156-418F-A70A-B5D16F7B2464}"/>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3" name="Picture 2">
            <a:extLst>
              <a:ext uri="{FF2B5EF4-FFF2-40B4-BE49-F238E27FC236}">
                <a16:creationId xmlns:a16="http://schemas.microsoft.com/office/drawing/2014/main" id="{0F8D99F4-8EBD-67CD-68EA-AACB539CAB71}"/>
              </a:ext>
            </a:extLst>
          </p:cNvPr>
          <p:cNvPicPr>
            <a:picLocks noChangeAspect="1"/>
          </p:cNvPicPr>
          <p:nvPr/>
        </p:nvPicPr>
        <p:blipFill>
          <a:blip r:embed="rId10"/>
          <a:stretch>
            <a:fillRect/>
          </a:stretch>
        </p:blipFill>
        <p:spPr>
          <a:xfrm>
            <a:off x="1713769" y="1454878"/>
            <a:ext cx="8059611" cy="3700593"/>
          </a:xfrm>
          <a:prstGeom prst="rect">
            <a:avLst/>
          </a:prstGeom>
        </p:spPr>
      </p:pic>
    </p:spTree>
    <p:extLst>
      <p:ext uri="{BB962C8B-B14F-4D97-AF65-F5344CB8AC3E}">
        <p14:creationId xmlns:p14="http://schemas.microsoft.com/office/powerpoint/2010/main" val="3053307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37241" y="2553344"/>
            <a:ext cx="91375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400" b="1" dirty="0" err="1">
                <a:solidFill>
                  <a:schemeClr val="accent6">
                    <a:lumMod val="50000"/>
                  </a:schemeClr>
                </a:solidFill>
                <a:latin typeface="+mn-lt"/>
                <a:cs typeface="Times New Roman" panose="02020603050405020304" pitchFamily="18" charset="0"/>
              </a:rPr>
              <a:t>Hoạt</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động</a:t>
            </a:r>
            <a:r>
              <a:rPr lang="en-US" altLang="en-US" sz="4400" b="1" dirty="0">
                <a:solidFill>
                  <a:schemeClr val="accent6">
                    <a:lumMod val="50000"/>
                  </a:schemeClr>
                </a:solidFill>
                <a:latin typeface="+mn-lt"/>
                <a:cs typeface="Times New Roman" panose="02020603050405020304" pitchFamily="18" charset="0"/>
              </a:rPr>
              <a:t> 1: </a:t>
            </a:r>
            <a:r>
              <a:rPr lang="en-US" altLang="en-US" sz="4400" b="1" dirty="0" err="1">
                <a:solidFill>
                  <a:schemeClr val="accent6">
                    <a:lumMod val="50000"/>
                  </a:schemeClr>
                </a:solidFill>
                <a:latin typeface="+mn-lt"/>
                <a:cs typeface="Times New Roman" panose="02020603050405020304" pitchFamily="18" charset="0"/>
              </a:rPr>
              <a:t>Thí</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nghiệm</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của</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sự</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truyền</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nhiệt</a:t>
            </a:r>
            <a:endParaRPr lang="en-US" altLang="en-US" sz="4400" b="1" dirty="0">
              <a:solidFill>
                <a:schemeClr val="accent6">
                  <a:lumMod val="50000"/>
                </a:schemeClr>
              </a:solidFill>
              <a:latin typeface="+mn-lt"/>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4092990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2" name="Text Box 5">
            <a:extLst>
              <a:ext uri="{FF2B5EF4-FFF2-40B4-BE49-F238E27FC236}">
                <a16:creationId xmlns:a16="http://schemas.microsoft.com/office/drawing/2014/main" id="{9D91EF91-C52F-97E4-24FE-A7675A0A885E}"/>
              </a:ext>
            </a:extLst>
          </p:cNvPr>
          <p:cNvSpPr txBox="1">
            <a:spLocks noChangeArrowheads="1"/>
          </p:cNvSpPr>
          <p:nvPr/>
        </p:nvSpPr>
        <p:spPr bwMode="auto">
          <a:xfrm>
            <a:off x="781051" y="86515"/>
            <a:ext cx="11077574" cy="1200329"/>
          </a:xfrm>
          <a:prstGeom prst="rect">
            <a:avLst/>
          </a:prstGeom>
          <a:solidFill>
            <a:schemeClr val="bg1"/>
          </a:solidFill>
          <a:ln w="38100">
            <a:solidFill>
              <a:srgbClr val="FF0000"/>
            </a:solidFill>
            <a:prstDash val="sysDash"/>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3600" b="1" dirty="0">
                <a:solidFill>
                  <a:srgbClr val="0000CC"/>
                </a:solidFill>
                <a:latin typeface="Cambria" panose="02040503050406030204" pitchFamily="18" charset="0"/>
                <a:ea typeface="Cambria" panose="02040503050406030204" pitchFamily="18" charset="0"/>
                <a:cs typeface="Times New Roman" pitchFamily="18" charset="0"/>
              </a:rPr>
              <a:t>Chuẩn bị: Cốc nước nóng, cốc nước có nước đá, hai thìa kim loại giống nhau.</a:t>
            </a:r>
            <a:endParaRPr lang="en-US" sz="3600" b="1"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B9770866-89AA-5836-F48E-BF515CC175E4}"/>
              </a:ext>
            </a:extLst>
          </p:cNvPr>
          <p:cNvSpPr txBox="1"/>
          <p:nvPr/>
        </p:nvSpPr>
        <p:spPr>
          <a:xfrm>
            <a:off x="266701" y="1533525"/>
            <a:ext cx="7467600" cy="4832092"/>
          </a:xfrm>
          <a:prstGeom prst="rect">
            <a:avLst/>
          </a:prstGeom>
          <a:noFill/>
        </p:spPr>
        <p:txBody>
          <a:bodyPr wrap="square" rtlCol="0">
            <a:spAutoFit/>
          </a:bodyPr>
          <a:lstStyle/>
          <a:p>
            <a:pPr algn="just"/>
            <a:r>
              <a:rPr lang="vi-VN" sz="2800" b="1" i="1" dirty="0">
                <a:solidFill>
                  <a:srgbClr val="000000"/>
                </a:solidFill>
                <a:effectLst/>
                <a:latin typeface="Cambria" panose="02040503050406030204" pitchFamily="18" charset="0"/>
                <a:ea typeface="Cambria" panose="02040503050406030204" pitchFamily="18" charset="0"/>
              </a:rPr>
              <a:t>Tiến hành:</a:t>
            </a:r>
            <a:endParaRPr lang="vi-VN" sz="2800" b="1" i="0" dirty="0">
              <a:solidFill>
                <a:srgbClr val="000000"/>
              </a:solidFill>
              <a:effectLst/>
              <a:latin typeface="Cambria" panose="02040503050406030204" pitchFamily="18" charset="0"/>
              <a:ea typeface="Cambria" panose="02040503050406030204" pitchFamily="18" charset="0"/>
            </a:endParaRPr>
          </a:p>
          <a:p>
            <a:pPr algn="just"/>
            <a:r>
              <a:rPr lang="vi-VN" sz="2800" b="1" i="0" dirty="0">
                <a:solidFill>
                  <a:srgbClr val="000000"/>
                </a:solidFill>
                <a:effectLst/>
                <a:latin typeface="Cambria" panose="02040503050406030204" pitchFamily="18" charset="0"/>
                <a:ea typeface="Cambria" panose="02040503050406030204" pitchFamily="18" charset="0"/>
              </a:rPr>
              <a:t>- Dùng hai tay cầm hai thìa kim loại để cảm nhận nhiệt độ.</a:t>
            </a:r>
          </a:p>
          <a:p>
            <a:pPr algn="just"/>
            <a:r>
              <a:rPr lang="vi-VN" sz="2800" b="1" i="0" dirty="0">
                <a:solidFill>
                  <a:srgbClr val="000000"/>
                </a:solidFill>
                <a:effectLst/>
                <a:latin typeface="Cambria" panose="02040503050406030204" pitchFamily="18" charset="0"/>
                <a:ea typeface="Cambria" panose="02040503050406030204" pitchFamily="18" charset="0"/>
              </a:rPr>
              <a:t>- Cắm thìa vào mỗi cốc (Hình 4). Sau vài phút, cầm lần lượt vào hai cán thìa. Mô tả cảm giác ở tay em.</a:t>
            </a:r>
          </a:p>
          <a:p>
            <a:pPr algn="just"/>
            <a:r>
              <a:rPr lang="vi-VN" sz="2800" b="1" i="0" dirty="0">
                <a:solidFill>
                  <a:srgbClr val="000000"/>
                </a:solidFill>
                <a:effectLst/>
                <a:latin typeface="Cambria" panose="02040503050406030204" pitchFamily="18" charset="0"/>
                <a:ea typeface="Cambria" panose="02040503050406030204" pitchFamily="18" charset="0"/>
              </a:rPr>
              <a:t>- Thìa nào có nhiệt độ cao hơn so với ban đầu? Thìa nào có nhiệt độ thấp hơn so với ban đầu? Vì sao?</a:t>
            </a:r>
          </a:p>
          <a:p>
            <a:pPr algn="just"/>
            <a:r>
              <a:rPr lang="vi-VN" sz="2800" b="1" i="0" dirty="0">
                <a:solidFill>
                  <a:srgbClr val="FF0000"/>
                </a:solidFill>
                <a:effectLst/>
                <a:latin typeface="Cambria" panose="02040503050406030204" pitchFamily="18" charset="0"/>
                <a:ea typeface="Cambria" panose="02040503050406030204" pitchFamily="18" charset="0"/>
              </a:rPr>
              <a:t>Rút ra kết luận từ thí nghiệm.</a:t>
            </a:r>
          </a:p>
          <a:p>
            <a:endParaRPr lang="en-US" sz="28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00631AF3-2750-8D1B-D45F-A39370B3F075}"/>
              </a:ext>
            </a:extLst>
          </p:cNvPr>
          <p:cNvPicPr>
            <a:picLocks noChangeAspect="1"/>
          </p:cNvPicPr>
          <p:nvPr/>
        </p:nvPicPr>
        <p:blipFill>
          <a:blip r:embed="rId6"/>
          <a:stretch>
            <a:fillRect/>
          </a:stretch>
        </p:blipFill>
        <p:spPr>
          <a:xfrm>
            <a:off x="7654365" y="1962150"/>
            <a:ext cx="3951847" cy="3009900"/>
          </a:xfrm>
          <a:prstGeom prst="rect">
            <a:avLst/>
          </a:prstGeom>
        </p:spPr>
      </p:pic>
    </p:spTree>
    <p:extLst>
      <p:ext uri="{BB962C8B-B14F-4D97-AF65-F5344CB8AC3E}">
        <p14:creationId xmlns:p14="http://schemas.microsoft.com/office/powerpoint/2010/main" val="514988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7"/>
          <a:stretch>
            <a:fillRect/>
          </a:stretch>
        </p:blipFill>
        <p:spPr>
          <a:xfrm>
            <a:off x="8813357" y="-169475"/>
            <a:ext cx="3425383" cy="2290375"/>
          </a:xfrm>
          <a:prstGeom prst="rect">
            <a:avLst/>
          </a:prstGeom>
        </p:spPr>
      </p:pic>
      <p:sp>
        <p:nvSpPr>
          <p:cNvPr id="6" name="Snip and Round Single Corner Rectangle 5"/>
          <p:cNvSpPr/>
          <p:nvPr/>
        </p:nvSpPr>
        <p:spPr>
          <a:xfrm>
            <a:off x="714375" y="552450"/>
            <a:ext cx="10868025" cy="5543550"/>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3EB9E0-6467-9802-DB9A-7A9E8C152BD8}"/>
              </a:ext>
            </a:extLst>
          </p:cNvPr>
          <p:cNvPicPr>
            <a:picLocks noChangeAspect="1"/>
          </p:cNvPicPr>
          <p:nvPr/>
        </p:nvPicPr>
        <p:blipFill>
          <a:blip r:embed="rId8"/>
          <a:stretch>
            <a:fillRect/>
          </a:stretch>
        </p:blipFill>
        <p:spPr>
          <a:xfrm>
            <a:off x="1177365" y="2028825"/>
            <a:ext cx="3951847" cy="3009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 Box 12">
            <a:extLst>
              <a:ext uri="{FF2B5EF4-FFF2-40B4-BE49-F238E27FC236}">
                <a16:creationId xmlns:a16="http://schemas.microsoft.com/office/drawing/2014/main" id="{6F4FB642-EF87-7A54-622A-5F39FD24C65F}"/>
              </a:ext>
            </a:extLst>
          </p:cNvPr>
          <p:cNvSpPr txBox="1">
            <a:spLocks noChangeArrowheads="1"/>
          </p:cNvSpPr>
          <p:nvPr/>
        </p:nvSpPr>
        <p:spPr bwMode="auto">
          <a:xfrm>
            <a:off x="5514975" y="1787262"/>
            <a:ext cx="5753099" cy="3539430"/>
          </a:xfrm>
          <a:prstGeom prst="rect">
            <a:avLst/>
          </a:prstGeom>
          <a:solidFill>
            <a:schemeClr val="accent2">
              <a:lumMod val="60000"/>
              <a:lumOff val="40000"/>
            </a:schemeClr>
          </a:solidFill>
          <a:ln w="9525">
            <a:noFill/>
            <a:miter lim="800000"/>
            <a:headEnd/>
            <a:tailEnd/>
          </a:ln>
        </p:spPr>
        <p:txBody>
          <a:bodyPr wrap="square">
            <a:spAutoFit/>
          </a:bodyPr>
          <a:lstStyle/>
          <a:p>
            <a:pPr algn="just"/>
            <a:r>
              <a:rPr lang="vi-VN" sz="3200" b="1" dirty="0">
                <a:latin typeface="Cambria" panose="02040503050406030204" pitchFamily="18" charset="0"/>
                <a:ea typeface="Cambria" panose="02040503050406030204" pitchFamily="18" charset="0"/>
                <a:cs typeface="Times New Roman" pitchFamily="18" charset="0"/>
              </a:rPr>
              <a:t>Thìa trong cốc nước nóng có nhiệt độ cao hơn thìa trong cốc nước lạnh vì nhiệt độ từ cốc nước nóng đã truyền sang thìa, trong cốc nước lạnh, nhiệt độ từ thìa đã truyền sang cốc.</a:t>
            </a:r>
            <a:endParaRPr lang="en-US" sz="3200" b="1" dirty="0">
              <a:latin typeface="Cambria" panose="02040503050406030204" pitchFamily="18" charset="0"/>
              <a:ea typeface="Cambria" panose="02040503050406030204" pitchFamily="18" charset="0"/>
              <a:cs typeface="Times New Roman" pitchFamily="18" charset="0"/>
            </a:endParaRPr>
          </a:p>
        </p:txBody>
      </p:sp>
      <p:pic>
        <p:nvPicPr>
          <p:cNvPr id="5" name="Picture 4">
            <a:extLst>
              <a:ext uri="{FF2B5EF4-FFF2-40B4-BE49-F238E27FC236}">
                <a16:creationId xmlns:a16="http://schemas.microsoft.com/office/drawing/2014/main" id="{D9EF3DE6-5825-144F-2F7B-188632535426}"/>
              </a:ext>
            </a:extLst>
          </p:cNvPr>
          <p:cNvPicPr>
            <a:picLocks noChangeAspect="1"/>
          </p:cNvPicPr>
          <p:nvPr/>
        </p:nvPicPr>
        <p:blipFill>
          <a:blip r:embed="rId9"/>
          <a:stretch>
            <a:fillRect/>
          </a:stretch>
        </p:blipFill>
        <p:spPr>
          <a:xfrm>
            <a:off x="3042865" y="76950"/>
            <a:ext cx="5816088" cy="1286367"/>
          </a:xfrm>
          <a:prstGeom prst="rect">
            <a:avLst/>
          </a:prstGeom>
        </p:spPr>
      </p:pic>
    </p:spTree>
    <p:extLst>
      <p:ext uri="{BB962C8B-B14F-4D97-AF65-F5344CB8AC3E}">
        <p14:creationId xmlns:p14="http://schemas.microsoft.com/office/powerpoint/2010/main" val="202495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5"/>
          <a:stretch>
            <a:fillRect/>
          </a:stretch>
        </p:blipFill>
        <p:spPr>
          <a:xfrm>
            <a:off x="10307519" y="3939367"/>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6"/>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7"/>
          <a:stretch>
            <a:fillRect/>
          </a:stretch>
        </p:blipFill>
        <p:spPr>
          <a:xfrm>
            <a:off x="-529" y="5766261"/>
            <a:ext cx="12193057" cy="1091279"/>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8"/>
          <a:stretch>
            <a:fillRect/>
          </a:stretch>
        </p:blipFill>
        <p:spPr>
          <a:xfrm>
            <a:off x="2127451" y="122506"/>
            <a:ext cx="2427723" cy="1619723"/>
          </a:xfrm>
          <a:prstGeom prst="rect">
            <a:avLst/>
          </a:prstGeom>
        </p:spPr>
      </p:pic>
      <p:sp>
        <p:nvSpPr>
          <p:cNvPr id="5" name="Round Diagonal Corner Rectangle 4"/>
          <p:cNvSpPr/>
          <p:nvPr/>
        </p:nvSpPr>
        <p:spPr>
          <a:xfrm>
            <a:off x="1586851" y="1704975"/>
            <a:ext cx="9228406" cy="3829050"/>
          </a:xfrm>
          <a:prstGeom prst="round2DiagRect">
            <a:avLst/>
          </a:prstGeom>
          <a:solidFill>
            <a:schemeClr val="bg1"/>
          </a:solidFill>
          <a:ln w="38100">
            <a:solidFill>
              <a:srgbClr val="FF5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
          <p:cNvSpPr>
            <a:spLocks noChangeArrowheads="1"/>
          </p:cNvSpPr>
          <p:nvPr/>
        </p:nvSpPr>
        <p:spPr bwMode="auto">
          <a:xfrm>
            <a:off x="1956889" y="1898169"/>
            <a:ext cx="869455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Nhiệt có thể truyền từ vật này </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sang</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vật khác. Vật c</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ó</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nhiệt độ cao hơn truyền nhiệt cho vật có nhiệt độ thấp hơn. Khi đó vật có nhiệt độ cao hơn tỏa nhiệt lên nặng đi, vật có nhiệt độ thấp hơn thu nhiệt nên nóng lên.</a:t>
            </a:r>
            <a:endPar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 name="图片 7">
            <a:extLst>
              <a:ext uri="{FF2B5EF4-FFF2-40B4-BE49-F238E27FC236}">
                <a16:creationId xmlns:a16="http://schemas.microsoft.com/office/drawing/2014/main" id="{53F7DF20-3D94-4D08-ACCF-6912D1607FC1}"/>
              </a:ext>
            </a:extLst>
          </p:cNvPr>
          <p:cNvPicPr>
            <a:picLocks noChangeAspect="1"/>
          </p:cNvPicPr>
          <p:nvPr/>
        </p:nvPicPr>
        <p:blipFill>
          <a:blip r:embed="rId9"/>
          <a:stretch>
            <a:fillRect/>
          </a:stretch>
        </p:blipFill>
        <p:spPr>
          <a:xfrm>
            <a:off x="-1083468" y="-438623"/>
            <a:ext cx="4724843" cy="3159257"/>
          </a:xfrm>
          <a:prstGeom prst="rect">
            <a:avLst/>
          </a:prstGeom>
        </p:spPr>
      </p:pic>
      <p:pic>
        <p:nvPicPr>
          <p:cNvPr id="6" name="Picture 5">
            <a:extLst>
              <a:ext uri="{FF2B5EF4-FFF2-40B4-BE49-F238E27FC236}">
                <a16:creationId xmlns:a16="http://schemas.microsoft.com/office/drawing/2014/main" id="{E81EB1E2-00E5-959B-C7E5-D57682784604}"/>
              </a:ext>
            </a:extLst>
          </p:cNvPr>
          <p:cNvPicPr>
            <a:picLocks noChangeAspect="1"/>
          </p:cNvPicPr>
          <p:nvPr/>
        </p:nvPicPr>
        <p:blipFill>
          <a:blip r:embed="rId10"/>
          <a:stretch>
            <a:fillRect/>
          </a:stretch>
        </p:blipFill>
        <p:spPr>
          <a:xfrm>
            <a:off x="489491" y="1073230"/>
            <a:ext cx="2164268" cy="1072989"/>
          </a:xfrm>
          <a:prstGeom prst="rect">
            <a:avLst/>
          </a:prstGeom>
        </p:spPr>
      </p:pic>
    </p:spTree>
    <p:extLst>
      <p:ext uri="{BB962C8B-B14F-4D97-AF65-F5344CB8AC3E}">
        <p14:creationId xmlns:p14="http://schemas.microsoft.com/office/powerpoint/2010/main" val="195161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000" fill="hold"/>
                                        <p:tgtEl>
                                          <p:spTgt spid="33"/>
                                        </p:tgtEl>
                                        <p:attrNameLst>
                                          <p:attrName>ppt_x</p:attrName>
                                        </p:attrNameLst>
                                      </p:cBhvr>
                                      <p:tavLst>
                                        <p:tav tm="0">
                                          <p:val>
                                            <p:strVal val="1+#ppt_w/2"/>
                                          </p:val>
                                        </p:tav>
                                        <p:tav tm="100000">
                                          <p:val>
                                            <p:strVal val="#ppt_x"/>
                                          </p:val>
                                        </p:tav>
                                      </p:tavLst>
                                    </p:anim>
                                    <p:anim calcmode="lin" valueType="num">
                                      <p:cBhvr additive="base">
                                        <p:cTn id="8" dur="2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海洋风PPT"/>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766</TotalTime>
  <Words>871</Words>
  <Application>Microsoft Office PowerPoint</Application>
  <PresentationFormat>Widescreen</PresentationFormat>
  <Paragraphs>84</Paragraphs>
  <Slides>25</Slides>
  <Notes>24</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等线</vt:lpstr>
      <vt:lpstr>微软雅黑</vt:lpstr>
      <vt:lpstr>UVN Bach Dang Nang</vt:lpstr>
      <vt:lpstr>UVN But Long 2</vt:lpstr>
      <vt:lpstr>#9Slide07 HoneyCream</vt:lpstr>
      <vt:lpstr>Arial</vt:lpstr>
      <vt:lpstr>Calibri</vt:lpstr>
      <vt:lpstr>Cambria</vt:lpstr>
      <vt:lpstr>SVN-Newton</vt:lpstr>
      <vt:lpstr>Times New Roman</vt:lpstr>
      <vt:lpstr>UTM Flamenco</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creator>PC</dc:creator>
  <dc:description>www.051661.com</dc:description>
  <cp:lastModifiedBy>Thao Tran</cp:lastModifiedBy>
  <cp:revision>72</cp:revision>
  <dcterms:created xsi:type="dcterms:W3CDTF">2017-05-26T02:40:49Z</dcterms:created>
  <dcterms:modified xsi:type="dcterms:W3CDTF">2023-10-10T09:47:19Z</dcterms:modified>
  <cp:version>P14</cp:version>
</cp:coreProperties>
</file>