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7" r:id="rId4"/>
    <p:sldId id="287" r:id="rId5"/>
    <p:sldId id="270" r:id="rId6"/>
    <p:sldId id="259" r:id="rId7"/>
    <p:sldId id="278" r:id="rId8"/>
    <p:sldId id="261" r:id="rId9"/>
    <p:sldId id="279" r:id="rId10"/>
    <p:sldId id="280" r:id="rId11"/>
    <p:sldId id="282" r:id="rId12"/>
    <p:sldId id="281" r:id="rId13"/>
    <p:sldId id="283" r:id="rId14"/>
    <p:sldId id="288" r:id="rId15"/>
    <p:sldId id="275" r:id="rId16"/>
    <p:sldId id="284" r:id="rId17"/>
    <p:sldId id="273" r:id="rId18"/>
    <p:sldId id="285" r:id="rId19"/>
    <p:sldId id="263" r:id="rId20"/>
    <p:sldId id="286" r:id="rId21"/>
    <p:sldId id="266" r:id="rId22"/>
    <p:sldId id="27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10/8/2025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Thân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Vùng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chuột</a:t>
            </a:r>
            <a:r>
              <a:rPr lang="en-US" sz="2600" b="1" dirty="0">
                <a:solidFill>
                  <a:srgbClr val="3333CC"/>
                </a:solidFill>
                <a:latin typeface="Arial" panose="020B0604020202020204" pitchFamily="34" charset="0"/>
                <a:cs typeface="Arial" panose="020B0604020202020204" pitchFamily="34" charset="0"/>
              </a:rPr>
              <a:t> </a:t>
            </a:r>
          </a:p>
          <a:p>
            <a:pPr algn="ctr"/>
            <a:r>
              <a:rPr lang="en-US" sz="2600" b="1" dirty="0" err="1">
                <a:solidFill>
                  <a:srgbClr val="3333CC"/>
                </a:solidFill>
                <a:latin typeface="Arial" panose="020B0604020202020204" pitchFamily="34" charset="0"/>
                <a:cs typeface="Arial" panose="020B0604020202020204" pitchFamily="34" charset="0"/>
              </a:rPr>
              <a:t>cảm</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6254040"/>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extLst>
                    <a:ext uri="{9D8B030D-6E8A-4147-A177-3AD203B41FA5}">
                      <a16:colId xmlns:a16="http://schemas.microsoft.com/office/drawing/2014/main" val="20000"/>
                    </a:ext>
                  </a:extLst>
                </a:gridCol>
                <a:gridCol w="3496235">
                  <a:extLst>
                    <a:ext uri="{9D8B030D-6E8A-4147-A177-3AD203B41FA5}">
                      <a16:colId xmlns:a16="http://schemas.microsoft.com/office/drawing/2014/main" val="20001"/>
                    </a:ext>
                  </a:extLst>
                </a:gridCol>
              </a:tblGrid>
              <a:tr h="512784">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420508">
                <a:tc>
                  <a:txBody>
                    <a:bodyPr/>
                    <a:lstStyle/>
                    <a:p>
                      <a:pPr algn="l">
                        <a:lnSpc>
                          <a:spcPct val="150000"/>
                        </a:lnSpc>
                      </a:pPr>
                      <a:r>
                        <a:rPr lang="en-US" sz="2200" b="1" dirty="0" err="1">
                          <a:latin typeface="Arial" panose="020B0604020202020204" pitchFamily="34" charset="0"/>
                          <a:cs typeface="Arial" panose="020B0604020202020204" pitchFamily="34" charset="0"/>
                        </a:rPr>
                        <a:t>Các</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thành</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phần</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cơ</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bản</a:t>
                      </a:r>
                      <a:r>
                        <a:rPr lang="en-US" sz="22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Màn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hình</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Thân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máy</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Chuột</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Bàn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phím</a:t>
                      </a:r>
                      <a:endParaRPr lang="en-US" sz="2200" b="0" baseline="0" dirty="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a:latin typeface="Arial" panose="020B0604020202020204" pitchFamily="34" charset="0"/>
                          <a:cs typeface="Arial" panose="020B0604020202020204" pitchFamily="34" charset="0"/>
                        </a:rPr>
                        <a:t>Các</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thành</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phần</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cơ</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bản</a:t>
                      </a:r>
                      <a:r>
                        <a:rPr lang="en-US" sz="20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Màn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hình</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Thân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máy</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Vùng</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cảm</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ứng</a:t>
                      </a:r>
                      <a:r>
                        <a:rPr lang="en-US" sz="2000" b="0" baseline="0" dirty="0">
                          <a:latin typeface="Arial" panose="020B0604020202020204" pitchFamily="34" charset="0"/>
                          <a:cs typeface="Arial" panose="020B0604020202020204" pitchFamily="34" charset="0"/>
                        </a:rPr>
                        <a:t> </a:t>
                      </a:r>
                      <a:r>
                        <a:rPr lang="en-US" sz="2000" b="0" baseline="0">
                          <a:latin typeface="Arial" panose="020B0604020202020204" pitchFamily="34" charset="0"/>
                          <a:cs typeface="Arial" panose="020B0604020202020204" pitchFamily="34" charset="0"/>
                        </a:rPr>
                        <a:t>chuột</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Bàn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phím</a:t>
                      </a:r>
                      <a:endParaRPr lang="en-US" sz="2000" b="0" baseline="0" dirty="0">
                        <a:latin typeface="Arial" panose="020B0604020202020204" pitchFamily="34" charset="0"/>
                        <a:cs typeface="Arial" panose="020B0604020202020204" pitchFamily="34" charset="0"/>
                      </a:endParaRPr>
                    </a:p>
                    <a:p>
                      <a:pPr algn="ctr">
                        <a:lnSpc>
                          <a:spcPct val="150000"/>
                        </a:lnSpc>
                      </a:pPr>
                      <a:endParaRPr lang="en-US" sz="20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143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27291" y="1208496"/>
            <a:ext cx="11419567" cy="53658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1030601" y="1383308"/>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8" name="Horizontal Scroll 27"/>
          <p:cNvSpPr/>
          <p:nvPr/>
        </p:nvSpPr>
        <p:spPr>
          <a:xfrm>
            <a:off x="1537727" y="2508908"/>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bàn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và</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xách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tay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đều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có</a:t>
            </a:r>
            <a:r>
              <a:rPr lang="en-US" sz="2600" b="1" dirty="0">
                <a:latin typeface="Arial" panose="020B0604020202020204" pitchFamily="34" charset="0"/>
                <a:cs typeface="Arial" panose="020B0604020202020204" pitchFamily="34" charset="0"/>
              </a:rPr>
              <a:t> </a:t>
            </a:r>
            <a:r>
              <a:rPr lang="vi-VN" sz="2600" b="1" dirty="0">
                <a:latin typeface="Arial" panose="020B0604020202020204" pitchFamily="34" charset="0"/>
                <a:cs typeface="Arial" panose="020B0604020202020204" pitchFamily="34" charset="0"/>
              </a:rPr>
              <a:t>bốn 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3"/>
          <a:srcRect t="7401"/>
          <a:stretch/>
        </p:blipFill>
        <p:spPr>
          <a:xfrm>
            <a:off x="823275" y="2765074"/>
            <a:ext cx="5904869" cy="3253572"/>
          </a:xfrm>
          <a:prstGeom prst="rect">
            <a:avLst/>
          </a:prstGeom>
          <a:ln w="12700">
            <a:noFill/>
          </a:ln>
        </p:spPr>
      </p:pic>
      <p:pic>
        <p:nvPicPr>
          <p:cNvPr id="3" name="Picture 2"/>
          <p:cNvPicPr>
            <a:picLocks noChangeAspect="1"/>
          </p:cNvPicPr>
          <p:nvPr/>
        </p:nvPicPr>
        <p:blipFill>
          <a:blip r:embed="rId4"/>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Đây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gì</a:t>
            </a:r>
            <a:r>
              <a:rPr lang="en-US" sz="2400" dirty="0">
                <a:solidFill>
                  <a:schemeClr val="tx1"/>
                </a:solidFill>
                <a:latin typeface="Arial" panose="020B0604020202020204" pitchFamily="34" charset="0"/>
                <a:cs typeface="Arial" panose="020B0604020202020204" pitchFamily="34" charset="0"/>
              </a:rPr>
              <a:t>?</a:t>
            </a: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a:solidFill>
                  <a:srgbClr val="3333CC"/>
                </a:solidFill>
                <a:latin typeface="Arial" panose="020B0604020202020204" pitchFamily="34" charset="0"/>
                <a:cs typeface="Arial" panose="020B0604020202020204" pitchFamily="34" charset="0"/>
              </a:rPr>
              <a:t>Loa</a:t>
            </a:r>
          </a:p>
        </p:txBody>
      </p:sp>
      <p:sp>
        <p:nvSpPr>
          <p:cNvPr id="28" name="Rounded Rectangle 27"/>
          <p:cNvSpPr/>
          <p:nvPr/>
        </p:nvSpPr>
        <p:spPr>
          <a:xfrm>
            <a:off x="7969195" y="2842535"/>
            <a:ext cx="3798450" cy="2858237"/>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máy</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bàn phím, chuột, màn hình và loa có chức năng gì?</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TRÒ CHƠI</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99423" y="1172491"/>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95131" y="2514600"/>
            <a:ext cx="2082538"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rgbClr val="FF0000"/>
                </a:solidFill>
                <a:latin typeface="Arial" pitchFamily="34" charset="0"/>
                <a:cs typeface="Arial" pitchFamily="34" charset="0"/>
              </a:rPr>
              <a:t>A. Bàn </a:t>
            </a:r>
            <a:r>
              <a:rPr lang="en-US" sz="2400" b="1" dirty="0" err="1">
                <a:solidFill>
                  <a:srgbClr val="FF0000"/>
                </a:solidFill>
                <a:latin typeface="Arial" pitchFamily="34" charset="0"/>
                <a:cs typeface="Arial" pitchFamily="34" charset="0"/>
              </a:rPr>
              <a:t>phím</a:t>
            </a:r>
            <a:endParaRPr lang="en-US" sz="2400" b="1" dirty="0">
              <a:solidFill>
                <a:srgbClr val="FF0000"/>
              </a:solidFill>
              <a:latin typeface="Arial" pitchFamily="34" charset="0"/>
              <a:cs typeface="Arial" pitchFamily="34" charset="0"/>
            </a:endParaRPr>
          </a:p>
        </p:txBody>
      </p:sp>
      <p:sp>
        <p:nvSpPr>
          <p:cNvPr id="19" name="TextBox 18"/>
          <p:cNvSpPr txBox="1"/>
          <p:nvPr/>
        </p:nvSpPr>
        <p:spPr>
          <a:xfrm>
            <a:off x="795130" y="4114997"/>
            <a:ext cx="2082538"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solidFill>
                  <a:srgbClr val="FF0000"/>
                </a:solidFill>
                <a:latin typeface="Arial" pitchFamily="34" charset="0"/>
                <a:cs typeface="Arial" pitchFamily="34" charset="0"/>
              </a:rPr>
              <a:t>C. Màn </a:t>
            </a:r>
            <a:r>
              <a:rPr lang="en-US" sz="2400" b="1" dirty="0" err="1">
                <a:solidFill>
                  <a:srgbClr val="FF0000"/>
                </a:solidFill>
                <a:latin typeface="Arial" pitchFamily="34" charset="0"/>
                <a:cs typeface="Arial" pitchFamily="34" charset="0"/>
              </a:rPr>
              <a:t>hình</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795130" y="3321522"/>
            <a:ext cx="2082538"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solidFill>
                  <a:srgbClr val="FF0000"/>
                </a:solidFill>
                <a:latin typeface="Arial" pitchFamily="34" charset="0"/>
                <a:cs typeface="Arial" pitchFamily="34" charset="0"/>
              </a:rPr>
              <a:t>B.Chuột</a:t>
            </a:r>
            <a:endParaRPr lang="en-US" sz="2400" b="1" dirty="0">
              <a:solidFill>
                <a:srgbClr val="FF0000"/>
              </a:solidFill>
              <a:latin typeface="Arial" pitchFamily="34" charset="0"/>
              <a:cs typeface="Arial" pitchFamily="34" charset="0"/>
            </a:endParaRPr>
          </a:p>
        </p:txBody>
      </p:sp>
      <p:sp>
        <p:nvSpPr>
          <p:cNvPr id="26" name="TextBox 25"/>
          <p:cNvSpPr txBox="1"/>
          <p:nvPr/>
        </p:nvSpPr>
        <p:spPr>
          <a:xfrm>
            <a:off x="795130" y="4902087"/>
            <a:ext cx="2082538"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solidFill>
                  <a:srgbClr val="FF0000"/>
                </a:solidFill>
                <a:latin typeface="Arial" pitchFamily="34" charset="0"/>
                <a:cs typeface="Arial" pitchFamily="34" charset="0"/>
              </a:rPr>
              <a:t>D. Loa</a:t>
            </a:r>
            <a:endParaRPr lang="en-US" sz="2400" b="1" dirty="0">
              <a:solidFill>
                <a:srgbClr val="FF0000"/>
              </a:solidFill>
              <a:latin typeface="Arial" pitchFamily="34" charset="0"/>
              <a:cs typeface="Arial" pitchFamily="34" charset="0"/>
            </a:endParaRPr>
          </a:p>
        </p:txBody>
      </p:sp>
      <p:sp>
        <p:nvSpPr>
          <p:cNvPr id="27" name="TextBox 26"/>
          <p:cNvSpPr txBox="1"/>
          <p:nvPr/>
        </p:nvSpPr>
        <p:spPr>
          <a:xfrm>
            <a:off x="5114354" y="2492189"/>
            <a:ext cx="587188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solidFill>
                  <a:srgbClr val="FF0000"/>
                </a:solidFill>
                <a:latin typeface="Arial" pitchFamily="34" charset="0"/>
                <a:cs typeface="Arial" pitchFamily="34" charset="0"/>
              </a:rPr>
              <a:t>1. Giúp </a:t>
            </a:r>
            <a:r>
              <a:rPr lang="en-US" sz="2400" b="1" dirty="0" err="1">
                <a:solidFill>
                  <a:srgbClr val="FF0000"/>
                </a:solidFill>
                <a:latin typeface="Arial" pitchFamily="34" charset="0"/>
                <a:cs typeface="Arial" pitchFamily="34" charset="0"/>
              </a:rPr>
              <a:t>điều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r>
              <a:rPr lang="en-US" sz="2400" b="1" dirty="0">
                <a:solidFill>
                  <a:srgbClr val="FF0000"/>
                </a:solidFill>
                <a:latin typeface="Arial" pitchFamily="34" charset="0"/>
                <a:cs typeface="Arial" pitchFamily="34" charset="0"/>
              </a:rPr>
              <a:t> …</a:t>
            </a:r>
          </a:p>
        </p:txBody>
      </p:sp>
      <p:sp>
        <p:nvSpPr>
          <p:cNvPr id="29" name="TextBox 28"/>
          <p:cNvSpPr txBox="1"/>
          <p:nvPr/>
        </p:nvSpPr>
        <p:spPr>
          <a:xfrm>
            <a:off x="5087461" y="4065692"/>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solidFill>
                  <a:srgbClr val="FF0000"/>
                </a:solidFill>
                <a:latin typeface="Arial" pitchFamily="34" charset="0"/>
                <a:cs typeface="Arial" pitchFamily="34" charset="0"/>
              </a:rPr>
              <a:t>3. Gửi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endParaRPr lang="en-US" sz="2400" b="1" dirty="0">
              <a:solidFill>
                <a:srgbClr val="FF0000"/>
              </a:solidFill>
              <a:latin typeface="Arial" pitchFamily="34" charset="0"/>
              <a:cs typeface="Arial" pitchFamily="34" charset="0"/>
            </a:endParaRPr>
          </a:p>
        </p:txBody>
      </p:sp>
      <p:sp>
        <p:nvSpPr>
          <p:cNvPr id="30" name="TextBox 29"/>
          <p:cNvSpPr txBox="1"/>
          <p:nvPr/>
        </p:nvSpPr>
        <p:spPr>
          <a:xfrm>
            <a:off x="5087461" y="3299111"/>
            <a:ext cx="589352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solidFill>
                  <a:srgbClr val="FF0000"/>
                </a:solidFill>
                <a:latin typeface="Arial" pitchFamily="34" charset="0"/>
                <a:cs typeface="Arial" pitchFamily="34" charset="0"/>
              </a:rPr>
              <a:t>2. Để </a:t>
            </a:r>
            <a:r>
              <a:rPr lang="en-US" sz="2400" b="1" dirty="0" err="1">
                <a:solidFill>
                  <a:srgbClr val="FF0000"/>
                </a:solidFill>
                <a:latin typeface="Arial" pitchFamily="34" charset="0"/>
                <a:cs typeface="Arial" pitchFamily="34" charset="0"/>
              </a:rPr>
              <a:t>phát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âm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thanh</a:t>
            </a:r>
            <a:endParaRPr lang="en-US" sz="2400" b="1" dirty="0">
              <a:solidFill>
                <a:srgbClr val="FF0000"/>
              </a:solidFill>
              <a:latin typeface="Arial" pitchFamily="34" charset="0"/>
              <a:cs typeface="Arial" pitchFamily="34" charset="0"/>
            </a:endParaRPr>
          </a:p>
        </p:txBody>
      </p:sp>
      <p:sp>
        <p:nvSpPr>
          <p:cNvPr id="31" name="TextBox 30"/>
          <p:cNvSpPr txBox="1"/>
          <p:nvPr/>
        </p:nvSpPr>
        <p:spPr>
          <a:xfrm>
            <a:off x="5087461" y="4879676"/>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solidFill>
                  <a:srgbClr val="FF0000"/>
                </a:solidFill>
                <a:latin typeface="Arial" pitchFamily="34" charset="0"/>
                <a:cs typeface="Arial" pitchFamily="34" charset="0"/>
              </a:rPr>
              <a:t>4. Nơi </a:t>
            </a:r>
            <a:r>
              <a:rPr lang="en-US" sz="2400" b="1" dirty="0" err="1">
                <a:solidFill>
                  <a:srgbClr val="FF0000"/>
                </a:solidFill>
                <a:latin typeface="Arial" pitchFamily="34" charset="0"/>
                <a:cs typeface="Arial" pitchFamily="34" charset="0"/>
              </a:rPr>
              <a:t>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thị</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kết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quả</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endParaRPr lang="en-US" sz="2400" b="1" dirty="0">
              <a:solidFill>
                <a:srgbClr val="FF0000"/>
              </a:solidFill>
              <a:latin typeface="Arial" pitchFamily="34" charset="0"/>
              <a:cs typeface="Arial" pitchFamily="34" charset="0"/>
            </a:endParaRPr>
          </a:p>
        </p:txBody>
      </p:sp>
      <p:cxnSp>
        <p:nvCxnSpPr>
          <p:cNvPr id="5" name="Straight Arrow Connector 4"/>
          <p:cNvCxnSpPr>
            <a:cxnSpLocks/>
            <a:stCxn id="18" idx="3"/>
          </p:cNvCxnSpPr>
          <p:nvPr/>
        </p:nvCxnSpPr>
        <p:spPr>
          <a:xfrm>
            <a:off x="2877669" y="2745433"/>
            <a:ext cx="2209792" cy="16114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7667" y="2723021"/>
            <a:ext cx="2209794" cy="818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0666" y="4356847"/>
            <a:ext cx="2206795" cy="776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74670" y="3484198"/>
            <a:ext cx="2185898" cy="1627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53682" y="1990165"/>
            <a:ext cx="2497223" cy="923330"/>
          </a:xfrm>
          <a:prstGeom prst="rect">
            <a:avLst/>
          </a:prstGeom>
          <a:noFill/>
        </p:spPr>
        <p:txBody>
          <a:bodyPr wrap="square" rtlCol="0">
            <a:spAutoFit/>
          </a:bodyPr>
          <a:lstStyle/>
          <a:p>
            <a:r>
              <a:rPr lang="en-US" dirty="0"/>
              <a:t>Click </a:t>
            </a:r>
            <a:r>
              <a:rPr lang="en-US" dirty="0" err="1"/>
              <a:t>vào</a:t>
            </a:r>
            <a:r>
              <a:rPr lang="en-US" dirty="0"/>
              <a:t> </a:t>
            </a:r>
            <a:r>
              <a:rPr lang="en-US" dirty="0" err="1"/>
              <a:t>bàn</a:t>
            </a:r>
            <a:r>
              <a:rPr lang="en-US" dirty="0"/>
              <a:t> </a:t>
            </a:r>
            <a:r>
              <a:rPr lang="en-US" dirty="0" err="1"/>
              <a:t>phím</a:t>
            </a:r>
            <a:r>
              <a:rPr lang="en-US" dirty="0"/>
              <a:t>, </a:t>
            </a:r>
            <a:r>
              <a:rPr lang="en-US" dirty="0" err="1"/>
              <a:t>chuột</a:t>
            </a:r>
            <a:r>
              <a:rPr lang="en-US" dirty="0"/>
              <a:t>… </a:t>
            </a:r>
            <a:r>
              <a:rPr lang="en-US" dirty="0" err="1"/>
              <a:t>để</a:t>
            </a:r>
            <a:r>
              <a:rPr lang="en-US" dirty="0"/>
              <a:t> </a:t>
            </a:r>
            <a:r>
              <a:rPr lang="en-US" dirty="0" err="1"/>
              <a:t>xuất</a:t>
            </a:r>
            <a:r>
              <a:rPr lang="en-US" dirty="0"/>
              <a:t> </a:t>
            </a:r>
            <a:r>
              <a:rPr lang="en-US" dirty="0" err="1"/>
              <a:t>hiện</a:t>
            </a:r>
            <a:r>
              <a:rPr lang="en-US" dirty="0"/>
              <a:t> </a:t>
            </a:r>
            <a:r>
              <a:rPr lang="en-US" dirty="0" err="1"/>
              <a:t>liên</a:t>
            </a:r>
            <a:r>
              <a:rPr lang="en-US" dirty="0"/>
              <a:t> </a:t>
            </a:r>
            <a:r>
              <a:rPr lang="en-US" dirty="0" err="1"/>
              <a:t>kết</a:t>
            </a:r>
            <a:endParaRPr lang="en-US" dirty="0"/>
          </a:p>
        </p:txBody>
      </p:sp>
    </p:spTree>
    <p:extLst>
      <p:ext uri="{BB962C8B-B14F-4D97-AF65-F5344CB8AC3E}">
        <p14:creationId xmlns:p14="http://schemas.microsoft.com/office/powerpoint/2010/main" val="667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2" grpId="0" animBg="1"/>
      <p:bldP spid="26" grpId="0" animBg="1"/>
      <p:bldP spid="27"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8555" y="1296577"/>
            <a:ext cx="7696210" cy="584775"/>
            <a:chOff x="712076" y="1405392"/>
            <a:chExt cx="7696210"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189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a:solidFill>
                  <a:srgbClr val="3333CC"/>
                </a:solidFill>
              </a:rPr>
              <a:t>a. </a:t>
            </a:r>
            <a:r>
              <a:rPr lang="vi-VN" sz="2400" dirty="0">
                <a:solidFill>
                  <a:srgbClr val="FF0000"/>
                </a:solidFill>
              </a:rPr>
              <a:t>Thân máy </a:t>
            </a:r>
            <a:r>
              <a:rPr lang="vi-VN" sz="2400" dirty="0">
                <a:solidFill>
                  <a:srgbClr val="3333CC"/>
                </a:solidFill>
              </a:rPr>
              <a:t>xử lí các thông tin và điều khiển mọi hoạt động của máy tính.</a:t>
            </a:r>
            <a:endParaRPr lang="en-US" sz="2400" dirty="0">
              <a:solidFill>
                <a:srgbClr val="3333CC"/>
              </a:solidFill>
            </a:endParaRPr>
          </a:p>
          <a:p>
            <a:pPr marL="403225" indent="-403225" algn="just">
              <a:lnSpc>
                <a:spcPct val="114000"/>
              </a:lnSpc>
            </a:pPr>
            <a:r>
              <a:rPr lang="vi-VN" sz="2400" dirty="0">
                <a:solidFill>
                  <a:srgbClr val="3333CC"/>
                </a:solidFill>
              </a:rPr>
              <a:t>b. </a:t>
            </a:r>
            <a:r>
              <a:rPr lang="vi-VN" sz="2400" dirty="0">
                <a:solidFill>
                  <a:srgbClr val="FF0000"/>
                </a:solidFill>
              </a:rPr>
              <a:t>Màn hình </a:t>
            </a:r>
            <a:r>
              <a:rPr lang="vi-VN" sz="2400" dirty="0">
                <a:solidFill>
                  <a:srgbClr val="3333CC"/>
                </a:solidFill>
              </a:rPr>
              <a:t>là nơi hiển thị kết quả làm việc của máy tính.</a:t>
            </a:r>
            <a:r>
              <a:rPr lang="en-US" sz="2400" dirty="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p>
          <a:p>
            <a:pPr marL="403225" indent="-403225" algn="just">
              <a:lnSpc>
                <a:spcPct val="114000"/>
              </a:lnSpc>
            </a:pPr>
            <a:r>
              <a:rPr lang="vi-VN" sz="2400" dirty="0">
                <a:solidFill>
                  <a:srgbClr val="3333CC"/>
                </a:solidFill>
              </a:rPr>
              <a:t>c. </a:t>
            </a:r>
            <a:r>
              <a:rPr lang="vi-VN" sz="2400" dirty="0">
                <a:solidFill>
                  <a:srgbClr val="FF0000"/>
                </a:solidFill>
              </a:rPr>
              <a:t>Bàn phím </a:t>
            </a:r>
            <a:r>
              <a:rPr lang="vi-VN" sz="2400" dirty="0">
                <a:solidFill>
                  <a:srgbClr val="3333CC"/>
                </a:solidFill>
              </a:rPr>
              <a:t>dùng để nhập văn bản và gửi tín hiệu vào cho máy tính.</a:t>
            </a:r>
            <a:endParaRPr lang="en-US" sz="2400" dirty="0">
              <a:solidFill>
                <a:srgbClr val="3333CC"/>
              </a:solidFill>
            </a:endParaRPr>
          </a:p>
          <a:p>
            <a:pPr marL="403225" indent="-403225" algn="just">
              <a:lnSpc>
                <a:spcPct val="114000"/>
              </a:lnSpc>
            </a:pPr>
            <a:r>
              <a:rPr lang="vi-VN" sz="2400" dirty="0">
                <a:solidFill>
                  <a:srgbClr val="3333CC"/>
                </a:solidFill>
              </a:rPr>
              <a:t>d.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a:solidFill>
                <a:srgbClr val="3333CC"/>
              </a:solidFill>
            </a:endParaRPr>
          </a:p>
          <a:p>
            <a:pPr marL="403225" indent="-403225" algn="just">
              <a:lnSpc>
                <a:spcPct val="114000"/>
              </a:lnSpc>
            </a:pPr>
            <a:r>
              <a:rPr lang="vi-VN" sz="2400" dirty="0">
                <a:solidFill>
                  <a:srgbClr val="3333CC"/>
                </a:solidFill>
              </a:rPr>
              <a:t>e.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pic>
        <p:nvPicPr>
          <p:cNvPr id="4" name="Picture 3"/>
          <p:cNvPicPr>
            <a:picLocks noChangeAspect="1"/>
          </p:cNvPicPr>
          <p:nvPr/>
        </p:nvPicPr>
        <p:blipFill>
          <a:blip r:embed="rId3"/>
          <a:stretch>
            <a:fillRect/>
          </a:stretch>
        </p:blipFill>
        <p:spPr>
          <a:xfrm>
            <a:off x="2329996" y="2231257"/>
            <a:ext cx="2619375" cy="3228975"/>
          </a:xfrm>
          <a:prstGeom prst="rect">
            <a:avLst/>
          </a:prstGeom>
        </p:spPr>
      </p:pic>
      <p:pic>
        <p:nvPicPr>
          <p:cNvPr id="5" name="Picture 4"/>
          <p:cNvPicPr>
            <a:picLocks noChangeAspect="1"/>
          </p:cNvPicPr>
          <p:nvPr/>
        </p:nvPicPr>
        <p:blipFill>
          <a:blip r:embed="rId4"/>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Máy</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tính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Điện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thoại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thông</a:t>
            </a:r>
            <a:r>
              <a:rPr lang="en-US" sz="2200" dirty="0">
                <a:solidFill>
                  <a:srgbClr val="FF0000"/>
                </a:solidFill>
                <a:latin typeface="Arial" panose="020B0604020202020204" pitchFamily="34" charset="0"/>
                <a:cs typeface="Arial" panose="020B0604020202020204" pitchFamily="34" charset="0"/>
              </a:rPr>
              <a:t> minh</a:t>
            </a: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điện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thoại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thông</a:t>
            </a:r>
            <a:r>
              <a:rPr lang="en-US" sz="2200" spc="-150" dirty="0">
                <a:solidFill>
                  <a:srgbClr val="3333CC"/>
                </a:solidFill>
                <a:latin typeface="Arial" panose="020B0604020202020204" pitchFamily="34" charset="0"/>
                <a:cs typeface="Arial" panose="020B0604020202020204" pitchFamily="34" charset="0"/>
              </a:rPr>
              <a:t> minh.</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139986" y="132347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A</a:t>
            </a: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B</a:t>
            </a: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C</a:t>
            </a: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8188" y="1501253"/>
            <a:ext cx="1032734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KIỂM TRA BÀI CŨ</a:t>
            </a: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mà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Điện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thoại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thông</a:t>
            </a:r>
            <a:r>
              <a:rPr lang="en-US" sz="2400" b="1" dirty="0">
                <a:solidFill>
                  <a:srgbClr val="FF0000"/>
                </a:solidFill>
                <a:latin typeface="Arial" panose="020B0604020202020204" pitchFamily="34" charset="0"/>
                <a:cs typeface="Arial" panose="020B0604020202020204" pitchFamily="34" charset="0"/>
              </a:rPr>
              <a:t> minh</a:t>
            </a: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a:p>
          <a:p>
            <a:pPr algn="just">
              <a:lnSpc>
                <a:spcPct val="114000"/>
              </a:lnSpc>
            </a:pPr>
            <a:r>
              <a:rPr lang="vi-VN" sz="2600" b="1" dirty="0"/>
              <a:t>Ví dụ: A – 1 – a là sai, </a:t>
            </a:r>
            <a:r>
              <a:rPr lang="en-US" sz="2600" b="1" dirty="0"/>
              <a:t>     </a:t>
            </a:r>
            <a:r>
              <a:rPr lang="vi-VN" sz="2600" b="1" dirty="0"/>
              <a:t>A – 3 – d là đúng.</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TRUYỀN HOA</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575" y="319315"/>
            <a:ext cx="11825754" cy="6183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43748" y="478758"/>
            <a:ext cx="3531795" cy="2454816"/>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p:spPr>
        </p:pic>
        <p:sp>
          <p:nvSpPr>
            <p:cNvPr id="13" name="TextBox 12"/>
            <p:cNvSpPr txBox="1"/>
            <p:nvPr/>
          </p:nvSpPr>
          <p:spPr>
            <a:xfrm>
              <a:off x="1926793" y="2573805"/>
              <a:ext cx="1165704"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512494" y="501413"/>
            <a:ext cx="1340432" cy="2458038"/>
            <a:chOff x="5512494" y="608989"/>
            <a:chExt cx="1340432"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340432"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Điện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thoại</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8187225" y="608989"/>
            <a:ext cx="2706589" cy="2395313"/>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p:spPr>
        </p:pic>
        <p:sp>
          <p:nvSpPr>
            <p:cNvPr id="19" name="TextBox 18"/>
            <p:cNvSpPr txBox="1"/>
            <p:nvPr/>
          </p:nvSpPr>
          <p:spPr>
            <a:xfrm>
              <a:off x="8721313" y="2604192"/>
              <a:ext cx="18069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bảng</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460375" y="3407287"/>
            <a:ext cx="2403663" cy="2768818"/>
            <a:chOff x="460375" y="3407287"/>
            <a:chExt cx="2403663" cy="2768818"/>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5"/>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Nồi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cơm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tử</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3457496" y="3284305"/>
            <a:ext cx="3655998" cy="2914934"/>
            <a:chOff x="3363367" y="3324646"/>
            <a:chExt cx="3655998" cy="2914934"/>
          </a:xfrm>
        </p:grpSpPr>
        <p:pic>
          <p:nvPicPr>
            <p:cNvPr id="10" name="Picture 9"/>
            <p:cNvPicPr>
              <a:picLocks noChangeAspect="1"/>
            </p:cNvPicPr>
            <p:nvPr/>
          </p:nvPicPr>
          <p:blipFill>
            <a:blip r:embed="rId6"/>
            <a:stretch>
              <a:fillRect/>
            </a:stretch>
          </p:blipFill>
          <p:spPr>
            <a:xfrm>
              <a:off x="3363367" y="3324646"/>
              <a:ext cx="3655998" cy="2452086"/>
            </a:xfrm>
            <a:prstGeom prst="rect">
              <a:avLst/>
            </a:prstGeom>
          </p:spPr>
        </p:pic>
        <p:sp>
          <p:nvSpPr>
            <p:cNvPr id="23" name="TextBox 22"/>
            <p:cNvSpPr txBox="1"/>
            <p:nvPr/>
          </p:nvSpPr>
          <p:spPr>
            <a:xfrm>
              <a:off x="4373582" y="5839470"/>
              <a:ext cx="1212191"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Điều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hòa</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7803736" y="3243964"/>
            <a:ext cx="3868311" cy="3065216"/>
            <a:chOff x="7803736" y="3243964"/>
            <a:chExt cx="3868311" cy="3065216"/>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p:spPr>
        </p:pic>
        <p:sp>
          <p:nvSpPr>
            <p:cNvPr id="25" name="TextBox 24"/>
            <p:cNvSpPr txBox="1"/>
            <p:nvPr/>
          </p:nvSpPr>
          <p:spPr>
            <a:xfrm>
              <a:off x="8936465" y="5909070"/>
              <a:ext cx="1353256"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Lò</a:t>
              </a:r>
              <a:r>
                <a:rPr lang="en-US" sz="2000" dirty="0">
                  <a:solidFill>
                    <a:srgbClr val="FF0000"/>
                  </a:solidFill>
                  <a:latin typeface="Arial" panose="020B0604020202020204" pitchFamily="34" charset="0"/>
                  <a:cs typeface="Arial" panose="020B0604020202020204" pitchFamily="34" charset="0"/>
                </a:rPr>
                <a:t> vi </a:t>
              </a:r>
              <a:r>
                <a:rPr lang="en-US" sz="2000" dirty="0" err="1">
                  <a:solidFill>
                    <a:srgbClr val="FF0000"/>
                  </a:solidFill>
                  <a:latin typeface="Arial" panose="020B0604020202020204" pitchFamily="34" charset="0"/>
                  <a:cs typeface="Arial" panose="020B0604020202020204" pitchFamily="34" charset="0"/>
                </a:rPr>
                <a:t>sóng</a:t>
              </a:r>
              <a:endParaRPr lang="en-US" sz="20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66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35424" y="981635"/>
            <a:ext cx="10098741" cy="5144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gì</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9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5 </a:t>
            </a:r>
          </a:p>
          <a:p>
            <a:pPr algn="ctr">
              <a:lnSpc>
                <a:spcPct val="150000"/>
              </a:lnSpc>
            </a:pP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LÀM QUEN VỚI MÁY TÍNH</a:t>
            </a: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
        <p:nvSpPr>
          <p:cNvPr id="11" name="Rectangle 10">
            <a:extLst>
              <a:ext uri="{FF2B5EF4-FFF2-40B4-BE49-F238E27FC236}">
                <a16:creationId xmlns:a16="http://schemas.microsoft.com/office/drawing/2014/main" id="{391C1CD0-71E1-4632-9F4A-449DC6749EB0}"/>
              </a:ext>
            </a:extLst>
          </p:cNvPr>
          <p:cNvSpPr/>
          <p:nvPr/>
        </p:nvSpPr>
        <p:spPr>
          <a:xfrm>
            <a:off x="1468903" y="4177231"/>
            <a:ext cx="1506828" cy="36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Hình 1</a:t>
            </a:r>
          </a:p>
        </p:txBody>
      </p:sp>
      <p:sp>
        <p:nvSpPr>
          <p:cNvPr id="15" name="Rectangle 14">
            <a:extLst>
              <a:ext uri="{FF2B5EF4-FFF2-40B4-BE49-F238E27FC236}">
                <a16:creationId xmlns:a16="http://schemas.microsoft.com/office/drawing/2014/main" id="{669A0C50-900E-402E-B9D2-F116966D709A}"/>
              </a:ext>
            </a:extLst>
          </p:cNvPr>
          <p:cNvSpPr/>
          <p:nvPr/>
        </p:nvSpPr>
        <p:spPr>
          <a:xfrm>
            <a:off x="3946739" y="6028382"/>
            <a:ext cx="1506828" cy="36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Hình 2</a:t>
            </a:r>
          </a:p>
        </p:txBody>
      </p:sp>
      <p:sp>
        <p:nvSpPr>
          <p:cNvPr id="16" name="Rectangle 15">
            <a:extLst>
              <a:ext uri="{FF2B5EF4-FFF2-40B4-BE49-F238E27FC236}">
                <a16:creationId xmlns:a16="http://schemas.microsoft.com/office/drawing/2014/main" id="{EC49BB4F-AA43-4F6A-AFC7-B9C9D49D1066}"/>
              </a:ext>
            </a:extLst>
          </p:cNvPr>
          <p:cNvSpPr/>
          <p:nvPr/>
        </p:nvSpPr>
        <p:spPr>
          <a:xfrm>
            <a:off x="6458874" y="4217728"/>
            <a:ext cx="1506828" cy="36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Hình 3</a:t>
            </a:r>
          </a:p>
        </p:txBody>
      </p:sp>
      <p:sp>
        <p:nvSpPr>
          <p:cNvPr id="17" name="Rectangle 16">
            <a:extLst>
              <a:ext uri="{FF2B5EF4-FFF2-40B4-BE49-F238E27FC236}">
                <a16:creationId xmlns:a16="http://schemas.microsoft.com/office/drawing/2014/main" id="{D2E9035E-9F60-4D64-BF00-3F89AE2B1BBF}"/>
              </a:ext>
            </a:extLst>
          </p:cNvPr>
          <p:cNvSpPr/>
          <p:nvPr/>
        </p:nvSpPr>
        <p:spPr>
          <a:xfrm>
            <a:off x="9168323" y="5941276"/>
            <a:ext cx="1506828" cy="36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Hình 4</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để</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xách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
        <p:nvSpPr>
          <p:cNvPr id="24" name="Cloud Callout 1">
            <a:extLst>
              <a:ext uri="{FF2B5EF4-FFF2-40B4-BE49-F238E27FC236}">
                <a16:creationId xmlns:a16="http://schemas.microsoft.com/office/drawing/2014/main" id="{CEF4D80B-0136-DA40-A050-C7F1E816987F}"/>
              </a:ext>
            </a:extLst>
          </p:cNvPr>
          <p:cNvSpPr/>
          <p:nvPr/>
        </p:nvSpPr>
        <p:spPr>
          <a:xfrm>
            <a:off x="1007187" y="5214003"/>
            <a:ext cx="10410091" cy="1441055"/>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hãy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quan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rồi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phiếu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endParaRPr lang="en-US" sz="2100" b="1" dirty="0">
              <a:solidFill>
                <a:srgbClr val="FF0000"/>
              </a:solidFill>
              <a:latin typeface="Arial" panose="020B0604020202020204" pitchFamily="34" charset="0"/>
              <a:cs typeface="Arial" panose="020B0604020202020204" pitchFamily="34" charset="0"/>
            </a:endParaRPr>
          </a:p>
          <a:p>
            <a:pPr algn="ctr"/>
            <a:r>
              <a:rPr lang="vi-VN" sz="2100" b="1" dirty="0">
                <a:solidFill>
                  <a:srgbClr val="FF0000"/>
                </a:solidFill>
                <a:latin typeface="Arial" panose="020B0604020202020204" pitchFamily="34" charset="0"/>
                <a:cs typeface="Arial" panose="020B0604020202020204" pitchFamily="34" charset="0"/>
              </a:rPr>
              <a:t> 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503998">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308387">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algn="ctr"/>
                      <a:r>
                        <a:rPr lang="en-US" sz="2000" baseline="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1"/>
                  </a:ext>
                </a:extLst>
              </a:tr>
            </a:tbl>
          </a:graphicData>
        </a:graphic>
      </p:graphicFrame>
      <p:pic>
        <p:nvPicPr>
          <p:cNvPr id="18" name="Picture 17"/>
          <p:cNvPicPr>
            <a:picLocks noChangeAspect="1"/>
          </p:cNvPicPr>
          <p:nvPr/>
        </p:nvPicPr>
        <p:blipFill rotWithShape="1">
          <a:blip r:embed="rId3"/>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4"/>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Thân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900</Words>
  <Application>Microsoft Office PowerPoint</Application>
  <PresentationFormat>Widescreen</PresentationFormat>
  <Paragraphs>141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223</cp:revision>
  <dcterms:created xsi:type="dcterms:W3CDTF">2022-01-16T07:26:14Z</dcterms:created>
  <dcterms:modified xsi:type="dcterms:W3CDTF">2025-10-08T01:15:14Z</dcterms:modified>
</cp:coreProperties>
</file>