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1"/>
  </p:notesMasterIdLst>
  <p:sldIdLst>
    <p:sldId id="380" r:id="rId3"/>
    <p:sldId id="321" r:id="rId4"/>
    <p:sldId id="320" r:id="rId5"/>
    <p:sldId id="316" r:id="rId6"/>
    <p:sldId id="389" r:id="rId7"/>
    <p:sldId id="317" r:id="rId8"/>
    <p:sldId id="390" r:id="rId9"/>
    <p:sldId id="315" r:id="rId10"/>
    <p:sldId id="323" r:id="rId11"/>
    <p:sldId id="256" r:id="rId12"/>
    <p:sldId id="381" r:id="rId13"/>
    <p:sldId id="387" r:id="rId14"/>
    <p:sldId id="388" r:id="rId15"/>
    <p:sldId id="322" r:id="rId16"/>
    <p:sldId id="382" r:id="rId17"/>
    <p:sldId id="286" r:id="rId18"/>
    <p:sldId id="391" r:id="rId19"/>
    <p:sldId id="383" r:id="rId20"/>
    <p:sldId id="267" r:id="rId21"/>
    <p:sldId id="392" r:id="rId22"/>
    <p:sldId id="288" r:id="rId23"/>
    <p:sldId id="393" r:id="rId24"/>
    <p:sldId id="319" r:id="rId25"/>
    <p:sldId id="384" r:id="rId26"/>
    <p:sldId id="395" r:id="rId27"/>
    <p:sldId id="385" r:id="rId28"/>
    <p:sldId id="282" r:id="rId29"/>
    <p:sldId id="386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96D0D11-A0BA-4473-93D9-19CB65582E64}">
          <p14:sldIdLst>
            <p14:sldId id="380"/>
            <p14:sldId id="321"/>
            <p14:sldId id="320"/>
            <p14:sldId id="316"/>
            <p14:sldId id="389"/>
            <p14:sldId id="317"/>
            <p14:sldId id="390"/>
            <p14:sldId id="315"/>
            <p14:sldId id="323"/>
            <p14:sldId id="256"/>
            <p14:sldId id="381"/>
            <p14:sldId id="387"/>
            <p14:sldId id="388"/>
            <p14:sldId id="322"/>
            <p14:sldId id="382"/>
            <p14:sldId id="286"/>
            <p14:sldId id="391"/>
          </p14:sldIdLst>
        </p14:section>
        <p14:section name="Untitled Section" id="{987A21E3-20B3-4CE3-9F59-2185DF5F5604}">
          <p14:sldIdLst>
            <p14:sldId id="383"/>
            <p14:sldId id="267"/>
            <p14:sldId id="392"/>
            <p14:sldId id="288"/>
            <p14:sldId id="393"/>
            <p14:sldId id="319"/>
            <p14:sldId id="384"/>
            <p14:sldId id="395"/>
            <p14:sldId id="385"/>
            <p14:sldId id="282"/>
            <p14:sldId id="3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4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14149-3C68-4420-80C0-C18F91A2FC6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D150B-983A-4B29-B9CD-2C102A667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06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665B5-3980-4777-95AA-8820A70795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7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TRẢ LỜI XONG, GV CLICK CHUỘT VÀO BÌNH TƯỚI ĐỂ QUAY TRỞ VỀ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757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KHI TRẢ LỜI XONG, GV CLICK CHUỘT VÀO TÚI PHÂN BÓN ĐỂ QUAY TRỞ VỀ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588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TRẢ LỜI XONG, GV CLICK CHUỘT VÀO TÚI HẠT GIỐNG ĐỂ QUAY TRỞ VỀ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246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KHI TRẢ LỜI XONG, GV CLICK CHUỘT VÀO TÚI PHÂN BÓN ĐỂ QUAY TRỞ VỀ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80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43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04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54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219075" y="200025"/>
            <a:ext cx="11753850" cy="6457950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6685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12192000" cy="3509963"/>
          </a:xfrm>
          <a:prstGeom prst="rect">
            <a:avLst/>
          </a:prstGeom>
          <a:solidFill>
            <a:srgbClr val="00B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79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3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5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3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2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8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1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20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9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9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3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48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19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39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89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8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5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FF31C-D969-4402-931F-936AB7F5F1D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3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rgbClr val="2980B9"/>
          </a:solidFill>
          <a:latin typeface="San Francisco Display Bold" pitchFamily="50" charset="0"/>
          <a:ea typeface="+mj-ea"/>
          <a:cs typeface="+mj-cs"/>
        </a:defRPr>
      </a:lvl1pPr>
    </p:titleStyle>
    <p:bodyStyle>
      <a:lvl1pPr marL="385763" indent="-385763" algn="l" defTabSz="685800" rtl="0" eaLnBrk="1" latinLnBrk="0" hangingPunct="1">
        <a:lnSpc>
          <a:spcPct val="15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San Francisco Text Regular" pitchFamily="50" charset="0"/>
          <a:ea typeface="+mn-ea"/>
          <a:cs typeface="+mn-cs"/>
        </a:defRPr>
      </a:lvl1pPr>
      <a:lvl2pPr marL="728663" indent="-385763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2100" b="0" i="0" u="none" kern="1200">
          <a:solidFill>
            <a:schemeClr val="tx2"/>
          </a:solidFill>
          <a:latin typeface="San Francisco Text Regular" pitchFamily="50" charset="0"/>
          <a:ea typeface="+mn-ea"/>
          <a:cs typeface="+mn-cs"/>
        </a:defRPr>
      </a:lvl2pPr>
      <a:lvl3pPr marL="1028700" indent="-34290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San Francisco Text Regular" pitchFamily="50" charset="0"/>
          <a:ea typeface="+mn-ea"/>
          <a:cs typeface="+mn-cs"/>
        </a:defRPr>
      </a:lvl3pPr>
      <a:lvl4pPr marL="1371600" indent="-34290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San Francisco Text Regular" pitchFamily="50" charset="0"/>
          <a:ea typeface="+mn-ea"/>
          <a:cs typeface="+mn-cs"/>
        </a:defRPr>
      </a:lvl4pPr>
      <a:lvl5pPr marL="1714500" indent="-34290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San Francisco Text Regular" pitchFamily="50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1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12" Type="http://schemas.openxmlformats.org/officeDocument/2006/relationships/image" Target="../media/image36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18.sv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12" Type="http://schemas.openxmlformats.org/officeDocument/2006/relationships/image" Target="../media/image18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7.png"/><Relationship Id="rId5" Type="http://schemas.openxmlformats.org/officeDocument/2006/relationships/image" Target="../media/image28.png"/><Relationship Id="rId10" Type="http://schemas.openxmlformats.org/officeDocument/2006/relationships/image" Target="../media/image34.svg"/><Relationship Id="rId4" Type="http://schemas.openxmlformats.org/officeDocument/2006/relationships/image" Target="../media/image14.png"/><Relationship Id="rId9" Type="http://schemas.openxmlformats.org/officeDocument/2006/relationships/image" Target="../media/image33.png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3.png"/><Relationship Id="rId7" Type="http://schemas.openxmlformats.org/officeDocument/2006/relationships/image" Target="../media/image4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4.svg"/><Relationship Id="rId2" Type="http://schemas.openxmlformats.org/officeDocument/2006/relationships/video" Target="../media/media8.mp4"/><Relationship Id="rId16" Type="http://schemas.openxmlformats.org/officeDocument/2006/relationships/image" Target="../media/image46.png"/><Relationship Id="rId1" Type="http://schemas.microsoft.com/office/2007/relationships/media" Target="../media/media8.mp4"/><Relationship Id="rId6" Type="http://schemas.openxmlformats.org/officeDocument/2006/relationships/image" Target="../media/image14.png"/><Relationship Id="rId11" Type="http://schemas.openxmlformats.org/officeDocument/2006/relationships/image" Target="../media/image33.png"/><Relationship Id="rId5" Type="http://schemas.openxmlformats.org/officeDocument/2006/relationships/image" Target="../media/image13.png"/><Relationship Id="rId15" Type="http://schemas.openxmlformats.org/officeDocument/2006/relationships/image" Target="../media/image40.png"/><Relationship Id="rId10" Type="http://schemas.openxmlformats.org/officeDocument/2006/relationships/image" Target="../media/image20.svg"/><Relationship Id="rId4" Type="http://schemas.openxmlformats.org/officeDocument/2006/relationships/image" Target="../media/image12.jpeg"/><Relationship Id="rId9" Type="http://schemas.openxmlformats.org/officeDocument/2006/relationships/image" Target="../media/image19.png"/><Relationship Id="rId14" Type="http://schemas.openxmlformats.org/officeDocument/2006/relationships/image" Target="../media/image1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7.png"/><Relationship Id="rId18" Type="http://schemas.openxmlformats.org/officeDocument/2006/relationships/image" Target="../media/image4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4.svg"/><Relationship Id="rId17" Type="http://schemas.openxmlformats.org/officeDocument/2006/relationships/image" Target="../media/image44.png"/><Relationship Id="rId2" Type="http://schemas.openxmlformats.org/officeDocument/2006/relationships/video" Target="../media/media9.mp4"/><Relationship Id="rId16" Type="http://schemas.openxmlformats.org/officeDocument/2006/relationships/image" Target="../media/image47.png"/><Relationship Id="rId1" Type="http://schemas.microsoft.com/office/2007/relationships/media" Target="../media/media9.mp4"/><Relationship Id="rId6" Type="http://schemas.openxmlformats.org/officeDocument/2006/relationships/image" Target="../media/image14.png"/><Relationship Id="rId11" Type="http://schemas.openxmlformats.org/officeDocument/2006/relationships/image" Target="../media/image33.png"/><Relationship Id="rId5" Type="http://schemas.openxmlformats.org/officeDocument/2006/relationships/image" Target="../media/image13.png"/><Relationship Id="rId15" Type="http://schemas.openxmlformats.org/officeDocument/2006/relationships/image" Target="../media/image40.png"/><Relationship Id="rId10" Type="http://schemas.openxmlformats.org/officeDocument/2006/relationships/image" Target="../media/image20.svg"/><Relationship Id="rId4" Type="http://schemas.openxmlformats.org/officeDocument/2006/relationships/image" Target="../media/image12.jpeg"/><Relationship Id="rId9" Type="http://schemas.openxmlformats.org/officeDocument/2006/relationships/image" Target="../media/image19.png"/><Relationship Id="rId14" Type="http://schemas.openxmlformats.org/officeDocument/2006/relationships/image" Target="../media/image1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12" Type="http://schemas.openxmlformats.org/officeDocument/2006/relationships/image" Target="../media/image18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7.png"/><Relationship Id="rId5" Type="http://schemas.openxmlformats.org/officeDocument/2006/relationships/image" Target="../media/image28.png"/><Relationship Id="rId10" Type="http://schemas.openxmlformats.org/officeDocument/2006/relationships/image" Target="../media/image34.svg"/><Relationship Id="rId4" Type="http://schemas.openxmlformats.org/officeDocument/2006/relationships/image" Target="../media/image14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4.svg"/><Relationship Id="rId2" Type="http://schemas.microsoft.com/office/2007/relationships/media" Target="../media/media10.mp4"/><Relationship Id="rId16" Type="http://schemas.openxmlformats.org/officeDocument/2006/relationships/image" Target="../media/image48.png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33.png"/><Relationship Id="rId5" Type="http://schemas.openxmlformats.org/officeDocument/2006/relationships/image" Target="../media/image13.png"/><Relationship Id="rId15" Type="http://schemas.openxmlformats.org/officeDocument/2006/relationships/image" Target="../media/image40.png"/><Relationship Id="rId10" Type="http://schemas.openxmlformats.org/officeDocument/2006/relationships/image" Target="../media/image20.svg"/><Relationship Id="rId4" Type="http://schemas.openxmlformats.org/officeDocument/2006/relationships/image" Target="../media/image12.jpeg"/><Relationship Id="rId9" Type="http://schemas.openxmlformats.org/officeDocument/2006/relationships/image" Target="../media/image19.png"/><Relationship Id="rId14" Type="http://schemas.openxmlformats.org/officeDocument/2006/relationships/image" Target="../media/image1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12" Type="http://schemas.openxmlformats.org/officeDocument/2006/relationships/image" Target="../media/image18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7.png"/><Relationship Id="rId5" Type="http://schemas.openxmlformats.org/officeDocument/2006/relationships/image" Target="../media/image28.png"/><Relationship Id="rId10" Type="http://schemas.openxmlformats.org/officeDocument/2006/relationships/image" Target="../media/image34.svg"/><Relationship Id="rId4" Type="http://schemas.openxmlformats.org/officeDocument/2006/relationships/image" Target="../media/image14.png"/><Relationship Id="rId9" Type="http://schemas.openxmlformats.org/officeDocument/2006/relationships/image" Target="../media/image33.png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12" Type="http://schemas.openxmlformats.org/officeDocument/2006/relationships/image" Target="../media/image18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7.png"/><Relationship Id="rId5" Type="http://schemas.openxmlformats.org/officeDocument/2006/relationships/image" Target="../media/image28.png"/><Relationship Id="rId10" Type="http://schemas.openxmlformats.org/officeDocument/2006/relationships/image" Target="../media/image34.svg"/><Relationship Id="rId4" Type="http://schemas.openxmlformats.org/officeDocument/2006/relationships/image" Target="../media/image14.png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18.sv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8A12EB-68CC-5491-A16C-BE909D69E663}"/>
              </a:ext>
            </a:extLst>
          </p:cNvPr>
          <p:cNvGrpSpPr/>
          <p:nvPr/>
        </p:nvGrpSpPr>
        <p:grpSpPr>
          <a:xfrm>
            <a:off x="1156767" y="3964005"/>
            <a:ext cx="10807547" cy="568799"/>
            <a:chOff x="-1937261" y="2485152"/>
            <a:chExt cx="18543565" cy="439309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BED0550-5D33-04EB-8DBC-61F474F3F3DE}"/>
                </a:ext>
              </a:extLst>
            </p:cNvPr>
            <p:cNvSpPr/>
            <p:nvPr/>
          </p:nvSpPr>
          <p:spPr>
            <a:xfrm>
              <a:off x="-1937261" y="2485152"/>
              <a:ext cx="18543565" cy="4393091"/>
            </a:xfrm>
            <a:custGeom>
              <a:avLst/>
              <a:gdLst/>
              <a:ahLst/>
              <a:cxnLst/>
              <a:rect l="l" t="t" r="r" b="b"/>
              <a:pathLst>
                <a:path w="11819597" h="4393091">
                  <a:moveTo>
                    <a:pt x="11695137" y="4393091"/>
                  </a:moveTo>
                  <a:lnTo>
                    <a:pt x="124460" y="4393091"/>
                  </a:lnTo>
                  <a:cubicBezTo>
                    <a:pt x="55880" y="4393091"/>
                    <a:pt x="0" y="4337211"/>
                    <a:pt x="0" y="426863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695137" y="0"/>
                  </a:lnTo>
                  <a:cubicBezTo>
                    <a:pt x="11763717" y="0"/>
                    <a:pt x="11819597" y="55880"/>
                    <a:pt x="11819597" y="124460"/>
                  </a:cubicBezTo>
                  <a:lnTo>
                    <a:pt x="11819597" y="4268631"/>
                  </a:lnTo>
                  <a:cubicBezTo>
                    <a:pt x="11819597" y="4337211"/>
                    <a:pt x="11763717" y="4393091"/>
                    <a:pt x="11695137" y="4393091"/>
                  </a:cubicBezTo>
                  <a:close/>
                </a:path>
              </a:pathLst>
            </a:custGeom>
            <a:solidFill>
              <a:srgbClr val="F9C3B2"/>
            </a:solidFill>
          </p:spPr>
          <p:txBody>
            <a:bodyPr/>
            <a:lstStyle/>
            <a:p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TỪ VÀ CÂU: CÁCH NỐI CÁC VẾ CÂU GHÉP (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5" name="Freeform 8">
            <a:extLst>
              <a:ext uri="{FF2B5EF4-FFF2-40B4-BE49-F238E27FC236}">
                <a16:creationId xmlns:a16="http://schemas.microsoft.com/office/drawing/2014/main" id="{3F3F8C84-AC31-585D-9FBC-D18E445D4F35}"/>
              </a:ext>
            </a:extLst>
          </p:cNvPr>
          <p:cNvSpPr/>
          <p:nvPr/>
        </p:nvSpPr>
        <p:spPr>
          <a:xfrm>
            <a:off x="-474103" y="1928699"/>
            <a:ext cx="2229314" cy="3846225"/>
          </a:xfrm>
          <a:custGeom>
            <a:avLst/>
            <a:gdLst/>
            <a:ahLst/>
            <a:cxnLst/>
            <a:rect l="l" t="t" r="r" b="b"/>
            <a:pathLst>
              <a:path w="5448480" h="6495953">
                <a:moveTo>
                  <a:pt x="0" y="0"/>
                </a:moveTo>
                <a:lnTo>
                  <a:pt x="5448480" y="0"/>
                </a:lnTo>
                <a:lnTo>
                  <a:pt x="5448480" y="6495952"/>
                </a:lnTo>
                <a:lnTo>
                  <a:pt x="0" y="6495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543ED7-02F5-45E9-94AC-B38B060C430F}"/>
              </a:ext>
            </a:extLst>
          </p:cNvPr>
          <p:cNvSpPr txBox="1"/>
          <p:nvPr/>
        </p:nvSpPr>
        <p:spPr>
          <a:xfrm>
            <a:off x="2752725" y="562514"/>
            <a:ext cx="6728565" cy="351372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#9Slide04 SFU Fenice Regular"/>
              </a:rPr>
              <a:t>NHIỆT LIỆT CHÀO MỪNG QUÝ THẦY CÔ </a:t>
            </a:r>
            <a:endParaRPr lang="en-US" sz="5400" b="1" dirty="0">
              <a:solidFill>
                <a:srgbClr val="00B050"/>
              </a:solidFill>
              <a:latin typeface="#9Slide04 SFU Fenice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70C5F-F249-404B-B332-F8E5647DF5DD}"/>
              </a:ext>
            </a:extLst>
          </p:cNvPr>
          <p:cNvSpPr txBox="1"/>
          <p:nvPr/>
        </p:nvSpPr>
        <p:spPr>
          <a:xfrm>
            <a:off x="3170838" y="2060482"/>
            <a:ext cx="601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SFU Fenice Regular"/>
              </a:rPr>
              <a:t>ĐẾN DỰ CHUYÊN ĐỀ TIẾNG VIỆT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AFBFED-B964-40AD-8EAE-BED1E46D48A4}"/>
              </a:ext>
            </a:extLst>
          </p:cNvPr>
          <p:cNvSpPr txBox="1"/>
          <p:nvPr/>
        </p:nvSpPr>
        <p:spPr>
          <a:xfrm>
            <a:off x="6095999" y="5313259"/>
            <a:ext cx="5894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7">
            <a:extLst>
              <a:ext uri="{FF2B5EF4-FFF2-40B4-BE49-F238E27FC236}">
                <a16:creationId xmlns:a16="http://schemas.microsoft.com/office/drawing/2014/main" id="{22B31C13-0F5F-44BD-889A-E910D8289E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66"/>
          <a:stretch/>
        </p:blipFill>
        <p:spPr>
          <a:xfrm>
            <a:off x="554827" y="216631"/>
            <a:ext cx="1690438" cy="4467799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69424D0D-E580-495E-A132-338CCD4C79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>
            <a:off x="9916131" y="216631"/>
            <a:ext cx="2307771" cy="2061836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A17C6CEF-A4C4-4973-9E1C-81ECFF430E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>
            <a:off x="9884229" y="199409"/>
            <a:ext cx="2307771" cy="206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7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598603" y="1477270"/>
            <a:ext cx="13857117" cy="6270345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32101" y="4177303"/>
            <a:ext cx="13231083" cy="2773015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685854" y="609600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785" y="526612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6096001" y="1236459"/>
            <a:ext cx="5348439" cy="3941331"/>
            <a:chOff x="0" y="0"/>
            <a:chExt cx="2112964" cy="15570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12964" cy="1557069"/>
            </a:xfrm>
            <a:custGeom>
              <a:avLst/>
              <a:gdLst/>
              <a:ahLst/>
              <a:cxnLst/>
              <a:rect l="l" t="t" r="r" b="b"/>
              <a:pathLst>
                <a:path w="2112964" h="1557069">
                  <a:moveTo>
                    <a:pt x="49215" y="0"/>
                  </a:moveTo>
                  <a:lnTo>
                    <a:pt x="2063748" y="0"/>
                  </a:lnTo>
                  <a:cubicBezTo>
                    <a:pt x="2090929" y="0"/>
                    <a:pt x="2112964" y="22034"/>
                    <a:pt x="2112964" y="49215"/>
                  </a:cubicBezTo>
                  <a:lnTo>
                    <a:pt x="2112964" y="1507854"/>
                  </a:lnTo>
                  <a:cubicBezTo>
                    <a:pt x="2112964" y="1535035"/>
                    <a:pt x="2090929" y="1557069"/>
                    <a:pt x="2063748" y="1557069"/>
                  </a:cubicBezTo>
                  <a:lnTo>
                    <a:pt x="49215" y="1557069"/>
                  </a:lnTo>
                  <a:cubicBezTo>
                    <a:pt x="22034" y="1557069"/>
                    <a:pt x="0" y="1535035"/>
                    <a:pt x="0" y="1507854"/>
                  </a:cubicBezTo>
                  <a:lnTo>
                    <a:pt x="0" y="49215"/>
                  </a:lnTo>
                  <a:cubicBezTo>
                    <a:pt x="0" y="22034"/>
                    <a:pt x="22034" y="0"/>
                    <a:pt x="4921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60750"/>
                  </a:srgbClr>
                </a:gs>
                <a:gs pos="100000">
                  <a:srgbClr val="E8E3DC">
                    <a:alpha val="90000"/>
                  </a:srgbClr>
                </a:gs>
              </a:gsLst>
              <a:lin ang="0"/>
            </a:gradFill>
            <a:ln w="19050" cap="rnd">
              <a:solidFill>
                <a:srgbClr val="333333">
                  <a:alpha val="89804"/>
                </a:srgbClr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12964" cy="15951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616805" y="1541425"/>
            <a:ext cx="4876800" cy="2704407"/>
          </a:xfrm>
          <a:custGeom>
            <a:avLst/>
            <a:gdLst/>
            <a:ahLst/>
            <a:cxnLst/>
            <a:rect l="l" t="t" r="r" b="b"/>
            <a:pathLst>
              <a:path w="7315200" h="4056611">
                <a:moveTo>
                  <a:pt x="0" y="0"/>
                </a:moveTo>
                <a:lnTo>
                  <a:pt x="7315200" y="0"/>
                </a:lnTo>
                <a:lnTo>
                  <a:pt x="7315200" y="4056611"/>
                </a:lnTo>
                <a:lnTo>
                  <a:pt x="0" y="40566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75135" y="355853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8" y="0"/>
                </a:lnTo>
                <a:lnTo>
                  <a:pt x="2071468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45801" y="1703832"/>
            <a:ext cx="252823" cy="252823"/>
          </a:xfrm>
          <a:custGeom>
            <a:avLst/>
            <a:gdLst/>
            <a:ahLst/>
            <a:cxnLst/>
            <a:rect l="l" t="t" r="r" b="b"/>
            <a:pathLst>
              <a:path w="379234" h="379234">
                <a:moveTo>
                  <a:pt x="0" y="0"/>
                </a:moveTo>
                <a:lnTo>
                  <a:pt x="379234" y="0"/>
                </a:lnTo>
                <a:lnTo>
                  <a:pt x="379234" y="379233"/>
                </a:lnTo>
                <a:lnTo>
                  <a:pt x="0" y="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98624" y="1956654"/>
            <a:ext cx="151223" cy="151223"/>
          </a:xfrm>
          <a:custGeom>
            <a:avLst/>
            <a:gdLst/>
            <a:ahLst/>
            <a:cxnLst/>
            <a:rect l="l" t="t" r="r" b="b"/>
            <a:pathLst>
              <a:path w="226834" h="226834">
                <a:moveTo>
                  <a:pt x="0" y="0"/>
                </a:moveTo>
                <a:lnTo>
                  <a:pt x="226834" y="0"/>
                </a:lnTo>
                <a:lnTo>
                  <a:pt x="226834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6" y="689330"/>
            <a:ext cx="1544454" cy="15444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888" y="5358077"/>
            <a:ext cx="1308721" cy="13493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6144" y="1125368"/>
            <a:ext cx="5855517" cy="7053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E3052-167E-23C9-7273-AD5095AECD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6400" y="2159000"/>
            <a:ext cx="6027435" cy="30523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EDD187-888E-2E87-CE7C-9DEE4713BF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53201" y="1092201"/>
            <a:ext cx="4653683" cy="38692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778254-8158-D1C7-F7E9-08F51A2C4E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72400" y="4140200"/>
            <a:ext cx="2654022" cy="971380"/>
          </a:xfrm>
          <a:prstGeom prst="rect">
            <a:avLst/>
          </a:prstGeom>
        </p:spPr>
      </p:pic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68FF0A7-27F1-4397-D822-1C150F31D93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497" y="76200"/>
            <a:ext cx="1422400" cy="1422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98603" y="1477270"/>
            <a:ext cx="13857117" cy="6270345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685854" y="226823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785" y="303325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2730705" y="1083962"/>
            <a:ext cx="6730591" cy="3732419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EEADAD-8C7F-437A-86C0-D0985E53237D}"/>
              </a:ext>
            </a:extLst>
          </p:cNvPr>
          <p:cNvGrpSpPr/>
          <p:nvPr/>
        </p:nvGrpSpPr>
        <p:grpSpPr>
          <a:xfrm>
            <a:off x="763268" y="248284"/>
            <a:ext cx="10665465" cy="1393550"/>
            <a:chOff x="1144901" y="372426"/>
            <a:chExt cx="15998198" cy="2090325"/>
          </a:xfrm>
        </p:grpSpPr>
        <p:grpSp>
          <p:nvGrpSpPr>
            <p:cNvPr id="9" name="Group 14">
              <a:extLst>
                <a:ext uri="{FF2B5EF4-FFF2-40B4-BE49-F238E27FC236}">
                  <a16:creationId xmlns:a16="http://schemas.microsoft.com/office/drawing/2014/main" id="{810443D5-4BAD-4AEB-9F47-D2135557CA25}"/>
                </a:ext>
              </a:extLst>
            </p:cNvPr>
            <p:cNvGrpSpPr/>
            <p:nvPr/>
          </p:nvGrpSpPr>
          <p:grpSpPr>
            <a:xfrm>
              <a:off x="1144901" y="372426"/>
              <a:ext cx="15998198" cy="2090325"/>
              <a:chOff x="0" y="0"/>
              <a:chExt cx="4213517" cy="550538"/>
            </a:xfrm>
          </p:grpSpPr>
          <p:sp>
            <p:nvSpPr>
              <p:cNvPr id="11" name="Freeform 15">
                <a:extLst>
                  <a:ext uri="{FF2B5EF4-FFF2-40B4-BE49-F238E27FC236}">
                    <a16:creationId xmlns:a16="http://schemas.microsoft.com/office/drawing/2014/main" id="{6EDF85FB-33D3-4452-B86A-CE86F91C724A}"/>
                  </a:ext>
                </a:extLst>
              </p:cNvPr>
              <p:cNvSpPr/>
              <p:nvPr/>
            </p:nvSpPr>
            <p:spPr>
              <a:xfrm>
                <a:off x="0" y="0"/>
                <a:ext cx="4213517" cy="550538"/>
              </a:xfrm>
              <a:custGeom>
                <a:avLst/>
                <a:gdLst/>
                <a:ahLst/>
                <a:cxnLst/>
                <a:rect l="l" t="t" r="r" b="b"/>
                <a:pathLst>
                  <a:path w="4213517" h="550538">
                    <a:moveTo>
                      <a:pt x="0" y="0"/>
                    </a:moveTo>
                    <a:lnTo>
                      <a:pt x="4213517" y="0"/>
                    </a:lnTo>
                    <a:lnTo>
                      <a:pt x="4213517" y="550538"/>
                    </a:lnTo>
                    <a:lnTo>
                      <a:pt x="0" y="550538"/>
                    </a:lnTo>
                    <a:close/>
                  </a:path>
                </a:pathLst>
              </a:custGeom>
              <a:solidFill>
                <a:srgbClr val="357527">
                  <a:alpha val="95686"/>
                </a:srgbClr>
              </a:solidFill>
              <a:ln w="38100" cap="sq">
                <a:solidFill>
                  <a:srgbClr val="FFFFFF">
                    <a:alpha val="95686"/>
                  </a:srgbClr>
                </a:solidFill>
                <a:prstDash val="dash"/>
                <a:miter/>
              </a:ln>
            </p:spPr>
          </p:sp>
          <p:sp>
            <p:nvSpPr>
              <p:cNvPr id="12" name="TextBox 16">
                <a:extLst>
                  <a:ext uri="{FF2B5EF4-FFF2-40B4-BE49-F238E27FC236}">
                    <a16:creationId xmlns:a16="http://schemas.microsoft.com/office/drawing/2014/main" id="{E43E8663-151B-4E3D-A036-C5797D09E3F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213517" cy="58863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10" name="TextBox 51">
              <a:extLst>
                <a:ext uri="{FF2B5EF4-FFF2-40B4-BE49-F238E27FC236}">
                  <a16:creationId xmlns:a16="http://schemas.microsoft.com/office/drawing/2014/main" id="{DC4BFFA3-B35D-4F37-99E4-066714425847}"/>
                </a:ext>
              </a:extLst>
            </p:cNvPr>
            <p:cNvSpPr txBox="1"/>
            <p:nvPr/>
          </p:nvSpPr>
          <p:spPr>
            <a:xfrm>
              <a:off x="1363271" y="668457"/>
              <a:ext cx="15779828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86"/>
                </a:lnSpc>
              </a:pPr>
              <a:r>
                <a:rPr lang="vi-VN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cặp kết từ nối các vế câu trong mỗi câu ghép dưới đây:</a:t>
              </a:r>
              <a:endPara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endParaRPr>
            </a:p>
          </p:txBody>
        </p:sp>
      </p:grpSp>
      <p:sp>
        <p:nvSpPr>
          <p:cNvPr id="13" name="Freeform 50">
            <a:extLst>
              <a:ext uri="{FF2B5EF4-FFF2-40B4-BE49-F238E27FC236}">
                <a16:creationId xmlns:a16="http://schemas.microsoft.com/office/drawing/2014/main" id="{F33C2B2A-0DBF-4E0D-A505-3868E4872348}"/>
              </a:ext>
            </a:extLst>
          </p:cNvPr>
          <p:cNvSpPr/>
          <p:nvPr/>
        </p:nvSpPr>
        <p:spPr>
          <a:xfrm>
            <a:off x="196265" y="460906"/>
            <a:ext cx="347206" cy="1032234"/>
          </a:xfrm>
          <a:custGeom>
            <a:avLst/>
            <a:gdLst/>
            <a:ahLst/>
            <a:cxnLst/>
            <a:rect l="l" t="t" r="r" b="b"/>
            <a:pathLst>
              <a:path w="520809" h="1548351">
                <a:moveTo>
                  <a:pt x="0" y="0"/>
                </a:moveTo>
                <a:lnTo>
                  <a:pt x="520809" y="0"/>
                </a:lnTo>
                <a:lnTo>
                  <a:pt x="520809" y="1548351"/>
                </a:lnTo>
                <a:lnTo>
                  <a:pt x="0" y="1548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1AC45D-5789-4E9D-AC79-3EFA66EC881C}"/>
              </a:ext>
            </a:extLst>
          </p:cNvPr>
          <p:cNvSpPr txBox="1"/>
          <p:nvPr/>
        </p:nvSpPr>
        <p:spPr>
          <a:xfrm>
            <a:off x="685785" y="2192174"/>
            <a:ext cx="10820400" cy="415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Bởi tôi ăn uống điều độ và làm việc có chừng mực nên tôi chóng lớn lắm.</a:t>
            </a:r>
          </a:p>
          <a:p>
            <a:pPr algn="r"/>
            <a:r>
              <a:rPr lang="vi-VN" sz="29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(Tô Hoài)</a:t>
            </a:r>
          </a:p>
          <a:p>
            <a:pPr algn="just"/>
            <a:r>
              <a:rPr lang="vi-VN" sz="29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Mặc dù chúng tôi vẫn chơi với nhau, nhưng thời gian Pam dành cho tôi không còn nhiều như trước.</a:t>
            </a:r>
          </a:p>
          <a:p>
            <a:pPr algn="r"/>
            <a:r>
              <a:rPr lang="vi-VN" sz="29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933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9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Minh Hương)</a:t>
            </a:r>
          </a:p>
          <a:p>
            <a:pPr algn="just"/>
            <a:r>
              <a:rPr lang="vi-VN" sz="29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Nếu hoa mua có màu tím hồng thì hoa sim tím nhạt, phơn phớt như má con gái.</a:t>
            </a:r>
          </a:p>
          <a:p>
            <a:pPr algn="r"/>
            <a:r>
              <a:rPr lang="vi-VN" sz="29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(Băng Sơn)</a:t>
            </a:r>
          </a:p>
        </p:txBody>
      </p:sp>
    </p:spTree>
    <p:extLst>
      <p:ext uri="{BB962C8B-B14F-4D97-AF65-F5344CB8AC3E}">
        <p14:creationId xmlns:p14="http://schemas.microsoft.com/office/powerpoint/2010/main" val="37276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98603" y="1477270"/>
            <a:ext cx="13857117" cy="6270345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685854" y="226823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785" y="303325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2730705" y="1083962"/>
            <a:ext cx="6730591" cy="3732419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371D34D-5A42-3647-3E58-09515B132FF9}"/>
              </a:ext>
            </a:extLst>
          </p:cNvPr>
          <p:cNvSpPr txBox="1"/>
          <p:nvPr/>
        </p:nvSpPr>
        <p:spPr>
          <a:xfrm>
            <a:off x="568828" y="466346"/>
            <a:ext cx="10820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Bởi tôi ăn uống điều độ và làm việc có chừng mực nên tôi chóng lớn lắm.</a:t>
            </a:r>
          </a:p>
          <a:p>
            <a:pPr algn="r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(Tô Hoài)</a:t>
            </a:r>
          </a:p>
          <a:p>
            <a:pPr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Mặc dù chúng tôi vẫn chơi với nhau, nhưng thời gian Pam dành cho tôi không còn nhiều như trước.</a:t>
            </a:r>
          </a:p>
          <a:p>
            <a:pPr algn="r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Minh Hương)</a:t>
            </a:r>
          </a:p>
          <a:p>
            <a:pPr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Nếu hoa mua có màu tím hồng thì hoa sim tím nhạt, phơn phớt như má con gái.</a:t>
            </a:r>
          </a:p>
          <a:p>
            <a:pPr algn="r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(Băng Sơn)</a:t>
            </a:r>
          </a:p>
        </p:txBody>
      </p:sp>
    </p:spTree>
    <p:extLst>
      <p:ext uri="{BB962C8B-B14F-4D97-AF65-F5344CB8AC3E}">
        <p14:creationId xmlns:p14="http://schemas.microsoft.com/office/powerpoint/2010/main" val="234213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C1527E-D2CD-4910-830B-21CE711C85B4}"/>
              </a:ext>
            </a:extLst>
          </p:cNvPr>
          <p:cNvSpPr/>
          <p:nvPr/>
        </p:nvSpPr>
        <p:spPr>
          <a:xfrm>
            <a:off x="48985" y="1182476"/>
            <a:ext cx="12192000" cy="3193328"/>
          </a:xfrm>
          <a:prstGeom prst="roundRect">
            <a:avLst>
              <a:gd name="adj" fmla="val 10546"/>
            </a:avLst>
          </a:prstGeom>
          <a:solidFill>
            <a:srgbClr val="FFFFFF">
              <a:alpha val="89804"/>
            </a:srgb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r>
              <a:rPr lang="vi-VN" sz="4400" b="1" dirty="0">
                <a:solidFill>
                  <a:prstClr val="black"/>
                </a:solidFill>
                <a:latin typeface="Calibri Light" panose="020F0302020204030204"/>
              </a:rPr>
              <a:t>Tìm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cặp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kết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: </a:t>
            </a:r>
          </a:p>
          <a:p>
            <a:pPr defTabSz="914423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Chẳng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những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bạn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Lan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học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giỏi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mà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bạn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hát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rất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hay.</a:t>
            </a:r>
            <a:endParaRPr lang="vi-VN" sz="44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8797342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631653" y="1486829"/>
            <a:ext cx="13857117" cy="6270345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32101" y="4177303"/>
            <a:ext cx="13231083" cy="2773015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685854" y="609600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785" y="526612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-75135" y="355853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8" y="0"/>
                </a:lnTo>
                <a:lnTo>
                  <a:pt x="2071468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888" y="5358077"/>
            <a:ext cx="1308721" cy="1349365"/>
          </a:xfrm>
          <a:prstGeom prst="rect">
            <a:avLst/>
          </a:prstGeom>
        </p:spPr>
      </p:pic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68FF0A7-27F1-4397-D822-1C150F31D9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497" y="76200"/>
            <a:ext cx="1422400" cy="1422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3482DA-B59F-4260-B984-9CFDF9DAE754}"/>
              </a:ext>
            </a:extLst>
          </p:cNvPr>
          <p:cNvSpPr txBox="1"/>
          <p:nvPr/>
        </p:nvSpPr>
        <p:spPr>
          <a:xfrm>
            <a:off x="4781321" y="2420648"/>
            <a:ext cx="2357609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/>
                </a:solidFill>
                <a:latin typeface="Cambria Bold" panose="02040803050406030204" pitchFamily="18" charset="0"/>
              </a:rPr>
              <a:t>Cặp</a:t>
            </a:r>
            <a:r>
              <a:rPr lang="en-US" sz="3600" b="1" dirty="0">
                <a:solidFill>
                  <a:schemeClr val="tx1"/>
                </a:solidFill>
                <a:latin typeface="Cambria Bold" panose="020408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 Bold" panose="02040803050406030204" pitchFamily="18" charset="0"/>
              </a:rPr>
              <a:t>kết</a:t>
            </a:r>
            <a:r>
              <a:rPr lang="en-US" sz="3600" b="1" dirty="0">
                <a:solidFill>
                  <a:schemeClr val="tx1"/>
                </a:solidFill>
                <a:latin typeface="Cambria Bold" panose="020408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 Bold" panose="020408030504060302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Cambria Bold" panose="02040803050406030204" pitchFamily="18" charset="0"/>
              </a:rPr>
              <a:t>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E3ECF4-3260-481E-AC8D-6F3E7958BF10}"/>
              </a:ext>
            </a:extLst>
          </p:cNvPr>
          <p:cNvCxnSpPr>
            <a:cxnSpLocks/>
          </p:cNvCxnSpPr>
          <p:nvPr/>
        </p:nvCxnSpPr>
        <p:spPr>
          <a:xfrm flipH="1" flipV="1">
            <a:off x="4288111" y="2032929"/>
            <a:ext cx="859316" cy="372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03D0568-917E-4DCA-9BD1-793504FF01CD}"/>
              </a:ext>
            </a:extLst>
          </p:cNvPr>
          <p:cNvCxnSpPr>
            <a:cxnSpLocks/>
          </p:cNvCxnSpPr>
          <p:nvPr/>
        </p:nvCxnSpPr>
        <p:spPr>
          <a:xfrm flipH="1">
            <a:off x="4429380" y="3130588"/>
            <a:ext cx="727114" cy="491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F290975-730C-4331-9CA6-94A8C78DC8C7}"/>
              </a:ext>
            </a:extLst>
          </p:cNvPr>
          <p:cNvCxnSpPr>
            <a:cxnSpLocks/>
          </p:cNvCxnSpPr>
          <p:nvPr/>
        </p:nvCxnSpPr>
        <p:spPr>
          <a:xfrm flipV="1">
            <a:off x="6770229" y="1972889"/>
            <a:ext cx="765118" cy="414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28EDDBE-BBB4-4287-828A-FD4149C25ED6}"/>
              </a:ext>
            </a:extLst>
          </p:cNvPr>
          <p:cNvCxnSpPr/>
          <p:nvPr/>
        </p:nvCxnSpPr>
        <p:spPr>
          <a:xfrm>
            <a:off x="6770229" y="3115857"/>
            <a:ext cx="875286" cy="434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094EBA4-3A09-4D37-BD7A-A10DBC109D72}"/>
              </a:ext>
            </a:extLst>
          </p:cNvPr>
          <p:cNvSpPr/>
          <p:nvPr/>
        </p:nvSpPr>
        <p:spPr>
          <a:xfrm>
            <a:off x="2183888" y="1378493"/>
            <a:ext cx="2104223" cy="95896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 Bold" panose="02040803050406030204" pitchFamily="18" charset="0"/>
              </a:rPr>
              <a:t>Nguyên</a:t>
            </a:r>
            <a:r>
              <a:rPr lang="en-US" sz="2400" b="1" dirty="0">
                <a:latin typeface="Cambria Bold" panose="02040803050406030204" pitchFamily="18" charset="0"/>
              </a:rPr>
              <a:t> </a:t>
            </a:r>
            <a:r>
              <a:rPr lang="en-US" sz="2400" b="1" dirty="0" err="1">
                <a:latin typeface="Cambria Bold" panose="02040803050406030204" pitchFamily="18" charset="0"/>
              </a:rPr>
              <a:t>nhân</a:t>
            </a:r>
            <a:r>
              <a:rPr lang="en-US" sz="2400" b="1" dirty="0">
                <a:latin typeface="Cambria Bold" panose="02040803050406030204" pitchFamily="18" charset="0"/>
              </a:rPr>
              <a:t> – </a:t>
            </a:r>
            <a:r>
              <a:rPr lang="en-US" sz="2400" b="1" dirty="0" err="1">
                <a:latin typeface="Cambria Bold" panose="02040803050406030204" pitchFamily="18" charset="0"/>
              </a:rPr>
              <a:t>kết</a:t>
            </a:r>
            <a:r>
              <a:rPr lang="en-US" sz="2400" b="1" dirty="0">
                <a:latin typeface="Cambria Bold" panose="02040803050406030204" pitchFamily="18" charset="0"/>
              </a:rPr>
              <a:t> </a:t>
            </a:r>
            <a:r>
              <a:rPr lang="en-US" sz="2400" b="1" dirty="0" err="1">
                <a:latin typeface="Cambria Bold" panose="02040803050406030204" pitchFamily="18" charset="0"/>
              </a:rPr>
              <a:t>quả</a:t>
            </a:r>
            <a:endParaRPr lang="en-US" sz="2400" b="1" dirty="0">
              <a:latin typeface="Cambria Bold" panose="020408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8832B99-062E-4073-98AF-B8BC3C5B2845}"/>
              </a:ext>
            </a:extLst>
          </p:cNvPr>
          <p:cNvSpPr/>
          <p:nvPr/>
        </p:nvSpPr>
        <p:spPr>
          <a:xfrm>
            <a:off x="2418848" y="3066979"/>
            <a:ext cx="1996960" cy="101673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 Bold" panose="02040803050406030204" pitchFamily="18" charset="0"/>
              </a:rPr>
              <a:t>Điều</a:t>
            </a:r>
            <a:r>
              <a:rPr lang="en-US" sz="2400" dirty="0">
                <a:latin typeface="Cambria Bold" panose="02040803050406030204" pitchFamily="18" charset="0"/>
              </a:rPr>
              <a:t> </a:t>
            </a:r>
            <a:r>
              <a:rPr lang="en-US" sz="2400" dirty="0" err="1">
                <a:latin typeface="Cambria Bold" panose="02040803050406030204" pitchFamily="18" charset="0"/>
              </a:rPr>
              <a:t>kiện</a:t>
            </a:r>
            <a:r>
              <a:rPr lang="en-US" sz="2400" dirty="0">
                <a:latin typeface="Cambria Bold" panose="02040803050406030204" pitchFamily="18" charset="0"/>
              </a:rPr>
              <a:t>– </a:t>
            </a:r>
            <a:r>
              <a:rPr lang="en-US" sz="2400" dirty="0" err="1">
                <a:latin typeface="Cambria Bold" panose="02040803050406030204" pitchFamily="18" charset="0"/>
              </a:rPr>
              <a:t>kết</a:t>
            </a:r>
            <a:r>
              <a:rPr lang="en-US" sz="2400" dirty="0">
                <a:latin typeface="Cambria Bold" panose="02040803050406030204" pitchFamily="18" charset="0"/>
              </a:rPr>
              <a:t> </a:t>
            </a:r>
            <a:r>
              <a:rPr lang="en-US" sz="2400" dirty="0" err="1">
                <a:latin typeface="Cambria Bold" panose="02040803050406030204" pitchFamily="18" charset="0"/>
              </a:rPr>
              <a:t>quả</a:t>
            </a:r>
            <a:endParaRPr lang="en-US" sz="2400" dirty="0">
              <a:latin typeface="Cambria Bold" panose="0204080305040603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C98CE7C-299A-4F12-A087-E506F9DB59B4}"/>
              </a:ext>
            </a:extLst>
          </p:cNvPr>
          <p:cNvSpPr/>
          <p:nvPr/>
        </p:nvSpPr>
        <p:spPr>
          <a:xfrm>
            <a:off x="7535347" y="1434741"/>
            <a:ext cx="1999478" cy="95896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 Bold" panose="02040803050406030204" pitchFamily="18" charset="0"/>
              </a:rPr>
              <a:t>Đối</a:t>
            </a:r>
            <a:r>
              <a:rPr lang="en-US" sz="2400" dirty="0">
                <a:latin typeface="Cambria Bold" panose="02040803050406030204" pitchFamily="18" charset="0"/>
              </a:rPr>
              <a:t> </a:t>
            </a:r>
            <a:r>
              <a:rPr lang="en-US" sz="2400" dirty="0" err="1">
                <a:latin typeface="Cambria Bold" panose="02040803050406030204" pitchFamily="18" charset="0"/>
              </a:rPr>
              <a:t>lập</a:t>
            </a:r>
            <a:r>
              <a:rPr lang="en-US" sz="2400" dirty="0">
                <a:latin typeface="Cambria Bold" panose="02040803050406030204" pitchFamily="18" charset="0"/>
              </a:rPr>
              <a:t>/ </a:t>
            </a:r>
            <a:r>
              <a:rPr lang="en-US" sz="2400" dirty="0" err="1">
                <a:latin typeface="Cambria Bold" panose="02040803050406030204" pitchFamily="18" charset="0"/>
              </a:rPr>
              <a:t>tương</a:t>
            </a:r>
            <a:r>
              <a:rPr lang="en-US" sz="2400" dirty="0">
                <a:latin typeface="Cambria Bold" panose="02040803050406030204" pitchFamily="18" charset="0"/>
              </a:rPr>
              <a:t> </a:t>
            </a:r>
            <a:r>
              <a:rPr lang="en-US" sz="2400" dirty="0" err="1">
                <a:latin typeface="Cambria Bold" panose="02040803050406030204" pitchFamily="18" charset="0"/>
              </a:rPr>
              <a:t>phản</a:t>
            </a:r>
            <a:endParaRPr lang="en-US" sz="2400" dirty="0">
              <a:latin typeface="Cambria Bold" panose="0204080305040603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9B6DB22-A856-4827-947C-9F7FA47BA0AB}"/>
              </a:ext>
            </a:extLst>
          </p:cNvPr>
          <p:cNvSpPr/>
          <p:nvPr/>
        </p:nvSpPr>
        <p:spPr>
          <a:xfrm>
            <a:off x="7645515" y="3109712"/>
            <a:ext cx="1900330" cy="95896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 Bold" panose="02040803050406030204" pitchFamily="18" charset="0"/>
              </a:rPr>
              <a:t>Tăng</a:t>
            </a:r>
            <a:r>
              <a:rPr lang="en-US" sz="2400" b="1" dirty="0">
                <a:latin typeface="Cambria Bold" panose="02040803050406030204" pitchFamily="18" charset="0"/>
              </a:rPr>
              <a:t> </a:t>
            </a:r>
            <a:r>
              <a:rPr lang="en-US" sz="2400" b="1" dirty="0" err="1">
                <a:latin typeface="Cambria Bold" panose="02040803050406030204" pitchFamily="18" charset="0"/>
              </a:rPr>
              <a:t>tiến</a:t>
            </a:r>
            <a:endParaRPr lang="en-US" sz="2400" b="1" dirty="0">
              <a:latin typeface="Cambria Bold" panose="0204080305040603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BF34BF0-9953-4131-9644-81C52C516CD8}"/>
              </a:ext>
            </a:extLst>
          </p:cNvPr>
          <p:cNvSpPr/>
          <p:nvPr/>
        </p:nvSpPr>
        <p:spPr>
          <a:xfrm>
            <a:off x="0" y="1148913"/>
            <a:ext cx="2104223" cy="118577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ambria Bold" panose="020408030504060302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3A7207B-7275-4AB2-9704-92FCFA62F824}"/>
              </a:ext>
            </a:extLst>
          </p:cNvPr>
          <p:cNvSpPr/>
          <p:nvPr/>
        </p:nvSpPr>
        <p:spPr>
          <a:xfrm>
            <a:off x="114849" y="2996309"/>
            <a:ext cx="2290427" cy="118577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ambria Bold" panose="0204080305040603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AFA9BAB-FF16-4B06-93C0-D7E8B37557F6}"/>
              </a:ext>
            </a:extLst>
          </p:cNvPr>
          <p:cNvSpPr/>
          <p:nvPr/>
        </p:nvSpPr>
        <p:spPr>
          <a:xfrm>
            <a:off x="9698210" y="1384300"/>
            <a:ext cx="2256327" cy="118577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ambria Bold" panose="020408030504060302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A400765-5ADC-43B3-9F81-56EE3390547F}"/>
              </a:ext>
            </a:extLst>
          </p:cNvPr>
          <p:cNvSpPr/>
          <p:nvPr/>
        </p:nvSpPr>
        <p:spPr>
          <a:xfrm>
            <a:off x="9583613" y="2982463"/>
            <a:ext cx="2493538" cy="118577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ambria Bold" panose="02040803050406030204" pitchFamily="18" charset="0"/>
            </a:endParaRPr>
          </a:p>
          <a:p>
            <a:pPr algn="ctr"/>
            <a:r>
              <a:rPr lang="en-US" dirty="0">
                <a:latin typeface="Cambria Bold" panose="02040803050406030204" pitchFamily="18" charset="0"/>
              </a:rPr>
              <a:t> </a:t>
            </a:r>
            <a:r>
              <a:rPr lang="en-US" dirty="0" err="1">
                <a:latin typeface="Cambria Bold" panose="02040803050406030204" pitchFamily="18" charset="0"/>
              </a:rPr>
              <a:t>không</a:t>
            </a:r>
            <a:r>
              <a:rPr lang="en-US" dirty="0">
                <a:latin typeface="Cambria Bold" panose="02040803050406030204" pitchFamily="18" charset="0"/>
              </a:rPr>
              <a:t> </a:t>
            </a:r>
            <a:r>
              <a:rPr lang="en-US" dirty="0" err="1">
                <a:latin typeface="Cambria Bold" panose="02040803050406030204" pitchFamily="18" charset="0"/>
              </a:rPr>
              <a:t>chỉ</a:t>
            </a:r>
            <a:r>
              <a:rPr lang="en-US" dirty="0">
                <a:latin typeface="Cambria Bold" panose="02040803050406030204" pitchFamily="18" charset="0"/>
              </a:rPr>
              <a:t>…</a:t>
            </a:r>
            <a:r>
              <a:rPr lang="en-US" dirty="0" err="1">
                <a:latin typeface="Cambria Bold" panose="02040803050406030204" pitchFamily="18" charset="0"/>
              </a:rPr>
              <a:t>mà</a:t>
            </a:r>
            <a:r>
              <a:rPr lang="en-US" dirty="0">
                <a:latin typeface="Cambria Bold" panose="02040803050406030204" pitchFamily="18" charset="0"/>
              </a:rPr>
              <a:t>…,…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C48A6-DC7E-4673-87BA-3DB6F231791F}"/>
              </a:ext>
            </a:extLst>
          </p:cNvPr>
          <p:cNvSpPr txBox="1"/>
          <p:nvPr/>
        </p:nvSpPr>
        <p:spPr>
          <a:xfrm>
            <a:off x="273287" y="1231900"/>
            <a:ext cx="1468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 Bold" panose="02040803050406030204" pitchFamily="18" charset="0"/>
              </a:rPr>
              <a:t>Bởi</a:t>
            </a:r>
            <a:r>
              <a:rPr lang="en-US" dirty="0">
                <a:latin typeface="Cambria Bold" panose="02040803050406030204" pitchFamily="18" charset="0"/>
              </a:rPr>
              <a:t>…</a:t>
            </a:r>
            <a:r>
              <a:rPr lang="en-US" dirty="0" err="1">
                <a:latin typeface="Cambria Bold" panose="02040803050406030204" pitchFamily="18" charset="0"/>
              </a:rPr>
              <a:t>nên</a:t>
            </a:r>
            <a:r>
              <a:rPr lang="en-US" dirty="0">
                <a:latin typeface="Cambria Bold" panose="02040803050406030204" pitchFamily="18" charset="0"/>
              </a:rPr>
              <a:t>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259A4B-6742-4A1B-A60A-3821BDD23020}"/>
              </a:ext>
            </a:extLst>
          </p:cNvPr>
          <p:cNvSpPr txBox="1"/>
          <p:nvPr/>
        </p:nvSpPr>
        <p:spPr>
          <a:xfrm>
            <a:off x="243261" y="1496337"/>
            <a:ext cx="1656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 Bold" panose="02040803050406030204" pitchFamily="18" charset="0"/>
              </a:rPr>
              <a:t>vì</a:t>
            </a:r>
            <a:r>
              <a:rPr lang="en-US" dirty="0">
                <a:latin typeface="Cambria Bold" panose="02040803050406030204" pitchFamily="18" charset="0"/>
              </a:rPr>
              <a:t>…</a:t>
            </a:r>
            <a:r>
              <a:rPr lang="en-US" dirty="0" err="1">
                <a:latin typeface="Cambria Bold" panose="02040803050406030204" pitchFamily="18" charset="0"/>
              </a:rPr>
              <a:t>nên</a:t>
            </a:r>
            <a:r>
              <a:rPr lang="en-US" dirty="0">
                <a:latin typeface="Cambria Bold" panose="02040803050406030204" pitchFamily="18" charset="0"/>
              </a:rPr>
              <a:t>…; </a:t>
            </a:r>
            <a:r>
              <a:rPr lang="en-US" dirty="0" err="1">
                <a:latin typeface="Cambria Bold" panose="02040803050406030204" pitchFamily="18" charset="0"/>
              </a:rPr>
              <a:t>nhờ</a:t>
            </a:r>
            <a:r>
              <a:rPr lang="en-US" dirty="0">
                <a:latin typeface="Cambria Bold" panose="02040803050406030204" pitchFamily="18" charset="0"/>
              </a:rPr>
              <a:t>…</a:t>
            </a:r>
            <a:r>
              <a:rPr lang="en-US" dirty="0" err="1">
                <a:latin typeface="Cambria Bold" panose="02040803050406030204" pitchFamily="18" charset="0"/>
              </a:rPr>
              <a:t>nên</a:t>
            </a:r>
            <a:r>
              <a:rPr lang="en-US" dirty="0">
                <a:latin typeface="Cambria Bold" panose="02040803050406030204" pitchFamily="18" charset="0"/>
              </a:rPr>
              <a:t>….;…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26D2F9-CA45-4F1C-82BC-FCAFDCFAB008}"/>
              </a:ext>
            </a:extLst>
          </p:cNvPr>
          <p:cNvSpPr txBox="1"/>
          <p:nvPr/>
        </p:nvSpPr>
        <p:spPr>
          <a:xfrm>
            <a:off x="412776" y="3069528"/>
            <a:ext cx="1468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 Bold" panose="02040803050406030204" pitchFamily="18" charset="0"/>
              </a:rPr>
              <a:t>Nếu</a:t>
            </a:r>
            <a:r>
              <a:rPr lang="en-US" dirty="0">
                <a:latin typeface="Cambria Bold" panose="02040803050406030204" pitchFamily="18" charset="0"/>
              </a:rPr>
              <a:t>…</a:t>
            </a:r>
            <a:r>
              <a:rPr lang="en-US" dirty="0" err="1">
                <a:latin typeface="Cambria Bold" panose="02040803050406030204" pitchFamily="18" charset="0"/>
              </a:rPr>
              <a:t>thì</a:t>
            </a:r>
            <a:r>
              <a:rPr lang="en-US" dirty="0">
                <a:latin typeface="Cambria Bold" panose="02040803050406030204" pitchFamily="18" charset="0"/>
              </a:rPr>
              <a:t>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BFAB82-EC47-4159-BF75-9415E363BB88}"/>
              </a:ext>
            </a:extLst>
          </p:cNvPr>
          <p:cNvSpPr txBox="1"/>
          <p:nvPr/>
        </p:nvSpPr>
        <p:spPr>
          <a:xfrm>
            <a:off x="425687" y="3356322"/>
            <a:ext cx="1468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 Bold" panose="02040803050406030204" pitchFamily="18" charset="0"/>
              </a:rPr>
              <a:t>hễ</a:t>
            </a:r>
            <a:r>
              <a:rPr lang="en-US" dirty="0">
                <a:latin typeface="Cambria Bold" panose="02040803050406030204" pitchFamily="18" charset="0"/>
              </a:rPr>
              <a:t>…</a:t>
            </a:r>
            <a:r>
              <a:rPr lang="en-US" dirty="0" err="1">
                <a:latin typeface="Cambria Bold" panose="02040803050406030204" pitchFamily="18" charset="0"/>
              </a:rPr>
              <a:t>thì</a:t>
            </a:r>
            <a:r>
              <a:rPr lang="en-US" dirty="0">
                <a:latin typeface="Cambria Bold" panose="02040803050406030204" pitchFamily="18" charset="0"/>
              </a:rPr>
              <a:t>…; </a:t>
            </a:r>
            <a:r>
              <a:rPr lang="en-US" dirty="0" err="1">
                <a:latin typeface="Cambria Bold" panose="02040803050406030204" pitchFamily="18" charset="0"/>
              </a:rPr>
              <a:t>giá</a:t>
            </a:r>
            <a:r>
              <a:rPr lang="en-US" dirty="0">
                <a:latin typeface="Cambria Bold" panose="02040803050406030204" pitchFamily="18" charset="0"/>
              </a:rPr>
              <a:t>…</a:t>
            </a:r>
            <a:r>
              <a:rPr lang="en-US" dirty="0" err="1">
                <a:latin typeface="Cambria Bold" panose="02040803050406030204" pitchFamily="18" charset="0"/>
              </a:rPr>
              <a:t>thì</a:t>
            </a:r>
            <a:r>
              <a:rPr lang="en-US" dirty="0">
                <a:latin typeface="Cambria Bold" panose="02040803050406030204" pitchFamily="18" charset="0"/>
              </a:rPr>
              <a:t>…;…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C229B5-3CC4-4E80-AA01-547C97421E64}"/>
              </a:ext>
            </a:extLst>
          </p:cNvPr>
          <p:cNvSpPr txBox="1"/>
          <p:nvPr/>
        </p:nvSpPr>
        <p:spPr>
          <a:xfrm>
            <a:off x="9766926" y="1428423"/>
            <a:ext cx="215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 Bold" panose="02040803050406030204" pitchFamily="18" charset="0"/>
              </a:rPr>
              <a:t>Mặc</a:t>
            </a:r>
            <a:r>
              <a:rPr lang="en-US" dirty="0">
                <a:latin typeface="Cambria Bold" panose="02040803050406030204" pitchFamily="18" charset="0"/>
              </a:rPr>
              <a:t> </a:t>
            </a:r>
            <a:r>
              <a:rPr lang="en-US" dirty="0" err="1">
                <a:latin typeface="Cambria Bold" panose="02040803050406030204" pitchFamily="18" charset="0"/>
              </a:rPr>
              <a:t>dù</a:t>
            </a:r>
            <a:r>
              <a:rPr lang="en-US" dirty="0">
                <a:latin typeface="Cambria Bold" panose="02040803050406030204" pitchFamily="18" charset="0"/>
              </a:rPr>
              <a:t>…</a:t>
            </a:r>
            <a:r>
              <a:rPr lang="en-US" dirty="0" err="1">
                <a:latin typeface="Cambria Bold" panose="02040803050406030204" pitchFamily="18" charset="0"/>
              </a:rPr>
              <a:t>nhưng</a:t>
            </a:r>
            <a:r>
              <a:rPr lang="en-US" dirty="0">
                <a:latin typeface="Cambria Bold" panose="02040803050406030204" pitchFamily="18" charset="0"/>
              </a:rPr>
              <a:t>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13BBC3-43DE-4A17-A97A-D91B31B78462}"/>
              </a:ext>
            </a:extLst>
          </p:cNvPr>
          <p:cNvSpPr txBox="1"/>
          <p:nvPr/>
        </p:nvSpPr>
        <p:spPr>
          <a:xfrm>
            <a:off x="9804953" y="1693209"/>
            <a:ext cx="1793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 Bold" panose="02040803050406030204" pitchFamily="18" charset="0"/>
              </a:rPr>
              <a:t>tuy</a:t>
            </a:r>
            <a:r>
              <a:rPr lang="en-US" dirty="0">
                <a:latin typeface="Cambria Bold" panose="02040803050406030204" pitchFamily="18" charset="0"/>
              </a:rPr>
              <a:t>…</a:t>
            </a:r>
            <a:r>
              <a:rPr lang="en-US" dirty="0" err="1">
                <a:latin typeface="Cambria Bold" panose="02040803050406030204" pitchFamily="18" charset="0"/>
              </a:rPr>
              <a:t>nhưng</a:t>
            </a:r>
            <a:r>
              <a:rPr lang="en-US" dirty="0">
                <a:latin typeface="Cambria Bold" panose="02040803050406030204" pitchFamily="18" charset="0"/>
              </a:rPr>
              <a:t>…; </a:t>
            </a:r>
            <a:r>
              <a:rPr lang="en-US" dirty="0" err="1">
                <a:latin typeface="Cambria Bold" panose="02040803050406030204" pitchFamily="18" charset="0"/>
              </a:rPr>
              <a:t>dù</a:t>
            </a:r>
            <a:r>
              <a:rPr lang="en-US" dirty="0">
                <a:latin typeface="Cambria Bold" panose="02040803050406030204" pitchFamily="18" charset="0"/>
              </a:rPr>
              <a:t>…</a:t>
            </a:r>
            <a:r>
              <a:rPr lang="en-US" dirty="0" err="1">
                <a:latin typeface="Cambria Bold" panose="02040803050406030204" pitchFamily="18" charset="0"/>
              </a:rPr>
              <a:t>nhưng</a:t>
            </a:r>
            <a:r>
              <a:rPr lang="en-US" dirty="0">
                <a:latin typeface="Cambria Bold" panose="02040803050406030204" pitchFamily="18" charset="0"/>
              </a:rPr>
              <a:t>…;…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BC8A6-F31F-463B-B760-4C80F1F7CACF}"/>
              </a:ext>
            </a:extLst>
          </p:cNvPr>
          <p:cNvSpPr txBox="1"/>
          <p:nvPr/>
        </p:nvSpPr>
        <p:spPr>
          <a:xfrm>
            <a:off x="9766926" y="3194891"/>
            <a:ext cx="222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 Bold" panose="02040803050406030204" pitchFamily="18" charset="0"/>
              </a:rPr>
              <a:t>Chẳng</a:t>
            </a:r>
            <a:r>
              <a:rPr lang="en-US" dirty="0">
                <a:latin typeface="Cambria Bold" panose="02040803050406030204" pitchFamily="18" charset="0"/>
              </a:rPr>
              <a:t> </a:t>
            </a:r>
            <a:r>
              <a:rPr lang="en-US" dirty="0" err="1">
                <a:latin typeface="Cambria Bold" panose="02040803050406030204" pitchFamily="18" charset="0"/>
              </a:rPr>
              <a:t>những</a:t>
            </a:r>
            <a:r>
              <a:rPr lang="en-US" dirty="0">
                <a:latin typeface="Cambria Bold" panose="02040803050406030204" pitchFamily="18" charset="0"/>
              </a:rPr>
              <a:t>…</a:t>
            </a:r>
            <a:r>
              <a:rPr lang="en-US" dirty="0" err="1">
                <a:latin typeface="Cambria Bold" panose="02040803050406030204" pitchFamily="18" charset="0"/>
              </a:rPr>
              <a:t>mà</a:t>
            </a:r>
            <a:r>
              <a:rPr lang="en-US" dirty="0">
                <a:latin typeface="Cambria Bold" panose="02040803050406030204" pitchFamily="18" charset="0"/>
              </a:rPr>
              <a:t>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25" grpId="0"/>
      <p:bldP spid="27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330283995399">
            <a:hlinkClick r:id="" action="ppaction://media"/>
            <a:extLst>
              <a:ext uri="{FF2B5EF4-FFF2-40B4-BE49-F238E27FC236}">
                <a16:creationId xmlns:a16="http://schemas.microsoft.com/office/drawing/2014/main" id="{38F8F1F1-6C4B-480B-AACB-A411E07212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2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98603" y="1477270"/>
            <a:ext cx="13857117" cy="6270345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2101" y="4177303"/>
            <a:ext cx="13231083" cy="2773015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685854" y="609600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785" y="526612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2730705" y="1083962"/>
            <a:ext cx="6730591" cy="3732419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00791" y="3341153"/>
            <a:ext cx="559140" cy="55914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00123" y="3949697"/>
            <a:ext cx="337639" cy="337639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841762" y="323774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30740" y="323774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57200" y="2159000"/>
            <a:ext cx="11343389" cy="3962400"/>
            <a:chOff x="0" y="0"/>
            <a:chExt cx="4481339" cy="16260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24306" y="299085"/>
            <a:ext cx="746681" cy="892771"/>
          </a:xfrm>
          <a:custGeom>
            <a:avLst/>
            <a:gdLst/>
            <a:ahLst/>
            <a:cxnLst/>
            <a:rect l="l" t="t" r="r" b="b"/>
            <a:pathLst>
              <a:path w="1120022" h="1339157">
                <a:moveTo>
                  <a:pt x="0" y="0"/>
                </a:moveTo>
                <a:lnTo>
                  <a:pt x="1120022" y="0"/>
                </a:lnTo>
                <a:lnTo>
                  <a:pt x="1120022" y="1339156"/>
                </a:lnTo>
                <a:lnTo>
                  <a:pt x="0" y="13391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350238" y="299084"/>
            <a:ext cx="10078495" cy="1178186"/>
            <a:chOff x="0" y="0"/>
            <a:chExt cx="3981627" cy="46545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981628" cy="465456"/>
            </a:xfrm>
            <a:custGeom>
              <a:avLst/>
              <a:gdLst/>
              <a:ahLst/>
              <a:cxnLst/>
              <a:rect l="l" t="t" r="r" b="b"/>
              <a:pathLst>
                <a:path w="3981628" h="465456">
                  <a:moveTo>
                    <a:pt x="0" y="0"/>
                  </a:moveTo>
                  <a:lnTo>
                    <a:pt x="3981628" y="0"/>
                  </a:lnTo>
                  <a:lnTo>
                    <a:pt x="3981628" y="465456"/>
                  </a:lnTo>
                  <a:lnTo>
                    <a:pt x="0" y="465456"/>
                  </a:lnTo>
                  <a:close/>
                </a:path>
              </a:pathLst>
            </a:custGeom>
            <a:solidFill>
              <a:srgbClr val="357527">
                <a:alpha val="95686"/>
              </a:srgbClr>
            </a:solidFill>
            <a:ln w="38100" cap="sq">
              <a:solidFill>
                <a:srgbClr val="FFFFFF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3981627" cy="50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09600" y="2260601"/>
            <a:ext cx="11023600" cy="3411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34"/>
              </a:lnSpc>
            </a:pPr>
            <a:r>
              <a:rPr lang="vi-VN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a. Ngày </a:t>
            </a:r>
            <a:r>
              <a:rPr lang="en-US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</a:t>
            </a:r>
            <a:r>
              <a:rPr lang="vi-VN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</a:t>
            </a:r>
            <a:r>
              <a:rPr lang="vi-VN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tắt hẳn, trăng </a:t>
            </a:r>
            <a:r>
              <a:rPr lang="en-US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</a:t>
            </a:r>
            <a:r>
              <a:rPr lang="vi-VN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lên rồi.</a:t>
            </a:r>
          </a:p>
          <a:p>
            <a:pPr algn="r">
              <a:lnSpc>
                <a:spcPts val="3834"/>
              </a:lnSpc>
            </a:pPr>
            <a:r>
              <a:rPr lang="vi-VN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(Theo Thạch Lam)</a:t>
            </a:r>
          </a:p>
          <a:p>
            <a:pPr algn="just">
              <a:lnSpc>
                <a:spcPts val="3834"/>
              </a:lnSpc>
            </a:pPr>
            <a:r>
              <a:rPr lang="vi-VN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b. Trăng đi đến </a:t>
            </a:r>
            <a:r>
              <a:rPr lang="en-US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</a:t>
            </a:r>
            <a:r>
              <a:rPr lang="vi-VN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, luỹ tre được tắm đẫm màu sữa đến</a:t>
            </a:r>
            <a:r>
              <a:rPr lang="en-US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  </a:t>
            </a:r>
            <a:r>
              <a:rPr lang="vi-VN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  <a:p>
            <a:pPr algn="r">
              <a:lnSpc>
                <a:spcPts val="3834"/>
              </a:lnSpc>
            </a:pPr>
            <a:r>
              <a:rPr lang="vi-VN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(Theo Phan Sĩ Châu)</a:t>
            </a:r>
          </a:p>
          <a:p>
            <a:pPr algn="just">
              <a:lnSpc>
                <a:spcPts val="3834"/>
              </a:lnSpc>
            </a:pPr>
            <a:r>
              <a:rPr lang="vi-VN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c. Nước dâng lên cao </a:t>
            </a:r>
            <a:r>
              <a:rPr lang="en-US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 </a:t>
            </a:r>
            <a:r>
              <a:rPr lang="vi-VN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, Sơn Tinh lại làm cho đồi, núi mọc cao lên </a:t>
            </a:r>
            <a:r>
              <a:rPr lang="en-US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 </a:t>
            </a:r>
            <a:r>
              <a:rPr lang="vi-VN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  <a:p>
            <a:pPr algn="r">
              <a:lnSpc>
                <a:spcPts val="3834"/>
              </a:lnSpc>
            </a:pPr>
            <a:r>
              <a:rPr lang="vi-VN" sz="3334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(Truyện Sơn Thủy, Thủy Tinh)</a:t>
            </a:r>
            <a:endParaRPr lang="en-US" sz="3334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320800" y="482600"/>
            <a:ext cx="9906000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29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cặp từ (</a:t>
            </a:r>
            <a:r>
              <a:rPr lang="vi-VN" sz="2933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 ... đó ...; chưa ... đã ...; bao nhiêu ... bấy nhiêu ...</a:t>
            </a:r>
            <a:r>
              <a:rPr lang="vi-VN" sz="29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thay cho bông hoa.</a:t>
            </a:r>
            <a:endParaRPr lang="en-US" sz="6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mbria Bold"/>
              <a:sym typeface="Cambria Bold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0CF0BCB-6E0B-06C0-4F58-25E32A37A5FD}"/>
              </a:ext>
            </a:extLst>
          </p:cNvPr>
          <p:cNvGrpSpPr/>
          <p:nvPr/>
        </p:nvGrpSpPr>
        <p:grpSpPr>
          <a:xfrm>
            <a:off x="2032001" y="2260601"/>
            <a:ext cx="558800" cy="457200"/>
            <a:chOff x="10809358" y="1015880"/>
            <a:chExt cx="997131" cy="80540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399E2A0-F223-C88D-AA8C-D4BA821F1AD9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79225993-3230-834A-BE41-35D797F8C53D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405E499-B58B-AF9B-9C54-06F734679788}"/>
              </a:ext>
            </a:extLst>
          </p:cNvPr>
          <p:cNvGrpSpPr/>
          <p:nvPr/>
        </p:nvGrpSpPr>
        <p:grpSpPr>
          <a:xfrm>
            <a:off x="3454400" y="3276600"/>
            <a:ext cx="508000" cy="406400"/>
            <a:chOff x="10809358" y="1015880"/>
            <a:chExt cx="997131" cy="80540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1C031A7-99B4-8902-07D3-0835C28E9B97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D45348FC-E946-1AFC-0D3E-CAEB7E4C56A1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78BD28B-FE4B-2766-3194-E4E244339BE2}"/>
              </a:ext>
            </a:extLst>
          </p:cNvPr>
          <p:cNvGrpSpPr/>
          <p:nvPr/>
        </p:nvGrpSpPr>
        <p:grpSpPr>
          <a:xfrm>
            <a:off x="10922000" y="3276600"/>
            <a:ext cx="558800" cy="457200"/>
            <a:chOff x="10809358" y="1015880"/>
            <a:chExt cx="997131" cy="8054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32D525A-E489-9650-1783-BDFEF4546B85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CBBD71F6-9FCA-C7B1-4B00-1550BC9D3324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E275782-0615-1024-0EA7-53162CAF836C}"/>
              </a:ext>
            </a:extLst>
          </p:cNvPr>
          <p:cNvGrpSpPr/>
          <p:nvPr/>
        </p:nvGrpSpPr>
        <p:grpSpPr>
          <a:xfrm>
            <a:off x="4876800" y="4241800"/>
            <a:ext cx="558800" cy="457200"/>
            <a:chOff x="10809358" y="1015880"/>
            <a:chExt cx="997131" cy="80540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C48DF16-2800-BEA0-6347-5925E6292B3D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id="{B61F306C-2BAE-8C21-5AF7-9FC5164F7FC8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BD71C57-75E0-CEA1-E29F-A9D56BD3FE17}"/>
              </a:ext>
            </a:extLst>
          </p:cNvPr>
          <p:cNvGrpSpPr/>
          <p:nvPr/>
        </p:nvGrpSpPr>
        <p:grpSpPr>
          <a:xfrm>
            <a:off x="2895600" y="4749800"/>
            <a:ext cx="558800" cy="457200"/>
            <a:chOff x="10809358" y="1015880"/>
            <a:chExt cx="997131" cy="80540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17829C5-023D-E44A-C347-6D2728D3036A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5" name="Freeform 18">
              <a:extLst>
                <a:ext uri="{FF2B5EF4-FFF2-40B4-BE49-F238E27FC236}">
                  <a16:creationId xmlns:a16="http://schemas.microsoft.com/office/drawing/2014/main" id="{F020B083-7648-E4B8-6A6C-6F0BA8032733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76B391C-6058-11DB-0A5D-17B5809C851D}"/>
              </a:ext>
            </a:extLst>
          </p:cNvPr>
          <p:cNvGrpSpPr/>
          <p:nvPr/>
        </p:nvGrpSpPr>
        <p:grpSpPr>
          <a:xfrm>
            <a:off x="5232400" y="2260600"/>
            <a:ext cx="558800" cy="457200"/>
            <a:chOff x="10809358" y="1015880"/>
            <a:chExt cx="997131" cy="805401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D9A97A4-E914-98B2-6814-EDCBBBE117FC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id="{50AD8CA6-6179-5FFF-6BDB-0B0F33CA3546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98603" y="1477270"/>
            <a:ext cx="13857117" cy="6270345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2101" y="4177303"/>
            <a:ext cx="13231083" cy="2773015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685854" y="609600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785" y="526612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2730705" y="1083962"/>
            <a:ext cx="6730591" cy="3732419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55510" y="1756135"/>
            <a:ext cx="410171" cy="410171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65681" y="2283482"/>
            <a:ext cx="245339" cy="245339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00791" y="3341153"/>
            <a:ext cx="559140" cy="55914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00123" y="3949697"/>
            <a:ext cx="337639" cy="337639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841762" y="323774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30740" y="323774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24289" y="248283"/>
            <a:ext cx="11343389" cy="6361433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94491" y="377054"/>
            <a:ext cx="7202987" cy="2564606"/>
          </a:xfrm>
          <a:prstGeom prst="rect">
            <a:avLst/>
          </a:prstGeom>
        </p:spPr>
      </p:pic>
      <p:sp>
        <p:nvSpPr>
          <p:cNvPr id="19" name="Freeform 49"/>
          <p:cNvSpPr/>
          <p:nvPr/>
        </p:nvSpPr>
        <p:spPr>
          <a:xfrm>
            <a:off x="4410485" y="2941660"/>
            <a:ext cx="3922176" cy="3826905"/>
          </a:xfrm>
          <a:custGeom>
            <a:avLst/>
            <a:gdLst/>
            <a:ahLst/>
            <a:cxnLst/>
            <a:rect l="l" t="t" r="r" b="b"/>
            <a:pathLst>
              <a:path w="4232711" h="4420586">
                <a:moveTo>
                  <a:pt x="0" y="0"/>
                </a:moveTo>
                <a:lnTo>
                  <a:pt x="4232711" y="0"/>
                </a:lnTo>
                <a:lnTo>
                  <a:pt x="4232711" y="4420586"/>
                </a:lnTo>
                <a:lnTo>
                  <a:pt x="0" y="44205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25F0C5-A115-4254-B652-D6B34AE62E6C}"/>
              </a:ext>
            </a:extLst>
          </p:cNvPr>
          <p:cNvSpPr txBox="1"/>
          <p:nvPr/>
        </p:nvSpPr>
        <p:spPr>
          <a:xfrm>
            <a:off x="2169041" y="1073145"/>
            <a:ext cx="9462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panose="02040803050406030204" pitchFamily="18" charset="0"/>
              </a:rPr>
              <a:t>TRÒ CHƠI: “TIẾP SỨC”</a:t>
            </a:r>
          </a:p>
        </p:txBody>
      </p:sp>
    </p:spTree>
    <p:extLst>
      <p:ext uri="{BB962C8B-B14F-4D97-AF65-F5344CB8AC3E}">
        <p14:creationId xmlns:p14="http://schemas.microsoft.com/office/powerpoint/2010/main" val="362540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15958281882">
            <a:hlinkClick r:id="" action="ppaction://media"/>
            <a:extLst>
              <a:ext uri="{FF2B5EF4-FFF2-40B4-BE49-F238E27FC236}">
                <a16:creationId xmlns:a16="http://schemas.microsoft.com/office/drawing/2014/main" id="{4306D4FA-3B0D-449C-8BDA-06AE9D3DC0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9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98603" y="1477270"/>
            <a:ext cx="13857117" cy="6270345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2101" y="4177303"/>
            <a:ext cx="13231083" cy="2773015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685854" y="609600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785" y="526612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1350238" y="299085"/>
            <a:ext cx="10078495" cy="793116"/>
            <a:chOff x="0" y="0"/>
            <a:chExt cx="3981627" cy="465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81628" cy="465456"/>
            </a:xfrm>
            <a:custGeom>
              <a:avLst/>
              <a:gdLst/>
              <a:ahLst/>
              <a:cxnLst/>
              <a:rect l="l" t="t" r="r" b="b"/>
              <a:pathLst>
                <a:path w="3981628" h="465456">
                  <a:moveTo>
                    <a:pt x="0" y="0"/>
                  </a:moveTo>
                  <a:lnTo>
                    <a:pt x="3981628" y="0"/>
                  </a:lnTo>
                  <a:lnTo>
                    <a:pt x="3981628" y="465456"/>
                  </a:lnTo>
                  <a:lnTo>
                    <a:pt x="0" y="465456"/>
                  </a:lnTo>
                  <a:close/>
                </a:path>
              </a:pathLst>
            </a:custGeom>
            <a:solidFill>
              <a:srgbClr val="357527">
                <a:alpha val="95686"/>
              </a:srgbClr>
            </a:solidFill>
            <a:ln w="38100" cap="sq">
              <a:solidFill>
                <a:srgbClr val="FFFFFF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981627" cy="50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46" name="Freeform 46"/>
          <p:cNvSpPr/>
          <p:nvPr/>
        </p:nvSpPr>
        <p:spPr>
          <a:xfrm>
            <a:off x="424306" y="405370"/>
            <a:ext cx="675930" cy="965614"/>
          </a:xfrm>
          <a:custGeom>
            <a:avLst/>
            <a:gdLst/>
            <a:ahLst/>
            <a:cxnLst/>
            <a:rect l="l" t="t" r="r" b="b"/>
            <a:pathLst>
              <a:path w="1013895" h="1448421">
                <a:moveTo>
                  <a:pt x="0" y="0"/>
                </a:moveTo>
                <a:lnTo>
                  <a:pt x="1013895" y="0"/>
                </a:lnTo>
                <a:lnTo>
                  <a:pt x="1013895" y="1448421"/>
                </a:lnTo>
                <a:lnTo>
                  <a:pt x="0" y="14484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1487803" y="413856"/>
            <a:ext cx="968430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86"/>
              </a:lnSpc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9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mbria Bold"/>
              <a:sym typeface="Cambria Bold"/>
            </a:endParaRP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55BA2457-ECBD-9B12-6F09-785C5887878A}"/>
              </a:ext>
            </a:extLst>
          </p:cNvPr>
          <p:cNvGrpSpPr/>
          <p:nvPr/>
        </p:nvGrpSpPr>
        <p:grpSpPr>
          <a:xfrm>
            <a:off x="457200" y="1651000"/>
            <a:ext cx="11343389" cy="4572000"/>
            <a:chOff x="0" y="0"/>
            <a:chExt cx="4481339" cy="1626079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D0062AB2-20C7-F25B-0859-22F5F0270A48}"/>
                </a:ext>
              </a:extLst>
            </p:cNvPr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A8A6E03F-FFCF-5C0A-D145-1558905C3040}"/>
                </a:ext>
              </a:extLst>
            </p:cNvPr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4B6E54-E9D6-9F98-C981-468DA62EF460}"/>
              </a:ext>
            </a:extLst>
          </p:cNvPr>
          <p:cNvSpPr txBox="1"/>
          <p:nvPr/>
        </p:nvSpPr>
        <p:spPr>
          <a:xfrm>
            <a:off x="762000" y="2159000"/>
            <a:ext cx="1061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Vào dịp lễ Mừng xuân, chẳng những trẻ em được vui đùa thoả thích mà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.</a:t>
            </a:r>
            <a:endParaRPr lang="vi-VN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Mặc dù thiên nhiên khắc nghiệt nhưng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.</a:t>
            </a:r>
            <a:endParaRPr lang="vi-VN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Nhờ bố kể những câu chuyện cổ tích mà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.</a:t>
            </a:r>
            <a:endParaRPr lang="vi-VN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32ECA1-6817-5C67-A313-683BC710EFAA}"/>
              </a:ext>
            </a:extLst>
          </p:cNvPr>
          <p:cNvGrpSpPr/>
          <p:nvPr/>
        </p:nvGrpSpPr>
        <p:grpSpPr>
          <a:xfrm>
            <a:off x="7924800" y="2971800"/>
            <a:ext cx="660400" cy="609600"/>
            <a:chOff x="10809358" y="1015880"/>
            <a:chExt cx="997131" cy="8054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6FA943A-4BFA-E811-AD16-F9E26EDE2CEB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023506C3-0FE5-B2B7-FB36-C7B0493640D6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450F37-EA21-D00E-9D79-24E586568DFA}"/>
              </a:ext>
            </a:extLst>
          </p:cNvPr>
          <p:cNvGrpSpPr/>
          <p:nvPr/>
        </p:nvGrpSpPr>
        <p:grpSpPr>
          <a:xfrm>
            <a:off x="3302000" y="2616200"/>
            <a:ext cx="660400" cy="609600"/>
            <a:chOff x="10809358" y="1015880"/>
            <a:chExt cx="997131" cy="80540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0D5906B-3CC1-96A5-67DA-1600B636CFE9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20B3DA27-E2DE-26B0-13F4-03B9A5E2668C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2D83E5-318F-92C5-6B4D-0FA94C75F872}"/>
              </a:ext>
            </a:extLst>
          </p:cNvPr>
          <p:cNvGrpSpPr/>
          <p:nvPr/>
        </p:nvGrpSpPr>
        <p:grpSpPr>
          <a:xfrm>
            <a:off x="8128000" y="3632200"/>
            <a:ext cx="660400" cy="609600"/>
            <a:chOff x="10809358" y="1015880"/>
            <a:chExt cx="997131" cy="80540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50CA7F9-BE01-F37A-EBCF-CFCF0AE061A0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0235C234-230D-9E1C-26EB-43CD922A0784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99F6-0758-428E-A488-0EDE429CB0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F34280-9C4E-4812-833A-83E4E76D15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312079572639">
            <a:hlinkClick r:id="" action="ppaction://media"/>
            <a:extLst>
              <a:ext uri="{FF2B5EF4-FFF2-40B4-BE49-F238E27FC236}">
                <a16:creationId xmlns:a16="http://schemas.microsoft.com/office/drawing/2014/main" id="{FCDD6990-B41F-4136-AE06-8912537A0E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8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98603" y="1477270"/>
            <a:ext cx="13857117" cy="6270345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2101" y="4177303"/>
            <a:ext cx="13231083" cy="2773015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685854" y="609600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785" y="526612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2730705" y="1083962"/>
            <a:ext cx="6730591" cy="3732419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55510" y="1756135"/>
            <a:ext cx="410171" cy="410171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65681" y="2283482"/>
            <a:ext cx="245339" cy="245339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00791" y="3341153"/>
            <a:ext cx="559140" cy="55914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00123" y="3949697"/>
            <a:ext cx="337639" cy="337639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841762" y="323774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30740" y="323774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62757" y="89435"/>
            <a:ext cx="11343389" cy="6361433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9" name="Freeform 49"/>
          <p:cNvSpPr/>
          <p:nvPr/>
        </p:nvSpPr>
        <p:spPr>
          <a:xfrm>
            <a:off x="4410485" y="2941660"/>
            <a:ext cx="3922176" cy="3826905"/>
          </a:xfrm>
          <a:custGeom>
            <a:avLst/>
            <a:gdLst/>
            <a:ahLst/>
            <a:cxnLst/>
            <a:rect l="l" t="t" r="r" b="b"/>
            <a:pathLst>
              <a:path w="4232711" h="4420586">
                <a:moveTo>
                  <a:pt x="0" y="0"/>
                </a:moveTo>
                <a:lnTo>
                  <a:pt x="4232711" y="0"/>
                </a:lnTo>
                <a:lnTo>
                  <a:pt x="4232711" y="4420586"/>
                </a:lnTo>
                <a:lnTo>
                  <a:pt x="0" y="44205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pic>
        <p:nvPicPr>
          <p:cNvPr id="21" name="Đếm ngược 3 phút có tiếng">
            <a:hlinkClick r:id="" action="ppaction://media"/>
            <a:extLst>
              <a:ext uri="{FF2B5EF4-FFF2-40B4-BE49-F238E27FC236}">
                <a16:creationId xmlns:a16="http://schemas.microsoft.com/office/drawing/2014/main" id="{D5B14790-68BD-4229-B0FB-2547CEAFCB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80750" y="254343"/>
            <a:ext cx="4747420" cy="267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98603" y="1477270"/>
            <a:ext cx="13857117" cy="6270345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2101" y="4177303"/>
            <a:ext cx="13231083" cy="2773015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685854" y="609600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785" y="526612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2730705" y="1083962"/>
            <a:ext cx="6730591" cy="3732419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55510" y="1756135"/>
            <a:ext cx="410171" cy="410171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65681" y="2283482"/>
            <a:ext cx="245339" cy="245339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00791" y="3341153"/>
            <a:ext cx="559140" cy="55914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00123" y="3949697"/>
            <a:ext cx="337639" cy="337639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841762" y="323774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30740" y="323774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62757" y="89435"/>
            <a:ext cx="11343389" cy="6361433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9" name="Freeform 49"/>
          <p:cNvSpPr/>
          <p:nvPr/>
        </p:nvSpPr>
        <p:spPr>
          <a:xfrm>
            <a:off x="4410485" y="2941660"/>
            <a:ext cx="3922176" cy="3826905"/>
          </a:xfrm>
          <a:custGeom>
            <a:avLst/>
            <a:gdLst/>
            <a:ahLst/>
            <a:cxnLst/>
            <a:rect l="l" t="t" r="r" b="b"/>
            <a:pathLst>
              <a:path w="4232711" h="4420586">
                <a:moveTo>
                  <a:pt x="0" y="0"/>
                </a:moveTo>
                <a:lnTo>
                  <a:pt x="4232711" y="0"/>
                </a:lnTo>
                <a:lnTo>
                  <a:pt x="4232711" y="4420586"/>
                </a:lnTo>
                <a:lnTo>
                  <a:pt x="0" y="44205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pic>
        <p:nvPicPr>
          <p:cNvPr id="17" name="6330214474533">
            <a:hlinkClick r:id="" action="ppaction://media"/>
            <a:extLst>
              <a:ext uri="{FF2B5EF4-FFF2-40B4-BE49-F238E27FC236}">
                <a16:creationId xmlns:a16="http://schemas.microsoft.com/office/drawing/2014/main" id="{D045FDCC-5ACB-4C75-BB76-08181F0C6A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3273" y="5276443"/>
            <a:ext cx="405023" cy="8752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48EC3A-F0BF-4560-BE1A-4DFA89D2D5CF}"/>
              </a:ext>
            </a:extLst>
          </p:cNvPr>
          <p:cNvSpPr txBox="1"/>
          <p:nvPr/>
        </p:nvSpPr>
        <p:spPr>
          <a:xfrm>
            <a:off x="787385" y="725083"/>
            <a:ext cx="1061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Vào dịp lễ Mừng xuân, chẳng những trẻ em được vui đùa thoả thích mà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.</a:t>
            </a:r>
            <a:endParaRPr lang="vi-VN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Mặc dù thiên nhiên khắc nghiệt nhưng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.</a:t>
            </a:r>
            <a:endParaRPr lang="vi-VN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Nhờ bố kể những câu chuyện cổ tích mà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.</a:t>
            </a:r>
            <a:endParaRPr lang="vi-VN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9F5AB0-CFD1-49F1-BCDC-346DDD2C90D7}"/>
              </a:ext>
            </a:extLst>
          </p:cNvPr>
          <p:cNvGrpSpPr/>
          <p:nvPr/>
        </p:nvGrpSpPr>
        <p:grpSpPr>
          <a:xfrm>
            <a:off x="3302000" y="1170164"/>
            <a:ext cx="660400" cy="609600"/>
            <a:chOff x="10809358" y="1015880"/>
            <a:chExt cx="997131" cy="80540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43111C8-9233-4ADE-A548-2A5A43D48370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02135443-D35F-441C-8065-615A7C4CE162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7DBE37-8ED5-4743-9BB4-6497CFCD0D2F}"/>
              </a:ext>
            </a:extLst>
          </p:cNvPr>
          <p:cNvGrpSpPr/>
          <p:nvPr/>
        </p:nvGrpSpPr>
        <p:grpSpPr>
          <a:xfrm>
            <a:off x="7948442" y="1637992"/>
            <a:ext cx="660400" cy="609600"/>
            <a:chOff x="10809358" y="1015880"/>
            <a:chExt cx="997131" cy="80540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EB500BA-457E-4691-9C00-168811C2C2E9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31C338C4-1944-4664-ABF1-D06CE8C898A1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EFE024-A91C-4E61-8E93-BA666352323B}"/>
              </a:ext>
            </a:extLst>
          </p:cNvPr>
          <p:cNvGrpSpPr/>
          <p:nvPr/>
        </p:nvGrpSpPr>
        <p:grpSpPr>
          <a:xfrm>
            <a:off x="8076029" y="2265321"/>
            <a:ext cx="660400" cy="609600"/>
            <a:chOff x="10809358" y="1015880"/>
            <a:chExt cx="997131" cy="80540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2F59FFE-D55D-42E3-A8CD-56C3CFFCF2DE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FE329D3E-0DFF-4B44-A922-BDD11B408884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5112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98603" y="1477270"/>
            <a:ext cx="13857117" cy="6270345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2101" y="4177303"/>
            <a:ext cx="13231083" cy="2773015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685854" y="609600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785" y="526612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2730705" y="1083962"/>
            <a:ext cx="6730591" cy="3732419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55510" y="1756135"/>
            <a:ext cx="410171" cy="410171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65681" y="2283482"/>
            <a:ext cx="245339" cy="245339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00791" y="3341153"/>
            <a:ext cx="559140" cy="55914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00123" y="3949697"/>
            <a:ext cx="337639" cy="337639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841762" y="323774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30740" y="323774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62757" y="89435"/>
            <a:ext cx="11343389" cy="6361433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9" name="Freeform 49"/>
          <p:cNvSpPr/>
          <p:nvPr/>
        </p:nvSpPr>
        <p:spPr>
          <a:xfrm>
            <a:off x="4410485" y="2941660"/>
            <a:ext cx="3922176" cy="3826905"/>
          </a:xfrm>
          <a:custGeom>
            <a:avLst/>
            <a:gdLst/>
            <a:ahLst/>
            <a:cxnLst/>
            <a:rect l="l" t="t" r="r" b="b"/>
            <a:pathLst>
              <a:path w="4232711" h="4420586">
                <a:moveTo>
                  <a:pt x="0" y="0"/>
                </a:moveTo>
                <a:lnTo>
                  <a:pt x="4232711" y="0"/>
                </a:lnTo>
                <a:lnTo>
                  <a:pt x="4232711" y="4420586"/>
                </a:lnTo>
                <a:lnTo>
                  <a:pt x="0" y="44205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2AF623-9985-4161-ADC2-4831D31D3955}"/>
              </a:ext>
            </a:extLst>
          </p:cNvPr>
          <p:cNvSpPr txBox="1"/>
          <p:nvPr/>
        </p:nvSpPr>
        <p:spPr>
          <a:xfrm>
            <a:off x="2880361" y="1085760"/>
            <a:ext cx="8730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 Bold" panose="02040803050406030204" pitchFamily="18" charset="0"/>
              </a:rPr>
              <a:t>Lan </a:t>
            </a:r>
            <a:r>
              <a:rPr lang="en-US" sz="3600" dirty="0" err="1">
                <a:solidFill>
                  <a:srgbClr val="FF0000"/>
                </a:solidFill>
                <a:latin typeface="Cambria Bold" panose="02040803050406030204" pitchFamily="18" charset="0"/>
              </a:rPr>
              <a:t>càng</a:t>
            </a:r>
            <a:r>
              <a:rPr lang="en-US" sz="3600" dirty="0">
                <a:solidFill>
                  <a:srgbClr val="FF0000"/>
                </a:solidFill>
                <a:latin typeface="Cambria Bold" panose="020408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 Bold" panose="02040803050406030204" pitchFamily="18" charset="0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Cambria Bold" panose="020408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 Bold" panose="020408030504060302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Cambria Bold" panose="02040803050406030204" pitchFamily="18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227093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320" y="1524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2101" y="4177303"/>
            <a:ext cx="13231083" cy="2773015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685854" y="609600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785" y="526612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1350238" y="299085"/>
            <a:ext cx="10078495" cy="793116"/>
            <a:chOff x="0" y="0"/>
            <a:chExt cx="3981627" cy="465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81628" cy="465456"/>
            </a:xfrm>
            <a:custGeom>
              <a:avLst/>
              <a:gdLst/>
              <a:ahLst/>
              <a:cxnLst/>
              <a:rect l="l" t="t" r="r" b="b"/>
              <a:pathLst>
                <a:path w="3981628" h="465456">
                  <a:moveTo>
                    <a:pt x="0" y="0"/>
                  </a:moveTo>
                  <a:lnTo>
                    <a:pt x="3981628" y="0"/>
                  </a:lnTo>
                  <a:lnTo>
                    <a:pt x="3981628" y="465456"/>
                  </a:lnTo>
                  <a:lnTo>
                    <a:pt x="0" y="465456"/>
                  </a:lnTo>
                  <a:close/>
                </a:path>
              </a:pathLst>
            </a:custGeom>
            <a:solidFill>
              <a:srgbClr val="357527">
                <a:alpha val="95686"/>
              </a:srgbClr>
            </a:solidFill>
            <a:ln w="38100" cap="sq">
              <a:solidFill>
                <a:srgbClr val="FFFFFF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981627" cy="50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487803" y="413856"/>
            <a:ext cx="968430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6"/>
              </a:lnSpc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9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Cambria Bold"/>
              <a:sym typeface="Cambria Bold"/>
            </a:endParaRP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55BA2457-ECBD-9B12-6F09-785C5887878A}"/>
              </a:ext>
            </a:extLst>
          </p:cNvPr>
          <p:cNvGrpSpPr/>
          <p:nvPr/>
        </p:nvGrpSpPr>
        <p:grpSpPr>
          <a:xfrm>
            <a:off x="457200" y="1651000"/>
            <a:ext cx="11480800" cy="4572000"/>
            <a:chOff x="0" y="0"/>
            <a:chExt cx="4481339" cy="1626079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D0062AB2-20C7-F25B-0859-22F5F0270A48}"/>
                </a:ext>
              </a:extLst>
            </p:cNvPr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A8A6E03F-FFCF-5C0A-D145-1558905C3040}"/>
                </a:ext>
              </a:extLst>
            </p:cNvPr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6C7290-3DE2-38F6-EF1D-A37195670351}"/>
              </a:ext>
            </a:extLst>
          </p:cNvPr>
          <p:cNvSpPr txBox="1"/>
          <p:nvPr/>
        </p:nvSpPr>
        <p:spPr>
          <a:xfrm>
            <a:off x="711200" y="2209800"/>
            <a:ext cx="10871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...,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...</a:t>
            </a:r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hễ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</a:t>
            </a:r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</a:t>
            </a:r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77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98603" y="1477270"/>
            <a:ext cx="13857117" cy="6270345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2101" y="4177303"/>
            <a:ext cx="13231083" cy="2773015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685854" y="609600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785" y="526612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2730705" y="1083962"/>
            <a:ext cx="6730591" cy="3732419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55510" y="1756135"/>
            <a:ext cx="410171" cy="410171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65681" y="2283482"/>
            <a:ext cx="245339" cy="245339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00791" y="3341153"/>
            <a:ext cx="559140" cy="55914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00123" y="3949697"/>
            <a:ext cx="337639" cy="337639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841762" y="323774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30740" y="323774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62757" y="89435"/>
            <a:ext cx="11343389" cy="6361433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9" name="Freeform 49"/>
          <p:cNvSpPr/>
          <p:nvPr/>
        </p:nvSpPr>
        <p:spPr>
          <a:xfrm>
            <a:off x="4410485" y="2941660"/>
            <a:ext cx="3922176" cy="3826905"/>
          </a:xfrm>
          <a:custGeom>
            <a:avLst/>
            <a:gdLst/>
            <a:ahLst/>
            <a:cxnLst/>
            <a:rect l="l" t="t" r="r" b="b"/>
            <a:pathLst>
              <a:path w="4232711" h="4420586">
                <a:moveTo>
                  <a:pt x="0" y="0"/>
                </a:moveTo>
                <a:lnTo>
                  <a:pt x="4232711" y="0"/>
                </a:lnTo>
                <a:lnTo>
                  <a:pt x="4232711" y="4420586"/>
                </a:lnTo>
                <a:lnTo>
                  <a:pt x="0" y="44205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pic>
        <p:nvPicPr>
          <p:cNvPr id="20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FD110A9F-622B-4B0B-9CB9-AB01C7C6A50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07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36491" y="292014"/>
            <a:ext cx="4703344" cy="264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98603" y="1477270"/>
            <a:ext cx="13857117" cy="6270345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2101" y="4177303"/>
            <a:ext cx="13231083" cy="2773015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685854" y="609600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785" y="526612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2730705" y="1083962"/>
            <a:ext cx="6730591" cy="3732419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55510" y="1756135"/>
            <a:ext cx="410171" cy="410171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65681" y="2283482"/>
            <a:ext cx="245339" cy="245339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00791" y="3341153"/>
            <a:ext cx="559140" cy="55914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00123" y="3949697"/>
            <a:ext cx="337639" cy="337639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841762" y="323774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30740" y="323774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62757" y="89435"/>
            <a:ext cx="11343389" cy="6361433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2967" y="899310"/>
            <a:ext cx="7202987" cy="2564606"/>
          </a:xfrm>
          <a:prstGeom prst="rect">
            <a:avLst/>
          </a:prstGeom>
        </p:spPr>
      </p:pic>
      <p:sp>
        <p:nvSpPr>
          <p:cNvPr id="19" name="Freeform 49"/>
          <p:cNvSpPr/>
          <p:nvPr/>
        </p:nvSpPr>
        <p:spPr>
          <a:xfrm>
            <a:off x="4410485" y="2941660"/>
            <a:ext cx="3922176" cy="3826905"/>
          </a:xfrm>
          <a:custGeom>
            <a:avLst/>
            <a:gdLst/>
            <a:ahLst/>
            <a:cxnLst/>
            <a:rect l="l" t="t" r="r" b="b"/>
            <a:pathLst>
              <a:path w="4232711" h="4420586">
                <a:moveTo>
                  <a:pt x="0" y="0"/>
                </a:moveTo>
                <a:lnTo>
                  <a:pt x="4232711" y="0"/>
                </a:lnTo>
                <a:lnTo>
                  <a:pt x="4232711" y="4420586"/>
                </a:lnTo>
                <a:lnTo>
                  <a:pt x="0" y="44205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843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15958229680">
            <a:hlinkClick r:id="" action="ppaction://media"/>
            <a:extLst>
              <a:ext uri="{FF2B5EF4-FFF2-40B4-BE49-F238E27FC236}">
                <a16:creationId xmlns:a16="http://schemas.microsoft.com/office/drawing/2014/main" id="{C5106334-7612-4BDC-8532-BD3F84B882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3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98603" y="1477270"/>
            <a:ext cx="13857117" cy="6270345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2101" y="4177303"/>
            <a:ext cx="13231083" cy="2773015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685854" y="609600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785" y="526612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2730705" y="1083962"/>
            <a:ext cx="6730591" cy="3732419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55510" y="1756135"/>
            <a:ext cx="410171" cy="410171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65681" y="2283482"/>
            <a:ext cx="245339" cy="245339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00791" y="3341153"/>
            <a:ext cx="559140" cy="55914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00123" y="3949697"/>
            <a:ext cx="337639" cy="337639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841762" y="323774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30740" y="323774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817" y="724108"/>
            <a:ext cx="11560459" cy="26170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0948C2-00CB-4DE2-94A6-816358D532AE}"/>
              </a:ext>
            </a:extLst>
          </p:cNvPr>
          <p:cNvSpPr txBox="1"/>
          <p:nvPr/>
        </p:nvSpPr>
        <p:spPr>
          <a:xfrm>
            <a:off x="2559966" y="2741950"/>
            <a:ext cx="837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 panose="02040803050406030204" pitchFamily="18" charset="0"/>
              </a:rPr>
              <a:t>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143773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98603" y="1477270"/>
            <a:ext cx="13857117" cy="6270345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2101" y="4177303"/>
            <a:ext cx="13231083" cy="2773015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685854" y="609600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785" y="526612"/>
            <a:ext cx="10820400" cy="1270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2730705" y="1083962"/>
            <a:ext cx="6730591" cy="3732419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00791" y="3341153"/>
            <a:ext cx="559140" cy="55914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00123" y="3949697"/>
            <a:ext cx="337639" cy="337639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841762" y="323774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30740" y="3237742"/>
            <a:ext cx="1380978" cy="1380978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20551" y="1148912"/>
            <a:ext cx="11343389" cy="3962400"/>
            <a:chOff x="0" y="0"/>
            <a:chExt cx="4481339" cy="16260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</p:spTree>
    <p:extLst>
      <p:ext uri="{BB962C8B-B14F-4D97-AF65-F5344CB8AC3E}">
        <p14:creationId xmlns:p14="http://schemas.microsoft.com/office/powerpoint/2010/main" val="1319262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79B34-4EFB-4BA6-9B73-58FDBD8BA5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444BB4-F90F-4989-A11F-CE9EA02E07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E940A-0FB1-4ACD-B230-2ED6EEAA9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7" t="15038" r="3982" b="23720"/>
          <a:stretch/>
        </p:blipFill>
        <p:spPr>
          <a:xfrm>
            <a:off x="0" y="-1"/>
            <a:ext cx="12192000" cy="7040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BDF604-85F9-47A5-9E6A-72B0C880A8D0}"/>
              </a:ext>
            </a:extLst>
          </p:cNvPr>
          <p:cNvSpPr txBox="1"/>
          <p:nvPr/>
        </p:nvSpPr>
        <p:spPr>
          <a:xfrm>
            <a:off x="297711" y="322402"/>
            <a:ext cx="6092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: “</a:t>
            </a:r>
            <a:r>
              <a:rPr lang="en-US" sz="4000" b="1" dirty="0" err="1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Chuyền</a:t>
            </a:r>
            <a:r>
              <a:rPr lang="en-US" sz="4000" b="1" dirty="0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bóng</a:t>
            </a:r>
            <a:r>
              <a:rPr lang="en-US" sz="4000" b="1" dirty="0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”</a:t>
            </a:r>
          </a:p>
        </p:txBody>
      </p:sp>
      <p:pic>
        <p:nvPicPr>
          <p:cNvPr id="7" name="6311993518996">
            <a:hlinkClick r:id="" action="ppaction://media"/>
            <a:extLst>
              <a:ext uri="{FF2B5EF4-FFF2-40B4-BE49-F238E27FC236}">
                <a16:creationId xmlns:a16="http://schemas.microsoft.com/office/drawing/2014/main" id="{82C9C7B6-57E2-40BC-BCEA-FF0F033EED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711" y="6317630"/>
            <a:ext cx="339947" cy="4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5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83AC5-166D-FDF5-3A82-2474D8507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ECB71348-BF25-1565-D8B4-AE26A7CC5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53907E0-69AF-36B0-BA30-2212ACBA00F5}"/>
              </a:ext>
            </a:extLst>
          </p:cNvPr>
          <p:cNvSpPr/>
          <p:nvPr/>
        </p:nvSpPr>
        <p:spPr>
          <a:xfrm>
            <a:off x="130629" y="1193870"/>
            <a:ext cx="11919857" cy="3486987"/>
          </a:xfrm>
          <a:prstGeom prst="roundRect">
            <a:avLst>
              <a:gd name="adj" fmla="val 10546"/>
            </a:avLst>
          </a:prstGeom>
          <a:solidFill>
            <a:srgbClr val="FFFFFF">
              <a:alpha val="90980"/>
            </a:srgb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r>
              <a:rPr lang="vi-VN" sz="4400" b="1" dirty="0">
                <a:solidFill>
                  <a:prstClr val="black"/>
                </a:solidFill>
                <a:latin typeface="Calibri Light" panose="020F0302020204030204"/>
              </a:rPr>
              <a:t>Tìm kết từ thích hợp thay cho chỗ trống dưới đây:</a:t>
            </a:r>
            <a:endParaRPr lang="en-US" sz="4400" b="1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 defTabSz="914423">
              <a:defRPr/>
            </a:pPr>
            <a:r>
              <a:rPr lang="vi-VN" sz="4400" b="1" dirty="0">
                <a:solidFill>
                  <a:prstClr val="black"/>
                </a:solidFill>
                <a:latin typeface="Calibri Light" panose="020F0302020204030204"/>
              </a:rPr>
              <a:t>Tấm chăm chỉ, hiền lành … Cám thì lười biếng, </a:t>
            </a:r>
            <a:endParaRPr lang="en-US" sz="4400" b="1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 defTabSz="914423">
              <a:defRPr/>
            </a:pPr>
            <a:r>
              <a:rPr lang="vi-VN" sz="4400" b="1" dirty="0">
                <a:solidFill>
                  <a:prstClr val="black"/>
                </a:solidFill>
                <a:latin typeface="Calibri Light" panose="020F0302020204030204"/>
              </a:rPr>
              <a:t>độc ác.</a:t>
            </a:r>
          </a:p>
        </p:txBody>
      </p:sp>
    </p:spTree>
    <p:extLst>
      <p:ext uri="{BB962C8B-B14F-4D97-AF65-F5344CB8AC3E}">
        <p14:creationId xmlns:p14="http://schemas.microsoft.com/office/powerpoint/2010/main" val="25689354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79B34-4EFB-4BA6-9B73-58FDBD8BA5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444BB4-F90F-4989-A11F-CE9EA02E07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E940A-0FB1-4ACD-B230-2ED6EEAA9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7" t="15038" r="3982" b="23720"/>
          <a:stretch/>
        </p:blipFill>
        <p:spPr>
          <a:xfrm>
            <a:off x="0" y="-1"/>
            <a:ext cx="12192000" cy="7040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BDF604-85F9-47A5-9E6A-72B0C880A8D0}"/>
              </a:ext>
            </a:extLst>
          </p:cNvPr>
          <p:cNvSpPr txBox="1"/>
          <p:nvPr/>
        </p:nvSpPr>
        <p:spPr>
          <a:xfrm>
            <a:off x="297711" y="322402"/>
            <a:ext cx="6092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: “</a:t>
            </a:r>
            <a:r>
              <a:rPr lang="en-US" sz="4000" b="1" dirty="0" err="1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Chuyền</a:t>
            </a:r>
            <a:r>
              <a:rPr lang="en-US" sz="4000" b="1" dirty="0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bóng</a:t>
            </a:r>
            <a:r>
              <a:rPr lang="en-US" sz="4000" b="1" dirty="0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”</a:t>
            </a:r>
          </a:p>
        </p:txBody>
      </p:sp>
      <p:pic>
        <p:nvPicPr>
          <p:cNvPr id="9" name="6311993399491">
            <a:hlinkClick r:id="" action="ppaction://media"/>
            <a:extLst>
              <a:ext uri="{FF2B5EF4-FFF2-40B4-BE49-F238E27FC236}">
                <a16:creationId xmlns:a16="http://schemas.microsoft.com/office/drawing/2014/main" id="{C0164B53-862F-4A70-AA56-AE9016DA72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369" y="6302372"/>
            <a:ext cx="414374" cy="46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4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C1527E-D2CD-4910-830B-21CE711C85B4}"/>
              </a:ext>
            </a:extLst>
          </p:cNvPr>
          <p:cNvSpPr/>
          <p:nvPr/>
        </p:nvSpPr>
        <p:spPr>
          <a:xfrm>
            <a:off x="97971" y="1171843"/>
            <a:ext cx="11756572" cy="3193328"/>
          </a:xfrm>
          <a:prstGeom prst="roundRect">
            <a:avLst>
              <a:gd name="adj" fmla="val 10546"/>
            </a:avLst>
          </a:prstGeom>
          <a:solidFill>
            <a:srgbClr val="FFFFFF">
              <a:alpha val="89804"/>
            </a:srgb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r>
              <a:rPr lang="vi-VN" sz="4400" b="1" dirty="0">
                <a:solidFill>
                  <a:prstClr val="black"/>
                </a:solidFill>
                <a:latin typeface="Calibri Light" panose="020F0302020204030204"/>
              </a:rPr>
              <a:t>Tìm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dấu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câu</a:t>
            </a:r>
            <a:r>
              <a:rPr lang="vi-VN" sz="4400" b="1" dirty="0">
                <a:solidFill>
                  <a:prstClr val="black"/>
                </a:solidFill>
                <a:latin typeface="Calibri Light" panose="020F0302020204030204"/>
              </a:rPr>
              <a:t> thích hợp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vào</a:t>
            </a:r>
            <a:r>
              <a:rPr lang="vi-VN" sz="4400" b="1" dirty="0">
                <a:solidFill>
                  <a:prstClr val="black"/>
                </a:solidFill>
                <a:latin typeface="Calibri Light" panose="020F0302020204030204"/>
              </a:rPr>
              <a:t> chỗ trống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ghép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vi-VN" sz="4400" b="1">
                <a:solidFill>
                  <a:prstClr val="black"/>
                </a:solidFill>
                <a:latin typeface="Calibri Light" panose="020F0302020204030204"/>
              </a:rPr>
              <a:t>dưới đây:</a:t>
            </a:r>
            <a:endParaRPr lang="vi-VN" sz="4400" b="1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 defTabSz="914423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Tôi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học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…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mẹ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tôi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.</a:t>
            </a:r>
            <a:endParaRPr lang="vi-VN" sz="44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148078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79B34-4EFB-4BA6-9B73-58FDBD8BA5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444BB4-F90F-4989-A11F-CE9EA02E07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E940A-0FB1-4ACD-B230-2ED6EEAA9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7" t="15038" r="3982" b="23720"/>
          <a:stretch/>
        </p:blipFill>
        <p:spPr>
          <a:xfrm>
            <a:off x="0" y="-1"/>
            <a:ext cx="12192000" cy="7040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BDF604-85F9-47A5-9E6A-72B0C880A8D0}"/>
              </a:ext>
            </a:extLst>
          </p:cNvPr>
          <p:cNvSpPr txBox="1"/>
          <p:nvPr/>
        </p:nvSpPr>
        <p:spPr>
          <a:xfrm>
            <a:off x="297711" y="322402"/>
            <a:ext cx="6092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: “</a:t>
            </a:r>
            <a:r>
              <a:rPr lang="en-US" sz="4000" b="1" dirty="0" err="1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Chuyền</a:t>
            </a:r>
            <a:r>
              <a:rPr lang="en-US" sz="4000" b="1" dirty="0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bóng</a:t>
            </a:r>
            <a:r>
              <a:rPr lang="en-US" sz="4000" b="1" dirty="0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 Bold" panose="02040803050406030204" pitchFamily="18" charset="0"/>
              </a:rPr>
              <a:t>”</a:t>
            </a:r>
          </a:p>
        </p:txBody>
      </p:sp>
      <p:pic>
        <p:nvPicPr>
          <p:cNvPr id="8" name="6311993384623">
            <a:hlinkClick r:id="" action="ppaction://media"/>
            <a:extLst>
              <a:ext uri="{FF2B5EF4-FFF2-40B4-BE49-F238E27FC236}">
                <a16:creationId xmlns:a16="http://schemas.microsoft.com/office/drawing/2014/main" id="{832A6BB9-0902-4942-A99D-A4B47AFB4E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5516" y="6317629"/>
            <a:ext cx="435935" cy="4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2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113566-C346-452A-A44D-D2EBABAAB678}"/>
              </a:ext>
            </a:extLst>
          </p:cNvPr>
          <p:cNvSpPr/>
          <p:nvPr/>
        </p:nvSpPr>
        <p:spPr>
          <a:xfrm>
            <a:off x="1306287" y="431801"/>
            <a:ext cx="8594712" cy="1385604"/>
          </a:xfrm>
          <a:prstGeom prst="roundRect">
            <a:avLst>
              <a:gd name="adj" fmla="val 10546"/>
            </a:avLst>
          </a:prstGeom>
          <a:solidFill>
            <a:schemeClr val="bg1">
              <a:alpha val="85098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23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vế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ghép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thể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nối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với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nhau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bằng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những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cách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</a:rPr>
              <a:t>?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D9CB6C6-B311-432E-99E2-B0B44815FE94}"/>
              </a:ext>
            </a:extLst>
          </p:cNvPr>
          <p:cNvSpPr/>
          <p:nvPr/>
        </p:nvSpPr>
        <p:spPr>
          <a:xfrm>
            <a:off x="492036" y="2307453"/>
            <a:ext cx="11039565" cy="3458347"/>
          </a:xfrm>
          <a:prstGeom prst="round2DiagRect">
            <a:avLst/>
          </a:prstGeom>
          <a:solidFill>
            <a:schemeClr val="bg1"/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23"/>
            <a:r>
              <a:rPr lang="en-US" sz="4268" b="1" dirty="0">
                <a:solidFill>
                  <a:srgbClr val="0070C0"/>
                </a:solidFill>
                <a:cs typeface="Arial" panose="020B0604020202020204" pitchFamily="34" charset="0"/>
              </a:rPr>
              <a:t>   </a:t>
            </a:r>
            <a:r>
              <a:rPr lang="vi-VN" sz="4268" b="1" dirty="0">
                <a:solidFill>
                  <a:srgbClr val="0070C0"/>
                </a:solidFill>
                <a:cs typeface="Arial" panose="020B0604020202020204" pitchFamily="34" charset="0"/>
              </a:rPr>
              <a:t>Các vế trong câu ghép có thể nối với nhau bằng một kết từ ( và, rồi, hoặc, còn, hay, nhưng…) hoặc nối trực tiếp bằng dấu câu (dấu phẩy, dấu chấm phẩy,…)</a:t>
            </a:r>
            <a:endParaRPr lang="en-US" sz="4268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474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30335255853">
            <a:hlinkClick r:id="" action="ppaction://media"/>
            <a:extLst>
              <a:ext uri="{FF2B5EF4-FFF2-40B4-BE49-F238E27FC236}">
                <a16:creationId xmlns:a16="http://schemas.microsoft.com/office/drawing/2014/main" id="{09C5AC49-DBBB-4865-B624-F21634D4B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6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6&quot;&gt;&lt;property id=&quot;20148&quot; value=&quot;5&quot;/&gt;&lt;property id=&quot;20300&quot; value=&quot;Slide 13&quot;/&gt;&lt;property id=&quot;20307&quot; value=&quot;270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21&quot;&gt;&lt;property id=&quot;20148&quot; value=&quot;5&quot;/&gt;&lt;property id=&quot;20300&quot; value=&quot;Slide 17&quot;/&gt;&lt;property id=&quot;20307&quot; value=&quot;275&quot;/&gt;&lt;/object&gt;&lt;object type=&quot;3&quot; unique_id=&quot;10169&quot;&gt;&lt;property id=&quot;20148&quot; value=&quot;5&quot;/&gt;&lt;property id=&quot;20300&quot; value=&quot;Slide 6&quot;/&gt;&lt;property id=&quot;20307&quot; value=&quot;276&quot;/&gt;&lt;/object&gt;&lt;object type=&quot;3&quot; unique_id=&quot;10170&quot;&gt;&lt;property id=&quot;20148&quot; value=&quot;5&quot;/&gt;&lt;property id=&quot;20300&quot; value=&quot;Slide 7&quot;/&gt;&lt;property id=&quot;20307&quot; value=&quot;277&quot;/&gt;&lt;/object&gt;&lt;object type=&quot;3&quot; unique_id=&quot;10171&quot;&gt;&lt;property id=&quot;20148&quot; value=&quot;5&quot;/&gt;&lt;property id=&quot;20300&quot; value=&quot;Slide 11&quot;/&gt;&lt;property id=&quot;20307&quot; value=&quot;278&quot;/&gt;&lt;/object&gt;&lt;object type=&quot;3&quot; unique_id=&quot;10172&quot;&gt;&lt;property id=&quot;20148&quot; value=&quot;5&quot;/&gt;&lt;property id=&quot;20300&quot; value=&quot;Slide 12&quot;/&gt;&lt;property id=&quot;20307&quot; value=&quot;279&quot;/&gt;&lt;/object&gt;&lt;object type=&quot;3&quot; unique_id=&quot;10283&quot;&gt;&lt;property id=&quot;20148&quot; value=&quot;5&quot;/&gt;&lt;property id=&quot;20300&quot; value=&quot;Slide 15&quot;/&gt;&lt;property id=&quot;20307&quot; value=&quot;280&quot;/&gt;&lt;/object&gt;&lt;object type=&quot;3&quot; unique_id=&quot;10284&quot;&gt;&lt;property id=&quot;20148&quot; value=&quot;5&quot;/&gt;&lt;property id=&quot;20300&quot; value=&quot;Slide 16&quot;/&gt;&lt;property id=&quot;20307&quot; value=&quot;281&quot;/&gt;&lt;/object&gt;&lt;/object&gt;&lt;object type=&quot;8&quot; unique_id=&quot;1004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otx" id="{461FDE5F-EC9E-4A8D-B9D3-B2E8A896C112}" vid="{3159866F-A93B-4465-9648-094463157AE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797</Words>
  <Application>Microsoft Office PowerPoint</Application>
  <PresentationFormat>Widescreen</PresentationFormat>
  <Paragraphs>75</Paragraphs>
  <Slides>28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#9Slide04 SFU Fenice Regular</vt:lpstr>
      <vt:lpstr>Arial</vt:lpstr>
      <vt:lpstr>Calibri</vt:lpstr>
      <vt:lpstr>Calibri Light</vt:lpstr>
      <vt:lpstr>Cambria</vt:lpstr>
      <vt:lpstr>Cambria Bold</vt:lpstr>
      <vt:lpstr>San Francisco Display Bold</vt:lpstr>
      <vt:lpstr>San Francisco Text Regular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Hien</dc:creator>
  <cp:lastModifiedBy>Admin</cp:lastModifiedBy>
  <cp:revision>58</cp:revision>
  <dcterms:created xsi:type="dcterms:W3CDTF">2017-11-10T23:39:09Z</dcterms:created>
  <dcterms:modified xsi:type="dcterms:W3CDTF">2025-02-19T12:40:12Z</dcterms:modified>
</cp:coreProperties>
</file>