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84" r:id="rId2"/>
    <p:sldId id="257" r:id="rId3"/>
    <p:sldId id="258" r:id="rId4"/>
    <p:sldId id="261" r:id="rId5"/>
    <p:sldId id="280" r:id="rId6"/>
    <p:sldId id="294" r:id="rId7"/>
    <p:sldId id="298" r:id="rId8"/>
    <p:sldId id="265" r:id="rId9"/>
    <p:sldId id="289" r:id="rId10"/>
    <p:sldId id="297" r:id="rId11"/>
    <p:sldId id="271" r:id="rId12"/>
    <p:sldId id="281" r:id="rId13"/>
    <p:sldId id="299"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iCiel Cadena" panose="020B0604020202020204" charset="0"/>
      <p:bold r:id="rId20"/>
    </p:embeddedFont>
    <p:embeddedFont>
      <p:font typeface="Quicksand Medium"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6404" autoAdjust="0"/>
  </p:normalViewPr>
  <p:slideViewPr>
    <p:cSldViewPr showGuides="1">
      <p:cViewPr varScale="1">
        <p:scale>
          <a:sx n="107" d="100"/>
          <a:sy n="107" d="100"/>
        </p:scale>
        <p:origin x="48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3/15/2022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3</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4</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8</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9</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11</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12</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13</a:t>
            </a:fld>
            <a:endParaRPr lang="en-US"/>
          </a:p>
        </p:txBody>
      </p:sp>
    </p:spTree>
    <p:extLst>
      <p:ext uri="{BB962C8B-B14F-4D97-AF65-F5344CB8AC3E}">
        <p14:creationId xmlns:p14="http://schemas.microsoft.com/office/powerpoint/2010/main" val="251455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3/15/2022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a:t>     </a:t>
            </a:r>
            <a:r>
              <a:rPr lang="en-US" sz="2800" b="1" u="sng">
                <a:solidFill>
                  <a:srgbClr val="FF0000"/>
                </a:solidFill>
              </a:rPr>
              <a:t>Kết luận : </a:t>
            </a:r>
            <a:r>
              <a:rPr lang="vi-VN" sz="2800">
                <a:solidFill>
                  <a:srgbClr val="3B6BDD"/>
                </a:solidFill>
              </a:rPr>
              <a:t>Nhặt được của rơi trả lại người đánh mất là hành động nên làm, đáng</a:t>
            </a:r>
            <a:r>
              <a:rPr lang="en-US" sz="2800">
                <a:solidFill>
                  <a:srgbClr val="3B6BDD"/>
                </a:solidFill>
              </a:rPr>
              <a:t> </a:t>
            </a:r>
            <a:r>
              <a:rPr lang="vi-VN" sz="2800">
                <a:solidFill>
                  <a:srgbClr val="3B6BDD"/>
                </a:solidFill>
              </a:rPr>
              <a:t>được 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a:t>Đã bao giờ em nhặt được đổ của người khác chưa? Lúc đó, em đã làm gì?</a:t>
            </a:r>
            <a:endParaRPr lang="en-US" sz="200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 – </a:t>
            </a:r>
            <a:r>
              <a:rPr lang="en-US" sz="2200" b="1" spc="80" dirty="0" err="1">
                <a:solidFill>
                  <a:schemeClr val="bg1"/>
                </a:solidFill>
                <a:latin typeface="iCiel Cadena" panose="02000503000000020004" pitchFamily="2" charset="77"/>
                <a:cs typeface="iCiel Cucho" pitchFamily="50" charset="0"/>
              </a:rPr>
              <a:t>Thật</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sp>
        <p:nvSpPr>
          <p:cNvPr id="2" name="TextBox 1">
            <a:extLst>
              <a:ext uri="{FF2B5EF4-FFF2-40B4-BE49-F238E27FC236}">
                <a16:creationId xmlns:a16="http://schemas.microsoft.com/office/drawing/2014/main" id="{3F81C538-4572-4404-B174-F7D186F4F481}"/>
              </a:ext>
            </a:extLst>
          </p:cNvPr>
          <p:cNvSpPr txBox="1"/>
          <p:nvPr/>
        </p:nvSpPr>
        <p:spPr>
          <a:xfrm>
            <a:off x="7092281" y="4803998"/>
            <a:ext cx="2051720" cy="338554"/>
          </a:xfrm>
          <a:prstGeom prst="rect">
            <a:avLst/>
          </a:prstGeom>
          <a:noFill/>
        </p:spPr>
        <p:txBody>
          <a:bodyPr wrap="square" rtlCol="0">
            <a:spAutoFit/>
          </a:bodyPr>
          <a:lstStyle>
            <a:defPPr>
              <a:defRPr lang="en-US"/>
            </a:defPPr>
            <a:lvl1pPr algn="r">
              <a:defRPr sz="2200" b="1" spc="80">
                <a:solidFill>
                  <a:schemeClr val="bg1"/>
                </a:solidFill>
                <a:latin typeface="iCiel Cadena" panose="02000503000000020004" pitchFamily="2" charset="77"/>
                <a:cs typeface="iCiel Cucho" pitchFamily="50" charset="0"/>
              </a:defRPr>
            </a:lvl1pPr>
          </a:lstStyle>
          <a:p>
            <a:r>
              <a:rPr lang="en-US" sz="1600" dirty="0">
                <a:solidFill>
                  <a:srgbClr val="BF2174"/>
                </a:solidFill>
                <a:latin typeface="Quicksand Medium" panose="00000600000000000000" pitchFamily="2" charset="0"/>
              </a:rPr>
              <a:t>Ban </a:t>
            </a:r>
            <a:r>
              <a:rPr lang="en-US" sz="1600" dirty="0" err="1">
                <a:solidFill>
                  <a:srgbClr val="BF2174"/>
                </a:solidFill>
                <a:latin typeface="Quicksand Medium" panose="00000600000000000000" pitchFamily="2" charset="0"/>
              </a:rPr>
              <a:t>biên</a:t>
            </a:r>
            <a:r>
              <a:rPr lang="en-US" sz="1600" dirty="0">
                <a:solidFill>
                  <a:srgbClr val="BF2174"/>
                </a:solidFill>
                <a:latin typeface="Quicksand Medium" panose="00000600000000000000" pitchFamily="2" charset="0"/>
              </a:rPr>
              <a:t> </a:t>
            </a:r>
            <a:r>
              <a:rPr lang="en-US" sz="1600" dirty="0" err="1">
                <a:solidFill>
                  <a:srgbClr val="BF2174"/>
                </a:solidFill>
                <a:latin typeface="Quicksand Medium" panose="00000600000000000000" pitchFamily="2" charset="0"/>
              </a:rPr>
              <a:t>tập</a:t>
            </a:r>
            <a:r>
              <a:rPr lang="en-US" sz="1600" dirty="0">
                <a:solidFill>
                  <a:srgbClr val="BF2174"/>
                </a:solidFill>
                <a:latin typeface="Quicksand Medium" panose="00000600000000000000" pitchFamily="2" charset="0"/>
              </a:rPr>
              <a:t> AES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504522"/>
            <a:ext cx="7344816" cy="400110"/>
          </a:xfrm>
          <a:prstGeom prst="rect">
            <a:avLst/>
          </a:prstGeom>
          <a:noFill/>
        </p:spPr>
        <p:txBody>
          <a:bodyPr wrap="square" rtlCol="0">
            <a:spAutoFit/>
          </a:bodyPr>
          <a:lstStyle/>
          <a:p>
            <a:r>
              <a:rPr lang="en-GB" sz="200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pic>
        <p:nvPicPr>
          <p:cNvPr id="7"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79712" y="1434796"/>
            <a:ext cx="4680520" cy="310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F4597B1-1A43-4EB3-AC50-4AD9A995DF91}"/>
              </a:ext>
            </a:extLst>
          </p:cNvPr>
          <p:cNvSpPr txBox="1"/>
          <p:nvPr/>
        </p:nvSpPr>
        <p:spPr>
          <a:xfrm>
            <a:off x="1043608" y="904632"/>
            <a:ext cx="7920880" cy="400110"/>
          </a:xfrm>
          <a:prstGeom prst="rect">
            <a:avLst/>
          </a:prstGeom>
          <a:noFill/>
        </p:spPr>
        <p:txBody>
          <a:bodyPr wrap="square" rtlCol="0">
            <a:spAutoFit/>
          </a:bodyPr>
          <a:lstStyle/>
          <a:p>
            <a:r>
              <a:rPr lang="en-GB" sz="2000">
                <a:latin typeface="Arial" pitchFamily="34" charset="0"/>
                <a:cs typeface="Arial" pitchFamily="34" charset="0"/>
              </a:rPr>
              <a:t>Theo em, vì sao nhặt được của rơi cần trả lại cho người đánh mất ?</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576670"/>
            <a:ext cx="8208912"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a:latin typeface="Arial" pitchFamily="34" charset="0"/>
                <a:cs typeface="Arial" pitchFamily="34" charset="0"/>
              </a:rPr>
              <a:t>Bài hát: </a:t>
            </a:r>
            <a:r>
              <a:rPr lang="en-US" sz="2800" b="1">
                <a:solidFill>
                  <a:srgbClr val="3B6BDD"/>
                </a:solidFill>
                <a:latin typeface="Arial" pitchFamily="34" charset="0"/>
                <a:cs typeface="Arial" pitchFamily="34" charset="0"/>
              </a:rPr>
              <a:t>Bà còng đi chợ</a:t>
            </a: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72000" y="607266"/>
            <a:ext cx="4195130" cy="425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79712" y="209938"/>
            <a:ext cx="7076256" cy="400110"/>
          </a:xfrm>
          <a:prstGeom prst="rect">
            <a:avLst/>
          </a:prstGeom>
          <a:noFill/>
        </p:spPr>
        <p:txBody>
          <a:bodyPr wrap="square" rtlCol="0">
            <a:spAutoFit/>
          </a:bodyPr>
          <a:lstStyle/>
          <a:p>
            <a:r>
              <a:rPr lang="en-GB" sz="2000">
                <a:latin typeface="Arial" pitchFamily="34" charset="0"/>
                <a:cs typeface="Arial" pitchFamily="34" charset="0"/>
              </a:rPr>
              <a:t>Việc nào nên làm, việc nào không nên làm ? Vì sao ?</a:t>
            </a:r>
            <a:endParaRPr lang="en-GB" sz="2000" dirty="0">
              <a:latin typeface="Arial" pitchFamily="34" charset="0"/>
              <a:cs typeface="Arial" pitchFamily="34" charset="0"/>
            </a:endParaRPr>
          </a:p>
        </p:txBody>
      </p:sp>
      <p:sp>
        <p:nvSpPr>
          <p:cNvPr id="3" name="Rectangle 2"/>
          <p:cNvSpPr/>
          <p:nvPr/>
        </p:nvSpPr>
        <p:spPr>
          <a:xfrm>
            <a:off x="328811" y="1118163"/>
            <a:ext cx="4572000" cy="1938992"/>
          </a:xfrm>
          <a:prstGeom prst="rect">
            <a:avLst/>
          </a:prstGeom>
        </p:spPr>
        <p:txBody>
          <a:bodyPr>
            <a:spAutoFit/>
          </a:bodyPr>
          <a:lstStyle/>
          <a:p>
            <a:r>
              <a:rPr lang="vi-VN" sz="2000" b="1" u="sng">
                <a:solidFill>
                  <a:srgbClr val="FF0000"/>
                </a:solidFill>
              </a:rPr>
              <a:t>Kết luận</a:t>
            </a:r>
            <a:r>
              <a:rPr lang="vi-VN" sz="2000" i="1"/>
              <a:t>:</a:t>
            </a:r>
            <a:r>
              <a:rPr lang="vi-VN" sz="2000"/>
              <a:t> Nhìn thấy của rơi, bỏ đấy, không quan tâm; hoặc coi của rơi nhặt được là của mình là không nên. Nhặt được của rơi nhờ người đáng tin cậy trả lại người đánh mất là hành động nên làm.</a:t>
            </a:r>
            <a:endParaRPr lang="en-US" sz="2000"/>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1949</TotalTime>
  <Words>230</Words>
  <Application>Microsoft Office PowerPoint</Application>
  <PresentationFormat>On-screen Show (16:9)</PresentationFormat>
  <Paragraphs>26</Paragraphs>
  <Slides>13</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Quicksand Medium</vt:lpstr>
      <vt:lpstr>iCiel Cucho</vt:lpstr>
      <vt:lpstr>iCiel Cadena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Administrator</cp:lastModifiedBy>
  <cp:revision>126</cp:revision>
  <dcterms:created xsi:type="dcterms:W3CDTF">2020-04-29T11:34:14Z</dcterms:created>
  <dcterms:modified xsi:type="dcterms:W3CDTF">2022-03-15T15:39:24Z</dcterms:modified>
</cp:coreProperties>
</file>