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ti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7"/>
  </p:notesMasterIdLst>
  <p:sldIdLst>
    <p:sldId id="418" r:id="rId4"/>
    <p:sldId id="257" r:id="rId5"/>
    <p:sldId id="751" r:id="rId6"/>
    <p:sldId id="752" r:id="rId7"/>
    <p:sldId id="748" r:id="rId8"/>
    <p:sldId id="452" r:id="rId9"/>
    <p:sldId id="871" r:id="rId10"/>
    <p:sldId id="855" r:id="rId11"/>
    <p:sldId id="872" r:id="rId12"/>
    <p:sldId id="856" r:id="rId13"/>
    <p:sldId id="859" r:id="rId14"/>
    <p:sldId id="873" r:id="rId15"/>
    <p:sldId id="8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EEF"/>
    <a:srgbClr val="EA8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5" autoAdjust="0"/>
    <p:restoredTop sz="94660"/>
  </p:normalViewPr>
  <p:slideViewPr>
    <p:cSldViewPr snapToGrid="0">
      <p:cViewPr varScale="1">
        <p:scale>
          <a:sx n="362" d="100"/>
          <a:sy n="362" d="100"/>
        </p:scale>
        <p:origin x="6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EEFAF-A17B-4A95-A685-CA309783A660}" type="datetimeFigureOut">
              <a:rPr lang="en-US" smtClean="0"/>
              <a:t>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CDB097-5593-48BB-9A00-519F1AD97D96}" type="slidenum">
              <a:rPr lang="en-US" smtClean="0"/>
              <a:t>‹#›</a:t>
            </a:fld>
            <a:endParaRPr lang="en-US"/>
          </a:p>
        </p:txBody>
      </p:sp>
    </p:spTree>
    <p:extLst>
      <p:ext uri="{BB962C8B-B14F-4D97-AF65-F5344CB8AC3E}">
        <p14:creationId xmlns:p14="http://schemas.microsoft.com/office/powerpoint/2010/main" val="160158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GV viết phép tính nhân - HS viết hai phép chia tương ứng.</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 Tổ nào có tất cả thành viên viết xong trước thì thắng lượt.</a:t>
            </a:r>
            <a:endParaRPr lang="en-US" dirty="0">
              <a:solidFill>
                <a:schemeClr val="tx1"/>
              </a:solidFill>
              <a:latin typeface="Calibri" panose="020F0502020204030204" charset="0"/>
              <a:cs typeface="Calibri" panose="020F0502020204030204" charset="0"/>
            </a:endParaRPr>
          </a:p>
          <a:p>
            <a:r>
              <a:rPr lang="en-US" dirty="0"/>
              <a:t>- 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91183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3410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85815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36706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3669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845213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515305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079676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473524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89374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317645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067226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2C3BCCA-5CA4-4A59-9884-7DE81B4D4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747CFF4B-3FFD-4633-8981-D1F5223B70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B70A1355-1A70-48F7-9F44-166E921EB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359761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8667377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681525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271718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354654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231320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951998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79668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9531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8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113943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283617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9DD9F96-A6D4-4F93-88EB-D10D3A025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83695AEE-2813-498F-BF13-DF4CE3CC45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38E9A5F6-D699-4C29-BC12-C2CB2FA6C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3594241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988357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9674504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665683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2024/2/1</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69607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52FE22-EA99-4ED0-8D73-70082AEF240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3415941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3ED01A-F982-496C-A663-E8EC7384C64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3084012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87EE4-A1A7-40DF-9C27-795285558E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883135308"/>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5.GIF"/></Relationships>
</file>

<file path=ppt/slides/_rels/slide1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1.GIF"/><Relationship Id="rId5" Type="http://schemas.openxmlformats.org/officeDocument/2006/relationships/image" Target="../media/image14.GIF"/><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5c322f8dced45">
            <a:hlinkClick r:id="" action="ppaction://media"/>
            <a:extLst>
              <a:ext uri="{FF2B5EF4-FFF2-40B4-BE49-F238E27FC236}">
                <a16:creationId xmlns:a16="http://schemas.microsoft.com/office/drawing/2014/main" id="{06E53AFC-0781-4DA1-988E-6ED49CB138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026694"/>
            <a:ext cx="609600" cy="609600"/>
          </a:xfrm>
          <a:prstGeom prst="rect">
            <a:avLst/>
          </a:prstGeom>
        </p:spPr>
      </p:pic>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D0848762-9097-4850-8C53-CC3F3704F887}"/>
              </a:ext>
            </a:extLst>
          </p:cNvPr>
          <p:cNvSpPr txBox="1"/>
          <p:nvPr/>
        </p:nvSpPr>
        <p:spPr>
          <a:xfrm>
            <a:off x="3818457" y="1591337"/>
            <a:ext cx="63705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Sáu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2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2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2024</a:t>
            </a:r>
          </a:p>
        </p:txBody>
      </p:sp>
      <p:pic>
        <p:nvPicPr>
          <p:cNvPr id="2" name="Picture 1">
            <a:extLst>
              <a:ext uri="{FF2B5EF4-FFF2-40B4-BE49-F238E27FC236}">
                <a16:creationId xmlns:a16="http://schemas.microsoft.com/office/drawing/2014/main" id="{A468D158-660A-450C-917F-FA76043721AC}"/>
              </a:ext>
            </a:extLst>
          </p:cNvPr>
          <p:cNvPicPr>
            <a:picLocks noChangeAspect="1"/>
          </p:cNvPicPr>
          <p:nvPr/>
        </p:nvPicPr>
        <p:blipFill>
          <a:blip r:embed="rId7"/>
          <a:stretch>
            <a:fillRect/>
          </a:stretch>
        </p:blipFill>
        <p:spPr>
          <a:xfrm>
            <a:off x="2248684" y="2958793"/>
            <a:ext cx="8285182" cy="1207113"/>
          </a:xfrm>
          <a:prstGeom prst="rect">
            <a:avLst/>
          </a:prstGeom>
        </p:spPr>
      </p:pic>
      <p:pic>
        <p:nvPicPr>
          <p:cNvPr id="4" name="Picture 3">
            <a:extLst>
              <a:ext uri="{FF2B5EF4-FFF2-40B4-BE49-F238E27FC236}">
                <a16:creationId xmlns:a16="http://schemas.microsoft.com/office/drawing/2014/main" id="{5DFB3767-F554-4D61-9A2F-075F80A44B6A}"/>
              </a:ext>
            </a:extLst>
          </p:cNvPr>
          <p:cNvPicPr>
            <a:picLocks noChangeAspect="1"/>
          </p:cNvPicPr>
          <p:nvPr/>
        </p:nvPicPr>
        <p:blipFill>
          <a:blip r:embed="rId8"/>
          <a:stretch>
            <a:fillRect/>
          </a:stretch>
        </p:blipFill>
        <p:spPr>
          <a:xfrm>
            <a:off x="5186050" y="2021535"/>
            <a:ext cx="2810500" cy="1176630"/>
          </a:xfrm>
          <a:prstGeom prst="rect">
            <a:avLst/>
          </a:prstGeom>
        </p:spPr>
      </p:pic>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repeatCount="indefinite" fill="remove" display="0">
                  <p:stCondLst>
                    <p:cond delay="indefinite"/>
                  </p:stCondLst>
                  <p:endCondLst>
                    <p:cond evt="onStopAudio" delay="0">
                      <p:tgtEl>
                        <p:sldTgt/>
                      </p:tgtEl>
                    </p:cond>
                  </p:endCondLst>
                </p:cTn>
                <p:tgtEl>
                  <p:spTgt spid="6"/>
                </p:tgtEl>
              </p:cMediaNode>
            </p:audio>
          </p:childTnLst>
        </p:cTn>
      </p:par>
    </p:tnLst>
    <p:bldLst>
      <p:bldP spid="3"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441325" y="461010"/>
            <a:ext cx="9969500" cy="1307465"/>
            <a:chOff x="193" y="680"/>
            <a:chExt cx="15700" cy="2059"/>
          </a:xfrm>
        </p:grpSpPr>
        <p:sp>
          <p:nvSpPr>
            <p:cNvPr id="422" name="Text Box 421"/>
            <p:cNvSpPr txBox="1"/>
            <p:nvPr/>
          </p:nvSpPr>
          <p:spPr>
            <a:xfrm>
              <a:off x="1403" y="794"/>
              <a:ext cx="14490"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ABC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ADC</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6591799C-1A60-4776-BF67-44F613527284}"/>
              </a:ext>
            </a:extLst>
          </p:cNvPr>
          <p:cNvPicPr>
            <a:picLocks noChangeAspect="1"/>
          </p:cNvPicPr>
          <p:nvPr/>
        </p:nvPicPr>
        <p:blipFill>
          <a:blip r:embed="rId5"/>
          <a:stretch>
            <a:fillRect/>
          </a:stretch>
        </p:blipFill>
        <p:spPr>
          <a:xfrm>
            <a:off x="8801100" y="2262187"/>
            <a:ext cx="2619375" cy="3103133"/>
          </a:xfrm>
          <a:prstGeom prst="rect">
            <a:avLst/>
          </a:prstGeom>
        </p:spPr>
      </p:pic>
      <p:sp>
        <p:nvSpPr>
          <p:cNvPr id="29" name="Pentagon 9">
            <a:extLst>
              <a:ext uri="{FF2B5EF4-FFF2-40B4-BE49-F238E27FC236}">
                <a16:creationId xmlns:a16="http://schemas.microsoft.com/office/drawing/2014/main" id="{0D8863FE-ACA8-4656-9DF6-36F503B8E5CD}"/>
              </a:ext>
            </a:extLst>
          </p:cNvPr>
          <p:cNvSpPr/>
          <p:nvPr/>
        </p:nvSpPr>
        <p:spPr>
          <a:xfrm>
            <a:off x="807635" y="2257425"/>
            <a:ext cx="7955365" cy="2638425"/>
          </a:xfrm>
          <a:prstGeom prst="homePlate">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C00000"/>
                </a:solidFill>
                <a:cs typeface="Arial" panose="020B0604020202020204" pitchFamily="34" charset="0"/>
              </a:rPr>
              <a:t>Diện tích hình tam giác ABC bé hơn diện tích hình tam giác ADC vì hình tam giác ABC nằm bên trong hình tam giác ADC.</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8A991B1C-8F9F-4B22-8CCC-6D59D38475F3}"/>
              </a:ext>
            </a:extLst>
          </p:cNvPr>
          <p:cNvCxnSpPr>
            <a:cxnSpLocks/>
          </p:cNvCxnSpPr>
          <p:nvPr/>
        </p:nvCxnSpPr>
        <p:spPr>
          <a:xfrm flipH="1" flipV="1">
            <a:off x="9458325" y="2628900"/>
            <a:ext cx="342900" cy="1371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93D90B4-4B47-48C6-99CD-E9E582AA8E86}"/>
              </a:ext>
            </a:extLst>
          </p:cNvPr>
          <p:cNvSpPr txBox="1"/>
          <p:nvPr/>
        </p:nvSpPr>
        <p:spPr>
          <a:xfrm>
            <a:off x="2314575" y="5248275"/>
            <a:ext cx="6905625" cy="1077218"/>
          </a:xfrm>
          <a:prstGeom prst="rect">
            <a:avLst/>
          </a:prstGeom>
          <a:noFill/>
        </p:spPr>
        <p:txBody>
          <a:bodyPr wrap="square" rtlCol="0">
            <a:spAutoFit/>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rộng</a:t>
            </a:r>
            <a:r>
              <a:rPr lang="en-US" sz="3200" b="1" dirty="0">
                <a:solidFill>
                  <a:srgbClr val="002060"/>
                </a:solidFill>
              </a:rPr>
              <a:t>: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a:t>
            </a:r>
            <a:r>
              <a:rPr lang="en-US" sz="3200" b="1" dirty="0" err="1">
                <a:solidFill>
                  <a:srgbClr val="002060"/>
                </a:solidFill>
              </a:rPr>
              <a:t>hình</a:t>
            </a:r>
            <a:r>
              <a:rPr lang="en-US" sz="3200" b="1" dirty="0">
                <a:solidFill>
                  <a:srgbClr val="002060"/>
                </a:solidFill>
              </a:rPr>
              <a:t> tam </a:t>
            </a:r>
            <a:r>
              <a:rPr lang="en-US" sz="3200" b="1" dirty="0" err="1">
                <a:solidFill>
                  <a:srgbClr val="002060"/>
                </a:solidFill>
              </a:rPr>
              <a:t>giác</a:t>
            </a:r>
            <a:r>
              <a:rPr lang="en-US" sz="3200" b="1" dirty="0">
                <a:solidFill>
                  <a:srgbClr val="002060"/>
                </a:solidFill>
              </a:rPr>
              <a:t> ABD </a:t>
            </a:r>
            <a:r>
              <a:rPr lang="en-US" sz="3200" b="1" dirty="0" err="1">
                <a:solidFill>
                  <a:srgbClr val="002060"/>
                </a:solidFill>
              </a:rPr>
              <a:t>với</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tam </a:t>
            </a:r>
            <a:r>
              <a:rPr lang="en-US" sz="3200" b="1" dirty="0" err="1">
                <a:solidFill>
                  <a:srgbClr val="002060"/>
                </a:solidFill>
              </a:rPr>
              <a:t>giác</a:t>
            </a:r>
            <a:r>
              <a:rPr lang="en-US" sz="3200" b="1" dirty="0">
                <a:solidFill>
                  <a:srgbClr val="002060"/>
                </a:solidFill>
              </a:rPr>
              <a:t> ADC</a:t>
            </a:r>
          </a:p>
        </p:txBody>
      </p:sp>
    </p:spTree>
    <p:extLst>
      <p:ext uri="{BB962C8B-B14F-4D97-AF65-F5344CB8AC3E}">
        <p14:creationId xmlns:p14="http://schemas.microsoft.com/office/powerpoint/2010/main" val="19594529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264642" y="306736"/>
            <a:ext cx="10498455" cy="784860"/>
            <a:chOff x="193" y="653"/>
            <a:chExt cx="16533" cy="1236"/>
          </a:xfrm>
        </p:grpSpPr>
        <p:sp>
          <p:nvSpPr>
            <p:cNvPr id="422" name="Text Box 421"/>
            <p:cNvSpPr txBox="1"/>
            <p:nvPr/>
          </p:nvSpPr>
          <p:spPr>
            <a:xfrm>
              <a:off x="1336" y="653"/>
              <a:ext cx="1539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Hình </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con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nào</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dưới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đây</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có diện tích lớn hơn</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79"/>
              <a:ext cx="1334" cy="1210"/>
              <a:chOff x="5847673" y="161881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73" y="161881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FFFF1731-2CBB-4645-AF5A-C75632576D02}"/>
              </a:ext>
            </a:extLst>
          </p:cNvPr>
          <p:cNvPicPr>
            <a:picLocks noChangeAspect="1"/>
          </p:cNvPicPr>
          <p:nvPr/>
        </p:nvPicPr>
        <p:blipFill>
          <a:blip r:embed="rId5"/>
          <a:stretch>
            <a:fillRect/>
          </a:stretch>
        </p:blipFill>
        <p:spPr>
          <a:xfrm>
            <a:off x="1828800" y="1433512"/>
            <a:ext cx="8210550" cy="2867025"/>
          </a:xfrm>
          <a:prstGeom prst="rect">
            <a:avLst/>
          </a:prstGeom>
        </p:spPr>
      </p:pic>
      <p:sp>
        <p:nvSpPr>
          <p:cNvPr id="24" name="Pentagon 9">
            <a:extLst>
              <a:ext uri="{FF2B5EF4-FFF2-40B4-BE49-F238E27FC236}">
                <a16:creationId xmlns:a16="http://schemas.microsoft.com/office/drawing/2014/main" id="{F5E9D809-6E66-4E43-86DC-7ECC66AAB8B1}"/>
              </a:ext>
            </a:extLst>
          </p:cNvPr>
          <p:cNvSpPr/>
          <p:nvPr/>
        </p:nvSpPr>
        <p:spPr>
          <a:xfrm>
            <a:off x="2007785" y="4810125"/>
            <a:ext cx="7955365" cy="1104900"/>
          </a:xfrm>
          <a:prstGeom prst="homePlate">
            <a:avLst/>
          </a:prstGeom>
          <a:solidFill>
            <a:srgbClr val="FFFF00"/>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C00000"/>
                </a:solidFill>
                <a:cs typeface="Arial" panose="020B0604020202020204" pitchFamily="34" charset="0"/>
              </a:rPr>
              <a:t>Để so sánh diện tích của hai con vật em đã làm như thế nào?</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9F0D048-C229-4052-9BE0-A657619CFC9B}"/>
              </a:ext>
            </a:extLst>
          </p:cNvPr>
          <p:cNvSpPr txBox="1"/>
          <p:nvPr/>
        </p:nvSpPr>
        <p:spPr>
          <a:xfrm>
            <a:off x="2000250" y="4371975"/>
            <a:ext cx="9639300"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Con voi màu vàng gồm 29 ô vuông. </a:t>
            </a:r>
          </a:p>
          <a:p>
            <a:r>
              <a:rPr lang="vi-VN" sz="3200" b="1" dirty="0">
                <a:solidFill>
                  <a:srgbClr val="0070C0"/>
                </a:solidFill>
                <a:latin typeface="Calibri" panose="020F0502020204030204" pitchFamily="34" charset="0"/>
                <a:cs typeface="Calibri" panose="020F0502020204030204" pitchFamily="34" charset="0"/>
              </a:rPr>
              <a:t>Con cá màu xanh gồm 28 ô vuông. </a:t>
            </a:r>
          </a:p>
          <a:p>
            <a:r>
              <a:rPr lang="vi-VN" sz="3200" b="1" dirty="0">
                <a:solidFill>
                  <a:srgbClr val="0070C0"/>
                </a:solidFill>
                <a:latin typeface="Calibri" panose="020F0502020204030204" pitchFamily="34" charset="0"/>
                <a:cs typeface="Calibri" panose="020F0502020204030204" pitchFamily="34" charset="0"/>
              </a:rPr>
              <a:t>Vậy diện tích hình con voi lớn hơn diện tích hình con cá. </a:t>
            </a:r>
            <a:endParaRPr 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56032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1000"/>
                                        <p:tgtEl>
                                          <p:spTgt spid="5">
                                            <p:txEl>
                                              <p:pRg st="1" end="1"/>
                                            </p:txEl>
                                          </p:spTgt>
                                        </p:tgtEl>
                                      </p:cBhvr>
                                    </p:animEffect>
                                    <p:anim calcmode="lin" valueType="num">
                                      <p:cBhvr>
                                        <p:cTn id="3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0"/>
                                        <p:tgtEl>
                                          <p:spTgt spid="5">
                                            <p:txEl>
                                              <p:pRg st="2" end="2"/>
                                            </p:txEl>
                                          </p:spTgt>
                                        </p:tgtEl>
                                      </p:cBhvr>
                                    </p:animEffect>
                                    <p:anim calcmode="lin" valueType="num">
                                      <p:cBhvr>
                                        <p:cTn id="3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689525" y="770826"/>
            <a:ext cx="10292715" cy="785495"/>
            <a:chOff x="193" y="653"/>
            <a:chExt cx="16209" cy="1237"/>
          </a:xfrm>
        </p:grpSpPr>
        <p:sp>
          <p:nvSpPr>
            <p:cNvPr id="422" name="Text Box 421"/>
            <p:cNvSpPr txBox="1"/>
            <p:nvPr/>
          </p:nvSpPr>
          <p:spPr>
            <a:xfrm>
              <a:off x="1552" y="653"/>
              <a:ext cx="1485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E527FD31-3B4D-409B-8BA8-AAB284C4F70F}"/>
              </a:ext>
            </a:extLst>
          </p:cNvPr>
          <p:cNvPicPr>
            <a:picLocks noChangeAspect="1"/>
          </p:cNvPicPr>
          <p:nvPr/>
        </p:nvPicPr>
        <p:blipFill>
          <a:blip r:embed="rId5"/>
          <a:stretch>
            <a:fillRect/>
          </a:stretch>
        </p:blipFill>
        <p:spPr>
          <a:xfrm>
            <a:off x="552450" y="1933575"/>
            <a:ext cx="5718947" cy="3286125"/>
          </a:xfrm>
          <a:prstGeom prst="rect">
            <a:avLst/>
          </a:prstGeom>
        </p:spPr>
      </p:pic>
      <p:sp>
        <p:nvSpPr>
          <p:cNvPr id="4" name="TextBox 3">
            <a:extLst>
              <a:ext uri="{FF2B5EF4-FFF2-40B4-BE49-F238E27FC236}">
                <a16:creationId xmlns:a16="http://schemas.microsoft.com/office/drawing/2014/main" id="{DA6800E7-D04F-4FC3-8707-4DE7AD2EED5D}"/>
              </a:ext>
            </a:extLst>
          </p:cNvPr>
          <p:cNvSpPr txBox="1"/>
          <p:nvPr/>
        </p:nvSpPr>
        <p:spPr>
          <a:xfrm>
            <a:off x="6324600" y="2609850"/>
            <a:ext cx="5486400" cy="2308324"/>
          </a:xfrm>
          <a:prstGeom prst="rect">
            <a:avLst/>
          </a:prstGeom>
          <a:noFill/>
        </p:spPr>
        <p:txBody>
          <a:bodyPr wrap="square" rtlCol="0">
            <a:spAutoFit/>
          </a:bodyPr>
          <a:lstStyle/>
          <a:p>
            <a:pPr marL="571500" indent="-571500" algn="just">
              <a:buFont typeface="Arial" panose="020B0604020202020204" pitchFamily="34" charset="0"/>
              <a:buChar char="•"/>
            </a:pP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A </a:t>
            </a:r>
            <a:r>
              <a:rPr lang="en-US" sz="3600" b="1" i="0" dirty="0" err="1">
                <a:solidFill>
                  <a:srgbClr val="0070C0"/>
                </a:solidFill>
                <a:effectLst/>
                <a:latin typeface="Calibri" panose="020F0502020204030204" pitchFamily="34" charset="0"/>
                <a:cs typeface="Calibri" panose="020F0502020204030204" pitchFamily="34" charset="0"/>
              </a:rPr>
              <a:t>gồm</a:t>
            </a:r>
            <a:r>
              <a:rPr lang="en-US" sz="3600" b="1" i="0" dirty="0">
                <a:solidFill>
                  <a:srgbClr val="0070C0"/>
                </a:solidFill>
                <a:effectLst/>
                <a:latin typeface="Calibri" panose="020F0502020204030204" pitchFamily="34" charset="0"/>
                <a:cs typeface="Calibri" panose="020F0502020204030204" pitchFamily="34" charset="0"/>
              </a:rPr>
              <a:t> 4 ô </a:t>
            </a:r>
            <a:r>
              <a:rPr lang="en-US" sz="3600" b="1" i="0" dirty="0" err="1">
                <a:solidFill>
                  <a:srgbClr val="0070C0"/>
                </a:solidFill>
                <a:effectLst/>
                <a:latin typeface="Calibri" panose="020F0502020204030204" pitchFamily="34" charset="0"/>
                <a:cs typeface="Calibri" panose="020F0502020204030204" pitchFamily="34" charset="0"/>
              </a:rPr>
              <a:t>vuông</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B </a:t>
            </a:r>
            <a:r>
              <a:rPr lang="en-US" sz="3600" b="1" i="0" dirty="0" err="1">
                <a:solidFill>
                  <a:srgbClr val="0070C0"/>
                </a:solidFill>
                <a:effectLst/>
                <a:latin typeface="Calibri" panose="020F0502020204030204" pitchFamily="34" charset="0"/>
                <a:cs typeface="Calibri" panose="020F0502020204030204" pitchFamily="34" charset="0"/>
              </a:rPr>
              <a:t>gồm</a:t>
            </a:r>
            <a:r>
              <a:rPr lang="en-US" sz="3600" b="1" i="0" dirty="0">
                <a:solidFill>
                  <a:srgbClr val="0070C0"/>
                </a:solidFill>
                <a:effectLst/>
                <a:latin typeface="Calibri" panose="020F0502020204030204" pitchFamily="34" charset="0"/>
                <a:cs typeface="Calibri" panose="020F0502020204030204" pitchFamily="34" charset="0"/>
              </a:rPr>
              <a:t> 4 ô </a:t>
            </a:r>
            <a:r>
              <a:rPr lang="en-US" sz="3600" b="1" i="0" dirty="0" err="1">
                <a:solidFill>
                  <a:srgbClr val="0070C0"/>
                </a:solidFill>
                <a:effectLst/>
                <a:latin typeface="Calibri" panose="020F0502020204030204" pitchFamily="34" charset="0"/>
                <a:cs typeface="Calibri" panose="020F0502020204030204" pitchFamily="34" charset="0"/>
              </a:rPr>
              <a:t>vuông</a:t>
            </a:r>
            <a:r>
              <a:rPr lang="en-US" sz="3600" b="1" i="0" dirty="0">
                <a:solidFill>
                  <a:srgbClr val="0070C0"/>
                </a:solidFill>
                <a:effectLst/>
                <a:latin typeface="Calibri" panose="020F0502020204030204" pitchFamily="34" charset="0"/>
                <a:cs typeface="Calibri" panose="020F0502020204030204" pitchFamily="34" charset="0"/>
              </a:rPr>
              <a:t>. </a:t>
            </a:r>
          </a:p>
          <a:p>
            <a:pPr algn="just"/>
            <a:r>
              <a:rPr lang="en-US" sz="3600" b="1" i="0" dirty="0" err="1">
                <a:solidFill>
                  <a:srgbClr val="0070C0"/>
                </a:solidFill>
                <a:effectLst/>
                <a:latin typeface="Calibri" panose="020F0502020204030204" pitchFamily="34" charset="0"/>
                <a:cs typeface="Calibri" panose="020F0502020204030204" pitchFamily="34" charset="0"/>
              </a:rPr>
              <a:t>Vậy</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diện</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tích</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A </a:t>
            </a:r>
            <a:r>
              <a:rPr lang="en-US" sz="3600" b="1" i="0" dirty="0" err="1">
                <a:solidFill>
                  <a:srgbClr val="0070C0"/>
                </a:solidFill>
                <a:effectLst/>
                <a:latin typeface="Calibri" panose="020F0502020204030204" pitchFamily="34" charset="0"/>
                <a:cs typeface="Calibri" panose="020F0502020204030204" pitchFamily="34" charset="0"/>
              </a:rPr>
              <a:t>và</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B </a:t>
            </a:r>
            <a:r>
              <a:rPr lang="en-US" sz="3600" b="1" i="0" dirty="0" err="1">
                <a:solidFill>
                  <a:srgbClr val="0070C0"/>
                </a:solidFill>
                <a:effectLst/>
                <a:latin typeface="Calibri" panose="020F0502020204030204" pitchFamily="34" charset="0"/>
                <a:cs typeface="Calibri" panose="020F0502020204030204" pitchFamily="34" charset="0"/>
              </a:rPr>
              <a:t>bằng</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nhau</a:t>
            </a:r>
            <a:r>
              <a:rPr lang="en-US" sz="3600" b="1" i="0" dirty="0">
                <a:solidFill>
                  <a:srgbClr val="0070C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124442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3" name="Picture 2">
            <a:extLst>
              <a:ext uri="{FF2B5EF4-FFF2-40B4-BE49-F238E27FC236}">
                <a16:creationId xmlns:a16="http://schemas.microsoft.com/office/drawing/2014/main" id="{F8F89318-B073-4D1B-9AD3-EB24ABDD44C2}"/>
              </a:ext>
            </a:extLst>
          </p:cNvPr>
          <p:cNvPicPr>
            <a:picLocks noChangeAspect="1"/>
          </p:cNvPicPr>
          <p:nvPr/>
        </p:nvPicPr>
        <p:blipFill>
          <a:blip r:embed="rId6"/>
          <a:stretch>
            <a:fillRect/>
          </a:stretch>
        </p:blipFill>
        <p:spPr>
          <a:xfrm>
            <a:off x="5434626" y="2199885"/>
            <a:ext cx="5139373" cy="2517866"/>
          </a:xfrm>
          <a:prstGeom prst="rect">
            <a:avLst/>
          </a:prstGeom>
        </p:spPr>
      </p:pic>
    </p:spTree>
    <p:extLst>
      <p:ext uri="{BB962C8B-B14F-4D97-AF65-F5344CB8AC3E}">
        <p14:creationId xmlns:p14="http://schemas.microsoft.com/office/powerpoint/2010/main" val="32781528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E6B3A468-069C-4283-B4C3-5A3D00F7EEC2}"/>
              </a:ext>
            </a:extLst>
          </p:cNvPr>
          <p:cNvSpPr txBox="1"/>
          <p:nvPr/>
        </p:nvSpPr>
        <p:spPr>
          <a:xfrm>
            <a:off x="4187056" y="2558550"/>
            <a:ext cx="44711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rPr>
              <a:t>KHỞI ĐỘNG</a:t>
            </a:r>
            <a:endParaRPr kumimoji="0" lang="zh-CN" altLang="en-US" sz="6600" b="1" i="0" u="none" strike="noStrike" kern="1200" cap="none" spc="0" normalizeH="0" baseline="0" noProof="0" dirty="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260377" y="2445688"/>
            <a:ext cx="97537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charset="0"/>
                <a:cs typeface="Calibri" panose="020F0502020204030204" charset="0"/>
              </a:rPr>
              <a:t>Luật</a:t>
            </a:r>
            <a:r>
              <a:rPr kumimoji="0" lang="en-US" sz="3600" b="1"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rPr>
              <a:t> chơi:</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457200" lvl="0" indent="-457200" defTabSz="457200">
              <a:buFont typeface="Wingdings" panose="05000000000000000000" charset="0"/>
              <a:buChar char="Ø"/>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đôi</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1 HS </a:t>
            </a:r>
            <a:r>
              <a:rPr lang="en-US" sz="3600" dirty="0" err="1">
                <a:solidFill>
                  <a:prstClr val="black"/>
                </a:solidFill>
                <a:latin typeface="Calibri" panose="020F0502020204030204" charset="0"/>
                <a:cs typeface="Calibri" panose="020F0502020204030204" charset="0"/>
              </a:rPr>
              <a:t>hỏi</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về</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cách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tính</a:t>
            </a:r>
            <a:r>
              <a:rPr lang="en-US" sz="3600" dirty="0">
                <a:solidFill>
                  <a:prstClr val="black"/>
                </a:solidFill>
                <a:latin typeface="Calibri" panose="020F0502020204030204" charset="0"/>
                <a:cs typeface="Calibri" panose="020F0502020204030204" charset="0"/>
              </a:rPr>
              <a:t> chu vi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tam </a:t>
            </a:r>
            <a:r>
              <a:rPr lang="en-US" sz="3600" dirty="0" err="1">
                <a:solidFill>
                  <a:prstClr val="black"/>
                </a:solidFill>
                <a:latin typeface="Calibri" panose="020F0502020204030204" charset="0"/>
                <a:cs typeface="Calibri" panose="020F0502020204030204" charset="0"/>
              </a:rPr>
              <a:t>giác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tức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giác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chữ</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nhật</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và</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vuông</a:t>
            </a:r>
            <a:r>
              <a:rPr lang="en-US" sz="3600" dirty="0">
                <a:solidFill>
                  <a:prstClr val="black"/>
                </a:solidFill>
                <a:latin typeface="Calibri" panose="020F0502020204030204" charset="0"/>
                <a:cs typeface="Calibri" panose="020F0502020204030204" charset="0"/>
              </a:rPr>
              <a:t>- </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1 HS kia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viết</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câu</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trả</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lời</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tương</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ứng</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Tổ nào có tất cả thành viên viết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xong</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trước</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và</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chính</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xác</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thì thắng lượt.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46480" y="6157540"/>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có tất cả thành viên viết xong 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6" name="Picture 5">
            <a:extLst>
              <a:ext uri="{FF2B5EF4-FFF2-40B4-BE49-F238E27FC236}">
                <a16:creationId xmlns:a16="http://schemas.microsoft.com/office/drawing/2014/main" id="{E06A451C-9F7F-436A-ADDF-E0C3B1F4C864}"/>
              </a:ext>
            </a:extLst>
          </p:cNvPr>
          <p:cNvPicPr>
            <a:picLocks noChangeAspect="1"/>
          </p:cNvPicPr>
          <p:nvPr/>
        </p:nvPicPr>
        <p:blipFill>
          <a:blip r:embed="rId6"/>
          <a:stretch>
            <a:fillRect/>
          </a:stretch>
        </p:blipFill>
        <p:spPr>
          <a:xfrm>
            <a:off x="5817262" y="1957095"/>
            <a:ext cx="5224725"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sp>
        <p:nvSpPr>
          <p:cNvPr id="16" name="TextBox 15">
            <a:extLst>
              <a:ext uri="{FF2B5EF4-FFF2-40B4-BE49-F238E27FC236}">
                <a16:creationId xmlns:a16="http://schemas.microsoft.com/office/drawing/2014/main" id="{54F86F32-FFF2-475A-835F-E72784A195DD}"/>
              </a:ext>
            </a:extLst>
          </p:cNvPr>
          <p:cNvSpPr txBox="1"/>
          <p:nvPr/>
        </p:nvSpPr>
        <p:spPr>
          <a:xfrm>
            <a:off x="2030116" y="439553"/>
            <a:ext cx="81443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tích</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của</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một</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hình</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F118B47-E9B3-4F88-A114-6DD8BA993DC3}"/>
              </a:ext>
            </a:extLst>
          </p:cNvPr>
          <p:cNvPicPr>
            <a:picLocks noChangeAspect="1"/>
          </p:cNvPicPr>
          <p:nvPr/>
        </p:nvPicPr>
        <p:blipFill>
          <a:blip r:embed="rId5"/>
          <a:stretch>
            <a:fillRect/>
          </a:stretch>
        </p:blipFill>
        <p:spPr>
          <a:xfrm>
            <a:off x="3586162" y="2638425"/>
            <a:ext cx="3643313" cy="2914650"/>
          </a:xfrm>
          <a:prstGeom prst="rect">
            <a:avLst/>
          </a:prstGeom>
        </p:spPr>
      </p:pic>
      <p:sp>
        <p:nvSpPr>
          <p:cNvPr id="4" name="Speech Bubble: Rectangle with Corners Rounded 3">
            <a:extLst>
              <a:ext uri="{FF2B5EF4-FFF2-40B4-BE49-F238E27FC236}">
                <a16:creationId xmlns:a16="http://schemas.microsoft.com/office/drawing/2014/main" id="{41B963B1-3FFD-4108-A12C-6FBACA0FEBC9}"/>
              </a:ext>
            </a:extLst>
          </p:cNvPr>
          <p:cNvSpPr/>
          <p:nvPr/>
        </p:nvSpPr>
        <p:spPr>
          <a:xfrm>
            <a:off x="6619874" y="1314450"/>
            <a:ext cx="3286125" cy="1209675"/>
          </a:xfrm>
          <a:prstGeom prst="wedgeRoundRectCallout">
            <a:avLst>
              <a:gd name="adj1" fmla="val -43736"/>
              <a:gd name="adj2" fmla="val 75886"/>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t>Hình</a:t>
            </a:r>
            <a:r>
              <a:rPr lang="en-US" sz="2800" b="1" dirty="0"/>
              <a:t> </a:t>
            </a:r>
            <a:r>
              <a:rPr lang="en-US" sz="2800" b="1" dirty="0" err="1"/>
              <a:t>chữ</a:t>
            </a:r>
            <a:r>
              <a:rPr lang="en-US" sz="2800" b="1" dirty="0"/>
              <a:t> </a:t>
            </a:r>
            <a:r>
              <a:rPr lang="en-US" sz="2800" b="1" dirty="0" err="1"/>
              <a:t>nhật</a:t>
            </a:r>
            <a:r>
              <a:rPr lang="en-US" sz="2800" b="1" dirty="0"/>
              <a:t> </a:t>
            </a:r>
            <a:r>
              <a:rPr lang="en-US" sz="2800" b="1" dirty="0" err="1"/>
              <a:t>của</a:t>
            </a:r>
            <a:r>
              <a:rPr lang="en-US" sz="2800" b="1" dirty="0"/>
              <a:t> </a:t>
            </a:r>
            <a:r>
              <a:rPr lang="en-US" sz="2800" b="1" dirty="0" err="1"/>
              <a:t>tớ</a:t>
            </a:r>
            <a:r>
              <a:rPr lang="en-US" sz="2800" b="1" dirty="0"/>
              <a:t> </a:t>
            </a:r>
            <a:r>
              <a:rPr lang="en-US" sz="2800" b="1" dirty="0" err="1"/>
              <a:t>bé</a:t>
            </a:r>
            <a:r>
              <a:rPr lang="en-US" sz="2800" b="1" dirty="0"/>
              <a:t> </a:t>
            </a:r>
            <a:r>
              <a:rPr lang="en-US" sz="2800" b="1" dirty="0" err="1"/>
              <a:t>hơn</a:t>
            </a:r>
            <a:r>
              <a:rPr lang="en-US" sz="2800" b="1" dirty="0"/>
              <a:t> </a:t>
            </a:r>
            <a:r>
              <a:rPr lang="en-US" sz="2800" b="1" dirty="0" err="1"/>
              <a:t>hình</a:t>
            </a:r>
            <a:r>
              <a:rPr lang="en-US" sz="2800" b="1" dirty="0"/>
              <a:t> </a:t>
            </a:r>
            <a:r>
              <a:rPr lang="en-US" sz="2800" b="1" dirty="0" err="1"/>
              <a:t>tròn</a:t>
            </a:r>
            <a:r>
              <a:rPr lang="en-US" sz="2800" b="1" dirty="0"/>
              <a:t> </a:t>
            </a:r>
            <a:r>
              <a:rPr lang="en-US" sz="2800" b="1" dirty="0" err="1"/>
              <a:t>của</a:t>
            </a:r>
            <a:r>
              <a:rPr lang="en-US" sz="2800" b="1" dirty="0"/>
              <a:t> </a:t>
            </a:r>
            <a:r>
              <a:rPr lang="en-US" sz="2800" b="1" dirty="0" err="1"/>
              <a:t>cậu</a:t>
            </a:r>
            <a:r>
              <a:rPr lang="en-US" sz="2800" b="1" dirty="0"/>
              <a: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pic>
        <p:nvPicPr>
          <p:cNvPr id="5" name="Picture 4">
            <a:extLst>
              <a:ext uri="{FF2B5EF4-FFF2-40B4-BE49-F238E27FC236}">
                <a16:creationId xmlns:a16="http://schemas.microsoft.com/office/drawing/2014/main" id="{1D339E55-1103-44D0-86C1-C6DEF4A28E39}"/>
              </a:ext>
            </a:extLst>
          </p:cNvPr>
          <p:cNvPicPr>
            <a:picLocks noChangeAspect="1"/>
          </p:cNvPicPr>
          <p:nvPr/>
        </p:nvPicPr>
        <p:blipFill>
          <a:blip r:embed="rId5"/>
          <a:stretch>
            <a:fillRect/>
          </a:stretch>
        </p:blipFill>
        <p:spPr>
          <a:xfrm>
            <a:off x="1409699" y="2138362"/>
            <a:ext cx="2666613" cy="2309813"/>
          </a:xfrm>
          <a:prstGeom prst="rect">
            <a:avLst/>
          </a:prstGeom>
        </p:spPr>
      </p:pic>
      <p:sp>
        <p:nvSpPr>
          <p:cNvPr id="6" name="TextBox 5">
            <a:extLst>
              <a:ext uri="{FF2B5EF4-FFF2-40B4-BE49-F238E27FC236}">
                <a16:creationId xmlns:a16="http://schemas.microsoft.com/office/drawing/2014/main" id="{AEF1800C-6B51-4E62-8F9E-DE39F42FFE66}"/>
              </a:ext>
            </a:extLst>
          </p:cNvPr>
          <p:cNvSpPr txBox="1"/>
          <p:nvPr/>
        </p:nvSpPr>
        <p:spPr>
          <a:xfrm>
            <a:off x="495300" y="1409700"/>
            <a:ext cx="1371600" cy="523220"/>
          </a:xfrm>
          <a:prstGeom prst="rect">
            <a:avLst/>
          </a:prstGeom>
          <a:noFill/>
        </p:spPr>
        <p:txBody>
          <a:bodyPr wrap="square" rtlCol="0">
            <a:spAutoFit/>
          </a:bodyPr>
          <a:lstStyle/>
          <a:p>
            <a:r>
              <a:rPr lang="en-US" sz="2800" dirty="0"/>
              <a:t>a)</a:t>
            </a:r>
          </a:p>
        </p:txBody>
      </p:sp>
      <p:sp>
        <p:nvSpPr>
          <p:cNvPr id="7" name="Rectangle 6">
            <a:extLst>
              <a:ext uri="{FF2B5EF4-FFF2-40B4-BE49-F238E27FC236}">
                <a16:creationId xmlns:a16="http://schemas.microsoft.com/office/drawing/2014/main" id="{5D2F0696-AF0C-4107-85DD-43BF74B5968E}"/>
              </a:ext>
            </a:extLst>
          </p:cNvPr>
          <p:cNvSpPr/>
          <p:nvPr/>
        </p:nvSpPr>
        <p:spPr>
          <a:xfrm>
            <a:off x="4762500" y="1933575"/>
            <a:ext cx="6915150" cy="28194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A32B1E-758E-4128-9E9E-DC8FAD8162ED}"/>
              </a:ext>
            </a:extLst>
          </p:cNvPr>
          <p:cNvSpPr txBox="1"/>
          <p:nvPr/>
        </p:nvSpPr>
        <p:spPr>
          <a:xfrm>
            <a:off x="5114925" y="2124075"/>
            <a:ext cx="6353175" cy="1077218"/>
          </a:xfrm>
          <a:prstGeom prst="rect">
            <a:avLst/>
          </a:prstGeom>
          <a:noFill/>
        </p:spPr>
        <p:txBody>
          <a:bodyPr wrap="square" rtlCol="0">
            <a:spAutoFit/>
          </a:bodyPr>
          <a:lstStyle/>
          <a:p>
            <a:pPr algn="just"/>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nằm</a:t>
            </a:r>
            <a:r>
              <a:rPr lang="en-US" sz="3200" b="1" dirty="0"/>
              <a:t> </a:t>
            </a:r>
            <a:r>
              <a:rPr lang="en-US" sz="3200" b="1" dirty="0" err="1"/>
              <a:t>hoàn</a:t>
            </a:r>
            <a:r>
              <a:rPr lang="en-US" sz="3200" b="1" dirty="0"/>
              <a:t> </a:t>
            </a:r>
            <a:r>
              <a:rPr lang="en-US" sz="3200" b="1" dirty="0" err="1"/>
              <a:t>toàn</a:t>
            </a:r>
            <a:r>
              <a:rPr lang="en-US" sz="3200" b="1" dirty="0"/>
              <a:t> </a:t>
            </a:r>
            <a:r>
              <a:rPr lang="en-US" sz="3200" b="1" dirty="0" err="1"/>
              <a:t>trong</a:t>
            </a:r>
            <a:r>
              <a:rPr lang="en-US" sz="3200" b="1" dirty="0"/>
              <a:t> </a:t>
            </a:r>
            <a:r>
              <a:rPr lang="en-US" sz="3200" b="1" dirty="0" err="1"/>
              <a:t>hình</a:t>
            </a:r>
            <a:r>
              <a:rPr lang="en-US" sz="3200" b="1" dirty="0"/>
              <a:t> </a:t>
            </a:r>
            <a:r>
              <a:rPr lang="en-US" sz="3200" b="1" dirty="0" err="1"/>
              <a:t>tròn</a:t>
            </a:r>
            <a:r>
              <a:rPr lang="en-US" sz="3200" b="1" dirty="0"/>
              <a:t>.</a:t>
            </a:r>
          </a:p>
        </p:txBody>
      </p:sp>
      <p:sp>
        <p:nvSpPr>
          <p:cNvPr id="14" name="TextBox 13">
            <a:extLst>
              <a:ext uri="{FF2B5EF4-FFF2-40B4-BE49-F238E27FC236}">
                <a16:creationId xmlns:a16="http://schemas.microsoft.com/office/drawing/2014/main" id="{C8718867-E960-417A-8705-B7D85455A20F}"/>
              </a:ext>
            </a:extLst>
          </p:cNvPr>
          <p:cNvSpPr txBox="1"/>
          <p:nvPr/>
        </p:nvSpPr>
        <p:spPr>
          <a:xfrm>
            <a:off x="5153025" y="3228975"/>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bé</a:t>
            </a:r>
            <a:r>
              <a:rPr lang="en-US" sz="3200" b="1" dirty="0"/>
              <a:t> </a:t>
            </a:r>
            <a:r>
              <a:rPr lang="en-US" sz="3200" b="1" dirty="0" err="1"/>
              <a:t>hơn</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err="1"/>
              <a:t>tròn</a:t>
            </a:r>
            <a:r>
              <a:rPr lang="en-US" sz="3200" b="1" dirty="0"/>
              <a:t>.</a:t>
            </a:r>
          </a:p>
        </p:txBody>
      </p:sp>
    </p:spTree>
    <p:extLst>
      <p:ext uri="{BB962C8B-B14F-4D97-AF65-F5344CB8AC3E}">
        <p14:creationId xmlns:p14="http://schemas.microsoft.com/office/powerpoint/2010/main" val="13142391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0E1EAB2-071B-40E6-8BFC-163B9C6CEC2C}"/>
              </a:ext>
            </a:extLst>
          </p:cNvPr>
          <p:cNvPicPr>
            <a:picLocks noChangeAspect="1"/>
          </p:cNvPicPr>
          <p:nvPr/>
        </p:nvPicPr>
        <p:blipFill>
          <a:blip r:embed="rId4"/>
          <a:stretch>
            <a:fillRect/>
          </a:stretch>
        </p:blipFill>
        <p:spPr>
          <a:xfrm>
            <a:off x="681037" y="947737"/>
            <a:ext cx="3743325" cy="2466975"/>
          </a:xfrm>
          <a:prstGeom prst="rect">
            <a:avLst/>
          </a:prstGeom>
        </p:spPr>
      </p:pic>
      <p:sp>
        <p:nvSpPr>
          <p:cNvPr id="19" name="Rectangle 18">
            <a:extLst>
              <a:ext uri="{FF2B5EF4-FFF2-40B4-BE49-F238E27FC236}">
                <a16:creationId xmlns:a16="http://schemas.microsoft.com/office/drawing/2014/main" id="{25F7B34E-5DE6-4D37-BE72-BAFDD6FA8737}"/>
              </a:ext>
            </a:extLst>
          </p:cNvPr>
          <p:cNvSpPr/>
          <p:nvPr/>
        </p:nvSpPr>
        <p:spPr>
          <a:xfrm>
            <a:off x="4800600" y="704850"/>
            <a:ext cx="6915150" cy="24765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67D145E-E6EF-49C2-802C-2DB05D0D0351}"/>
              </a:ext>
            </a:extLst>
          </p:cNvPr>
          <p:cNvSpPr txBox="1"/>
          <p:nvPr/>
        </p:nvSpPr>
        <p:spPr>
          <a:xfrm>
            <a:off x="5153025" y="895350"/>
            <a:ext cx="6353175" cy="1077218"/>
          </a:xfrm>
          <a:prstGeom prst="rect">
            <a:avLst/>
          </a:prstGeom>
          <a:noFill/>
        </p:spPr>
        <p:txBody>
          <a:bodyPr wrap="square" rtlCol="0">
            <a:spAutoFit/>
          </a:bodyPr>
          <a:lstStyle/>
          <a:p>
            <a:pPr algn="just"/>
            <a:r>
              <a:rPr lang="en-US" sz="3200" b="1" dirty="0" err="1"/>
              <a:t>Hình</a:t>
            </a:r>
            <a:r>
              <a:rPr lang="en-US" sz="3200" b="1" dirty="0"/>
              <a:t> </a:t>
            </a:r>
            <a:r>
              <a:rPr lang="en-US" sz="3200" b="1" dirty="0">
                <a:latin typeface="HP001" panose="020B0603050302020204" pitchFamily="34" charset="0"/>
                <a:ea typeface="HP001" panose="020B0603050302020204" pitchFamily="34" charset="0"/>
              </a:rPr>
              <a:t>A</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B</a:t>
            </a:r>
            <a:r>
              <a:rPr lang="en-US" sz="3200" b="1" dirty="0"/>
              <a:t> </a:t>
            </a:r>
            <a:r>
              <a:rPr lang="en-US" sz="3200" b="1" dirty="0" err="1"/>
              <a:t>cũng</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như</a:t>
            </a:r>
            <a:r>
              <a:rPr lang="en-US" sz="3200" b="1" dirty="0"/>
              <a:t> </a:t>
            </a:r>
            <a:r>
              <a:rPr lang="en-US" sz="3200" b="1" dirty="0" err="1"/>
              <a:t>thế</a:t>
            </a:r>
            <a:r>
              <a:rPr lang="en-US" sz="3200" b="1" dirty="0"/>
              <a:t>.</a:t>
            </a:r>
          </a:p>
        </p:txBody>
      </p:sp>
      <p:sp>
        <p:nvSpPr>
          <p:cNvPr id="30" name="TextBox 29">
            <a:extLst>
              <a:ext uri="{FF2B5EF4-FFF2-40B4-BE49-F238E27FC236}">
                <a16:creationId xmlns:a16="http://schemas.microsoft.com/office/drawing/2014/main" id="{4BA7EB07-FDF4-42FE-AC48-2B99FFB1A148}"/>
              </a:ext>
            </a:extLst>
          </p:cNvPr>
          <p:cNvSpPr txBox="1"/>
          <p:nvPr/>
        </p:nvSpPr>
        <p:spPr>
          <a:xfrm>
            <a:off x="5191125" y="2000250"/>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A</a:t>
            </a:r>
            <a:r>
              <a:rPr lang="en-US" sz="3200" b="1" dirty="0"/>
              <a:t> </a:t>
            </a:r>
            <a:r>
              <a:rPr lang="en-US" sz="3200" b="1" dirty="0" err="1"/>
              <a:t>bằng</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B</a:t>
            </a:r>
            <a:r>
              <a:rPr lang="en-US" sz="3200" b="1" dirty="0"/>
              <a:t>.</a:t>
            </a:r>
          </a:p>
        </p:txBody>
      </p:sp>
      <p:pic>
        <p:nvPicPr>
          <p:cNvPr id="5" name="Picture 4">
            <a:extLst>
              <a:ext uri="{FF2B5EF4-FFF2-40B4-BE49-F238E27FC236}">
                <a16:creationId xmlns:a16="http://schemas.microsoft.com/office/drawing/2014/main" id="{7A609789-2E56-428A-894A-940A8A3E95D2}"/>
              </a:ext>
            </a:extLst>
          </p:cNvPr>
          <p:cNvPicPr>
            <a:picLocks noChangeAspect="1"/>
          </p:cNvPicPr>
          <p:nvPr/>
        </p:nvPicPr>
        <p:blipFill>
          <a:blip r:embed="rId5"/>
          <a:stretch>
            <a:fillRect/>
          </a:stretch>
        </p:blipFill>
        <p:spPr>
          <a:xfrm>
            <a:off x="687399" y="3648074"/>
            <a:ext cx="3836976" cy="2676525"/>
          </a:xfrm>
          <a:prstGeom prst="rect">
            <a:avLst/>
          </a:prstGeom>
        </p:spPr>
      </p:pic>
      <p:sp>
        <p:nvSpPr>
          <p:cNvPr id="31" name="Rectangle 30">
            <a:extLst>
              <a:ext uri="{FF2B5EF4-FFF2-40B4-BE49-F238E27FC236}">
                <a16:creationId xmlns:a16="http://schemas.microsoft.com/office/drawing/2014/main" id="{3A98F19E-B102-4E9F-83E4-60CC478DE89B}"/>
              </a:ext>
            </a:extLst>
          </p:cNvPr>
          <p:cNvSpPr/>
          <p:nvPr/>
        </p:nvSpPr>
        <p:spPr>
          <a:xfrm>
            <a:off x="4800600" y="3438525"/>
            <a:ext cx="6915150" cy="2733675"/>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4476492-40C0-422B-AA16-9F99D57A806F}"/>
              </a:ext>
            </a:extLst>
          </p:cNvPr>
          <p:cNvSpPr txBox="1"/>
          <p:nvPr/>
        </p:nvSpPr>
        <p:spPr>
          <a:xfrm>
            <a:off x="5114925" y="3533775"/>
            <a:ext cx="6353175" cy="1569660"/>
          </a:xfrm>
          <a:prstGeom prst="rect">
            <a:avLst/>
          </a:prstGeom>
          <a:noFill/>
        </p:spPr>
        <p:txBody>
          <a:bodyPr wrap="square" rtlCol="0">
            <a:spAutoFit/>
          </a:bodyPr>
          <a:lstStyle/>
          <a:p>
            <a:pPr algn="just"/>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gồm</a:t>
            </a:r>
            <a:r>
              <a:rPr lang="en-US" sz="3200" b="1" dirty="0"/>
              <a:t> 10 ô </a:t>
            </a:r>
            <a:r>
              <a:rPr lang="en-US" sz="3200" b="1" dirty="0" err="1"/>
              <a:t>vuông</a:t>
            </a:r>
            <a:r>
              <a:rPr lang="en-US" sz="3200" b="1" dirty="0"/>
              <a:t> </a:t>
            </a:r>
            <a:r>
              <a:rPr lang="en-US" sz="3200" b="1" dirty="0" err="1"/>
              <a:t>cắt</a:t>
            </a:r>
            <a:r>
              <a:rPr lang="en-US" sz="3200" b="1" dirty="0"/>
              <a:t> </a:t>
            </a:r>
            <a:r>
              <a:rPr lang="en-US" sz="3200" b="1" dirty="0" err="1"/>
              <a:t>ra</a:t>
            </a:r>
            <a:r>
              <a:rPr lang="en-US" sz="3200" b="1" dirty="0"/>
              <a:t> </a:t>
            </a:r>
            <a:r>
              <a:rPr lang="en-US" sz="3200" b="1" dirty="0" err="1"/>
              <a:t>thành</a:t>
            </a:r>
            <a:r>
              <a:rPr lang="en-US" sz="3200" b="1" dirty="0"/>
              <a:t> </a:t>
            </a:r>
            <a:r>
              <a:rPr lang="en-US" sz="3200" b="1" dirty="0" err="1"/>
              <a:t>hai</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và</a:t>
            </a:r>
            <a:r>
              <a:rPr lang="en-US" sz="3200" b="1" dirty="0"/>
              <a:t> </a:t>
            </a:r>
            <a:r>
              <a:rPr lang="en-US" sz="3200" b="1" dirty="0">
                <a:latin typeface="HP001" panose="020B0603050302020204" pitchFamily="34" charset="0"/>
                <a:ea typeface="HP001" panose="020B0603050302020204" pitchFamily="34" charset="0"/>
              </a:rPr>
              <a:t>D</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Hình</a:t>
            </a:r>
            <a:r>
              <a:rPr lang="en-US" sz="3200" b="1" dirty="0"/>
              <a:t> D </a:t>
            </a:r>
            <a:r>
              <a:rPr lang="en-US" sz="3200" b="1" dirty="0" err="1"/>
              <a:t>gồm</a:t>
            </a:r>
            <a:r>
              <a:rPr lang="en-US" sz="3200" b="1" dirty="0"/>
              <a:t> 4 ô </a:t>
            </a:r>
            <a:r>
              <a:rPr lang="en-US" sz="3200" b="1" dirty="0" err="1"/>
              <a:t>vuông</a:t>
            </a:r>
            <a:r>
              <a:rPr lang="en-US" sz="3200" b="1" dirty="0"/>
              <a:t>.</a:t>
            </a:r>
          </a:p>
        </p:txBody>
      </p:sp>
      <p:sp>
        <p:nvSpPr>
          <p:cNvPr id="33" name="TextBox 32">
            <a:extLst>
              <a:ext uri="{FF2B5EF4-FFF2-40B4-BE49-F238E27FC236}">
                <a16:creationId xmlns:a16="http://schemas.microsoft.com/office/drawing/2014/main" id="{60BAD1B9-49B9-4E54-B88E-FEC8CC38EBA4}"/>
              </a:ext>
            </a:extLst>
          </p:cNvPr>
          <p:cNvSpPr txBox="1"/>
          <p:nvPr/>
        </p:nvSpPr>
        <p:spPr>
          <a:xfrm>
            <a:off x="5172075" y="5191125"/>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bằng</a:t>
            </a:r>
            <a:r>
              <a:rPr lang="en-US" sz="3200" b="1" dirty="0"/>
              <a:t> </a:t>
            </a:r>
            <a:r>
              <a:rPr lang="en-US" sz="3200" b="1" dirty="0" err="1"/>
              <a:t>tổng</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 </a:t>
            </a:r>
            <a:r>
              <a:rPr lang="en-US" sz="3200" b="1" dirty="0" err="1">
                <a:ea typeface="HP001" panose="020B0603050302020204" pitchFamily="34" charset="0"/>
              </a:rPr>
              <a:t>và</a:t>
            </a:r>
            <a:r>
              <a:rPr lang="en-US" sz="3200" b="1" dirty="0">
                <a:latin typeface="HP001" panose="020B0603050302020204" pitchFamily="34" charset="0"/>
                <a:ea typeface="HP001" panose="020B0603050302020204" pitchFamily="34" charset="0"/>
              </a:rPr>
              <a:t> D</a:t>
            </a:r>
            <a:r>
              <a:rPr lang="en-US" sz="3200" b="1" dirty="0"/>
              <a:t>.</a:t>
            </a:r>
          </a:p>
        </p:txBody>
      </p:sp>
    </p:spTree>
    <p:extLst>
      <p:ext uri="{BB962C8B-B14F-4D97-AF65-F5344CB8AC3E}">
        <p14:creationId xmlns:p14="http://schemas.microsoft.com/office/powerpoint/2010/main" val="16739736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30" grpId="0"/>
      <p:bldP spid="31" grpId="0" animBg="1"/>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5" name="Picture 4">
            <a:extLst>
              <a:ext uri="{FF2B5EF4-FFF2-40B4-BE49-F238E27FC236}">
                <a16:creationId xmlns:a16="http://schemas.microsoft.com/office/drawing/2014/main" id="{8C7D4C8A-5B32-46CA-82F0-CCE686EF789B}"/>
              </a:ext>
            </a:extLst>
          </p:cNvPr>
          <p:cNvPicPr>
            <a:picLocks noChangeAspect="1"/>
          </p:cNvPicPr>
          <p:nvPr/>
        </p:nvPicPr>
        <p:blipFill>
          <a:blip r:embed="rId6"/>
          <a:stretch>
            <a:fillRect/>
          </a:stretch>
        </p:blipFill>
        <p:spPr>
          <a:xfrm>
            <a:off x="6572792" y="1324577"/>
            <a:ext cx="5066215" cy="3694496"/>
          </a:xfrm>
          <a:prstGeom prst="rect">
            <a:avLst/>
          </a:prstGeom>
        </p:spPr>
      </p:pic>
    </p:spTree>
    <p:extLst>
      <p:ext uri="{BB962C8B-B14F-4D97-AF65-F5344CB8AC3E}">
        <p14:creationId xmlns:p14="http://schemas.microsoft.com/office/powerpoint/2010/main" val="18824138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480</Words>
  <Application>Microsoft Macintosh PowerPoint</Application>
  <PresentationFormat>Widescreen</PresentationFormat>
  <Paragraphs>61</Paragraphs>
  <Slides>13</Slides>
  <Notes>9</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等线</vt:lpstr>
      <vt:lpstr>等线 Light</vt:lpstr>
      <vt:lpstr>Arial</vt:lpstr>
      <vt:lpstr>Calibri</vt:lpstr>
      <vt:lpstr>Coiny</vt:lpstr>
      <vt:lpstr>HP001</vt:lpstr>
      <vt:lpstr>Times New Roman</vt:lpstr>
      <vt:lpstr>Wingdings</vt:lpstr>
      <vt:lpstr>1_Office 主题​​</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31</cp:revision>
  <dcterms:created xsi:type="dcterms:W3CDTF">2022-10-23T11:38:38Z</dcterms:created>
  <dcterms:modified xsi:type="dcterms:W3CDTF">2024-02-01T01:11:17Z</dcterms:modified>
</cp:coreProperties>
</file>