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7" r:id="rId2"/>
    <p:sldMasterId id="2147483726" r:id="rId3"/>
  </p:sldMasterIdLst>
  <p:notesMasterIdLst>
    <p:notesMasterId r:id="rId21"/>
  </p:notesMasterIdLst>
  <p:handoutMasterIdLst>
    <p:handoutMasterId r:id="rId22"/>
  </p:handoutMasterIdLst>
  <p:sldIdLst>
    <p:sldId id="355" r:id="rId4"/>
    <p:sldId id="257" r:id="rId5"/>
    <p:sldId id="258" r:id="rId6"/>
    <p:sldId id="259" r:id="rId7"/>
    <p:sldId id="260" r:id="rId8"/>
    <p:sldId id="261" r:id="rId9"/>
    <p:sldId id="264" r:id="rId10"/>
    <p:sldId id="359" r:id="rId11"/>
    <p:sldId id="2007577112" r:id="rId12"/>
    <p:sldId id="374" r:id="rId13"/>
    <p:sldId id="2007577117" r:id="rId14"/>
    <p:sldId id="2007577113" r:id="rId15"/>
    <p:sldId id="2007577118" r:id="rId16"/>
    <p:sldId id="2007577119" r:id="rId17"/>
    <p:sldId id="2007577120" r:id="rId18"/>
    <p:sldId id="2007577121"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3" d="100"/>
          <a:sy n="83" d="100"/>
        </p:scale>
        <p:origin x="1325" y="106"/>
      </p:cViewPr>
      <p:guideLst/>
    </p:cSldViewPr>
  </p:slideViewPr>
  <p:notesTextViewPr>
    <p:cViewPr>
      <p:scale>
        <a:sx n="3" d="2"/>
        <a:sy n="3" d="2"/>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DD-4909-989A-72C0A716DAF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DD-4909-989A-72C0A716DA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DD-4909-989A-72C0A716DAF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2DD-4909-989A-72C0A716DAF1}"/>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69-4008-B430-3CFE5BFEF1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69-4008-B430-3CFE5BFEF1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69-4008-B430-3CFE5BFEF1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69-4008-B430-3CFE5BFEF1C5}"/>
              </c:ext>
            </c:extLst>
          </c:dPt>
          <c:cat>
            <c:strRef>
              <c:f>Sheet1!$A$2:$A$5</c:f>
              <c:strCache>
                <c:ptCount val="2"/>
                <c:pt idx="0">
                  <c:v>A</c:v>
                </c:pt>
                <c:pt idx="1">
                  <c:v>B</c:v>
                </c:pt>
              </c:strCache>
            </c:strRef>
          </c:cat>
          <c:val>
            <c:numRef>
              <c:f>Sheet1!$B$2:$B$5</c:f>
              <c:numCache>
                <c:formatCode>General</c:formatCode>
                <c:ptCount val="4"/>
                <c:pt idx="0">
                  <c:v>1</c:v>
                </c:pt>
                <c:pt idx="1">
                  <c:v>1</c:v>
                </c:pt>
                <c:pt idx="2">
                  <c:v>1</c:v>
                </c:pt>
              </c:numCache>
            </c:numRef>
          </c:val>
          <c:extLst>
            <c:ext xmlns:c16="http://schemas.microsoft.com/office/drawing/2014/chart" uri="{C3380CC4-5D6E-409C-BE32-E72D297353CC}">
              <c16:uniqueId val="{00000000-A7CD-4ADC-88C9-3B3D1260BA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0.23483</cdr:x>
      <cdr:y>0.27748</cdr:y>
    </cdr:from>
    <cdr:to>
      <cdr:x>0.49579</cdr:x>
      <cdr:y>0.48342</cdr:y>
    </cdr:to>
    <cdr:sp macro="" textlink="">
      <cdr:nvSpPr>
        <cdr:cNvPr id="2" name="TextBox 1">
          <a:extLst xmlns:a="http://schemas.openxmlformats.org/drawingml/2006/main">
            <a:ext uri="{FF2B5EF4-FFF2-40B4-BE49-F238E27FC236}">
              <a16:creationId xmlns:a16="http://schemas.microsoft.com/office/drawing/2014/main" id="{C80E8953-14AF-71C8-1590-74E3EF7846EC}"/>
            </a:ext>
          </a:extLst>
        </cdr:cNvPr>
        <cdr:cNvSpPr txBox="1"/>
      </cdr:nvSpPr>
      <cdr:spPr>
        <a:xfrm xmlns:a="http://schemas.openxmlformats.org/drawingml/2006/main">
          <a:off x="1332992" y="1170432"/>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1,06</a:t>
          </a:r>
        </a:p>
      </cdr:txBody>
    </cdr:sp>
  </cdr:relSizeAnchor>
  <cdr:relSizeAnchor xmlns:cdr="http://schemas.openxmlformats.org/drawingml/2006/chartDrawing">
    <cdr:from>
      <cdr:x>0.54573</cdr:x>
      <cdr:y>0.28615</cdr:y>
    </cdr:from>
    <cdr:to>
      <cdr:x>0.80669</cdr:x>
      <cdr:y>0.49209</cdr:y>
    </cdr:to>
    <cdr:sp macro="" textlink="">
      <cdr:nvSpPr>
        <cdr:cNvPr id="3" name="TextBox 2">
          <a:extLst xmlns:a="http://schemas.openxmlformats.org/drawingml/2006/main">
            <a:ext uri="{FF2B5EF4-FFF2-40B4-BE49-F238E27FC236}">
              <a16:creationId xmlns:a16="http://schemas.microsoft.com/office/drawing/2014/main" id="{2DE355A3-EDB7-D2CB-AE70-B1F388C897FF}"/>
            </a:ext>
          </a:extLst>
        </cdr:cNvPr>
        <cdr:cNvSpPr txBox="1"/>
      </cdr:nvSpPr>
      <cdr:spPr>
        <a:xfrm xmlns:a="http://schemas.openxmlformats.org/drawingml/2006/main">
          <a:off x="3097784" y="1207008"/>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3</a:t>
          </a:r>
        </a:p>
      </cdr:txBody>
    </cdr:sp>
  </cdr:relSizeAnchor>
  <cdr:relSizeAnchor xmlns:cdr="http://schemas.openxmlformats.org/drawingml/2006/chartDrawing">
    <cdr:from>
      <cdr:x>0.43458</cdr:x>
      <cdr:y>0.6395</cdr:y>
    </cdr:from>
    <cdr:to>
      <cdr:x>0.69554</cdr:x>
      <cdr:y>0.84544</cdr:y>
    </cdr:to>
    <cdr:sp macro="" textlink="">
      <cdr:nvSpPr>
        <cdr:cNvPr id="4" name="TextBox 3">
          <a:extLst xmlns:a="http://schemas.openxmlformats.org/drawingml/2006/main">
            <a:ext uri="{FF2B5EF4-FFF2-40B4-BE49-F238E27FC236}">
              <a16:creationId xmlns:a16="http://schemas.microsoft.com/office/drawing/2014/main" id="{80CAE0A3-1608-6B4E-2E13-71DB0F8A5CEF}"/>
            </a:ext>
          </a:extLst>
        </cdr:cNvPr>
        <cdr:cNvSpPr txBox="1"/>
      </cdr:nvSpPr>
      <cdr:spPr>
        <a:xfrm xmlns:a="http://schemas.openxmlformats.org/drawingml/2006/main">
          <a:off x="2466848" y="2697480"/>
          <a:ext cx="1481328" cy="868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4800" dirty="0">
              <a:solidFill>
                <a:schemeClr val="bg1"/>
              </a:solidFill>
            </a:rPr>
            <a:t>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1/14/2025</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EA4CD-A1E7-4535-B4E3-C9A8812F15E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346124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313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992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62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510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39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80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145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1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78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7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615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8111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5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6039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pic>
        <p:nvPicPr>
          <p:cNvPr id="2" name="Picture 1">
            <a:extLst>
              <a:ext uri="{FF2B5EF4-FFF2-40B4-BE49-F238E27FC236}">
                <a16:creationId xmlns:a16="http://schemas.microsoft.com/office/drawing/2014/main" id="{FEEFE051-F55A-4D74-8AB2-07636C2B94D7}"/>
              </a:ext>
            </a:extLst>
          </p:cNvPr>
          <p:cNvPicPr>
            <a:picLocks noChangeAspect="1"/>
          </p:cNvPicPr>
          <p:nvPr userDrawn="1"/>
        </p:nvPicPr>
        <p:blipFill>
          <a:blip r:embed="rId2"/>
          <a:stretch>
            <a:fillRect/>
          </a:stretch>
        </p:blipFill>
        <p:spPr>
          <a:xfrm>
            <a:off x="-59783133" y="0"/>
            <a:ext cx="6858000" cy="6858000"/>
          </a:xfrm>
          <a:prstGeom prst="rect">
            <a:avLst/>
          </a:prstGeom>
        </p:spPr>
      </p:pic>
      <p:pic>
        <p:nvPicPr>
          <p:cNvPr id="3" name="Picture 2">
            <a:extLst>
              <a:ext uri="{FF2B5EF4-FFF2-40B4-BE49-F238E27FC236}">
                <a16:creationId xmlns:a16="http://schemas.microsoft.com/office/drawing/2014/main" id="{47E6BC6A-0DBE-491A-A263-681606BC30F5}"/>
              </a:ext>
            </a:extLst>
          </p:cNvPr>
          <p:cNvPicPr>
            <a:picLocks noChangeAspect="1"/>
          </p:cNvPicPr>
          <p:nvPr userDrawn="1"/>
        </p:nvPicPr>
        <p:blipFill>
          <a:blip r:embed="rId2"/>
          <a:stretch>
            <a:fillRect/>
          </a:stretch>
        </p:blipFill>
        <p:spPr>
          <a:xfrm>
            <a:off x="2667000" y="-28989867"/>
            <a:ext cx="6858000" cy="6858000"/>
          </a:xfrm>
          <a:prstGeom prst="rect">
            <a:avLst/>
          </a:prstGeom>
        </p:spPr>
      </p:pic>
      <p:pic>
        <p:nvPicPr>
          <p:cNvPr id="4" name="Picture 3">
            <a:extLst>
              <a:ext uri="{FF2B5EF4-FFF2-40B4-BE49-F238E27FC236}">
                <a16:creationId xmlns:a16="http://schemas.microsoft.com/office/drawing/2014/main" id="{BC28B4C2-CA49-4B92-80DA-BEC2FFED48B1}"/>
              </a:ext>
            </a:extLst>
          </p:cNvPr>
          <p:cNvPicPr>
            <a:picLocks noChangeAspect="1"/>
          </p:cNvPicPr>
          <p:nvPr userDrawn="1"/>
        </p:nvPicPr>
        <p:blipFill>
          <a:blip r:embed="rId2"/>
          <a:stretch>
            <a:fillRect/>
          </a:stretch>
        </p:blipFill>
        <p:spPr>
          <a:xfrm>
            <a:off x="67149133" y="0"/>
            <a:ext cx="6858000" cy="6858000"/>
          </a:xfrm>
          <a:prstGeom prst="rect">
            <a:avLst/>
          </a:prstGeom>
        </p:spPr>
      </p:pic>
      <p:pic>
        <p:nvPicPr>
          <p:cNvPr id="5" name="Picture 4">
            <a:extLst>
              <a:ext uri="{FF2B5EF4-FFF2-40B4-BE49-F238E27FC236}">
                <a16:creationId xmlns:a16="http://schemas.microsoft.com/office/drawing/2014/main" id="{1337EDE2-35CC-4AAF-8C2B-19D07658C1D9}"/>
              </a:ext>
            </a:extLst>
          </p:cNvPr>
          <p:cNvPicPr>
            <a:picLocks noChangeAspect="1"/>
          </p:cNvPicPr>
          <p:nvPr userDrawn="1"/>
        </p:nvPicPr>
        <p:blipFill>
          <a:blip r:embed="rId2"/>
          <a:stretch>
            <a:fillRect/>
          </a:stretch>
        </p:blipFill>
        <p:spPr>
          <a:xfrm>
            <a:off x="5334000" y="27499733"/>
            <a:ext cx="6858000" cy="6858000"/>
          </a:xfrm>
          <a:prstGeom prst="rect">
            <a:avLst/>
          </a:prstGeom>
        </p:spPr>
      </p:pic>
    </p:spTree>
    <p:extLst>
      <p:ext uri="{BB962C8B-B14F-4D97-AF65-F5344CB8AC3E}">
        <p14:creationId xmlns:p14="http://schemas.microsoft.com/office/powerpoint/2010/main" val="1639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59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041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93079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7130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86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23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01E3999C-73C7-C8D8-B1D7-78D38CCE4C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
          <a:srcRect l="5112" r="5112"/>
          <a:stretch/>
        </p:blipFill>
        <p:spPr>
          <a:xfrm>
            <a:off x="9831" y="0"/>
            <a:ext cx="12172338" cy="6857999"/>
          </a:xfrm>
          <a:prstGeom prst="rect">
            <a:avLst/>
          </a:prstGeom>
        </p:spPr>
      </p:pic>
      <p:sp>
        <p:nvSpPr>
          <p:cNvPr id="3" name="文本框 2"/>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alpha val="0"/>
                  </a:prstClr>
                </a:solidFill>
                <a:latin typeface="微软雅黑" panose="020B0503020204020204" pitchFamily="34" charset="-122"/>
                <a:sym typeface="+mn-ea"/>
              </a:rPr>
              <a:t>ibaotu.com</a:t>
            </a:r>
          </a:p>
        </p:txBody>
      </p:sp>
      <p:pic>
        <p:nvPicPr>
          <p:cNvPr id="4" name="Picture 3" descr="A round pink label with white text and a black background&#10;&#10;Description automatically generated">
            <a:extLst>
              <a:ext uri="{FF2B5EF4-FFF2-40B4-BE49-F238E27FC236}">
                <a16:creationId xmlns:a16="http://schemas.microsoft.com/office/drawing/2014/main" id="{80AE5DD3-385C-39FE-F978-0A24ABF40D4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6831489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2446414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D5CE1B7-5648-2278-D3A9-7651FCCF3305}"/>
              </a:ext>
            </a:extLst>
          </p:cNvPr>
          <p:cNvPicPr>
            <a:picLocks noChangeAspect="1"/>
          </p:cNvPicPr>
          <p:nvPr/>
        </p:nvPicPr>
        <p:blipFill>
          <a:blip r:embed="rId4"/>
          <a:stretch>
            <a:fillRect/>
          </a:stretch>
        </p:blipFill>
        <p:spPr>
          <a:xfrm>
            <a:off x="2000054" y="1949036"/>
            <a:ext cx="7346317" cy="2566638"/>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2A80989D-66ED-AAF5-FA16-647613E99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375" y="0"/>
            <a:ext cx="1668648" cy="1668648"/>
          </a:xfrm>
          <a:prstGeom prst="rect">
            <a:avLst/>
          </a:prstGeom>
        </p:spPr>
      </p:pic>
    </p:spTree>
    <p:extLst>
      <p:ext uri="{BB962C8B-B14F-4D97-AF65-F5344CB8AC3E}">
        <p14:creationId xmlns:p14="http://schemas.microsoft.com/office/powerpoint/2010/main" val="169038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3324949" cy="584775"/>
          </a:xfrm>
          <a:prstGeom prst="rect">
            <a:avLst/>
          </a:prstGeom>
          <a:noFill/>
        </p:spPr>
        <p:txBody>
          <a:bodyPr wrap="none" rtlCol="0">
            <a:spAutoFit/>
          </a:bodyPr>
          <a:lstStyle/>
          <a:p>
            <a:r>
              <a:rPr lang="vi-VN" sz="3200" b="1" dirty="0"/>
              <a:t>Đặt tính rồi tính.</a:t>
            </a: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14704" y="133481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1,2 x 3,5</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363311" y="1355834"/>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3,1 x 5,7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295697" y="1324303"/>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0,15 x 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8944304" y="1303282"/>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9,3 x 6</a:t>
            </a:r>
          </a:p>
        </p:txBody>
      </p:sp>
      <p:sp>
        <p:nvSpPr>
          <p:cNvPr id="14" name="TextBox 13">
            <a:extLst>
              <a:ext uri="{FF2B5EF4-FFF2-40B4-BE49-F238E27FC236}">
                <a16:creationId xmlns:a16="http://schemas.microsoft.com/office/drawing/2014/main" id="{544D126E-B7DC-7412-EE04-556A83FAFFBD}"/>
              </a:ext>
            </a:extLst>
          </p:cNvPr>
          <p:cNvSpPr txBox="1"/>
          <p:nvPr/>
        </p:nvSpPr>
        <p:spPr>
          <a:xfrm>
            <a:off x="1177158" y="2249213"/>
            <a:ext cx="2081049" cy="1446550"/>
          </a:xfrm>
          <a:prstGeom prst="rect">
            <a:avLst/>
          </a:prstGeom>
          <a:noFill/>
        </p:spPr>
        <p:txBody>
          <a:bodyPr wrap="square" rtlCol="0">
            <a:spAutoFit/>
          </a:bodyPr>
          <a:lstStyle/>
          <a:p>
            <a:r>
              <a:rPr lang="en-US" sz="4400" dirty="0">
                <a:solidFill>
                  <a:srgbClr val="002060"/>
                </a:solidFill>
              </a:rPr>
              <a:t>1,2</a:t>
            </a:r>
          </a:p>
          <a:p>
            <a:r>
              <a:rPr lang="en-US" sz="4400" dirty="0">
                <a:solidFill>
                  <a:srgbClr val="002060"/>
                </a:solidFill>
              </a:rPr>
              <a:t>3,5</a:t>
            </a:r>
          </a:p>
        </p:txBody>
      </p:sp>
      <p:cxnSp>
        <p:nvCxnSpPr>
          <p:cNvPr id="18" name="Straight Connector 17">
            <a:extLst>
              <a:ext uri="{FF2B5EF4-FFF2-40B4-BE49-F238E27FC236}">
                <a16:creationId xmlns:a16="http://schemas.microsoft.com/office/drawing/2014/main" id="{7235C32F-BC5A-956D-5B5E-57CD0779607D}"/>
              </a:ext>
            </a:extLst>
          </p:cNvPr>
          <p:cNvCxnSpPr>
            <a:cxnSpLocks/>
          </p:cNvCxnSpPr>
          <p:nvPr/>
        </p:nvCxnSpPr>
        <p:spPr>
          <a:xfrm>
            <a:off x="1082566"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16024E-BED7-E59B-7E15-ECB9D768953F}"/>
              </a:ext>
            </a:extLst>
          </p:cNvPr>
          <p:cNvSpPr txBox="1"/>
          <p:nvPr/>
        </p:nvSpPr>
        <p:spPr>
          <a:xfrm>
            <a:off x="1177158" y="3573517"/>
            <a:ext cx="2081049" cy="769441"/>
          </a:xfrm>
          <a:prstGeom prst="rect">
            <a:avLst/>
          </a:prstGeom>
          <a:noFill/>
        </p:spPr>
        <p:txBody>
          <a:bodyPr wrap="square" rtlCol="0">
            <a:spAutoFit/>
          </a:bodyPr>
          <a:lstStyle/>
          <a:p>
            <a:r>
              <a:rPr lang="en-US" sz="4400" dirty="0">
                <a:solidFill>
                  <a:srgbClr val="002060"/>
                </a:solidFill>
              </a:rPr>
              <a:t>6 0</a:t>
            </a:r>
          </a:p>
        </p:txBody>
      </p:sp>
      <p:sp>
        <p:nvSpPr>
          <p:cNvPr id="21" name="TextBox 20">
            <a:extLst>
              <a:ext uri="{FF2B5EF4-FFF2-40B4-BE49-F238E27FC236}">
                <a16:creationId xmlns:a16="http://schemas.microsoft.com/office/drawing/2014/main" id="{97045CE1-680C-0DF2-0B37-C2041C9424AC}"/>
              </a:ext>
            </a:extLst>
          </p:cNvPr>
          <p:cNvSpPr txBox="1"/>
          <p:nvPr/>
        </p:nvSpPr>
        <p:spPr>
          <a:xfrm>
            <a:off x="872358" y="4099033"/>
            <a:ext cx="2081049" cy="769441"/>
          </a:xfrm>
          <a:prstGeom prst="rect">
            <a:avLst/>
          </a:prstGeom>
          <a:noFill/>
        </p:spPr>
        <p:txBody>
          <a:bodyPr wrap="square" rtlCol="0">
            <a:spAutoFit/>
          </a:bodyPr>
          <a:lstStyle/>
          <a:p>
            <a:r>
              <a:rPr lang="en-US" sz="4400" dirty="0">
                <a:solidFill>
                  <a:srgbClr val="002060"/>
                </a:solidFill>
              </a:rPr>
              <a:t>36</a:t>
            </a:r>
          </a:p>
        </p:txBody>
      </p:sp>
      <p:cxnSp>
        <p:nvCxnSpPr>
          <p:cNvPr id="22" name="Straight Connector 21">
            <a:extLst>
              <a:ext uri="{FF2B5EF4-FFF2-40B4-BE49-F238E27FC236}">
                <a16:creationId xmlns:a16="http://schemas.microsoft.com/office/drawing/2014/main" id="{801C84AF-A017-E0D6-A32B-F862E15132C3}"/>
              </a:ext>
            </a:extLst>
          </p:cNvPr>
          <p:cNvCxnSpPr>
            <a:cxnSpLocks/>
          </p:cNvCxnSpPr>
          <p:nvPr/>
        </p:nvCxnSpPr>
        <p:spPr>
          <a:xfrm>
            <a:off x="888124" y="4808482"/>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9F9487-7FC1-4F11-16D0-0A64B86D4610}"/>
              </a:ext>
            </a:extLst>
          </p:cNvPr>
          <p:cNvSpPr txBox="1"/>
          <p:nvPr/>
        </p:nvSpPr>
        <p:spPr>
          <a:xfrm>
            <a:off x="756744" y="4708635"/>
            <a:ext cx="2081049" cy="769441"/>
          </a:xfrm>
          <a:prstGeom prst="rect">
            <a:avLst/>
          </a:prstGeom>
          <a:noFill/>
        </p:spPr>
        <p:txBody>
          <a:bodyPr wrap="square" rtlCol="0">
            <a:spAutoFit/>
          </a:bodyPr>
          <a:lstStyle/>
          <a:p>
            <a:r>
              <a:rPr lang="en-US" sz="4400" dirty="0">
                <a:solidFill>
                  <a:srgbClr val="002060"/>
                </a:solidFill>
              </a:rPr>
              <a:t>4,2</a:t>
            </a:r>
          </a:p>
        </p:txBody>
      </p:sp>
      <p:sp>
        <p:nvSpPr>
          <p:cNvPr id="24" name="TextBox 23">
            <a:extLst>
              <a:ext uri="{FF2B5EF4-FFF2-40B4-BE49-F238E27FC236}">
                <a16:creationId xmlns:a16="http://schemas.microsoft.com/office/drawing/2014/main" id="{CDDFC1C6-9461-CA4C-28C1-0DD952FA506A}"/>
              </a:ext>
            </a:extLst>
          </p:cNvPr>
          <p:cNvSpPr txBox="1"/>
          <p:nvPr/>
        </p:nvSpPr>
        <p:spPr>
          <a:xfrm>
            <a:off x="3762702" y="2249213"/>
            <a:ext cx="2081049" cy="1446550"/>
          </a:xfrm>
          <a:prstGeom prst="rect">
            <a:avLst/>
          </a:prstGeom>
          <a:noFill/>
        </p:spPr>
        <p:txBody>
          <a:bodyPr wrap="square" rtlCol="0">
            <a:spAutoFit/>
          </a:bodyPr>
          <a:lstStyle/>
          <a:p>
            <a:r>
              <a:rPr lang="en-US" sz="4400" dirty="0">
                <a:solidFill>
                  <a:srgbClr val="002060"/>
                </a:solidFill>
              </a:rPr>
              <a:t>3,1</a:t>
            </a:r>
          </a:p>
          <a:p>
            <a:r>
              <a:rPr lang="en-US" sz="4400" dirty="0">
                <a:solidFill>
                  <a:srgbClr val="002060"/>
                </a:solidFill>
              </a:rPr>
              <a:t>5,7</a:t>
            </a:r>
          </a:p>
        </p:txBody>
      </p:sp>
      <p:cxnSp>
        <p:nvCxnSpPr>
          <p:cNvPr id="25" name="Straight Connector 24">
            <a:extLst>
              <a:ext uri="{FF2B5EF4-FFF2-40B4-BE49-F238E27FC236}">
                <a16:creationId xmlns:a16="http://schemas.microsoft.com/office/drawing/2014/main" id="{8CE894A0-22D2-CC1D-F4B3-E3B92EBFE1CC}"/>
              </a:ext>
            </a:extLst>
          </p:cNvPr>
          <p:cNvCxnSpPr>
            <a:cxnSpLocks/>
          </p:cNvCxnSpPr>
          <p:nvPr/>
        </p:nvCxnSpPr>
        <p:spPr>
          <a:xfrm>
            <a:off x="3668110" y="3636579"/>
            <a:ext cx="110358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68CD9F8-65C5-690A-A680-0B075491FA13}"/>
              </a:ext>
            </a:extLst>
          </p:cNvPr>
          <p:cNvSpPr txBox="1"/>
          <p:nvPr/>
        </p:nvSpPr>
        <p:spPr>
          <a:xfrm>
            <a:off x="3363309" y="3563007"/>
            <a:ext cx="2081049" cy="769441"/>
          </a:xfrm>
          <a:prstGeom prst="rect">
            <a:avLst/>
          </a:prstGeom>
          <a:noFill/>
        </p:spPr>
        <p:txBody>
          <a:bodyPr wrap="square" rtlCol="0">
            <a:spAutoFit/>
          </a:bodyPr>
          <a:lstStyle/>
          <a:p>
            <a:r>
              <a:rPr lang="en-US" sz="4400" dirty="0">
                <a:solidFill>
                  <a:srgbClr val="002060"/>
                </a:solidFill>
              </a:rPr>
              <a:t>2 1 7</a:t>
            </a:r>
          </a:p>
        </p:txBody>
      </p:sp>
      <p:sp>
        <p:nvSpPr>
          <p:cNvPr id="27" name="TextBox 26">
            <a:extLst>
              <a:ext uri="{FF2B5EF4-FFF2-40B4-BE49-F238E27FC236}">
                <a16:creationId xmlns:a16="http://schemas.microsoft.com/office/drawing/2014/main" id="{F1C20B00-2B2D-104F-05D5-D5B6D8492C25}"/>
              </a:ext>
            </a:extLst>
          </p:cNvPr>
          <p:cNvSpPr txBox="1"/>
          <p:nvPr/>
        </p:nvSpPr>
        <p:spPr>
          <a:xfrm>
            <a:off x="2900853" y="4109544"/>
            <a:ext cx="2081049" cy="769441"/>
          </a:xfrm>
          <a:prstGeom prst="rect">
            <a:avLst/>
          </a:prstGeom>
          <a:noFill/>
        </p:spPr>
        <p:txBody>
          <a:bodyPr wrap="square" rtlCol="0">
            <a:spAutoFit/>
          </a:bodyPr>
          <a:lstStyle/>
          <a:p>
            <a:r>
              <a:rPr lang="en-US" sz="4400" dirty="0">
                <a:solidFill>
                  <a:srgbClr val="002060"/>
                </a:solidFill>
              </a:rPr>
              <a:t>1 5 5</a:t>
            </a:r>
          </a:p>
        </p:txBody>
      </p:sp>
      <p:cxnSp>
        <p:nvCxnSpPr>
          <p:cNvPr id="28" name="Straight Connector 27">
            <a:extLst>
              <a:ext uri="{FF2B5EF4-FFF2-40B4-BE49-F238E27FC236}">
                <a16:creationId xmlns:a16="http://schemas.microsoft.com/office/drawing/2014/main" id="{B9175264-3BD3-8D64-CE5B-51AA678A691D}"/>
              </a:ext>
            </a:extLst>
          </p:cNvPr>
          <p:cNvCxnSpPr>
            <a:cxnSpLocks/>
          </p:cNvCxnSpPr>
          <p:nvPr/>
        </p:nvCxnSpPr>
        <p:spPr>
          <a:xfrm>
            <a:off x="3026979" y="4808482"/>
            <a:ext cx="15502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AD523A-F87C-1B59-FA50-D674C39DAFED}"/>
              </a:ext>
            </a:extLst>
          </p:cNvPr>
          <p:cNvSpPr txBox="1"/>
          <p:nvPr/>
        </p:nvSpPr>
        <p:spPr>
          <a:xfrm>
            <a:off x="2837791" y="4750677"/>
            <a:ext cx="2081049" cy="769441"/>
          </a:xfrm>
          <a:prstGeom prst="rect">
            <a:avLst/>
          </a:prstGeom>
          <a:noFill/>
        </p:spPr>
        <p:txBody>
          <a:bodyPr wrap="square" rtlCol="0">
            <a:spAutoFit/>
          </a:bodyPr>
          <a:lstStyle/>
          <a:p>
            <a:r>
              <a:rPr lang="en-US" sz="4400" dirty="0">
                <a:solidFill>
                  <a:srgbClr val="002060"/>
                </a:solidFill>
              </a:rPr>
              <a:t>17,67</a:t>
            </a:r>
          </a:p>
        </p:txBody>
      </p:sp>
      <p:sp>
        <p:nvSpPr>
          <p:cNvPr id="32" name="TextBox 31">
            <a:extLst>
              <a:ext uri="{FF2B5EF4-FFF2-40B4-BE49-F238E27FC236}">
                <a16:creationId xmlns:a16="http://schemas.microsoft.com/office/drawing/2014/main" id="{47377C95-637C-FFA1-1187-FB94305D8A34}"/>
              </a:ext>
            </a:extLst>
          </p:cNvPr>
          <p:cNvSpPr txBox="1"/>
          <p:nvPr/>
        </p:nvSpPr>
        <p:spPr>
          <a:xfrm>
            <a:off x="6674067" y="2144109"/>
            <a:ext cx="2081049" cy="1446550"/>
          </a:xfrm>
          <a:prstGeom prst="rect">
            <a:avLst/>
          </a:prstGeom>
          <a:noFill/>
        </p:spPr>
        <p:txBody>
          <a:bodyPr wrap="square" rtlCol="0">
            <a:spAutoFit/>
          </a:bodyPr>
          <a:lstStyle/>
          <a:p>
            <a:r>
              <a:rPr lang="en-US" sz="4400" dirty="0">
                <a:solidFill>
                  <a:srgbClr val="002060"/>
                </a:solidFill>
              </a:rPr>
              <a:t>0,15</a:t>
            </a:r>
          </a:p>
          <a:p>
            <a:r>
              <a:rPr lang="en-US" sz="4400" dirty="0">
                <a:solidFill>
                  <a:srgbClr val="002060"/>
                </a:solidFill>
              </a:rPr>
              <a:t>     7</a:t>
            </a:r>
          </a:p>
        </p:txBody>
      </p:sp>
      <p:cxnSp>
        <p:nvCxnSpPr>
          <p:cNvPr id="33" name="Straight Connector 32">
            <a:extLst>
              <a:ext uri="{FF2B5EF4-FFF2-40B4-BE49-F238E27FC236}">
                <a16:creationId xmlns:a16="http://schemas.microsoft.com/office/drawing/2014/main" id="{F840F2A6-AA37-86ED-2D93-E62C79A8D4C7}"/>
              </a:ext>
            </a:extLst>
          </p:cNvPr>
          <p:cNvCxnSpPr>
            <a:cxnSpLocks/>
          </p:cNvCxnSpPr>
          <p:nvPr/>
        </p:nvCxnSpPr>
        <p:spPr>
          <a:xfrm>
            <a:off x="6726620" y="3531475"/>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CA04F7-8BE1-7482-9805-CA138FF497F5}"/>
              </a:ext>
            </a:extLst>
          </p:cNvPr>
          <p:cNvSpPr txBox="1"/>
          <p:nvPr/>
        </p:nvSpPr>
        <p:spPr>
          <a:xfrm>
            <a:off x="6653046" y="3626069"/>
            <a:ext cx="2081049" cy="769441"/>
          </a:xfrm>
          <a:prstGeom prst="rect">
            <a:avLst/>
          </a:prstGeom>
          <a:noFill/>
        </p:spPr>
        <p:txBody>
          <a:bodyPr wrap="square" rtlCol="0">
            <a:spAutoFit/>
          </a:bodyPr>
          <a:lstStyle/>
          <a:p>
            <a:r>
              <a:rPr lang="en-US" sz="4400" dirty="0">
                <a:solidFill>
                  <a:srgbClr val="002060"/>
                </a:solidFill>
              </a:rPr>
              <a:t>1,05</a:t>
            </a:r>
          </a:p>
        </p:txBody>
      </p:sp>
      <p:sp>
        <p:nvSpPr>
          <p:cNvPr id="39" name="TextBox 38">
            <a:extLst>
              <a:ext uri="{FF2B5EF4-FFF2-40B4-BE49-F238E27FC236}">
                <a16:creationId xmlns:a16="http://schemas.microsoft.com/office/drawing/2014/main" id="{5A3E10B0-84E1-637E-7695-4A55E5C1D759}"/>
              </a:ext>
            </a:extLst>
          </p:cNvPr>
          <p:cNvSpPr txBox="1"/>
          <p:nvPr/>
        </p:nvSpPr>
        <p:spPr>
          <a:xfrm>
            <a:off x="9343695" y="2091557"/>
            <a:ext cx="2081049" cy="1446550"/>
          </a:xfrm>
          <a:prstGeom prst="rect">
            <a:avLst/>
          </a:prstGeom>
          <a:noFill/>
        </p:spPr>
        <p:txBody>
          <a:bodyPr wrap="square" rtlCol="0">
            <a:spAutoFit/>
          </a:bodyPr>
          <a:lstStyle/>
          <a:p>
            <a:r>
              <a:rPr lang="en-US" sz="4400" dirty="0">
                <a:solidFill>
                  <a:srgbClr val="002060"/>
                </a:solidFill>
              </a:rPr>
              <a:t>  9,3</a:t>
            </a:r>
          </a:p>
          <a:p>
            <a:r>
              <a:rPr lang="en-US" sz="4400" dirty="0">
                <a:solidFill>
                  <a:srgbClr val="002060"/>
                </a:solidFill>
              </a:rPr>
              <a:t>     6</a:t>
            </a:r>
          </a:p>
        </p:txBody>
      </p:sp>
      <p:cxnSp>
        <p:nvCxnSpPr>
          <p:cNvPr id="40" name="Straight Connector 39">
            <a:extLst>
              <a:ext uri="{FF2B5EF4-FFF2-40B4-BE49-F238E27FC236}">
                <a16:creationId xmlns:a16="http://schemas.microsoft.com/office/drawing/2014/main" id="{FF097C8D-3D13-05FA-964E-9DE6138C9208}"/>
              </a:ext>
            </a:extLst>
          </p:cNvPr>
          <p:cNvCxnSpPr>
            <a:cxnSpLocks/>
          </p:cNvCxnSpPr>
          <p:nvPr/>
        </p:nvCxnSpPr>
        <p:spPr>
          <a:xfrm>
            <a:off x="9396248" y="3478923"/>
            <a:ext cx="126124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D293BDC-6337-9D66-4CD2-618B7F825BEA}"/>
              </a:ext>
            </a:extLst>
          </p:cNvPr>
          <p:cNvSpPr txBox="1"/>
          <p:nvPr/>
        </p:nvSpPr>
        <p:spPr>
          <a:xfrm>
            <a:off x="9417267" y="3552496"/>
            <a:ext cx="2081049" cy="769441"/>
          </a:xfrm>
          <a:prstGeom prst="rect">
            <a:avLst/>
          </a:prstGeom>
          <a:noFill/>
        </p:spPr>
        <p:txBody>
          <a:bodyPr wrap="square" rtlCol="0">
            <a:spAutoFit/>
          </a:bodyPr>
          <a:lstStyle/>
          <a:p>
            <a:r>
              <a:rPr lang="en-US" sz="4400" dirty="0">
                <a:solidFill>
                  <a:srgbClr val="002060"/>
                </a:solidFill>
              </a:rPr>
              <a:t>55,8</a:t>
            </a:r>
          </a:p>
        </p:txBody>
      </p:sp>
      <p:sp>
        <p:nvSpPr>
          <p:cNvPr id="42" name="TextBox 41">
            <a:extLst>
              <a:ext uri="{FF2B5EF4-FFF2-40B4-BE49-F238E27FC236}">
                <a16:creationId xmlns:a16="http://schemas.microsoft.com/office/drawing/2014/main" id="{5EB86A4A-C1C3-4A4E-2252-45F49E7937B2}"/>
              </a:ext>
            </a:extLst>
          </p:cNvPr>
          <p:cNvSpPr txBox="1"/>
          <p:nvPr/>
        </p:nvSpPr>
        <p:spPr>
          <a:xfrm>
            <a:off x="924910" y="2627586"/>
            <a:ext cx="378372" cy="646331"/>
          </a:xfrm>
          <a:prstGeom prst="rect">
            <a:avLst/>
          </a:prstGeom>
          <a:noFill/>
        </p:spPr>
        <p:txBody>
          <a:bodyPr wrap="square" rtlCol="0">
            <a:spAutoFit/>
          </a:bodyPr>
          <a:lstStyle/>
          <a:p>
            <a:r>
              <a:rPr lang="en-US" sz="3600" dirty="0">
                <a:solidFill>
                  <a:srgbClr val="002060"/>
                </a:solidFill>
              </a:rPr>
              <a:t>x</a:t>
            </a:r>
          </a:p>
        </p:txBody>
      </p:sp>
      <p:sp>
        <p:nvSpPr>
          <p:cNvPr id="43" name="TextBox 42">
            <a:extLst>
              <a:ext uri="{FF2B5EF4-FFF2-40B4-BE49-F238E27FC236}">
                <a16:creationId xmlns:a16="http://schemas.microsoft.com/office/drawing/2014/main" id="{57F00D1F-3A15-555A-E31B-5B79CE2FC6A5}"/>
              </a:ext>
            </a:extLst>
          </p:cNvPr>
          <p:cNvSpPr txBox="1"/>
          <p:nvPr/>
        </p:nvSpPr>
        <p:spPr>
          <a:xfrm>
            <a:off x="3489434" y="2606565"/>
            <a:ext cx="378372" cy="646331"/>
          </a:xfrm>
          <a:prstGeom prst="rect">
            <a:avLst/>
          </a:prstGeom>
          <a:noFill/>
        </p:spPr>
        <p:txBody>
          <a:bodyPr wrap="square" rtlCol="0">
            <a:spAutoFit/>
          </a:bodyPr>
          <a:lstStyle/>
          <a:p>
            <a:r>
              <a:rPr lang="en-US" sz="3600" dirty="0">
                <a:solidFill>
                  <a:srgbClr val="002060"/>
                </a:solidFill>
              </a:rPr>
              <a:t>x</a:t>
            </a:r>
          </a:p>
        </p:txBody>
      </p:sp>
      <p:sp>
        <p:nvSpPr>
          <p:cNvPr id="44" name="TextBox 43">
            <a:extLst>
              <a:ext uri="{FF2B5EF4-FFF2-40B4-BE49-F238E27FC236}">
                <a16:creationId xmlns:a16="http://schemas.microsoft.com/office/drawing/2014/main" id="{D81B2999-C509-7FC8-7834-FE7352A03DA9}"/>
              </a:ext>
            </a:extLst>
          </p:cNvPr>
          <p:cNvSpPr txBox="1"/>
          <p:nvPr/>
        </p:nvSpPr>
        <p:spPr>
          <a:xfrm>
            <a:off x="6442841" y="2575033"/>
            <a:ext cx="378372" cy="646331"/>
          </a:xfrm>
          <a:prstGeom prst="rect">
            <a:avLst/>
          </a:prstGeom>
          <a:noFill/>
        </p:spPr>
        <p:txBody>
          <a:bodyPr wrap="square" rtlCol="0">
            <a:spAutoFit/>
          </a:bodyPr>
          <a:lstStyle/>
          <a:p>
            <a:r>
              <a:rPr lang="en-US" sz="3600" dirty="0">
                <a:solidFill>
                  <a:srgbClr val="002060"/>
                </a:solidFill>
              </a:rPr>
              <a:t>x</a:t>
            </a:r>
          </a:p>
        </p:txBody>
      </p:sp>
      <p:sp>
        <p:nvSpPr>
          <p:cNvPr id="45" name="TextBox 44">
            <a:extLst>
              <a:ext uri="{FF2B5EF4-FFF2-40B4-BE49-F238E27FC236}">
                <a16:creationId xmlns:a16="http://schemas.microsoft.com/office/drawing/2014/main" id="{202DA6A6-6DFB-453C-339E-A15200E01814}"/>
              </a:ext>
            </a:extLst>
          </p:cNvPr>
          <p:cNvSpPr txBox="1"/>
          <p:nvPr/>
        </p:nvSpPr>
        <p:spPr>
          <a:xfrm>
            <a:off x="9186041" y="2511971"/>
            <a:ext cx="378372" cy="646331"/>
          </a:xfrm>
          <a:prstGeom prst="rect">
            <a:avLst/>
          </a:prstGeom>
          <a:noFill/>
        </p:spPr>
        <p:txBody>
          <a:bodyPr wrap="square" rtlCol="0">
            <a:spAutoFit/>
          </a:bodyPr>
          <a:lstStyle/>
          <a:p>
            <a:r>
              <a:rPr lang="en-US" sz="3600" dirty="0">
                <a:solidFill>
                  <a:srgbClr val="002060"/>
                </a:solidFill>
              </a:rPr>
              <a:t>x</a:t>
            </a:r>
          </a:p>
        </p:txBody>
      </p:sp>
    </p:spTree>
    <p:extLst>
      <p:ext uri="{BB962C8B-B14F-4D97-AF65-F5344CB8AC3E}">
        <p14:creationId xmlns:p14="http://schemas.microsoft.com/office/powerpoint/2010/main" val="293741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par>
                                <p:cTn id="62" presetID="2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down)">
                                      <p:cBhvr>
                                        <p:cTn id="67" dur="500"/>
                                        <p:tgtEl>
                                          <p:spTgt spid="3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dow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par>
                                <p:cTn id="76" presetID="22" presetClass="entr" presetSubtype="4"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wipe(down)">
                                      <p:cBhvr>
                                        <p:cTn id="78" dur="500"/>
                                        <p:tgtEl>
                                          <p:spTgt spid="4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p:bldP spid="20" grpId="0"/>
      <p:bldP spid="21" grpId="0"/>
      <p:bldP spid="23" grpId="0"/>
      <p:bldP spid="24" grpId="0"/>
      <p:bldP spid="26" grpId="0"/>
      <p:bldP spid="27" grpId="0"/>
      <p:bldP spid="29" grpId="0"/>
      <p:bldP spid="32" grpId="0"/>
      <p:bldP spid="34" grpId="0"/>
      <p:bldP spid="39"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lvl="0"/>
            <a:r>
              <a:rPr lang="vi-VN" sz="3200" b="1">
                <a:solidFill>
                  <a:srgbClr val="000000"/>
                </a:solidFill>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0,37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FFFFFF"/>
                </a:solidFill>
              </a:rPr>
              <a:t>0,29 × 3,7</a:t>
            </a: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r>
              <a:rPr lang="en-US" sz="4000" b="1" dirty="0">
                <a:solidFill>
                  <a:srgbClr val="FF0000"/>
                </a:solidFill>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r>
              <a:rPr lang="en-US" sz="4000" b="1" dirty="0">
                <a:solidFill>
                  <a:srgbClr val="FF0000"/>
                </a:solidFill>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r>
              <a:rPr lang="en-US" sz="4000" b="1" dirty="0">
                <a:solidFill>
                  <a:srgbClr val="FF0000"/>
                </a:solidFill>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r>
              <a:rPr lang="en-US" sz="4000" b="1" dirty="0">
                <a:solidFill>
                  <a:srgbClr val="FF0000"/>
                </a:solidFill>
              </a:rPr>
              <a:t>= 1,073</a:t>
            </a:r>
          </a:p>
        </p:txBody>
      </p:sp>
    </p:spTree>
    <p:extLst>
      <p:ext uri="{BB962C8B-B14F-4D97-AF65-F5344CB8AC3E}">
        <p14:creationId xmlns:p14="http://schemas.microsoft.com/office/powerpoint/2010/main" val="410523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D58B393C-D0E1-4908-00CC-41AEF590BF81}"/>
              </a:ext>
            </a:extLst>
          </p:cNvPr>
          <p:cNvSpPr/>
          <p:nvPr/>
        </p:nvSpPr>
        <p:spPr>
          <a:xfrm>
            <a:off x="646282" y="916712"/>
            <a:ext cx="703161" cy="67840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7E28D998-6A08-BA60-6E01-A2C05E7E0D7E}"/>
              </a:ext>
            </a:extLst>
          </p:cNvPr>
          <p:cNvSpPr txBox="1"/>
          <p:nvPr/>
        </p:nvSpPr>
        <p:spPr>
          <a:xfrm>
            <a:off x="1349443" y="916712"/>
            <a:ext cx="1002975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Con bê cân nặng 47kg. Con nghé nặng hơn con bê 18kg. Hỏi con nghé cân nặng bao nhiêu ki-lô-gam?</a:t>
            </a:r>
          </a:p>
        </p:txBody>
      </p:sp>
      <p:sp>
        <p:nvSpPr>
          <p:cNvPr id="12" name="TextBox 11">
            <a:extLst>
              <a:ext uri="{FF2B5EF4-FFF2-40B4-BE49-F238E27FC236}">
                <a16:creationId xmlns:a16="http://schemas.microsoft.com/office/drawing/2014/main" id="{E3AA100C-600D-3A65-0A1C-D44298A45893}"/>
              </a:ext>
            </a:extLst>
          </p:cNvPr>
          <p:cNvSpPr txBox="1"/>
          <p:nvPr/>
        </p:nvSpPr>
        <p:spPr>
          <a:xfrm>
            <a:off x="2664253" y="2282320"/>
            <a:ext cx="1551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13" name="TextBox 12">
            <a:extLst>
              <a:ext uri="{FF2B5EF4-FFF2-40B4-BE49-F238E27FC236}">
                <a16:creationId xmlns:a16="http://schemas.microsoft.com/office/drawing/2014/main" id="{C6306E94-8D16-1FB7-6ABB-1136AE3AD41A}"/>
              </a:ext>
            </a:extLst>
          </p:cNvPr>
          <p:cNvSpPr txBox="1"/>
          <p:nvPr/>
        </p:nvSpPr>
        <p:spPr>
          <a:xfrm>
            <a:off x="646282" y="3002084"/>
            <a:ext cx="71159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Con nghé cân nặng số ki-lô-gam là:</a:t>
            </a:r>
          </a:p>
        </p:txBody>
      </p:sp>
      <p:sp>
        <p:nvSpPr>
          <p:cNvPr id="14" name="TextBox 13">
            <a:extLst>
              <a:ext uri="{FF2B5EF4-FFF2-40B4-BE49-F238E27FC236}">
                <a16:creationId xmlns:a16="http://schemas.microsoft.com/office/drawing/2014/main" id="{7531B611-92E4-A820-E10E-A57D96165742}"/>
              </a:ext>
            </a:extLst>
          </p:cNvPr>
          <p:cNvSpPr txBox="1"/>
          <p:nvPr/>
        </p:nvSpPr>
        <p:spPr>
          <a:xfrm>
            <a:off x="1030515" y="3638450"/>
            <a:ext cx="5065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47 + 18 = 65 (kg)</a:t>
            </a:r>
          </a:p>
        </p:txBody>
      </p:sp>
      <p:sp>
        <p:nvSpPr>
          <p:cNvPr id="15" name="TextBox 14">
            <a:extLst>
              <a:ext uri="{FF2B5EF4-FFF2-40B4-BE49-F238E27FC236}">
                <a16:creationId xmlns:a16="http://schemas.microsoft.com/office/drawing/2014/main" id="{8B5920F7-5671-5E20-F7FA-ECFF4B6B331B}"/>
              </a:ext>
            </a:extLst>
          </p:cNvPr>
          <p:cNvSpPr txBox="1"/>
          <p:nvPr/>
        </p:nvSpPr>
        <p:spPr>
          <a:xfrm>
            <a:off x="2196575" y="4274059"/>
            <a:ext cx="368839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65 kg.</a:t>
            </a:r>
          </a:p>
        </p:txBody>
      </p:sp>
      <p:pic>
        <p:nvPicPr>
          <p:cNvPr id="16" name="Picture 15">
            <a:extLst>
              <a:ext uri="{FF2B5EF4-FFF2-40B4-BE49-F238E27FC236}">
                <a16:creationId xmlns:a16="http://schemas.microsoft.com/office/drawing/2014/main" id="{2C700291-ECAA-6EB4-F64E-B27EC5C5AB5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899152" y="3669309"/>
            <a:ext cx="4723199" cy="1803659"/>
          </a:xfrm>
          <a:prstGeom prst="rect">
            <a:avLst/>
          </a:prstGeom>
        </p:spPr>
      </p:pic>
    </p:spTree>
    <p:extLst>
      <p:ext uri="{BB962C8B-B14F-4D97-AF65-F5344CB8AC3E}">
        <p14:creationId xmlns:p14="http://schemas.microsoft.com/office/powerpoint/2010/main" val="22083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F21A9964-BD86-CC55-1530-578DC049FD56}"/>
              </a:ext>
            </a:extLst>
          </p:cNvPr>
          <p:cNvSpPr/>
          <p:nvPr/>
        </p:nvSpPr>
        <p:spPr>
          <a:xfrm>
            <a:off x="783071" y="354178"/>
            <a:ext cx="607963"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2</a:t>
            </a:r>
            <a:endParaRPr kumimoji="0" lang="vi-VN"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8013FC8-F191-2B80-8449-71E2AA669679}"/>
              </a:ext>
            </a:extLst>
          </p:cNvPr>
          <p:cNvSpPr txBox="1"/>
          <p:nvPr/>
        </p:nvSpPr>
        <p:spPr>
          <a:xfrm>
            <a:off x="1400944" y="354179"/>
            <a:ext cx="9327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Cho biết 29 × 37 = 1 073. Không thực hiện tính, hãy cho biết kết quả của các phép tính sau.</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1F8DFA24-4707-5D2D-4278-D3238781AFE6}"/>
              </a:ext>
            </a:extLst>
          </p:cNvPr>
          <p:cNvSpPr/>
          <p:nvPr/>
        </p:nvSpPr>
        <p:spPr>
          <a:xfrm>
            <a:off x="778712" y="1728005"/>
            <a:ext cx="2039007"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1" name="Rectangle: Rounded Corners 10">
            <a:extLst>
              <a:ext uri="{FF2B5EF4-FFF2-40B4-BE49-F238E27FC236}">
                <a16:creationId xmlns:a16="http://schemas.microsoft.com/office/drawing/2014/main" id="{6229E21B-30A1-CAE6-1E90-4379C21EF8BC}"/>
              </a:ext>
            </a:extLst>
          </p:cNvPr>
          <p:cNvSpPr/>
          <p:nvPr/>
        </p:nvSpPr>
        <p:spPr>
          <a:xfrm>
            <a:off x="3427319" y="1749026"/>
            <a:ext cx="219624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0,37</a:t>
            </a:r>
          </a:p>
        </p:txBody>
      </p:sp>
      <p:sp>
        <p:nvSpPr>
          <p:cNvPr id="12" name="Rectangle: Rounded Corners 11">
            <a:extLst>
              <a:ext uri="{FF2B5EF4-FFF2-40B4-BE49-F238E27FC236}">
                <a16:creationId xmlns:a16="http://schemas.microsoft.com/office/drawing/2014/main" id="{2E8C7483-7969-6A50-B942-4C362D3BFF24}"/>
              </a:ext>
            </a:extLst>
          </p:cNvPr>
          <p:cNvSpPr/>
          <p:nvPr/>
        </p:nvSpPr>
        <p:spPr>
          <a:xfrm>
            <a:off x="6359705" y="1717495"/>
            <a:ext cx="2116783"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2,9 × 3,7</a:t>
            </a:r>
          </a:p>
        </p:txBody>
      </p:sp>
      <p:sp>
        <p:nvSpPr>
          <p:cNvPr id="13" name="Rectangle: Rounded Corners 12">
            <a:extLst>
              <a:ext uri="{FF2B5EF4-FFF2-40B4-BE49-F238E27FC236}">
                <a16:creationId xmlns:a16="http://schemas.microsoft.com/office/drawing/2014/main" id="{7926A987-41E0-ACB2-458E-2AF2DDB08041}"/>
              </a:ext>
            </a:extLst>
          </p:cNvPr>
          <p:cNvSpPr/>
          <p:nvPr/>
        </p:nvSpPr>
        <p:spPr>
          <a:xfrm>
            <a:off x="9008312" y="1696474"/>
            <a:ext cx="2403400"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0,29 × 3,7</a:t>
            </a:r>
          </a:p>
        </p:txBody>
      </p:sp>
      <p:sp>
        <p:nvSpPr>
          <p:cNvPr id="2" name="TextBox 1">
            <a:extLst>
              <a:ext uri="{FF2B5EF4-FFF2-40B4-BE49-F238E27FC236}">
                <a16:creationId xmlns:a16="http://schemas.microsoft.com/office/drawing/2014/main" id="{DEAC9037-E79B-913F-9060-DE2F7DFD501B}"/>
              </a:ext>
            </a:extLst>
          </p:cNvPr>
          <p:cNvSpPr txBox="1"/>
          <p:nvPr/>
        </p:nvSpPr>
        <p:spPr>
          <a:xfrm>
            <a:off x="731520" y="2788920"/>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7" name="TextBox 6">
            <a:extLst>
              <a:ext uri="{FF2B5EF4-FFF2-40B4-BE49-F238E27FC236}">
                <a16:creationId xmlns:a16="http://schemas.microsoft.com/office/drawing/2014/main" id="{AD3D9E19-39E0-FFC8-D806-B144544E3AC0}"/>
              </a:ext>
            </a:extLst>
          </p:cNvPr>
          <p:cNvSpPr txBox="1"/>
          <p:nvPr/>
        </p:nvSpPr>
        <p:spPr>
          <a:xfrm>
            <a:off x="3520440" y="277063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8" name="TextBox 7">
            <a:extLst>
              <a:ext uri="{FF2B5EF4-FFF2-40B4-BE49-F238E27FC236}">
                <a16:creationId xmlns:a16="http://schemas.microsoft.com/office/drawing/2014/main" id="{1F5D1467-0853-945D-8E8F-752C65F27742}"/>
              </a:ext>
            </a:extLst>
          </p:cNvPr>
          <p:cNvSpPr txBox="1"/>
          <p:nvPr/>
        </p:nvSpPr>
        <p:spPr>
          <a:xfrm>
            <a:off x="6409944" y="2724912"/>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
        <p:nvSpPr>
          <p:cNvPr id="9" name="TextBox 8">
            <a:extLst>
              <a:ext uri="{FF2B5EF4-FFF2-40B4-BE49-F238E27FC236}">
                <a16:creationId xmlns:a16="http://schemas.microsoft.com/office/drawing/2014/main" id="{F2758D82-74DF-E70A-1B5F-037BDBDF7430}"/>
              </a:ext>
            </a:extLst>
          </p:cNvPr>
          <p:cNvSpPr txBox="1"/>
          <p:nvPr/>
        </p:nvSpPr>
        <p:spPr>
          <a:xfrm>
            <a:off x="9107424" y="2670048"/>
            <a:ext cx="22311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 1,073</a:t>
            </a:r>
          </a:p>
        </p:txBody>
      </p:sp>
    </p:spTree>
    <p:extLst>
      <p:ext uri="{BB962C8B-B14F-4D97-AF65-F5344CB8AC3E}">
        <p14:creationId xmlns:p14="http://schemas.microsoft.com/office/powerpoint/2010/main" val="325898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A604EDF0-124B-FEE8-B977-C7FCAEDD615C}"/>
              </a:ext>
            </a:extLst>
          </p:cNvPr>
          <p:cNvPicPr>
            <a:picLocks noChangeAspect="1"/>
          </p:cNvPicPr>
          <p:nvPr/>
        </p:nvPicPr>
        <p:blipFill>
          <a:blip r:embed="rId3"/>
          <a:stretch>
            <a:fillRect/>
          </a:stretch>
        </p:blipFill>
        <p:spPr>
          <a:xfrm>
            <a:off x="910399" y="500825"/>
            <a:ext cx="1814513" cy="749846"/>
          </a:xfrm>
          <a:prstGeom prst="rect">
            <a:avLst/>
          </a:prstGeom>
        </p:spPr>
      </p:pic>
      <p:sp>
        <p:nvSpPr>
          <p:cNvPr id="5" name="TextBox 4">
            <a:extLst>
              <a:ext uri="{FF2B5EF4-FFF2-40B4-BE49-F238E27FC236}">
                <a16:creationId xmlns:a16="http://schemas.microsoft.com/office/drawing/2014/main" id="{EDA81127-CD39-9912-649E-0507284CD618}"/>
              </a:ext>
            </a:extLst>
          </p:cNvPr>
          <p:cNvSpPr txBox="1"/>
          <p:nvPr/>
        </p:nvSpPr>
        <p:spPr>
          <a:xfrm>
            <a:off x="4142232" y="521208"/>
            <a:ext cx="4809744" cy="523220"/>
          </a:xfrm>
          <a:prstGeom prst="rect">
            <a:avLst/>
          </a:prstGeom>
          <a:noFill/>
        </p:spPr>
        <p:txBody>
          <a:bodyPr wrap="square" rtlCol="0">
            <a:spAutoFit/>
          </a:bodyPr>
          <a:lstStyle/>
          <a:p>
            <a:r>
              <a:rPr lang="en-US" sz="2800" b="1" dirty="0"/>
              <a:t>TÍNH NHANH, GIÀNH Ô</a:t>
            </a:r>
          </a:p>
        </p:txBody>
      </p:sp>
      <p:sp>
        <p:nvSpPr>
          <p:cNvPr id="7" name="TextBox 6">
            <a:extLst>
              <a:ext uri="{FF2B5EF4-FFF2-40B4-BE49-F238E27FC236}">
                <a16:creationId xmlns:a16="http://schemas.microsoft.com/office/drawing/2014/main" id="{B90977A3-C6DC-F9D0-A39D-095CC291CDD8}"/>
              </a:ext>
            </a:extLst>
          </p:cNvPr>
          <p:cNvSpPr txBox="1"/>
          <p:nvPr/>
        </p:nvSpPr>
        <p:spPr>
          <a:xfrm>
            <a:off x="795528" y="1673352"/>
            <a:ext cx="10479024" cy="3429144"/>
          </a:xfrm>
          <a:prstGeom prst="rect">
            <a:avLst/>
          </a:prstGeom>
          <a:noFill/>
        </p:spPr>
        <p:txBody>
          <a:bodyPr wrap="square" rtlCol="0">
            <a:spAutoFit/>
          </a:bodyP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Cách chơi:</a:t>
            </a:r>
            <a:endParaRPr lang="vi-VN" sz="28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Chơi theo nhóm đôi.</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Khi đến lượt, người chơi xoay hai vòng quay dưới đây.</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Thực hiện phép nhân hai số nhận được với nhau.</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Tìm ô chứa kết quả và đặt quân cờ của mình vào ô đó. Nếu ô đó đã có quân cờ của người khác thì thay bằng quân cờ của mình.</a:t>
            </a:r>
            <a:endParaRPr lang="vi-VN" sz="28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Trò chơi kết thúc khi có người tạo được 3 quân cờ thẳng hàng.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307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59C973F5-3886-FB78-36D9-4F9A222B244F}"/>
              </a:ext>
            </a:extLst>
          </p:cNvPr>
          <p:cNvPicPr>
            <a:picLocks noChangeAspect="1"/>
          </p:cNvPicPr>
          <p:nvPr/>
        </p:nvPicPr>
        <p:blipFill>
          <a:blip r:embed="rId3"/>
          <a:stretch>
            <a:fillRect/>
          </a:stretch>
        </p:blipFill>
        <p:spPr>
          <a:xfrm>
            <a:off x="1024127" y="1025090"/>
            <a:ext cx="10482453" cy="5096817"/>
          </a:xfrm>
          <a:prstGeom prst="rect">
            <a:avLst/>
          </a:prstGeom>
        </p:spPr>
      </p:pic>
    </p:spTree>
    <p:extLst>
      <p:ext uri="{BB962C8B-B14F-4D97-AF65-F5344CB8AC3E}">
        <p14:creationId xmlns:p14="http://schemas.microsoft.com/office/powerpoint/2010/main" val="29421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813B05-83FF-4A55-9085-3DA5528F390B}"/>
              </a:ext>
            </a:extLst>
          </p:cNvPr>
          <p:cNvSpPr/>
          <p:nvPr/>
        </p:nvSpPr>
        <p:spPr>
          <a:xfrm>
            <a:off x="425752" y="245534"/>
            <a:ext cx="11243733" cy="63669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5" name="Chart 4">
            <a:extLst>
              <a:ext uri="{FF2B5EF4-FFF2-40B4-BE49-F238E27FC236}">
                <a16:creationId xmlns:a16="http://schemas.microsoft.com/office/drawing/2014/main" id="{8DE496C4-8F23-917A-2746-9193A9B64A5B}"/>
              </a:ext>
            </a:extLst>
          </p:cNvPr>
          <p:cNvGraphicFramePr/>
          <p:nvPr>
            <p:extLst>
              <p:ext uri="{D42A27DB-BD31-4B8C-83A1-F6EECF244321}">
                <p14:modId xmlns:p14="http://schemas.microsoft.com/office/powerpoint/2010/main" val="468471400"/>
              </p:ext>
            </p:extLst>
          </p:nvPr>
        </p:nvGraphicFramePr>
        <p:xfrm>
          <a:off x="532384" y="1609344"/>
          <a:ext cx="5676392" cy="4218093"/>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F0DF7AF5-F7CF-4A22-C359-AEE56CF0C5C5}"/>
              </a:ext>
            </a:extLst>
          </p:cNvPr>
          <p:cNvGrpSpPr/>
          <p:nvPr/>
        </p:nvGrpSpPr>
        <p:grpSpPr>
          <a:xfrm>
            <a:off x="5854192" y="1572768"/>
            <a:ext cx="5676392" cy="4218093"/>
            <a:chOff x="5854192" y="1572768"/>
            <a:chExt cx="5676392" cy="4218093"/>
          </a:xfrm>
        </p:grpSpPr>
        <p:graphicFrame>
          <p:nvGraphicFramePr>
            <p:cNvPr id="7" name="Chart 6">
              <a:extLst>
                <a:ext uri="{FF2B5EF4-FFF2-40B4-BE49-F238E27FC236}">
                  <a16:creationId xmlns:a16="http://schemas.microsoft.com/office/drawing/2014/main" id="{65BBF855-A7D5-336E-AADF-0C2EE1E764F1}"/>
                </a:ext>
              </a:extLst>
            </p:cNvPr>
            <p:cNvGraphicFramePr/>
            <p:nvPr>
              <p:extLst>
                <p:ext uri="{D42A27DB-BD31-4B8C-83A1-F6EECF244321}">
                  <p14:modId xmlns:p14="http://schemas.microsoft.com/office/powerpoint/2010/main" val="3247623871"/>
                </p:ext>
              </p:extLst>
            </p:nvPr>
          </p:nvGraphicFramePr>
          <p:xfrm>
            <a:off x="5854192" y="1572768"/>
            <a:ext cx="5676392" cy="421809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B5F43ECD-5DC9-4246-FEDF-A789326EBC24}"/>
                </a:ext>
              </a:extLst>
            </p:cNvPr>
            <p:cNvSpPr txBox="1"/>
            <p:nvPr/>
          </p:nvSpPr>
          <p:spPr>
            <a:xfrm>
              <a:off x="7086600" y="2779776"/>
              <a:ext cx="1527048" cy="830997"/>
            </a:xfrm>
            <a:prstGeom prst="rect">
              <a:avLst/>
            </a:prstGeom>
            <a:noFill/>
          </p:spPr>
          <p:txBody>
            <a:bodyPr wrap="square" rtlCol="0">
              <a:spAutoFit/>
            </a:bodyPr>
            <a:lstStyle/>
            <a:p>
              <a:pPr algn="ctr"/>
              <a:r>
                <a:rPr lang="en-US" sz="4800" dirty="0">
                  <a:solidFill>
                    <a:schemeClr val="bg1"/>
                  </a:solidFill>
                </a:rPr>
                <a:t>2,5</a:t>
              </a:r>
            </a:p>
          </p:txBody>
        </p:sp>
        <p:sp>
          <p:nvSpPr>
            <p:cNvPr id="9" name="TextBox 8">
              <a:extLst>
                <a:ext uri="{FF2B5EF4-FFF2-40B4-BE49-F238E27FC236}">
                  <a16:creationId xmlns:a16="http://schemas.microsoft.com/office/drawing/2014/main" id="{77A1A49E-ED69-AD69-B844-59EC78D75248}"/>
                </a:ext>
              </a:extLst>
            </p:cNvPr>
            <p:cNvSpPr txBox="1"/>
            <p:nvPr/>
          </p:nvSpPr>
          <p:spPr>
            <a:xfrm>
              <a:off x="8903208" y="2822448"/>
              <a:ext cx="1527048" cy="830997"/>
            </a:xfrm>
            <a:prstGeom prst="rect">
              <a:avLst/>
            </a:prstGeom>
            <a:noFill/>
          </p:spPr>
          <p:txBody>
            <a:bodyPr wrap="square" rtlCol="0">
              <a:spAutoFit/>
            </a:bodyPr>
            <a:lstStyle/>
            <a:p>
              <a:pPr algn="ctr"/>
              <a:r>
                <a:rPr lang="en-US" sz="4800" dirty="0">
                  <a:solidFill>
                    <a:schemeClr val="bg1"/>
                  </a:solidFill>
                </a:rPr>
                <a:t>1,1</a:t>
              </a:r>
            </a:p>
          </p:txBody>
        </p:sp>
        <p:sp>
          <p:nvSpPr>
            <p:cNvPr id="10" name="TextBox 9">
              <a:extLst>
                <a:ext uri="{FF2B5EF4-FFF2-40B4-BE49-F238E27FC236}">
                  <a16:creationId xmlns:a16="http://schemas.microsoft.com/office/drawing/2014/main" id="{8846BC9A-77E9-6C9B-1B8F-D06F3017DE1A}"/>
                </a:ext>
              </a:extLst>
            </p:cNvPr>
            <p:cNvSpPr txBox="1"/>
            <p:nvPr/>
          </p:nvSpPr>
          <p:spPr>
            <a:xfrm>
              <a:off x="7961376" y="4340352"/>
              <a:ext cx="1527048" cy="830997"/>
            </a:xfrm>
            <a:prstGeom prst="rect">
              <a:avLst/>
            </a:prstGeom>
            <a:noFill/>
          </p:spPr>
          <p:txBody>
            <a:bodyPr wrap="square" rtlCol="0">
              <a:spAutoFit/>
            </a:bodyPr>
            <a:lstStyle/>
            <a:p>
              <a:pPr algn="ctr"/>
              <a:r>
                <a:rPr lang="en-US" sz="4800" dirty="0">
                  <a:solidFill>
                    <a:schemeClr val="bg1"/>
                  </a:solidFill>
                </a:rPr>
                <a:t>4</a:t>
              </a:r>
            </a:p>
          </p:txBody>
        </p:sp>
      </p:grpSp>
      <p:sp>
        <p:nvSpPr>
          <p:cNvPr id="11" name="Flowchart: Extract 10">
            <a:extLst>
              <a:ext uri="{FF2B5EF4-FFF2-40B4-BE49-F238E27FC236}">
                <a16:creationId xmlns:a16="http://schemas.microsoft.com/office/drawing/2014/main" id="{CDDB8A1A-52BF-5B80-B08E-24A2923ADE8C}"/>
              </a:ext>
            </a:extLst>
          </p:cNvPr>
          <p:cNvSpPr/>
          <p:nvPr/>
        </p:nvSpPr>
        <p:spPr>
          <a:xfrm>
            <a:off x="3127248" y="3227832"/>
            <a:ext cx="493776"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Extract 11">
            <a:extLst>
              <a:ext uri="{FF2B5EF4-FFF2-40B4-BE49-F238E27FC236}">
                <a16:creationId xmlns:a16="http://schemas.microsoft.com/office/drawing/2014/main" id="{23ABC722-0F61-219D-0270-35C709D1B83E}"/>
              </a:ext>
            </a:extLst>
          </p:cNvPr>
          <p:cNvSpPr/>
          <p:nvPr/>
        </p:nvSpPr>
        <p:spPr>
          <a:xfrm>
            <a:off x="8503920" y="3133344"/>
            <a:ext cx="466344" cy="786384"/>
          </a:xfrm>
          <a:prstGeom prst="flowChartExtra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2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grpId="0" nodeType="clickEffect">
                                  <p:stCondLst>
                                    <p:cond delay="0"/>
                                  </p:stCondLst>
                                  <p:childTnLst>
                                    <p:animRot by="120000">
                                      <p:cBhvr>
                                        <p:cTn id="23" dur="100" fill="hold">
                                          <p:stCondLst>
                                            <p:cond delay="0"/>
                                          </p:stCondLst>
                                        </p:cTn>
                                        <p:tgtEl>
                                          <p:spTgt spid="12"/>
                                        </p:tgtEl>
                                        <p:attrNameLst>
                                          <p:attrName>r</p:attrName>
                                        </p:attrNameLst>
                                      </p:cBhvr>
                                    </p:animRot>
                                    <p:animRot by="-240000">
                                      <p:cBhvr>
                                        <p:cTn id="24" dur="200" fill="hold">
                                          <p:stCondLst>
                                            <p:cond delay="200"/>
                                          </p:stCondLst>
                                        </p:cTn>
                                        <p:tgtEl>
                                          <p:spTgt spid="12"/>
                                        </p:tgtEl>
                                        <p:attrNameLst>
                                          <p:attrName>r</p:attrName>
                                        </p:attrNameLst>
                                      </p:cBhvr>
                                    </p:animRot>
                                    <p:animRot by="240000">
                                      <p:cBhvr>
                                        <p:cTn id="25" dur="200" fill="hold">
                                          <p:stCondLst>
                                            <p:cond delay="400"/>
                                          </p:stCondLst>
                                        </p:cTn>
                                        <p:tgtEl>
                                          <p:spTgt spid="12"/>
                                        </p:tgtEl>
                                        <p:attrNameLst>
                                          <p:attrName>r</p:attrName>
                                        </p:attrNameLst>
                                      </p:cBhvr>
                                    </p:animRot>
                                    <p:animRot by="-240000">
                                      <p:cBhvr>
                                        <p:cTn id="26" dur="200" fill="hold">
                                          <p:stCondLst>
                                            <p:cond delay="600"/>
                                          </p:stCondLst>
                                        </p:cTn>
                                        <p:tgtEl>
                                          <p:spTgt spid="12"/>
                                        </p:tgtEl>
                                        <p:attrNameLst>
                                          <p:attrName>r</p:attrName>
                                        </p:attrNameLst>
                                      </p:cBhvr>
                                    </p:animRot>
                                    <p:animRot by="120000">
                                      <p:cBhvr>
                                        <p:cTn id="27"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Graphic spid="5" grpId="0">
        <p:bldAsOne/>
      </p:bldGraphic>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0" y="53333"/>
            <a:ext cx="12060961" cy="6751334"/>
          </a:xfrm>
          <a:prstGeom prst="rect">
            <a:avLst/>
          </a:prstGeom>
        </p:spPr>
      </p:pic>
      <p:pic>
        <p:nvPicPr>
          <p:cNvPr id="6" name="Picture 5"/>
          <p:cNvPicPr>
            <a:picLocks noChangeAspect="1"/>
          </p:cNvPicPr>
          <p:nvPr/>
        </p:nvPicPr>
        <p:blipFill>
          <a:blip r:embed="rId4"/>
          <a:stretch>
            <a:fillRect/>
          </a:stretch>
        </p:blipFill>
        <p:spPr>
          <a:xfrm>
            <a:off x="2858743" y="1956688"/>
            <a:ext cx="6474513" cy="2944623"/>
          </a:xfrm>
          <a:prstGeom prst="rect">
            <a:avLst/>
          </a:prstGeom>
        </p:spPr>
      </p:pic>
    </p:spTree>
    <p:extLst>
      <p:ext uri="{BB962C8B-B14F-4D97-AF65-F5344CB8AC3E}">
        <p14:creationId xmlns:p14="http://schemas.microsoft.com/office/powerpoint/2010/main" val="141863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a:t>
              </a:r>
              <a:r>
                <a:rPr kumimoji="0" lang="vi-VN" sz="44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 ×</a:t>
              </a:r>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được kết quả là:</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Thực hiện tính 3,6 x 0,25 được kết quả là: </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0,9</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Thực hiện tính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 </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0,1 được kết quả là: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1,52</a:t>
            </a:r>
            <a:endParaRPr kumimoji="0" lang="en-US" sz="6600" b="1" i="0" u="none" strike="noStrike" kern="1200" cap="none" spc="0" normalizeH="0" baseline="0" noProof="0" dirty="0">
              <a:ln>
                <a:noFill/>
              </a:ln>
              <a:solidFill>
                <a:prstClr val="white"/>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68CE14-2FD6-700F-3ED0-D094E05C389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r="15288"/>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46F08DC-7D5C-3D47-F22A-4155C5791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2858" y="2907901"/>
            <a:ext cx="2484813" cy="3859904"/>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B228CD3A-E0A9-FDE5-42B5-7835EAF968FC}"/>
              </a:ext>
            </a:extLst>
          </p:cNvPr>
          <p:cNvPicPr>
            <a:picLocks noChangeAspect="1"/>
          </p:cNvPicPr>
          <p:nvPr/>
        </p:nvPicPr>
        <p:blipFill>
          <a:blip r:embed="rId6"/>
          <a:stretch>
            <a:fillRect/>
          </a:stretch>
        </p:blipFill>
        <p:spPr>
          <a:xfrm>
            <a:off x="6847995" y="1615867"/>
            <a:ext cx="3962743" cy="1463167"/>
          </a:xfrm>
          <a:prstGeom prst="rect">
            <a:avLst/>
          </a:prstGeom>
        </p:spPr>
      </p:pic>
      <p:pic>
        <p:nvPicPr>
          <p:cNvPr id="5" name="Picture 4">
            <a:extLst>
              <a:ext uri="{FF2B5EF4-FFF2-40B4-BE49-F238E27FC236}">
                <a16:creationId xmlns:a16="http://schemas.microsoft.com/office/drawing/2014/main" id="{2397E657-3BC8-40E9-9D7A-1B6059FB411C}"/>
              </a:ext>
            </a:extLst>
          </p:cNvPr>
          <p:cNvPicPr>
            <a:picLocks noChangeAspect="1"/>
          </p:cNvPicPr>
          <p:nvPr/>
        </p:nvPicPr>
        <p:blipFill>
          <a:blip r:embed="rId7"/>
          <a:stretch>
            <a:fillRect/>
          </a:stretch>
        </p:blipFill>
        <p:spPr>
          <a:xfrm>
            <a:off x="5431461" y="2758038"/>
            <a:ext cx="6584251" cy="1993565"/>
          </a:xfrm>
          <a:prstGeom prst="rect">
            <a:avLst/>
          </a:prstGeom>
        </p:spPr>
      </p:pic>
      <p:pic>
        <p:nvPicPr>
          <p:cNvPr id="7" name="Picture 6">
            <a:extLst>
              <a:ext uri="{FF2B5EF4-FFF2-40B4-BE49-F238E27FC236}">
                <a16:creationId xmlns:a16="http://schemas.microsoft.com/office/drawing/2014/main" id="{4F3A9FE1-7B00-C86C-1959-9BB5F6461AF3}"/>
              </a:ext>
            </a:extLst>
          </p:cNvPr>
          <p:cNvPicPr>
            <a:picLocks noChangeAspect="1"/>
          </p:cNvPicPr>
          <p:nvPr/>
        </p:nvPicPr>
        <p:blipFill>
          <a:blip r:embed="rId8"/>
          <a:stretch>
            <a:fillRect/>
          </a:stretch>
        </p:blipFill>
        <p:spPr>
          <a:xfrm>
            <a:off x="7919355" y="4292698"/>
            <a:ext cx="1944793" cy="963251"/>
          </a:xfrm>
          <a:prstGeom prst="rect">
            <a:avLst/>
          </a:prstGeom>
        </p:spPr>
      </p:pic>
    </p:spTree>
    <p:extLst>
      <p:ext uri="{BB962C8B-B14F-4D97-AF65-F5344CB8AC3E}">
        <p14:creationId xmlns:p14="http://schemas.microsoft.com/office/powerpoint/2010/main" val="390277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ecorated, colorful&#10;&#10;Description automatically generated">
            <a:extLst>
              <a:ext uri="{FF2B5EF4-FFF2-40B4-BE49-F238E27FC236}">
                <a16:creationId xmlns:a16="http://schemas.microsoft.com/office/drawing/2014/main" id="{F363929C-7188-A6F6-C0D9-27724E35E02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rcRect t="3434" b="3434"/>
          <a:stretch/>
        </p:blipFill>
        <p:spPr>
          <a:xfrm>
            <a:off x="0" y="1"/>
            <a:ext cx="12192000" cy="6858000"/>
          </a:xfrm>
          <a:prstGeom prst="rect">
            <a:avLst/>
          </a:prstGeom>
        </p:spPr>
      </p:pic>
      <p:pic>
        <p:nvPicPr>
          <p:cNvPr id="2" name="Picture 1">
            <a:extLst>
              <a:ext uri="{FF2B5EF4-FFF2-40B4-BE49-F238E27FC236}">
                <a16:creationId xmlns:a16="http://schemas.microsoft.com/office/drawing/2014/main" id="{29DC6865-265A-9AC4-0A9B-15F8F695B71E}"/>
              </a:ext>
            </a:extLst>
          </p:cNvPr>
          <p:cNvPicPr>
            <a:picLocks noChangeAspect="1"/>
          </p:cNvPicPr>
          <p:nvPr/>
        </p:nvPicPr>
        <p:blipFill>
          <a:blip r:embed="rId4"/>
          <a:stretch>
            <a:fillRect/>
          </a:stretch>
        </p:blipFill>
        <p:spPr>
          <a:xfrm>
            <a:off x="1790321" y="1890042"/>
            <a:ext cx="7608467" cy="2566638"/>
          </a:xfrm>
          <a:prstGeom prst="rect">
            <a:avLst/>
          </a:prstGeom>
        </p:spPr>
      </p:pic>
    </p:spTree>
    <p:extLst>
      <p:ext uri="{BB962C8B-B14F-4D97-AF65-F5344CB8AC3E}">
        <p14:creationId xmlns:p14="http://schemas.microsoft.com/office/powerpoint/2010/main" val="229908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387</Words>
  <Application>Microsoft Office PowerPoint</Application>
  <PresentationFormat>Widescreen</PresentationFormat>
  <Paragraphs>79</Paragraphs>
  <Slides>17</Slides>
  <Notes>10</Notes>
  <HiddenSlides>0</HiddenSlides>
  <MMClips>11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17</vt:i4>
      </vt:variant>
    </vt:vector>
  </HeadingPairs>
  <TitlesOfParts>
    <vt:vector size="31" baseType="lpstr">
      <vt:lpstr>等线</vt:lpstr>
      <vt:lpstr>微软雅黑</vt:lpstr>
      <vt:lpstr>Arial</vt:lpstr>
      <vt:lpstr>Arial-Rounded</vt:lpstr>
      <vt:lpstr>Calibri</vt:lpstr>
      <vt:lpstr>Cambria</vt:lpstr>
      <vt:lpstr>Lato</vt:lpstr>
      <vt:lpstr>Livvic</vt:lpstr>
      <vt:lpstr>Open Sans</vt:lpstr>
      <vt:lpstr>Roboto</vt:lpstr>
      <vt:lpstr>Roboto Condensed Light</vt:lpstr>
      <vt:lpstr>1_Office Theme</vt:lpstr>
      <vt:lpstr>包图主题2</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Dinh Long</cp:lastModifiedBy>
  <cp:revision>43</cp:revision>
  <dcterms:created xsi:type="dcterms:W3CDTF">2021-07-24T01:07:49Z</dcterms:created>
  <dcterms:modified xsi:type="dcterms:W3CDTF">2025-01-14T03:09:00Z</dcterms:modified>
</cp:coreProperties>
</file>