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9" r:id="rId2"/>
    <p:sldId id="320" r:id="rId3"/>
    <p:sldId id="325" r:id="rId4"/>
    <p:sldId id="327" r:id="rId5"/>
    <p:sldId id="334" r:id="rId6"/>
    <p:sldId id="335" r:id="rId7"/>
    <p:sldId id="336" r:id="rId8"/>
    <p:sldId id="312" r:id="rId9"/>
    <p:sldId id="338" r:id="rId10"/>
    <p:sldId id="33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B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ED866-CD31-4078-B56B-51ED74E3C7F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6A393-066A-4E76-A62D-29B9A1DCB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9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CCB2-F42D-420E-39D0-EA5A84F04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76B41-220C-BC80-40D2-EE64D1179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A65A3-9233-3AF5-433E-D6C119F4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8819B-D7A9-FC39-C7FD-577BF815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55A30-8A88-49ED-47C0-B2CADF3A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9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8BEA5-BE4F-7801-475A-D2393FA5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C6B0F-B147-B57D-5516-B7B58D56E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90A96-F3A4-A5E8-1301-FD935313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2B110-DB83-5EF8-4889-AC7FD0D43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878FA-54C4-2C71-4763-CB7DEF4B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2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122E1-B973-E1A5-8F7A-C048782B5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7F6FD-37D6-3646-33D4-54489659F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F16A5-1CF6-CDF8-7B1E-ED35D17F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E0233-344D-98DC-071D-53AD9B25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D35B4-4DBC-347D-A485-6BB2E755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7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710B-8E72-B9ED-06BB-F6E14EF2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5B8C8-D082-04D6-B304-278627D71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D2AEA-6F04-8A48-F6B5-4DF2B111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E8968-9E44-F19C-D8A0-5B5A21F3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B8193-ECDA-3B49-5E16-C05070C5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51375-BECA-1790-FD2F-2DE3FC8F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0FCB3-D974-6305-49CA-5F1D90DAD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F56A0-B399-E5FE-47B5-73C2B381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0E2BD-884C-538A-7489-5886060C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982DF-DB24-E2E7-1EEE-9676F74A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B472-8B8A-89F0-EB4B-24DE118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E9B15-30B8-25C8-BCF4-A66DBF70C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05088-AF4D-7A2E-5549-785ACF82D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4113F-1E67-74CA-1C11-D13C9731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E5C2F-BDD7-E091-C840-94F0A858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153D4-76A4-7EEC-0B06-9AF9BBE7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8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B943-B071-32EC-B1BB-887EA5F7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A767A-45A7-3D75-0D2B-EC677DCA5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998C1-600D-D82A-10C5-F07AF24EE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E1F42-EA47-AD53-87B9-A2D196B2F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14B71-3221-8C35-309F-158A6EBA2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F5DE4-065D-7BC5-0693-4994C4E3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9C7BBB-4BB9-CB4D-927D-1CF87113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591E4-0712-70AF-4E9B-8D223562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8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28953-1D75-2BEE-500B-287D7139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3DC30-B344-AB40-1A08-A8B6E5FE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20777-7330-C34C-979A-1A30B7B5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E6F2B-655A-CF83-0C9F-DB2E0B2A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6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46B71-51B6-D632-1881-27C37E70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925A2-E5B9-5C58-F41D-374B9488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20EC1-9B71-0845-C55C-16478E17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8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A43F-AC5E-3DFD-1A3B-95E4A35F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91227-924E-CA6B-396F-086A0448E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FB8DC-2C4D-7E14-46A1-637179A27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D9A55-EC1D-9350-0564-03DA3ADC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37EA0-0714-4956-4C2A-C67FC017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D0FB8-4E7F-89B9-B404-AF56A125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7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0F8F-E980-A2CD-B166-0EC9BCE0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250EE1-4B1C-64F1-1A41-CA32BA361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767E6-42E5-A177-4B6A-48A79A000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2A312-FB3D-D186-FA0F-212A9681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77500-D768-A61E-04F7-396000DC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BCB8A-A2CD-E7E8-5892-5484EFF6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5A0AE-9AA2-93B8-6EB3-D097DFBC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C147-ACCF-D27E-E329-91E856104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57872-4DBA-A74F-2E61-C5058EAAD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CC846-EBD6-4EFC-A281-6131CAAB938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A3AC-9CB2-4168-81BC-1D4D1CE56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A52BE-F18C-0A4C-431D-B7988CCDD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3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1C8919-18EF-00A9-CFCB-F217536AF7BB}"/>
              </a:ext>
            </a:extLst>
          </p:cNvPr>
          <p:cNvSpPr txBox="1"/>
          <p:nvPr/>
        </p:nvSpPr>
        <p:spPr>
          <a:xfrm>
            <a:off x="1292088" y="256162"/>
            <a:ext cx="89596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….  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……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2022</a:t>
            </a:r>
          </a:p>
          <a:p>
            <a:pPr algn="ctr" eaLnBrk="1" hangingPunct="1">
              <a:defRPr/>
            </a:pP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9E2DAC-A875-6543-896B-9B882A5D6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89" b="90449" l="0" r="94030">
                        <a14:foregroundMark x1="7836" y1="50000" x2="7960" y2="51685"/>
                        <a14:foregroundMark x1="5970" y1="24719" x2="6177" y2="27528"/>
                        <a14:foregroundMark x1="88557" y1="29775" x2="94527" y2="67978"/>
                        <a14:foregroundMark x1="48756" y1="91011" x2="57214" y2="91011"/>
                        <a14:foregroundMark x1="44279" y1="8989" x2="51741" y2="8989"/>
                        <a14:backgroundMark x1="1990" y1="47753" x2="995" y2="36517"/>
                        <a14:backgroundMark x1="995" y1="27528" x2="995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9259" y="1061985"/>
            <a:ext cx="1581792" cy="1400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D90FB9-5382-5073-330F-D9EE5A3192C3}"/>
              </a:ext>
            </a:extLst>
          </p:cNvPr>
          <p:cNvSpPr txBox="1"/>
          <p:nvPr/>
        </p:nvSpPr>
        <p:spPr>
          <a:xfrm>
            <a:off x="4673564" y="1421024"/>
            <a:ext cx="5894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PHÉP NHÂN, PHÉP CHIA TRONG PHẠM VI 1000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3B24FA-AF7B-171D-1D07-A612E7A48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71" b="92381" l="8811" r="93833">
                        <a14:foregroundMark x1="11894" y1="31429" x2="77533" y2="41905"/>
                        <a14:foregroundMark x1="77533" y1="41905" x2="86784" y2="49524"/>
                        <a14:foregroundMark x1="11894" y1="56190" x2="83700" y2="57143"/>
                        <a14:foregroundMark x1="83700" y1="57143" x2="86784" y2="60000"/>
                        <a14:foregroundMark x1="42016" y1="81890" x2="47577" y2="82857"/>
                        <a14:foregroundMark x1="9251" y1="76190" x2="40340" y2="81598"/>
                        <a14:foregroundMark x1="47577" y1="82857" x2="60336" y2="81889"/>
                        <a14:foregroundMark x1="74467" y1="78341" x2="85022" y2="62857"/>
                        <a14:foregroundMark x1="53304" y1="25714" x2="86784" y2="24762"/>
                        <a14:foregroundMark x1="86784" y1="24762" x2="86784" y2="24762"/>
                        <a14:foregroundMark x1="89868" y1="16190" x2="89427" y2="53333"/>
                        <a14:foregroundMark x1="90308" y1="15238" x2="93833" y2="44762"/>
                        <a14:foregroundMark x1="13216" y1="21905" x2="13216" y2="21905"/>
                        <a14:foregroundMark x1="93392" y1="10476" x2="86344" y2="9524"/>
                        <a14:foregroundMark x1="88987" y1="8571" x2="92511" y2="8571"/>
                        <a14:foregroundMark x1="39207" y1="89524" x2="39207" y2="89524"/>
                        <a14:foregroundMark x1="38767" y1="90476" x2="38767" y2="90476"/>
                        <a14:foregroundMark x1="38326" y1="89524" x2="39648" y2="89524"/>
                        <a14:foregroundMark x1="62115" y1="79048" x2="58150" y2="80000"/>
                        <a14:backgroundMark x1="64317" y1="83810" x2="64317" y2="83810"/>
                        <a14:backgroundMark x1="64069" y1="85216" x2="68282" y2="81905"/>
                        <a14:backgroundMark x1="63322" y1="82857" x2="70925" y2="82857"/>
                        <a14:backgroundMark x1="64033" y1="85102" x2="72247" y2="85714"/>
                        <a14:backgroundMark x1="59471" y1="84762" x2="59663" y2="84776"/>
                        <a14:backgroundMark x1="39087" y1="91429" x2="39207" y2="91429"/>
                        <a14:backgroundMark x1="37445" y1="91429" x2="37765" y2="9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9259" y="2428735"/>
            <a:ext cx="2162477" cy="1000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8E0969-6C1C-5FB5-2995-910D665E28FB}"/>
              </a:ext>
            </a:extLst>
          </p:cNvPr>
          <p:cNvSpPr txBox="1"/>
          <p:nvPr/>
        </p:nvSpPr>
        <p:spPr>
          <a:xfrm>
            <a:off x="5181602" y="2474893"/>
            <a:ext cx="5894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D92B27"/>
                </a:solidFill>
                <a:latin typeface="Nunito Black" pitchFamily="2" charset="0"/>
              </a:rPr>
              <a:t>NHÂN SỐ CÓ BA CHỮ SỐ VỚI SỐ CÓ MỘT CHỮ SỐ</a:t>
            </a:r>
          </a:p>
        </p:txBody>
      </p:sp>
      <p:pic>
        <p:nvPicPr>
          <p:cNvPr id="10" name="Picture 4" descr="Vector Trẻ em vui vẻ với số hình khối | Thư viện stock vector đẹp miễn phí">
            <a:extLst>
              <a:ext uri="{FF2B5EF4-FFF2-40B4-BE49-F238E27FC236}">
                <a16:creationId xmlns:a16="http://schemas.microsoft.com/office/drawing/2014/main" id="{6C088B90-CCF3-A97F-6FA6-45A51A4F4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1" y="4200525"/>
            <a:ext cx="3670546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9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2A8352-486F-97F4-523F-5B276794E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104" y="2054193"/>
            <a:ext cx="7868748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0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CF4C4A-1D55-5712-7B5E-303403D625C3}"/>
              </a:ext>
            </a:extLst>
          </p:cNvPr>
          <p:cNvSpPr txBox="1"/>
          <p:nvPr/>
        </p:nvSpPr>
        <p:spPr>
          <a:xfrm>
            <a:off x="3168773" y="1645152"/>
            <a:ext cx="6096000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8000" b="1" i="1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KHỞI</a:t>
            </a:r>
            <a:r>
              <a:rPr kumimoji="0" lang="en-US" altLang="zh-CN" sz="8000" b="1" i="1" u="none" strike="noStrike" kern="1200" cap="none" spc="0" normalizeH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 ĐỘNG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1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C9859BFF-6898-23E7-D6FF-756DBB9B1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132811" y="3961224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ABAE6B-FCF7-ABB5-7DA8-9BF1B6ADA065}"/>
              </a:ext>
            </a:extLst>
          </p:cNvPr>
          <p:cNvSpPr txBox="1"/>
          <p:nvPr/>
        </p:nvSpPr>
        <p:spPr>
          <a:xfrm>
            <a:off x="1962936" y="524519"/>
            <a:ext cx="77819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…. 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……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2022</a:t>
            </a:r>
          </a:p>
          <a:p>
            <a:pPr algn="ctr" eaLnBrk="1" hangingPunct="1">
              <a:defRPr/>
            </a:pP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id="{A939C53E-E3A4-0522-3825-D82534588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8" y="357484"/>
            <a:ext cx="1668462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D65D59-E42F-4B52-45A3-D5C45FDC9379}"/>
              </a:ext>
            </a:extLst>
          </p:cNvPr>
          <p:cNvSpPr txBox="1"/>
          <p:nvPr/>
        </p:nvSpPr>
        <p:spPr>
          <a:xfrm>
            <a:off x="4532244" y="1601737"/>
            <a:ext cx="3127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D92B27"/>
                </a:solidFill>
                <a:latin typeface="Nunito Black" pitchFamily="2" charset="0"/>
              </a:rPr>
              <a:t>LUYỆN TẬP</a:t>
            </a:r>
          </a:p>
        </p:txBody>
      </p:sp>
      <p:pic>
        <p:nvPicPr>
          <p:cNvPr id="8" name="Picture 2" descr="Cậu Bé, Đứa Trẻ, Trẻ Em, Học Bài, Học Tập, Giáo Dục, Tải hình PNG 138 -  Free.Vector6.com">
            <a:extLst>
              <a:ext uri="{FF2B5EF4-FFF2-40B4-BE49-F238E27FC236}">
                <a16:creationId xmlns:a16="http://schemas.microsoft.com/office/drawing/2014/main" id="{35BD33BB-3A2A-B287-020F-E09D99C42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5450" y="3397646"/>
            <a:ext cx="4759090" cy="354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3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70011-5ECA-7B0F-0AEF-781862F02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51" y="253781"/>
            <a:ext cx="2800741" cy="116221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CE3A27E-8ABF-8875-252E-286EFFAB3D31}"/>
              </a:ext>
            </a:extLst>
          </p:cNvPr>
          <p:cNvSpPr/>
          <p:nvPr/>
        </p:nvSpPr>
        <p:spPr>
          <a:xfrm>
            <a:off x="3315743" y="563680"/>
            <a:ext cx="695325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8BCBE-DFFC-BEAC-8529-0D0BF3A4D8F6}"/>
              </a:ext>
            </a:extLst>
          </p:cNvPr>
          <p:cNvSpPr txBox="1"/>
          <p:nvPr/>
        </p:nvSpPr>
        <p:spPr>
          <a:xfrm>
            <a:off x="4011068" y="670088"/>
            <a:ext cx="100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Số?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B68F45-6BE8-4A9B-B0A0-C2638435B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99" y="2060202"/>
            <a:ext cx="8272568" cy="2333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AFF62D-6E60-7FB0-38CB-41A480901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267" y="2572987"/>
            <a:ext cx="2153114" cy="2594113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FA6191C8-3882-1A4B-C3EC-8CD96D7624F1}"/>
              </a:ext>
            </a:extLst>
          </p:cNvPr>
          <p:cNvSpPr/>
          <p:nvPr/>
        </p:nvSpPr>
        <p:spPr>
          <a:xfrm>
            <a:off x="7330171" y="124869"/>
            <a:ext cx="3180990" cy="193533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0000"/>
              </a:solidFill>
              <a:effectLst/>
              <a:latin typeface="OpenSans"/>
            </a:endParaRPr>
          </a:p>
          <a:p>
            <a:pPr algn="ctr"/>
            <a:endParaRPr lang="en-US">
              <a:solidFill>
                <a:srgbClr val="000000"/>
              </a:solidFill>
              <a:latin typeface="OpenSans"/>
            </a:endParaRPr>
          </a:p>
          <a:p>
            <a:pPr algn="ctr"/>
            <a: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  <a:t>Để tìm tích ta lấy thừa số nhân với thừa số.</a:t>
            </a:r>
            <a:b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1BF7B1-A484-7BD0-15DE-2CE90AAFE0FD}"/>
              </a:ext>
            </a:extLst>
          </p:cNvPr>
          <p:cNvSpPr/>
          <p:nvPr/>
        </p:nvSpPr>
        <p:spPr>
          <a:xfrm>
            <a:off x="3149808" y="3514936"/>
            <a:ext cx="1365356" cy="7102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D1375B-25C4-0991-05B1-4415FA6343D5}"/>
              </a:ext>
            </a:extLst>
          </p:cNvPr>
          <p:cNvSpPr/>
          <p:nvPr/>
        </p:nvSpPr>
        <p:spPr>
          <a:xfrm>
            <a:off x="4515164" y="3514936"/>
            <a:ext cx="1326343" cy="710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F64F6D-5DD1-6661-8605-5FBA1A0BD76B}"/>
              </a:ext>
            </a:extLst>
          </p:cNvPr>
          <p:cNvSpPr/>
          <p:nvPr/>
        </p:nvSpPr>
        <p:spPr>
          <a:xfrm>
            <a:off x="5880520" y="3514936"/>
            <a:ext cx="1449651" cy="710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5ACEBF-6CCF-A44A-D54F-5DE7636456B4}"/>
              </a:ext>
            </a:extLst>
          </p:cNvPr>
          <p:cNvSpPr/>
          <p:nvPr/>
        </p:nvSpPr>
        <p:spPr>
          <a:xfrm>
            <a:off x="7369184" y="3514936"/>
            <a:ext cx="1304299" cy="710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963</a:t>
            </a:r>
          </a:p>
        </p:txBody>
      </p:sp>
    </p:spTree>
    <p:extLst>
      <p:ext uri="{BB962C8B-B14F-4D97-AF65-F5344CB8AC3E}">
        <p14:creationId xmlns:p14="http://schemas.microsoft.com/office/powerpoint/2010/main" val="341269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E6930-B0BE-3104-F305-9E8AAD9F4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29" y="194146"/>
            <a:ext cx="2231945" cy="92618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0C74B0E-86B0-8E44-E0B1-C322B9F4F38D}"/>
              </a:ext>
            </a:extLst>
          </p:cNvPr>
          <p:cNvSpPr/>
          <p:nvPr/>
        </p:nvSpPr>
        <p:spPr>
          <a:xfrm>
            <a:off x="2709456" y="456075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6D9BB-0479-EE87-2561-449B2128A5FE}"/>
              </a:ext>
            </a:extLst>
          </p:cNvPr>
          <p:cNvSpPr txBox="1"/>
          <p:nvPr/>
        </p:nvSpPr>
        <p:spPr>
          <a:xfrm>
            <a:off x="3474770" y="535552"/>
            <a:ext cx="475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Tính nhẩm ( theo mẫu)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332AF1-2232-2E79-BF8C-5656F7D7D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08" y="1185961"/>
            <a:ext cx="5191850" cy="1876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B839B-00F0-84C7-C727-C4F60D044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606" y="1250106"/>
            <a:ext cx="1744994" cy="18125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24D08E8-857B-07AD-4968-ED26C9F6039E}"/>
              </a:ext>
            </a:extLst>
          </p:cNvPr>
          <p:cNvSpPr/>
          <p:nvPr/>
        </p:nvSpPr>
        <p:spPr>
          <a:xfrm>
            <a:off x="621726" y="3288839"/>
            <a:ext cx="3612632" cy="26065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/>
              <a:t>  </a:t>
            </a:r>
            <a:r>
              <a:rPr lang="en-US" sz="3200">
                <a:solidFill>
                  <a:srgbClr val="002060"/>
                </a:solidFill>
              </a:rPr>
              <a:t>300 </a:t>
            </a:r>
            <a:r>
              <a:rPr lang="en-US" sz="2000" dirty="0">
                <a:solidFill>
                  <a:srgbClr val="002060"/>
                </a:solidFill>
              </a:rPr>
              <a:t>X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>
                <a:solidFill>
                  <a:srgbClr val="002060"/>
                </a:solidFill>
              </a:rPr>
              <a:t>3     = </a:t>
            </a:r>
          </a:p>
          <a:p>
            <a:pPr algn="ctr"/>
            <a:r>
              <a:rPr lang="en-US" sz="3200">
                <a:solidFill>
                  <a:srgbClr val="002060"/>
                </a:solidFill>
              </a:rPr>
              <a:t>3 trăm x 3 = 9 trăm </a:t>
            </a:r>
            <a:r>
              <a:rPr lang="en-US" sz="3200" b="1">
                <a:solidFill>
                  <a:srgbClr val="002060"/>
                </a:solidFill>
              </a:rPr>
              <a:t>300 x3 =900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9F9471-BFD7-8FFB-4E69-E1A7CD690ED2}"/>
              </a:ext>
            </a:extLst>
          </p:cNvPr>
          <p:cNvSpPr/>
          <p:nvPr/>
        </p:nvSpPr>
        <p:spPr>
          <a:xfrm>
            <a:off x="4512079" y="3288839"/>
            <a:ext cx="3458817" cy="26065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</a:rPr>
              <a:t>  200 </a:t>
            </a:r>
            <a:r>
              <a:rPr lang="en-US" sz="2000" dirty="0">
                <a:solidFill>
                  <a:srgbClr val="002060"/>
                </a:solidFill>
              </a:rPr>
              <a:t>X</a:t>
            </a:r>
            <a:r>
              <a:rPr lang="en-US" sz="3200" dirty="0">
                <a:solidFill>
                  <a:srgbClr val="002060"/>
                </a:solidFill>
              </a:rPr>
              <a:t> 4 </a:t>
            </a:r>
            <a:r>
              <a:rPr lang="en-US" sz="3200">
                <a:solidFill>
                  <a:srgbClr val="002060"/>
                </a:solidFill>
              </a:rPr>
              <a:t>= </a:t>
            </a:r>
          </a:p>
          <a:p>
            <a:r>
              <a:rPr lang="en-US" sz="3200">
                <a:solidFill>
                  <a:srgbClr val="002060"/>
                </a:solidFill>
              </a:rPr>
              <a:t>2 trăm x 2 = 4 trăm</a:t>
            </a:r>
          </a:p>
          <a:p>
            <a:pPr algn="ctr"/>
            <a:r>
              <a:rPr lang="en-US" sz="3200" b="1">
                <a:solidFill>
                  <a:srgbClr val="002060"/>
                </a:solidFill>
              </a:rPr>
              <a:t>200 </a:t>
            </a:r>
            <a:r>
              <a:rPr lang="en-US" sz="2000" b="1">
                <a:solidFill>
                  <a:srgbClr val="002060"/>
                </a:solidFill>
              </a:rPr>
              <a:t>X</a:t>
            </a:r>
            <a:r>
              <a:rPr lang="en-US" sz="3200" b="1">
                <a:solidFill>
                  <a:srgbClr val="002060"/>
                </a:solidFill>
              </a:rPr>
              <a:t> 4 =  800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62EC-71A4-FFCD-4455-C4646C77E7E9}"/>
              </a:ext>
            </a:extLst>
          </p:cNvPr>
          <p:cNvSpPr/>
          <p:nvPr/>
        </p:nvSpPr>
        <p:spPr>
          <a:xfrm>
            <a:off x="8270193" y="3288839"/>
            <a:ext cx="3300081" cy="2489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</a:rPr>
              <a:t>400 </a:t>
            </a:r>
            <a:r>
              <a:rPr lang="en-US" sz="2000" dirty="0">
                <a:solidFill>
                  <a:srgbClr val="002060"/>
                </a:solidFill>
              </a:rPr>
              <a:t>X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>
                <a:solidFill>
                  <a:srgbClr val="002060"/>
                </a:solidFill>
              </a:rPr>
              <a:t>2     = </a:t>
            </a:r>
          </a:p>
          <a:p>
            <a:r>
              <a:rPr lang="en-US" sz="3200">
                <a:solidFill>
                  <a:srgbClr val="002060"/>
                </a:solidFill>
              </a:rPr>
              <a:t>4 trăm x 2 =  </a:t>
            </a:r>
          </a:p>
          <a:p>
            <a:r>
              <a:rPr lang="en-US" sz="3200">
                <a:solidFill>
                  <a:srgbClr val="002060"/>
                </a:solidFill>
              </a:rPr>
              <a:t>    </a:t>
            </a:r>
            <a:r>
              <a:rPr lang="en-US" sz="3200" b="1">
                <a:solidFill>
                  <a:srgbClr val="002060"/>
                </a:solidFill>
              </a:rPr>
              <a:t>400 </a:t>
            </a:r>
            <a:r>
              <a:rPr lang="en-US" sz="2000" b="1">
                <a:solidFill>
                  <a:srgbClr val="002060"/>
                </a:solidFill>
              </a:rPr>
              <a:t>X</a:t>
            </a:r>
            <a:r>
              <a:rPr lang="en-US" sz="3200" b="1">
                <a:solidFill>
                  <a:srgbClr val="002060"/>
                </a:solidFill>
              </a:rPr>
              <a:t> 2  =  800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EBB24754-8DE0-61E0-6A2F-CDE164A59555}"/>
              </a:ext>
            </a:extLst>
          </p:cNvPr>
          <p:cNvSpPr/>
          <p:nvPr/>
        </p:nvSpPr>
        <p:spPr>
          <a:xfrm>
            <a:off x="7994793" y="194146"/>
            <a:ext cx="3538329" cy="3038593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solidFill>
                <a:srgbClr val="002060"/>
              </a:solidFill>
              <a:effectLst/>
              <a:latin typeface="Nunito Black" pitchFamily="2" charset="0"/>
            </a:endParaRPr>
          </a:p>
          <a:p>
            <a:pPr algn="ctr"/>
            <a:endParaRPr lang="en-US" sz="2400">
              <a:solidFill>
                <a:srgbClr val="002060"/>
              </a:solidFill>
              <a:latin typeface="Nunito Black" pitchFamily="2" charset="0"/>
            </a:endParaRPr>
          </a:p>
          <a:p>
            <a:pPr algn="ctr"/>
            <a: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  <a:t>Quan sát ví dụ mẫu rồi tính nhẩm kết quả các phép nhân số tròn trăm với một số.</a:t>
            </a:r>
            <a:b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</a:br>
            <a:r>
              <a:rPr lang="en-US" sz="2400" b="0" i="0">
                <a:solidFill>
                  <a:srgbClr val="000000"/>
                </a:solidFill>
                <a:effectLst/>
                <a:latin typeface="Nunito Black" pitchFamily="2" charset="0"/>
              </a:rPr>
              <a:t/>
            </a:r>
            <a:br>
              <a:rPr lang="en-US" sz="2400" b="0" i="0">
                <a:solidFill>
                  <a:srgbClr val="000000"/>
                </a:solidFill>
                <a:effectLst/>
                <a:latin typeface="Nunito Black" pitchFamily="2" charset="0"/>
              </a:rPr>
            </a:br>
            <a:endParaRPr lang="en-US" sz="240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0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C6E933-EF19-2A48-EC60-D64BE0B8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51" y="253781"/>
            <a:ext cx="2800741" cy="11622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ADE6822-3B64-B24B-9606-FDC043132910}"/>
              </a:ext>
            </a:extLst>
          </p:cNvPr>
          <p:cNvSpPr/>
          <p:nvPr/>
        </p:nvSpPr>
        <p:spPr>
          <a:xfrm>
            <a:off x="3133092" y="634979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D00EEF-6D88-E2B3-7ADB-8E1E1C1EBA4B}"/>
              </a:ext>
            </a:extLst>
          </p:cNvPr>
          <p:cNvSpPr txBox="1"/>
          <p:nvPr/>
        </p:nvSpPr>
        <p:spPr>
          <a:xfrm>
            <a:off x="4011068" y="670088"/>
            <a:ext cx="100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Số?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25CA3-AC58-BBFB-5009-B0D1664AE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08" y="1680429"/>
            <a:ext cx="10106025" cy="1476375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AE77D835-43C7-9416-7314-2D0325C76466}"/>
              </a:ext>
            </a:extLst>
          </p:cNvPr>
          <p:cNvSpPr/>
          <p:nvPr/>
        </p:nvSpPr>
        <p:spPr>
          <a:xfrm>
            <a:off x="417010" y="3421240"/>
            <a:ext cx="3356114" cy="193533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0000"/>
              </a:solidFill>
              <a:effectLst/>
              <a:latin typeface="OpenSans"/>
            </a:endParaRPr>
          </a:p>
          <a:p>
            <a:pPr algn="ctr"/>
            <a:endParaRPr lang="en-US">
              <a:solidFill>
                <a:srgbClr val="000000"/>
              </a:solidFill>
              <a:latin typeface="OpenSans"/>
            </a:endParaRPr>
          </a:p>
          <a:p>
            <a:pPr algn="ctr"/>
            <a:endParaRPr lang="en-US" sz="2400">
              <a:solidFill>
                <a:srgbClr val="002060"/>
              </a:solidFill>
              <a:latin typeface="Nunito Black" pitchFamily="2" charset="0"/>
            </a:endParaRPr>
          </a:p>
          <a:p>
            <a:pPr algn="ctr"/>
            <a:endParaRPr lang="en-US" sz="2400">
              <a:solidFill>
                <a:srgbClr val="002060"/>
              </a:solidFill>
              <a:latin typeface="Nunito Black" pitchFamily="2" charset="0"/>
            </a:endParaRPr>
          </a:p>
          <a:p>
            <a:pPr algn="ctr"/>
            <a:r>
              <a:rPr lang="en-US" sz="2400">
                <a:solidFill>
                  <a:srgbClr val="002060"/>
                </a:solidFill>
                <a:latin typeface="Nunito Black" pitchFamily="2" charset="0"/>
              </a:rPr>
              <a:t>Cân nặng của cái ấm = Cân nặng của cái chén x 3</a:t>
            </a:r>
            <a:br>
              <a:rPr lang="en-US" sz="2400">
                <a:solidFill>
                  <a:srgbClr val="002060"/>
                </a:solidFill>
                <a:latin typeface="Nunito Black" pitchFamily="2" charset="0"/>
              </a:rPr>
            </a:br>
            <a:r>
              <a:rPr lang="en-US"/>
              <a:t/>
            </a:r>
            <a:br>
              <a:rPr lang="en-US"/>
            </a:br>
            <a: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  <a:t/>
            </a:r>
            <a:b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575576-9120-3DA1-6EA5-F58C1627025E}"/>
              </a:ext>
            </a:extLst>
          </p:cNvPr>
          <p:cNvSpPr/>
          <p:nvPr/>
        </p:nvSpPr>
        <p:spPr>
          <a:xfrm>
            <a:off x="4870175" y="2573349"/>
            <a:ext cx="594804" cy="516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D9A1FD-0C9B-15D8-A31C-15B45D5FFFB0}"/>
              </a:ext>
            </a:extLst>
          </p:cNvPr>
          <p:cNvSpPr txBox="1"/>
          <p:nvPr/>
        </p:nvSpPr>
        <p:spPr>
          <a:xfrm>
            <a:off x="4231079" y="3294005"/>
            <a:ext cx="5867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Nunito Black" pitchFamily="2" charset="0"/>
              </a:rPr>
              <a:t>Cân nặng của cái ấm là:</a:t>
            </a:r>
          </a:p>
          <a:p>
            <a:r>
              <a:rPr lang="en-US" sz="2800">
                <a:solidFill>
                  <a:srgbClr val="00B050"/>
                </a:solidFill>
                <a:latin typeface="Nunito Black" pitchFamily="2" charset="0"/>
              </a:rPr>
              <a:t>              128 x 3 = 384 (g)</a:t>
            </a:r>
          </a:p>
          <a:p>
            <a:r>
              <a:rPr lang="en-US" sz="2800">
                <a:solidFill>
                  <a:srgbClr val="00B050"/>
                </a:solidFill>
                <a:latin typeface="Nunito Black" pitchFamily="2" charset="0"/>
              </a:rPr>
              <a:t>                            Đáp số: 384 g</a:t>
            </a:r>
          </a:p>
          <a:p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0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D98A4E-F355-BAC0-FE90-7F36669B3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26" y="110906"/>
            <a:ext cx="2800741" cy="11622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DA6B5EE-ABAB-6E1C-0652-5A821FB4BF19}"/>
              </a:ext>
            </a:extLst>
          </p:cNvPr>
          <p:cNvSpPr/>
          <p:nvPr/>
        </p:nvSpPr>
        <p:spPr>
          <a:xfrm>
            <a:off x="301808" y="1273118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1CAF2-A1CA-76E2-E708-1028BDC329EE}"/>
              </a:ext>
            </a:extLst>
          </p:cNvPr>
          <p:cNvSpPr txBox="1"/>
          <p:nvPr/>
        </p:nvSpPr>
        <p:spPr>
          <a:xfrm>
            <a:off x="621824" y="1346097"/>
            <a:ext cx="11036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   </a:t>
            </a:r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Gấu đen có 3 hũ mật ong, mỗi hũ đựng 250 ml mật gấu. Gấu đen đã dùng 525 ml để làm bánh. Hỏi gấu đen còn lại bao nhiêu mi –li –lít mật ong?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B2B7D4A-8DBE-6541-7BD3-9BC859BA6FD2}"/>
              </a:ext>
            </a:extLst>
          </p:cNvPr>
          <p:cNvSpPr/>
          <p:nvPr/>
        </p:nvSpPr>
        <p:spPr>
          <a:xfrm>
            <a:off x="657331" y="2964804"/>
            <a:ext cx="10629687" cy="12299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Muốn biết </a:t>
            </a:r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gấu đen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 còn lại bao nhiêu mi-li-lít mật ong </a:t>
            </a:r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ta làm thế nào?</a:t>
            </a:r>
            <a:r>
              <a:rPr lang="vi-VN"/>
              <a:t/>
            </a:r>
            <a:br>
              <a:rPr lang="vi-VN"/>
            </a:br>
            <a:r>
              <a:rPr lang="vi-VN"/>
              <a:t/>
            </a:r>
            <a:br>
              <a:rPr lang="vi-VN"/>
            </a:br>
            <a:r>
              <a:rPr lang="en-US" sz="2800">
                <a:solidFill>
                  <a:srgbClr val="000000"/>
                </a:solidFill>
                <a:latin typeface="OpenSans"/>
              </a:rPr>
              <a:t/>
            </a:r>
            <a:br>
              <a:rPr lang="en-US" sz="2800">
                <a:solidFill>
                  <a:srgbClr val="000000"/>
                </a:solidFill>
                <a:latin typeface="OpenSans"/>
              </a:rPr>
            </a:br>
            <a:endParaRPr lang="en-US" sz="28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5A449A-2CFB-FAC1-B588-189A188410BA}"/>
              </a:ext>
            </a:extLst>
          </p:cNvPr>
          <p:cNvCxnSpPr>
            <a:cxnSpLocks/>
          </p:cNvCxnSpPr>
          <p:nvPr/>
        </p:nvCxnSpPr>
        <p:spPr>
          <a:xfrm>
            <a:off x="3457575" y="1836519"/>
            <a:ext cx="251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2F4BB9-A1FA-AE03-64C0-372162D84820}"/>
              </a:ext>
            </a:extLst>
          </p:cNvPr>
          <p:cNvCxnSpPr>
            <a:cxnSpLocks/>
          </p:cNvCxnSpPr>
          <p:nvPr/>
        </p:nvCxnSpPr>
        <p:spPr>
          <a:xfrm>
            <a:off x="6369358" y="1818763"/>
            <a:ext cx="3698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906D1-5F96-56B8-D10F-686CE655A273}"/>
              </a:ext>
            </a:extLst>
          </p:cNvPr>
          <p:cNvCxnSpPr>
            <a:cxnSpLocks/>
          </p:cNvCxnSpPr>
          <p:nvPr/>
        </p:nvCxnSpPr>
        <p:spPr>
          <a:xfrm>
            <a:off x="3457575" y="2323588"/>
            <a:ext cx="33051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E47F5E-7EDF-AEF4-B51E-C611666C77F9}"/>
              </a:ext>
            </a:extLst>
          </p:cNvPr>
          <p:cNvCxnSpPr>
            <a:cxnSpLocks/>
          </p:cNvCxnSpPr>
          <p:nvPr/>
        </p:nvCxnSpPr>
        <p:spPr>
          <a:xfrm>
            <a:off x="1685096" y="2761738"/>
            <a:ext cx="66969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D9B2497-9102-61E1-2893-C7FC9EEFF2D7}"/>
              </a:ext>
            </a:extLst>
          </p:cNvPr>
          <p:cNvSpPr/>
          <p:nvPr/>
        </p:nvSpPr>
        <p:spPr>
          <a:xfrm>
            <a:off x="657330" y="2987921"/>
            <a:ext cx="10629687" cy="12299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Bước 1: Tính số mi-li-lít mật ong gấu đen có = Số mi-li-lít mật ong ở một hũ x Số hũ</a:t>
            </a:r>
            <a:r>
              <a:rPr lang="vi-VN"/>
              <a:t/>
            </a:r>
            <a:br>
              <a:rPr lang="vi-VN"/>
            </a:br>
            <a:r>
              <a:rPr lang="vi-VN"/>
              <a:t/>
            </a:r>
            <a:br>
              <a:rPr lang="vi-VN"/>
            </a:br>
            <a:r>
              <a:rPr lang="en-US" sz="2800">
                <a:solidFill>
                  <a:srgbClr val="000000"/>
                </a:solidFill>
                <a:latin typeface="OpenSans"/>
              </a:rPr>
              <a:t/>
            </a:r>
            <a:br>
              <a:rPr lang="en-US" sz="2800">
                <a:solidFill>
                  <a:srgbClr val="000000"/>
                </a:solidFill>
                <a:latin typeface="OpenSans"/>
              </a:rPr>
            </a:br>
            <a:endParaRPr lang="en-US" sz="28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AD0E7BB-717C-593D-FD4C-B95D88649239}"/>
              </a:ext>
            </a:extLst>
          </p:cNvPr>
          <p:cNvSpPr/>
          <p:nvPr/>
        </p:nvSpPr>
        <p:spPr>
          <a:xfrm>
            <a:off x="781156" y="2976362"/>
            <a:ext cx="10629687" cy="12299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Bước 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2</a:t>
            </a:r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: Số mi-li-lít mật ong còn lại = Số mi-li-lít mật ong gấu đen có - Số mi-li-lít mật ong đã dung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’</a:t>
            </a:r>
            <a:r>
              <a:rPr lang="vi-VN"/>
              <a:t/>
            </a:r>
            <a:br>
              <a:rPr lang="vi-VN"/>
            </a:br>
            <a:r>
              <a:rPr lang="vi-VN"/>
              <a:t/>
            </a:r>
            <a:br>
              <a:rPr lang="vi-VN"/>
            </a:br>
            <a:r>
              <a:rPr lang="vi-VN"/>
              <a:t>Xem thêm tại</a:t>
            </a:r>
            <a:br>
              <a:rPr lang="vi-VN"/>
            </a:br>
            <a:r>
              <a:rPr lang="en-US" sz="2800">
                <a:solidFill>
                  <a:srgbClr val="000000"/>
                </a:solidFill>
                <a:latin typeface="OpenSans"/>
              </a:rPr>
              <a:t/>
            </a:r>
            <a:br>
              <a:rPr lang="en-US" sz="2800">
                <a:solidFill>
                  <a:srgbClr val="000000"/>
                </a:solidFill>
                <a:latin typeface="OpenSans"/>
              </a:rPr>
            </a:b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89365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A553C5-C082-3AF5-3B0C-71E3D5F2D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56" y="309689"/>
            <a:ext cx="2800741" cy="116221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F4A4312-EECF-5462-2C07-B1D81EDB2535}"/>
              </a:ext>
            </a:extLst>
          </p:cNvPr>
          <p:cNvSpPr/>
          <p:nvPr/>
        </p:nvSpPr>
        <p:spPr>
          <a:xfrm>
            <a:off x="3353121" y="726465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EA9094-6BB6-0BBC-637E-1CB7D276769B}"/>
              </a:ext>
            </a:extLst>
          </p:cNvPr>
          <p:cNvSpPr txBox="1"/>
          <p:nvPr/>
        </p:nvSpPr>
        <p:spPr>
          <a:xfrm>
            <a:off x="583923" y="1581232"/>
            <a:ext cx="4395581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>
                <a:solidFill>
                  <a:srgbClr val="0070C0"/>
                </a:solidFill>
                <a:effectLst/>
                <a:latin typeface="Nunito Black" pitchFamily="2" charset="0"/>
              </a:rPr>
              <a:t>     </a:t>
            </a:r>
            <a:r>
              <a:rPr lang="en-US" sz="2800" b="1" i="0" u="sng">
                <a:solidFill>
                  <a:srgbClr val="0070C0"/>
                </a:solidFill>
                <a:effectLst/>
                <a:latin typeface="Nunito Black" pitchFamily="2" charset="0"/>
              </a:rPr>
              <a:t>Tóm tắt</a:t>
            </a:r>
            <a:endParaRPr lang="en-US" sz="2800" b="0" i="0" u="sng">
              <a:solidFill>
                <a:srgbClr val="0070C0"/>
              </a:solidFill>
              <a:effectLst/>
              <a:latin typeface="Nunito Black" pitchFamily="2" charset="0"/>
            </a:endParaRP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Có 3 hũ mật ong</a:t>
            </a: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Mỗi hũ: 250 ml</a:t>
            </a: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Đã dùng: 525 ml</a:t>
            </a: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Còn lại: …. ml?</a:t>
            </a:r>
          </a:p>
          <a:p>
            <a:r>
              <a:rPr lang="en-US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037B43-DD91-CD49-3136-D91257543B94}"/>
              </a:ext>
            </a:extLst>
          </p:cNvPr>
          <p:cNvSpPr txBox="1"/>
          <p:nvPr/>
        </p:nvSpPr>
        <p:spPr>
          <a:xfrm>
            <a:off x="3836504" y="1491530"/>
            <a:ext cx="8001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sng">
                <a:solidFill>
                  <a:srgbClr val="0070C0"/>
                </a:solidFill>
                <a:effectLst/>
                <a:latin typeface="Nunito Black" pitchFamily="2" charset="0"/>
              </a:rPr>
              <a:t>Bài giải</a:t>
            </a:r>
            <a:endParaRPr lang="en-US" sz="2800" b="0" i="0" u="sng">
              <a:solidFill>
                <a:srgbClr val="0070C0"/>
              </a:solidFill>
              <a:effectLst/>
              <a:latin typeface="Nunito Black" pitchFamily="2" charset="0"/>
            </a:endParaRPr>
          </a:p>
          <a:p>
            <a:pPr algn="ctr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Lúc đầu gấu đen có số mi-li-lít mật ong là:</a:t>
            </a:r>
          </a:p>
          <a:p>
            <a:pPr algn="ctr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250 x 3 =750 (ml)</a:t>
            </a:r>
          </a:p>
          <a:p>
            <a:pPr algn="ctr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Gấu đen còn lại số mi-li-lít mật ong là:</a:t>
            </a:r>
          </a:p>
          <a:p>
            <a:pPr algn="ctr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750 – 525 = 225 (ml)</a:t>
            </a:r>
          </a:p>
          <a:p>
            <a:pPr algn="ctr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Đáp số: 225 ml</a:t>
            </a:r>
          </a:p>
          <a:p>
            <a:r>
              <a:rPr lang="en-US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2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54D9FBA-7F70-0EA8-170B-E3189BD1C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46" y="2176456"/>
            <a:ext cx="6286243" cy="1252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A12EC5-EE5C-0D0C-587C-AD353CEE414E}"/>
              </a:ext>
            </a:extLst>
          </p:cNvPr>
          <p:cNvSpPr txBox="1"/>
          <p:nvPr/>
        </p:nvSpPr>
        <p:spPr>
          <a:xfrm>
            <a:off x="2852839" y="2341063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Củng cố - 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11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356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Nunito Black</vt:lpstr>
      <vt:lpstr>OpenSans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Admin</cp:lastModifiedBy>
  <cp:revision>11</cp:revision>
  <dcterms:created xsi:type="dcterms:W3CDTF">2022-06-08T07:44:25Z</dcterms:created>
  <dcterms:modified xsi:type="dcterms:W3CDTF">2022-10-12T03:50:51Z</dcterms:modified>
</cp:coreProperties>
</file>