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5" r:id="rId3"/>
    <p:sldMasterId id="2147483697" r:id="rId4"/>
  </p:sldMasterIdLst>
  <p:notesMasterIdLst>
    <p:notesMasterId r:id="rId36"/>
  </p:notesMasterIdLst>
  <p:sldIdLst>
    <p:sldId id="267" r:id="rId5"/>
    <p:sldId id="298" r:id="rId6"/>
    <p:sldId id="269" r:id="rId7"/>
    <p:sldId id="276" r:id="rId8"/>
    <p:sldId id="291" r:id="rId9"/>
    <p:sldId id="304" r:id="rId10"/>
    <p:sldId id="305" r:id="rId11"/>
    <p:sldId id="306" r:id="rId12"/>
    <p:sldId id="300" r:id="rId13"/>
    <p:sldId id="299" r:id="rId14"/>
    <p:sldId id="301" r:id="rId15"/>
    <p:sldId id="302" r:id="rId16"/>
    <p:sldId id="303" r:id="rId17"/>
    <p:sldId id="293" r:id="rId18"/>
    <p:sldId id="278" r:id="rId19"/>
    <p:sldId id="295" r:id="rId20"/>
    <p:sldId id="307" r:id="rId21"/>
    <p:sldId id="308" r:id="rId22"/>
    <p:sldId id="272" r:id="rId23"/>
    <p:sldId id="282" r:id="rId24"/>
    <p:sldId id="309" r:id="rId25"/>
    <p:sldId id="273" r:id="rId26"/>
    <p:sldId id="311" r:id="rId27"/>
    <p:sldId id="283" r:id="rId28"/>
    <p:sldId id="312" r:id="rId29"/>
    <p:sldId id="287" r:id="rId30"/>
    <p:sldId id="284" r:id="rId31"/>
    <p:sldId id="297" r:id="rId32"/>
    <p:sldId id="310" r:id="rId33"/>
    <p:sldId id="274" r:id="rId34"/>
    <p:sldId id="263" r:id="rId35"/>
  </p:sldIdLst>
  <p:sldSz cx="12192000" cy="6858000"/>
  <p:notesSz cx="6858000" cy="9144000"/>
  <p:embeddedFontLst>
    <p:embeddedFont>
      <p:font typeface="微软雅黑" panose="020B0503020204020204" pitchFamily="34" charset="-122"/>
      <p:regular r:id="rId37"/>
      <p:bold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Cambria" panose="02040503050406030204" pitchFamily="18" charset="0"/>
      <p:regular r:id="rId45"/>
      <p:bold r:id="rId46"/>
      <p:italic r:id="rId47"/>
      <p:boldItalic r:id="rId48"/>
    </p:embeddedFont>
    <p:embeddedFont>
      <p:font typeface="Great Vibes" pitchFamily="2" charset="0"/>
      <p:regular r:id="rId49"/>
    </p:embeddedFont>
    <p:embeddedFont>
      <p:font typeface="Nunito Black" panose="00000A00000000000000" pitchFamily="2" charset="0"/>
      <p:bold r:id="rId50"/>
      <p:boldItalic r:id="rId51"/>
    </p:embeddedFont>
    <p:embeddedFont>
      <p:font typeface="Sigmar One" panose="00000500000000000000" pitchFamily="2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66"/>
    <a:srgbClr val="4EE63A"/>
    <a:srgbClr val="D3EFFB"/>
    <a:srgbClr val="FBE6AF"/>
    <a:srgbClr val="EBF3D0"/>
    <a:srgbClr val="DC24A7"/>
    <a:srgbClr val="E2D3E8"/>
    <a:srgbClr val="D0F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>
      <p:cViewPr varScale="1">
        <p:scale>
          <a:sx n="65" d="100"/>
          <a:sy n="65" d="100"/>
        </p:scale>
        <p:origin x="598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3.fntdata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5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23437-BB5E-4605-82DB-4B7DE6705B55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B99DC0-F2BC-410D-91FA-C757B6630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4453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3660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03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045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0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60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40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4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5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44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30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88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2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5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9" y="1482092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23" indent="0">
              <a:buNone/>
              <a:defRPr sz="2400"/>
            </a:lvl2pPr>
            <a:lvl3pPr marL="914446" indent="0">
              <a:buNone/>
              <a:defRPr sz="2000"/>
            </a:lvl3pPr>
            <a:lvl4pPr marL="1371669" indent="0">
              <a:buNone/>
              <a:defRPr sz="1800"/>
            </a:lvl4pPr>
            <a:lvl5pPr marL="1828891" indent="0">
              <a:buNone/>
              <a:defRPr sz="1800"/>
            </a:lvl5pPr>
            <a:lvl6pPr marL="2286114" indent="0">
              <a:buNone/>
              <a:defRPr sz="1800"/>
            </a:lvl6pPr>
            <a:lvl7pPr marL="2743337" indent="0">
              <a:buNone/>
              <a:defRPr sz="1800"/>
            </a:lvl7pPr>
            <a:lvl8pPr marL="3200560" indent="0">
              <a:buNone/>
              <a:defRPr sz="1800"/>
            </a:lvl8pPr>
            <a:lvl9pPr marL="3657783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9" y="2368555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3228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6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5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8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3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9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9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23" indent="0">
              <a:buNone/>
              <a:defRPr sz="1800"/>
            </a:lvl2pPr>
            <a:lvl3pPr marL="914446" indent="0">
              <a:buNone/>
              <a:defRPr sz="1600"/>
            </a:lvl3pPr>
            <a:lvl4pPr marL="1371669" indent="0">
              <a:buNone/>
              <a:defRPr sz="1400"/>
            </a:lvl4pPr>
            <a:lvl5pPr marL="1828891" indent="0">
              <a:buNone/>
              <a:defRPr sz="1400"/>
            </a:lvl5pPr>
            <a:lvl6pPr marL="2286114" indent="0">
              <a:buNone/>
              <a:defRPr sz="1400"/>
            </a:lvl6pPr>
            <a:lvl7pPr marL="2743337" indent="0">
              <a:buNone/>
              <a:defRPr sz="1400"/>
            </a:lvl7pPr>
            <a:lvl8pPr marL="3200560" indent="0">
              <a:buNone/>
              <a:defRPr sz="1400"/>
            </a:lvl8pPr>
            <a:lvl9pPr marL="3657783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16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90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32098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30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8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5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5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2022/9/26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5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5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3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6570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980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8653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12919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869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29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430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9784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5772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6656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645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5460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3806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938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8341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841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157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6462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980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822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4074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175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2621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28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82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172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7770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1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62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/>
              <a:t>26/9/2022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51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/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45000"/>
                <a:lumOff val="55000"/>
              </a:schemeClr>
            </a:gs>
            <a:gs pos="100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74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96" indent="-228611" algn="l" defTabSz="914446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2011" indent="-228611" algn="l" defTabSz="914446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833" indent="-228611" algn="l" defTabSz="914446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9EBB33-98A2-4261-B620-85D719C1CA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23439-CFDB-4B3F-B236-70DCA003C98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58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57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microsoft.com/office/2007/relationships/hdphoto" Target="../media/hdphoto9.wdp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5.xml"/><Relationship Id="rId6" Type="http://schemas.microsoft.com/office/2007/relationships/hdphoto" Target="../media/hdphoto10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png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58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6.xml"/><Relationship Id="rId6" Type="http://schemas.microsoft.com/office/2007/relationships/hdphoto" Target="../media/hdphoto14.wdp"/><Relationship Id="rId5" Type="http://schemas.openxmlformats.org/officeDocument/2006/relationships/image" Target="../media/image62.png"/><Relationship Id="rId10" Type="http://schemas.microsoft.com/office/2007/relationships/hdphoto" Target="../media/hdphoto16.wdp"/><Relationship Id="rId4" Type="http://schemas.microsoft.com/office/2007/relationships/hdphoto" Target="../media/hdphoto13.wdp"/><Relationship Id="rId9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microsoft.com/office/2007/relationships/hdphoto" Target="../media/hdphoto5.wdp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FFB0A44-9460-48A9-8800-111F2B9D27DE}"/>
              </a:ext>
            </a:extLst>
          </p:cNvPr>
          <p:cNvSpPr txBox="1">
            <a:spLocks/>
          </p:cNvSpPr>
          <p:nvPr/>
        </p:nvSpPr>
        <p:spPr>
          <a:xfrm>
            <a:off x="2506989" y="339597"/>
            <a:ext cx="7893966" cy="10738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Thứ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ngày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tháng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…</a:t>
            </a:r>
            <a:r>
              <a:rPr lang="en-US" sz="6000" b="1" dirty="0" err="1">
                <a:solidFill>
                  <a:srgbClr val="FF0000"/>
                </a:solidFill>
                <a:latin typeface="Great Vibes" pitchFamily="2" charset="0"/>
              </a:rPr>
              <a:t>năm</a:t>
            </a:r>
            <a:r>
              <a:rPr lang="en-US" sz="6000" b="1" dirty="0">
                <a:solidFill>
                  <a:srgbClr val="FF0000"/>
                </a:solidFill>
                <a:latin typeface="Great Vibes" pitchFamily="2" charset="0"/>
              </a:rPr>
              <a:t> 2022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34C307-C3E6-CBF8-36F8-DCC9F3CBD9E2}"/>
              </a:ext>
            </a:extLst>
          </p:cNvPr>
          <p:cNvSpPr txBox="1"/>
          <p:nvPr/>
        </p:nvSpPr>
        <p:spPr>
          <a:xfrm>
            <a:off x="3885577" y="1348209"/>
            <a:ext cx="5515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Hoạt</a:t>
            </a:r>
            <a:r>
              <a:rPr lang="en-US" sz="4400" b="1" dirty="0">
                <a:solidFill>
                  <a:srgbClr val="FFC000"/>
                </a:solidFill>
                <a:latin typeface="Great Vibes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động</a:t>
            </a:r>
            <a:r>
              <a:rPr lang="en-US" sz="4400" b="1" dirty="0">
                <a:solidFill>
                  <a:srgbClr val="FFC000"/>
                </a:solidFill>
                <a:latin typeface="Great Vibes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trải</a:t>
            </a:r>
            <a:r>
              <a:rPr lang="en-US" sz="4400" b="1" dirty="0">
                <a:solidFill>
                  <a:srgbClr val="FFC000"/>
                </a:solidFill>
                <a:latin typeface="Great Vibes" pitchFamily="2" charset="0"/>
              </a:rPr>
              <a:t> </a:t>
            </a:r>
            <a:r>
              <a:rPr lang="en-US" sz="4400" b="1" dirty="0" err="1">
                <a:solidFill>
                  <a:srgbClr val="FFC000"/>
                </a:solidFill>
                <a:latin typeface="Great Vibes" pitchFamily="2" charset="0"/>
              </a:rPr>
              <a:t>nghiệm</a:t>
            </a:r>
            <a:endParaRPr lang="en-US" sz="4400" b="1" dirty="0">
              <a:solidFill>
                <a:srgbClr val="FFC000"/>
              </a:solidFill>
              <a:latin typeface="Great Vibes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9617" y="2006211"/>
            <a:ext cx="11608528" cy="2026101"/>
            <a:chOff x="347870" y="2105699"/>
            <a:chExt cx="11608528" cy="202610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64DAAA-BC47-2300-15B0-92EFA5A97A8A}"/>
                </a:ext>
              </a:extLst>
            </p:cNvPr>
            <p:cNvSpPr txBox="1"/>
            <p:nvPr/>
          </p:nvSpPr>
          <p:spPr>
            <a:xfrm>
              <a:off x="2027207" y="2345302"/>
              <a:ext cx="9929191" cy="1123712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algn="ctr" defTabSz="609539"/>
              <a:r>
                <a:rPr lang="en-US" sz="6000" b="1" dirty="0" err="1">
                  <a:solidFill>
                    <a:srgbClr val="4EE63A"/>
                  </a:solidFill>
                  <a:latin typeface="Great Vibes" pitchFamily="2" charset="0"/>
                </a:rPr>
                <a:t>Giữ</a:t>
              </a:r>
              <a:r>
                <a:rPr lang="en-US" sz="6000" b="1" dirty="0">
                  <a:solidFill>
                    <a:srgbClr val="4EE63A"/>
                  </a:solidFill>
                  <a:latin typeface="Great Vibes" pitchFamily="2" charset="0"/>
                </a:rPr>
                <a:t> </a:t>
              </a:r>
              <a:r>
                <a:rPr lang="en-US" sz="6000" b="1" dirty="0" err="1">
                  <a:solidFill>
                    <a:srgbClr val="4EE63A"/>
                  </a:solidFill>
                  <a:latin typeface="Great Vibes" pitchFamily="2" charset="0"/>
                </a:rPr>
                <a:t>gìn</a:t>
              </a:r>
              <a:r>
                <a:rPr lang="en-US" sz="6000" b="1" dirty="0">
                  <a:solidFill>
                    <a:srgbClr val="4EE63A"/>
                  </a:solidFill>
                  <a:latin typeface="Great Vibes" pitchFamily="2" charset="0"/>
                </a:rPr>
                <a:t> </a:t>
              </a:r>
              <a:r>
                <a:rPr lang="en-US" sz="6000" b="1" dirty="0" err="1">
                  <a:solidFill>
                    <a:srgbClr val="4EE63A"/>
                  </a:solidFill>
                  <a:latin typeface="Great Vibes" pitchFamily="2" charset="0"/>
                </a:rPr>
                <a:t>nhà</a:t>
              </a:r>
              <a:r>
                <a:rPr lang="en-US" sz="6000" b="1" dirty="0">
                  <a:solidFill>
                    <a:srgbClr val="4EE63A"/>
                  </a:solidFill>
                  <a:latin typeface="Great Vibes" pitchFamily="2" charset="0"/>
                </a:rPr>
                <a:t> </a:t>
              </a:r>
              <a:r>
                <a:rPr lang="en-US" sz="6000" b="1" dirty="0" err="1">
                  <a:solidFill>
                    <a:srgbClr val="4EE63A"/>
                  </a:solidFill>
                  <a:latin typeface="Great Vibes" pitchFamily="2" charset="0"/>
                </a:rPr>
                <a:t>cửa</a:t>
              </a:r>
              <a:r>
                <a:rPr lang="en-US" sz="6000" b="1" dirty="0">
                  <a:solidFill>
                    <a:srgbClr val="4EE63A"/>
                  </a:solidFill>
                  <a:latin typeface="Great Vibes" pitchFamily="2" charset="0"/>
                </a:rPr>
                <a:t> </a:t>
              </a:r>
              <a:r>
                <a:rPr lang="en-US" sz="6000" b="1" dirty="0" err="1">
                  <a:solidFill>
                    <a:srgbClr val="4EE63A"/>
                  </a:solidFill>
                  <a:latin typeface="Great Vibes" pitchFamily="2" charset="0"/>
                </a:rPr>
                <a:t>ngăn</a:t>
              </a:r>
              <a:r>
                <a:rPr lang="en-US" sz="6000" b="1" dirty="0">
                  <a:solidFill>
                    <a:srgbClr val="4EE63A"/>
                  </a:solidFill>
                  <a:latin typeface="Great Vibes" pitchFamily="2" charset="0"/>
                </a:rPr>
                <a:t> </a:t>
              </a:r>
              <a:r>
                <a:rPr lang="en-US" sz="6000" b="1" dirty="0" err="1">
                  <a:solidFill>
                    <a:srgbClr val="4EE63A"/>
                  </a:solidFill>
                  <a:latin typeface="Great Vibes" pitchFamily="2" charset="0"/>
                </a:rPr>
                <a:t>nắp</a:t>
              </a:r>
              <a:r>
                <a:rPr lang="en-US" sz="6000" b="1" dirty="0">
                  <a:solidFill>
                    <a:srgbClr val="4EE63A"/>
                  </a:solidFill>
                  <a:latin typeface="Great Vibes" pitchFamily="2" charset="0"/>
                </a:rPr>
                <a:t>, </a:t>
              </a:r>
              <a:r>
                <a:rPr lang="en-US" sz="6000" b="1" dirty="0" err="1">
                  <a:solidFill>
                    <a:srgbClr val="4EE63A"/>
                  </a:solidFill>
                  <a:latin typeface="Great Vibes" pitchFamily="2" charset="0"/>
                </a:rPr>
                <a:t>sạch</a:t>
              </a:r>
              <a:r>
                <a:rPr lang="en-US" sz="6000" b="1" dirty="0">
                  <a:solidFill>
                    <a:srgbClr val="4EE63A"/>
                  </a:solidFill>
                  <a:latin typeface="Great Vibes" pitchFamily="2" charset="0"/>
                </a:rPr>
                <a:t> </a:t>
              </a:r>
              <a:r>
                <a:rPr lang="en-US" sz="6000" b="1" dirty="0" err="1">
                  <a:solidFill>
                    <a:srgbClr val="4EE63A"/>
                  </a:solidFill>
                  <a:latin typeface="Great Vibes" pitchFamily="2" charset="0"/>
                </a:rPr>
                <a:t>sẽ</a:t>
              </a:r>
              <a:endParaRPr lang="en-US" sz="6000" b="1" dirty="0">
                <a:solidFill>
                  <a:srgbClr val="4EE63A"/>
                </a:solidFill>
                <a:latin typeface="Great Vibes" pitchFamily="2" charset="0"/>
              </a:endParaRPr>
            </a:p>
          </p:txBody>
        </p:sp>
        <p:sp>
          <p:nvSpPr>
            <p:cNvPr id="6" name="Oval 5"/>
            <p:cNvSpPr/>
            <p:nvPr/>
          </p:nvSpPr>
          <p:spPr>
            <a:xfrm>
              <a:off x="347870" y="2105699"/>
              <a:ext cx="2186608" cy="2026101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B050"/>
                  </a:solidFill>
                  <a:latin typeface="Sigmar One" panose="00000500000000000000" pitchFamily="2" charset="0"/>
                </a:rPr>
                <a:t>CHỦ ĐỀ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2585" y="2006211"/>
            <a:ext cx="11777538" cy="1661716"/>
            <a:chOff x="149419" y="2287891"/>
            <a:chExt cx="11777538" cy="16617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73B2FE7-13FB-8E29-78D9-E29ADA8E7106}"/>
                </a:ext>
              </a:extLst>
            </p:cNvPr>
            <p:cNvSpPr txBox="1"/>
            <p:nvPr/>
          </p:nvSpPr>
          <p:spPr>
            <a:xfrm>
              <a:off x="2401957" y="2727152"/>
              <a:ext cx="9525000" cy="783193"/>
            </a:xfrm>
            <a:prstGeom prst="flowChartAlternateProcess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 err="1">
                  <a:solidFill>
                    <a:srgbClr val="0070C0"/>
                  </a:solidFill>
                  <a:latin typeface="Sigmar One" panose="00000500000000000000" pitchFamily="2" charset="0"/>
                </a:rPr>
                <a:t>Tự</a:t>
              </a:r>
              <a:r>
                <a:rPr lang="en-US" sz="4000" dirty="0">
                  <a:solidFill>
                    <a:srgbClr val="0070C0"/>
                  </a:solidFill>
                  <a:latin typeface="Sigmar One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Sigmar One" panose="00000500000000000000" pitchFamily="2" charset="0"/>
                </a:rPr>
                <a:t>sắp</a:t>
              </a:r>
              <a:r>
                <a:rPr lang="en-US" sz="4000" dirty="0">
                  <a:solidFill>
                    <a:srgbClr val="0070C0"/>
                  </a:solidFill>
                  <a:latin typeface="Sigmar One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Sigmar One" panose="00000500000000000000" pitchFamily="2" charset="0"/>
                </a:rPr>
                <a:t>xếp</a:t>
              </a:r>
              <a:r>
                <a:rPr lang="en-US" sz="4000" dirty="0">
                  <a:solidFill>
                    <a:srgbClr val="0070C0"/>
                  </a:solidFill>
                  <a:latin typeface="Sigmar One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Sigmar One" panose="00000500000000000000" pitchFamily="2" charset="0"/>
                </a:rPr>
                <a:t>đồ</a:t>
              </a:r>
              <a:r>
                <a:rPr lang="en-US" sz="4000" dirty="0">
                  <a:solidFill>
                    <a:srgbClr val="0070C0"/>
                  </a:solidFill>
                  <a:latin typeface="Sigmar One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Sigmar One" panose="00000500000000000000" pitchFamily="2" charset="0"/>
                </a:rPr>
                <a:t>dùng</a:t>
              </a:r>
              <a:r>
                <a:rPr lang="en-US" sz="4000" dirty="0">
                  <a:solidFill>
                    <a:srgbClr val="0070C0"/>
                  </a:solidFill>
                  <a:latin typeface="Sigmar One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Sigmar One" panose="00000500000000000000" pitchFamily="2" charset="0"/>
                </a:rPr>
                <a:t>ngăn</a:t>
              </a:r>
              <a:r>
                <a:rPr lang="en-US" sz="4000" dirty="0">
                  <a:solidFill>
                    <a:srgbClr val="0070C0"/>
                  </a:solidFill>
                  <a:latin typeface="Sigmar One" panose="00000500000000000000" pitchFamily="2" charset="0"/>
                </a:rPr>
                <a:t> </a:t>
              </a:r>
              <a:r>
                <a:rPr lang="en-US" sz="4000" dirty="0" err="1">
                  <a:solidFill>
                    <a:srgbClr val="0070C0"/>
                  </a:solidFill>
                  <a:latin typeface="Sigmar One" panose="00000500000000000000" pitchFamily="2" charset="0"/>
                </a:rPr>
                <a:t>nắp</a:t>
              </a:r>
              <a:endParaRPr lang="en-US" sz="4000" dirty="0">
                <a:solidFill>
                  <a:srgbClr val="0070C0"/>
                </a:solidFill>
                <a:latin typeface="Sigmar One" panose="00000500000000000000" pitchFamily="2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49419" y="2287891"/>
              <a:ext cx="2534478" cy="1661716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00B050"/>
                  </a:solidFill>
                  <a:latin typeface="Sigmar One" panose="00000500000000000000" pitchFamily="2" charset="0"/>
                </a:rPr>
                <a:t>TUẦN 13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0167" l="8667" r="9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0883" y="-291225"/>
            <a:ext cx="2537039" cy="25370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7" b="94643" l="207" r="99586">
                        <a14:foregroundMark x1="8696" y1="45000" x2="18841" y2="62857"/>
                        <a14:foregroundMark x1="22567" y1="27500" x2="38716" y2="56786"/>
                        <a14:foregroundMark x1="6211" y1="51786" x2="18012" y2="75000"/>
                        <a14:foregroundMark x1="15528" y1="42857" x2="18012" y2="61071"/>
                        <a14:foregroundMark x1="25052" y1="60357" x2="37267" y2="71786"/>
                        <a14:foregroundMark x1="48033" y1="40357" x2="63147" y2="57857"/>
                        <a14:foregroundMark x1="45135" y1="33571" x2="47826" y2="42500"/>
                        <a14:foregroundMark x1="63561" y1="25357" x2="69151" y2="37857"/>
                        <a14:foregroundMark x1="39752" y1="67857" x2="41822" y2="77143"/>
                        <a14:foregroundMark x1="4969" y1="54286" x2="7453" y2="63214"/>
                        <a14:foregroundMark x1="55280" y1="30357" x2="55280" y2="39643"/>
                        <a14:foregroundMark x1="56729" y1="28929" x2="60041" y2="32857"/>
                        <a14:foregroundMark x1="44306" y1="29643" x2="53830" y2="38571"/>
                        <a14:foregroundMark x1="48447" y1="75714" x2="90890" y2="69643"/>
                        <a14:foregroundMark x1="35611" y1="73929" x2="76190" y2="90000"/>
                        <a14:foregroundMark x1="92547" y1="60714" x2="93375" y2="76071"/>
                        <a14:foregroundMark x1="71843" y1="76429" x2="75983" y2="86429"/>
                        <a14:foregroundMark x1="90476" y1="57857" x2="92547" y2="74286"/>
                        <a14:foregroundMark x1="35197" y1="73929" x2="56729" y2="86429"/>
                        <a14:foregroundMark x1="25880" y1="12857" x2="39545" y2="24286"/>
                        <a14:foregroundMark x1="19669" y1="17857" x2="28571" y2="38929"/>
                        <a14:foregroundMark x1="4348" y1="42857" x2="13665" y2="76429"/>
                        <a14:foregroundMark x1="18012" y1="65714" x2="21946" y2="73214"/>
                        <a14:backgroundMark x1="35404" y1="97143" x2="66253" y2="95000"/>
                        <a14:backgroundMark x1="66460" y1="97143" x2="99172" y2="9785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34095" y="3230285"/>
            <a:ext cx="6275779" cy="36381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19828" y="3354386"/>
            <a:ext cx="1276656" cy="16949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492" y="4456859"/>
            <a:ext cx="1278091" cy="1184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595970" y="718724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vi-VN" sz="2800" b="1" dirty="0">
                <a:solidFill>
                  <a:srgbClr val="FFC000"/>
                </a:solidFill>
                <a:latin typeface="Nunito Black" pitchFamily="2" charset="0"/>
              </a:rPr>
              <a:t>Biểu diễn tiểu phẩm tương tác Chỗ ở của đồ đạc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63" y="1437448"/>
            <a:ext cx="7541406" cy="9699577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7637478" y="1576628"/>
            <a:ext cx="4411745" cy="248578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Ví dụ sắm vai nhân vật là đôi giày, em sẽ thốt lên:</a:t>
            </a:r>
          </a:p>
          <a:p>
            <a:pPr algn="just"/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</a:t>
            </a:r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 chủ bỏ lăn lóc mình ở đây cả ng</a:t>
            </a:r>
            <a:r>
              <a:rPr lang="en-US" sz="2800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ày</a:t>
            </a:r>
            <a:r>
              <a:rPr lang="vi-VN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rồi không chịu để mình vào tủ</a:t>
            </a:r>
            <a:r>
              <a:rPr lang="en-US" sz="28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lang="vi-VN" sz="28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8237519" y="2206876"/>
            <a:ext cx="3421930" cy="14642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diễn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4000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7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595970" y="718724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vi-VN" sz="2800" b="1" dirty="0">
                <a:solidFill>
                  <a:srgbClr val="FFC000"/>
                </a:solidFill>
                <a:latin typeface="Nunito Black" pitchFamily="2" charset="0"/>
              </a:rPr>
              <a:t>Biểu diễn tiểu phẩm tương tác Chỗ ở của đồ đạc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1636" y="1241944"/>
            <a:ext cx="9010778" cy="830997"/>
            <a:chOff x="3015238" y="2027323"/>
            <a:chExt cx="6159916" cy="962216"/>
          </a:xfrm>
        </p:grpSpPr>
        <p:sp>
          <p:nvSpPr>
            <p:cNvPr id="8" name="Rounded Rectangle 7"/>
            <p:cNvSpPr/>
            <p:nvPr/>
          </p:nvSpPr>
          <p:spPr>
            <a:xfrm>
              <a:off x="3015238" y="2027323"/>
              <a:ext cx="6159916" cy="9622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06128" y="2027323"/>
              <a:ext cx="5835007" cy="962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Thảo luận để đưa ra các phương án sắp xếp đồ đạc đúng chỗ và sử dụng các vật dụng giúp em sống ngăn nắp</a:t>
              </a:r>
              <a:r>
                <a:rPr lang="vi-VN" sz="2400" dirty="0"/>
                <a:t>.</a:t>
              </a:r>
              <a:endPara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872" y="2186759"/>
            <a:ext cx="7300956" cy="409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8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833" y="2178278"/>
            <a:ext cx="2647220" cy="27962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595970" y="718724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vi-VN" sz="2800" b="1" dirty="0">
                <a:solidFill>
                  <a:srgbClr val="FFC000"/>
                </a:solidFill>
                <a:latin typeface="Nunito Black" pitchFamily="2" charset="0"/>
              </a:rPr>
              <a:t>Biểu diễn tiểu phẩm tương tác Chỗ ở của đồ đạc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1636" y="1241944"/>
            <a:ext cx="9010778" cy="830997"/>
            <a:chOff x="3015238" y="2027323"/>
            <a:chExt cx="6159916" cy="962216"/>
          </a:xfrm>
        </p:grpSpPr>
        <p:sp>
          <p:nvSpPr>
            <p:cNvPr id="8" name="Rounded Rectangle 7"/>
            <p:cNvSpPr/>
            <p:nvPr/>
          </p:nvSpPr>
          <p:spPr>
            <a:xfrm>
              <a:off x="3015238" y="2027323"/>
              <a:ext cx="6159916" cy="9622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06128" y="2027323"/>
              <a:ext cx="5835007" cy="962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Thảo luận để đưa ra các phương án sắp xếp đồ đạc đúng chỗ và sử dụng các vật dụng giúp em sống ngăn nắp</a:t>
              </a:r>
              <a:r>
                <a:rPr lang="vi-VN" sz="2400" dirty="0"/>
                <a:t>.</a:t>
              </a:r>
              <a:endPara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330" y="2330932"/>
            <a:ext cx="2566193" cy="26435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335" y="2072941"/>
            <a:ext cx="2380782" cy="268601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60201" y="4985114"/>
            <a:ext cx="3112017" cy="1430179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Sách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vở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để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thành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hàng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rồi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xếp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lên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giá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Nunito Black" pitchFamily="2" charset="0"/>
              </a:rPr>
              <a:t>sách</a:t>
            </a:r>
            <a:r>
              <a:rPr lang="en-US" sz="2600" dirty="0">
                <a:solidFill>
                  <a:srgbClr val="002060"/>
                </a:solidFill>
                <a:latin typeface="Nunito Black" pitchFamily="2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438785" y="2330932"/>
            <a:ext cx="4692283" cy="3845998"/>
            <a:chOff x="3775383" y="2231774"/>
            <a:chExt cx="4692283" cy="384599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5383" y="2231774"/>
              <a:ext cx="2440992" cy="2641884"/>
            </a:xfrm>
            <a:prstGeom prst="rect">
              <a:avLst/>
            </a:prstGeom>
          </p:spPr>
        </p:pic>
        <p:sp>
          <p:nvSpPr>
            <p:cNvPr id="18" name="Rounded Rectangle 17"/>
            <p:cNvSpPr/>
            <p:nvPr/>
          </p:nvSpPr>
          <p:spPr>
            <a:xfrm>
              <a:off x="3975876" y="5022164"/>
              <a:ext cx="4491790" cy="1055608"/>
            </a:xfrm>
            <a:prstGeom prst="roundRect">
              <a:avLst/>
            </a:prstGeom>
            <a:ln>
              <a:solidFill>
                <a:srgbClr val="00B05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n-US" sz="2800" dirty="0" err="1">
                  <a:solidFill>
                    <a:srgbClr val="00B050"/>
                  </a:solidFill>
                  <a:latin typeface="Nunito Black" pitchFamily="2" charset="0"/>
                </a:rPr>
                <a:t>Quần</a:t>
              </a:r>
              <a:r>
                <a:rPr lang="en-US" sz="2800" dirty="0">
                  <a:solidFill>
                    <a:srgbClr val="00B050"/>
                  </a:solidFill>
                  <a:latin typeface="Nunito Black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Nunito Black" pitchFamily="2" charset="0"/>
                </a:rPr>
                <a:t>áo</a:t>
              </a:r>
              <a:r>
                <a:rPr lang="en-US" sz="2800" dirty="0">
                  <a:solidFill>
                    <a:srgbClr val="00B050"/>
                  </a:solidFill>
                  <a:latin typeface="Nunito Black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Nunito Black" pitchFamily="2" charset="0"/>
                </a:rPr>
                <a:t>treo</a:t>
              </a:r>
              <a:r>
                <a:rPr lang="en-US" sz="2800" dirty="0">
                  <a:solidFill>
                    <a:srgbClr val="00B050"/>
                  </a:solidFill>
                  <a:latin typeface="Nunito Black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Nunito Black" pitchFamily="2" charset="0"/>
                </a:rPr>
                <a:t>lên</a:t>
              </a:r>
              <a:r>
                <a:rPr lang="en-US" sz="2800" dirty="0">
                  <a:solidFill>
                    <a:srgbClr val="00B050"/>
                  </a:solidFill>
                  <a:latin typeface="Nunito Black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Nunito Black" pitchFamily="2" charset="0"/>
                </a:rPr>
                <a:t>móc</a:t>
              </a:r>
              <a:r>
                <a:rPr lang="en-US" sz="2800" dirty="0">
                  <a:solidFill>
                    <a:srgbClr val="00B050"/>
                  </a:solidFill>
                  <a:latin typeface="Nunito Black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Nunito Black" pitchFamily="2" charset="0"/>
                </a:rPr>
                <a:t>hoặc</a:t>
              </a:r>
              <a:r>
                <a:rPr lang="en-US" sz="2800" dirty="0">
                  <a:solidFill>
                    <a:srgbClr val="00B050"/>
                  </a:solidFill>
                  <a:latin typeface="Nunito Black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Nunito Black" pitchFamily="2" charset="0"/>
                </a:rPr>
                <a:t>gập</a:t>
              </a:r>
              <a:r>
                <a:rPr lang="en-US" sz="2800" dirty="0">
                  <a:solidFill>
                    <a:srgbClr val="00B050"/>
                  </a:solidFill>
                  <a:latin typeface="Nunito Black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Nunito Black" pitchFamily="2" charset="0"/>
                </a:rPr>
                <a:t>cất</a:t>
              </a:r>
              <a:r>
                <a:rPr lang="en-US" sz="2800" dirty="0">
                  <a:solidFill>
                    <a:srgbClr val="00B050"/>
                  </a:solidFill>
                  <a:latin typeface="Nunito Black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Nunito Black" pitchFamily="2" charset="0"/>
                </a:rPr>
                <a:t>vào</a:t>
              </a:r>
              <a:r>
                <a:rPr lang="en-US" sz="2800" dirty="0">
                  <a:solidFill>
                    <a:srgbClr val="00B050"/>
                  </a:solidFill>
                  <a:latin typeface="Nunito Black" pitchFamily="2" charset="0"/>
                </a:rPr>
                <a:t> </a:t>
              </a:r>
              <a:r>
                <a:rPr lang="en-US" sz="2800" dirty="0" err="1">
                  <a:solidFill>
                    <a:srgbClr val="00B050"/>
                  </a:solidFill>
                  <a:latin typeface="Nunito Black" pitchFamily="2" charset="0"/>
                </a:rPr>
                <a:t>tủ</a:t>
              </a:r>
              <a:r>
                <a:rPr lang="en-US" sz="2800" dirty="0">
                  <a:solidFill>
                    <a:srgbClr val="00B050"/>
                  </a:solidFill>
                  <a:latin typeface="Nunito Black" pitchFamily="2" charset="0"/>
                </a:rPr>
                <a:t>.</a:t>
              </a: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8460797" y="4882959"/>
            <a:ext cx="3538106" cy="1532334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đồ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ít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dùng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nên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cho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vào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hộp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giấy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cất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đi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492488" y="2134437"/>
            <a:ext cx="3204075" cy="544830"/>
          </a:xfrm>
          <a:prstGeom prst="round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Sách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vở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ở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đâu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421363" y="2134437"/>
            <a:ext cx="4002335" cy="544830"/>
          </a:xfrm>
          <a:prstGeom prst="round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Quần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áo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nên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ở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đâu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3639278" y="2122841"/>
            <a:ext cx="5566504" cy="544830"/>
          </a:xfrm>
          <a:prstGeom prst="round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Các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đồ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vật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ít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dùng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nên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để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 ở </a:t>
            </a:r>
            <a:r>
              <a:rPr lang="en-US" sz="2600" dirty="0" err="1">
                <a:solidFill>
                  <a:srgbClr val="0070C0"/>
                </a:solidFill>
                <a:latin typeface="Nunito Black" pitchFamily="2" charset="0"/>
              </a:rPr>
              <a:t>đâu</a:t>
            </a:r>
            <a:r>
              <a:rPr lang="en-US" sz="2600" dirty="0">
                <a:solidFill>
                  <a:srgbClr val="0070C0"/>
                </a:solidFill>
                <a:latin typeface="Nunito Black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505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20" grpId="0" animBg="1"/>
      <p:bldP spid="19" grpId="0" animBg="1"/>
      <p:bldP spid="19" grpId="1" animBg="1"/>
      <p:bldP spid="21" grpId="0" animBg="1"/>
      <p:bldP spid="21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55076" y="195504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595970" y="718724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vi-VN" sz="2800" b="1" dirty="0">
                <a:solidFill>
                  <a:srgbClr val="FFC000"/>
                </a:solidFill>
                <a:latin typeface="Nunito Black" pitchFamily="2" charset="0"/>
              </a:rPr>
              <a:t>Biểu diễn tiểu phẩm tương tác Chỗ ở của đồ đạc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981636" y="1241944"/>
            <a:ext cx="9010778" cy="830997"/>
            <a:chOff x="3015238" y="2027323"/>
            <a:chExt cx="6159916" cy="962216"/>
          </a:xfrm>
        </p:grpSpPr>
        <p:sp>
          <p:nvSpPr>
            <p:cNvPr id="8" name="Rounded Rectangle 7"/>
            <p:cNvSpPr/>
            <p:nvPr/>
          </p:nvSpPr>
          <p:spPr>
            <a:xfrm>
              <a:off x="3015238" y="2027323"/>
              <a:ext cx="6159916" cy="96221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06128" y="2027323"/>
              <a:ext cx="5835007" cy="962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vi-VN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Thảo luận để đưa ra các phương án sắp xếp đồ đạc đúng chỗ và sử dụng các vật dụng giúp em sống ngăn nắp</a:t>
              </a:r>
              <a:r>
                <a:rPr lang="vi-VN" sz="2400" dirty="0"/>
                <a:t>.</a:t>
              </a:r>
              <a:endPara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147795" y="2360883"/>
            <a:ext cx="4629475" cy="2603763"/>
            <a:chOff x="-147795" y="2360883"/>
            <a:chExt cx="4629475" cy="260376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828" b="89474" l="9135" r="9663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47795" y="2421193"/>
              <a:ext cx="2471263" cy="248314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019" b="89815" l="3941" r="891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34626" y="2360883"/>
              <a:ext cx="2447054" cy="2603763"/>
            </a:xfrm>
            <a:prstGeom prst="rect">
              <a:avLst/>
            </a:prstGeom>
          </p:spPr>
        </p:pic>
      </p:grpSp>
      <p:sp>
        <p:nvSpPr>
          <p:cNvPr id="16" name="Rounded Rectangle 15"/>
          <p:cNvSpPr/>
          <p:nvPr/>
        </p:nvSpPr>
        <p:spPr>
          <a:xfrm>
            <a:off x="338685" y="4680075"/>
            <a:ext cx="3372132" cy="1532334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Tất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chân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đem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giặt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rồi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giỏ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túi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.</a:t>
            </a:r>
            <a:endParaRPr lang="en-US" sz="2600" dirty="0">
              <a:solidFill>
                <a:srgbClr val="00206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914564" y="5083675"/>
            <a:ext cx="3998636" cy="153233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đồ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vệ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sinh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cá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nhân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nên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để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trên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kệ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phòng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tắm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2403" y="2177881"/>
            <a:ext cx="2864177" cy="28641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28333" y1="33056" x2="31389" y2="43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7443" y="1696694"/>
            <a:ext cx="3891383" cy="3891383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7993096" y="5119547"/>
            <a:ext cx="3998636" cy="1532334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Các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đồ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bút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thước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,...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Để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gọn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trong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khay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hộp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trên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bàn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học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715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1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886275" y="394976"/>
            <a:ext cx="968721" cy="95966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62120" y="1614741"/>
            <a:ext cx="316870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36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Sigmar One" panose="00000500000000000000" pitchFamily="2" charset="0"/>
              </a:rPr>
              <a:t>luận</a:t>
            </a:r>
            <a:endParaRPr lang="en-US" sz="36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262" b="94296" l="355" r="98050">
                        <a14:foregroundMark x1="84929" y1="75540" x2="68794" y2="82195"/>
                        <a14:foregroundMark x1="87057" y1="76145" x2="75355" y2="83405"/>
                        <a14:foregroundMark x1="19326" y1="55143" x2="25532" y2="56612"/>
                        <a14:foregroundMark x1="20745" y1="8557" x2="79610" y2="168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220" y="1197204"/>
            <a:ext cx="2994329" cy="61426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2041813" y="459080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2015117" y="982300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vi-VN" sz="2800" b="1" dirty="0">
                <a:solidFill>
                  <a:srgbClr val="FFC000"/>
                </a:solidFill>
                <a:latin typeface="Nunito Black" pitchFamily="2" charset="0"/>
              </a:rPr>
              <a:t>Biểu diễn tiểu phẩm tương tác Chỗ ở của đồ đạc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1193" y="2276298"/>
            <a:ext cx="8606672" cy="2145268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sạch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lâu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6919" y="4214294"/>
            <a:ext cx="4438717" cy="25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6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888034" y="1077197"/>
            <a:ext cx="89433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Mở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rộng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  <a:p>
            <a:pPr algn="ctr"/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tổng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kết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theo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chủ</a:t>
            </a: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Sigmar One" panose="00000500000000000000" pitchFamily="2" charset="0"/>
              </a:rPr>
              <a:t>đề</a:t>
            </a:r>
            <a:endParaRPr lang="en-US" sz="5400" dirty="0">
              <a:solidFill>
                <a:srgbClr val="0070C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16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218" y="2773499"/>
            <a:ext cx="6744276" cy="4040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70664" y="599912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Nunito Black" pitchFamily="2" charset="0"/>
              </a:rPr>
              <a:t>2.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Thực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hành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cá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nhân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lớp</a:t>
            </a:r>
            <a:endParaRPr lang="en-US" sz="26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397300" y="1187245"/>
            <a:ext cx="8930594" cy="558802"/>
            <a:chOff x="782412" y="1159293"/>
            <a:chExt cx="8930594" cy="939054"/>
          </a:xfrm>
          <a:noFill/>
        </p:grpSpPr>
        <p:sp>
          <p:nvSpPr>
            <p:cNvPr id="19" name="Rounded Rectangle 18"/>
            <p:cNvSpPr/>
            <p:nvPr/>
          </p:nvSpPr>
          <p:spPr>
            <a:xfrm>
              <a:off x="782412" y="1159293"/>
              <a:ext cx="8823502" cy="939054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870664" y="1160259"/>
              <a:ext cx="8842342" cy="786340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vở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áo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mũ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...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4" y="1670848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0610" y="912445"/>
            <a:ext cx="1322039" cy="175521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1392347" y="1970332"/>
            <a:ext cx="8882001" cy="578882"/>
            <a:chOff x="1450846" y="1847516"/>
            <a:chExt cx="8882001" cy="57888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1" name="Rounded Rectangle 20"/>
            <p:cNvSpPr/>
            <p:nvPr/>
          </p:nvSpPr>
          <p:spPr>
            <a:xfrm>
              <a:off x="1450846" y="1891967"/>
              <a:ext cx="8823502" cy="521242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488435" y="1847516"/>
              <a:ext cx="8844412" cy="578882"/>
            </a:xfrm>
            <a:prstGeom prst="roundRect">
              <a:avLst/>
            </a:prstGeom>
            <a:grp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120298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6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51" y="2078618"/>
            <a:ext cx="5897005" cy="35325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870664" y="599912"/>
            <a:ext cx="110196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C000"/>
                </a:solidFill>
                <a:latin typeface="Nunito Black" pitchFamily="2" charset="0"/>
              </a:rPr>
              <a:t>2.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Thực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hành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cá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nhân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và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của</a:t>
            </a:r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C000"/>
                </a:solidFill>
                <a:latin typeface="Nunito Black" pitchFamily="2" charset="0"/>
              </a:rPr>
              <a:t>lớp</a:t>
            </a:r>
            <a:endParaRPr lang="en-US" sz="26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70664" y="1279026"/>
            <a:ext cx="10497943" cy="525175"/>
            <a:chOff x="1392347" y="2804761"/>
            <a:chExt cx="10497943" cy="525175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7" name="Rounded Rectangle 16"/>
            <p:cNvSpPr/>
            <p:nvPr/>
          </p:nvSpPr>
          <p:spPr>
            <a:xfrm>
              <a:off x="1392347" y="2808694"/>
              <a:ext cx="10266790" cy="52124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392347" y="2804761"/>
              <a:ext cx="10497943" cy="523220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khi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gọn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gàng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nắp</a:t>
              </a: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085127" y="120298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0452" y="987067"/>
            <a:ext cx="1009173" cy="935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1592" y="959667"/>
            <a:ext cx="1124993" cy="14936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02469" y="1922724"/>
            <a:ext cx="4787180" cy="5541108"/>
            <a:chOff x="6302469" y="1922724"/>
            <a:chExt cx="4787180" cy="554110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02469" y="1922724"/>
              <a:ext cx="4787180" cy="5541108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7409299" y="4089968"/>
              <a:ext cx="2573519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 cảm thấy rất vui vì mình đã tự giác làm được các công việc cá nhân.</a:t>
              </a:r>
              <a:endPara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1946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428" y="2452253"/>
            <a:ext cx="2945581" cy="37020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67" b="97333" l="6200" r="95400">
                        <a14:foregroundMark x1="49400" y1="16800" x2="60200" y2="33867"/>
                        <a14:foregroundMark x1="69800" y1="20267" x2="78800" y2="30667"/>
                        <a14:foregroundMark x1="63200" y1="65867" x2="71000" y2="9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56858" y="2978591"/>
            <a:ext cx="3506896" cy="24536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3286628" y="806911"/>
            <a:ext cx="5477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9524422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145" y="1489437"/>
            <a:ext cx="11693860" cy="288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8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804126" y="2324243"/>
            <a:ext cx="7862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DƯỚI CỜ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9714" y="0"/>
            <a:ext cx="902286" cy="8718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0782" y="343818"/>
            <a:ext cx="4176122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39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650454" y="488385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721442" y="1893918"/>
            <a:ext cx="8384092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0000"/>
                </a:solidFill>
                <a:latin typeface="Sigmar One" panose="00000500000000000000" pitchFamily="2" charset="0"/>
              </a:rPr>
              <a:t>SINH HOẠT LỚP</a:t>
            </a:r>
          </a:p>
          <a:p>
            <a:pPr algn="ctr">
              <a:lnSpc>
                <a:spcPct val="150000"/>
              </a:lnSpc>
            </a:pPr>
            <a:r>
              <a:rPr lang="en-US" sz="5400" dirty="0">
                <a:solidFill>
                  <a:srgbClr val="0070C0"/>
                </a:solidFill>
                <a:latin typeface="Sigmar One" panose="00000500000000000000" pitchFamily="2" charset="0"/>
              </a:rPr>
              <a:t>ĐÔI TAY KHÉO LÉO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50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35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09188" y="-243747"/>
            <a:ext cx="8831827" cy="73095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1961" y="2082963"/>
            <a:ext cx="411224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TỔNG KẾT TUẦN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8935" y="4447808"/>
            <a:ext cx="2371075" cy="22743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BF361E-F561-9F7D-45A5-664B39FAA29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39" y="1746506"/>
            <a:ext cx="3770256" cy="473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39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120274" y="-10611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73874" y="272221"/>
            <a:ext cx="5309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ĐÔI TAY KHÉO LÉO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132764" y="795441"/>
            <a:ext cx="73902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Nunito Black" pitchFamily="2" charset="0"/>
              </a:rPr>
              <a:t>1. HOẠT ĐỘNG TỔNG KẾT TUẦN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2DE49F-FEBB-1D48-2C73-97DDEEDCDD95}"/>
              </a:ext>
            </a:extLst>
          </p:cNvPr>
          <p:cNvSpPr txBox="1"/>
          <p:nvPr/>
        </p:nvSpPr>
        <p:spPr>
          <a:xfrm>
            <a:off x="686656" y="2103276"/>
            <a:ext cx="4740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Tổng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F79673-5E2A-AA48-B9A5-23C821D39510}"/>
              </a:ext>
            </a:extLst>
          </p:cNvPr>
          <p:cNvSpPr txBox="1"/>
          <p:nvPr/>
        </p:nvSpPr>
        <p:spPr>
          <a:xfrm>
            <a:off x="686656" y="2934057"/>
            <a:ext cx="5064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Đề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phương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hướng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hoạt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động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tuần</a:t>
            </a:r>
            <a:r>
              <a:rPr lang="en-US" sz="2800" dirty="0">
                <a:solidFill>
                  <a:srgbClr val="00206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Nunito Black" pitchFamily="2" charset="0"/>
              </a:rPr>
              <a:t>tới</a:t>
            </a:r>
            <a:endParaRPr lang="en-US" sz="2800" dirty="0">
              <a:solidFill>
                <a:srgbClr val="002060"/>
              </a:solidFill>
              <a:latin typeface="Nunito Black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800" y="1427030"/>
            <a:ext cx="5105972" cy="460725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5027" y="1841881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800" b="1" i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lvl="0" algn="ctr">
              <a:defRPr/>
            </a:pPr>
            <a:r>
              <a:rPr lang="en-US" sz="4800" b="1" i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eat Vibes" pitchFamily="2" charset="0"/>
                <a:ea typeface="Tahoma" panose="020B0604030504040204" pitchFamily="34" charset="0"/>
                <a:cs typeface="Tahoma" panose="020B0604030504040204" pitchFamily="34" charset="0"/>
              </a:rPr>
              <a:t>tuần</a:t>
            </a:r>
            <a:endParaRPr lang="en-US" sz="4800" b="1" i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eat Vibes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956113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424" y="70773"/>
            <a:ext cx="920576" cy="8352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2116937" y="2140307"/>
            <a:ext cx="84467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2">
                    <a:lumMod val="75000"/>
                  </a:schemeClr>
                </a:solidFill>
                <a:latin typeface="Sigmar One" panose="00000500000000000000" pitchFamily="2" charset="0"/>
              </a:rPr>
              <a:t>CHIA SẺ THU HOẠCH SAU TRẢI NGHIỆM</a:t>
            </a:r>
          </a:p>
        </p:txBody>
      </p:sp>
    </p:spTree>
    <p:extLst>
      <p:ext uri="{BB962C8B-B14F-4D97-AF65-F5344CB8AC3E}">
        <p14:creationId xmlns:p14="http://schemas.microsoft.com/office/powerpoint/2010/main" val="136861724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225485" y="240746"/>
            <a:ext cx="563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ĐÔI TAY KHÉO LÉO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847060" y="827462"/>
            <a:ext cx="1011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về những việc em đã làm được ở nhà để sắp xếp đồ dùng, gọn gàng, ngăn nắp</a:t>
            </a:r>
            <a:endParaRPr lang="en-US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7060" y="4042981"/>
            <a:ext cx="5186408" cy="1191816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latin typeface="Nunito Black" pitchFamily="2" charset="0"/>
                <a:ea typeface="Cambria" panose="02040503050406030204" pitchFamily="18" charset="0"/>
              </a:rPr>
              <a:t>- Cùng khen “những đôi tay khéo léo” của nhóm.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7060" y="2190301"/>
            <a:ext cx="5179623" cy="1259919"/>
          </a:xfrm>
          <a:prstGeom prst="round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>
                <a:latin typeface="Nunito Black" pitchFamily="2" charset="0"/>
                <a:ea typeface="Cambria" panose="02040503050406030204" pitchFamily="18" charset="0"/>
              </a:rPr>
              <a:t>- </a:t>
            </a:r>
            <a:r>
              <a:rPr lang="vi-VN" sz="3200" dirty="0">
                <a:latin typeface="Nunito Black" pitchFamily="2" charset="0"/>
                <a:ea typeface="Cambria" panose="02040503050406030204" pitchFamily="18" charset="0"/>
              </a:rPr>
              <a:t>Kể về những việc em đã làm được.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305" y="1845065"/>
            <a:ext cx="5203231" cy="4395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5851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6" grpId="0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225485" y="240746"/>
            <a:ext cx="563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ĐÔI TAY KHÉO LÉO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847060" y="827462"/>
            <a:ext cx="1011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sẻ về những việc em đã làm được ở nhà để sắp xếp đồ dùng, gọn gàng, ngăn nắp</a:t>
            </a:r>
            <a:endParaRPr lang="en-US" sz="28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17506" y="2902243"/>
            <a:ext cx="5186408" cy="228147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Sắp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xếp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đồ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dùng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cũng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cần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kiên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nhẫn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làm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thường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xuyên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thì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tay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sẽ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khéo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léo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Nunito Black" pitchFamily="2" charset="0"/>
                <a:ea typeface="Cambria" panose="02040503050406030204" pitchFamily="18" charset="0"/>
              </a:rPr>
              <a:t>.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305" y="1845065"/>
            <a:ext cx="5203231" cy="4395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2099622" y="2169429"/>
            <a:ext cx="2765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B050"/>
                </a:solidFill>
                <a:latin typeface="Sigmar One" panose="00000500000000000000" pitchFamily="2" charset="0"/>
              </a:rPr>
              <a:t>Kết</a:t>
            </a:r>
            <a:r>
              <a:rPr lang="en-US" sz="3600" dirty="0">
                <a:solidFill>
                  <a:srgbClr val="00B05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B050"/>
                </a:solidFill>
                <a:latin typeface="Sigmar One" panose="00000500000000000000" pitchFamily="2" charset="0"/>
              </a:rPr>
              <a:t>luận</a:t>
            </a:r>
            <a:endParaRPr lang="en-US" sz="3600" dirty="0">
              <a:solidFill>
                <a:srgbClr val="00B05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14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4FCB01-317E-CB7B-0EA8-E2CD46DD83FC}"/>
              </a:ext>
            </a:extLst>
          </p:cNvPr>
          <p:cNvSpPr txBox="1"/>
          <p:nvPr/>
        </p:nvSpPr>
        <p:spPr>
          <a:xfrm>
            <a:off x="1416708" y="2253557"/>
            <a:ext cx="9321420" cy="1361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dirty="0">
                <a:solidFill>
                  <a:srgbClr val="FF0000"/>
                </a:solidFill>
                <a:latin typeface="Sigmar One" panose="00000500000000000000" pitchFamily="2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97186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2" r="74121"/>
          <a:stretch/>
        </p:blipFill>
        <p:spPr>
          <a:xfrm>
            <a:off x="0" y="0"/>
            <a:ext cx="1132764" cy="10676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04863" y="272221"/>
            <a:ext cx="557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ĐÔI TAY KHÉO LÉO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987788" y="779999"/>
            <a:ext cx="10604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Dán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nhãn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trí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em</a:t>
            </a:r>
            <a:endParaRPr lang="en-US" sz="2800" i="1" dirty="0">
              <a:solidFill>
                <a:srgbClr val="0070C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3916" y="2705410"/>
            <a:ext cx="40460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26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477" y="2534000"/>
            <a:ext cx="5929799" cy="22415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737" y="2534000"/>
            <a:ext cx="5636165" cy="234015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04863" y="1437862"/>
            <a:ext cx="53476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5591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895" y="1897599"/>
            <a:ext cx="6970420" cy="3958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94E39E-B121-E9C8-F17A-5FAE7345FC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32" r="74121"/>
          <a:stretch/>
        </p:blipFill>
        <p:spPr>
          <a:xfrm>
            <a:off x="172099" y="21142"/>
            <a:ext cx="1132764" cy="1067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0C18C-802F-44F2-2563-2DB8A8F32B6B}"/>
              </a:ext>
            </a:extLst>
          </p:cNvPr>
          <p:cNvSpPr txBox="1"/>
          <p:nvPr/>
        </p:nvSpPr>
        <p:spPr>
          <a:xfrm>
            <a:off x="1304863" y="272221"/>
            <a:ext cx="5570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B0F0"/>
                </a:solidFill>
                <a:latin typeface="Nunito Black" pitchFamily="2" charset="0"/>
              </a:rPr>
              <a:t>ĐÔI TAY KHÉO LÉO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3549003" y="3598742"/>
            <a:ext cx="4813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“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Dùng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xong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để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đúng</a:t>
            </a:r>
            <a:r>
              <a:rPr lang="en-US" sz="2800" b="0" i="0" dirty="0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 </a:t>
            </a:r>
            <a:r>
              <a:rPr lang="en-US" sz="2800" b="0" i="0" dirty="0" err="1">
                <a:solidFill>
                  <a:schemeClr val="accent2">
                    <a:lumMod val="75000"/>
                  </a:schemeClr>
                </a:solidFill>
                <a:effectLst/>
                <a:latin typeface="Nunito Black" pitchFamily="2" charset="0"/>
              </a:rPr>
              <a:t>chỗ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”</a:t>
            </a:r>
          </a:p>
          <a:p>
            <a:pPr algn="just"/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Luôn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ngăn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nắp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gọn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Nunito Black" pitchFamily="2" charset="0"/>
              </a:rPr>
              <a:t> gang.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83916" y="2705410"/>
            <a:ext cx="404605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en-US" sz="2600" b="1" dirty="0">
              <a:solidFill>
                <a:srgbClr val="C00000"/>
              </a:solidFill>
              <a:latin typeface="Nunito Black" pitchFamily="2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33318" y="1416274"/>
            <a:ext cx="3873623" cy="1088692"/>
            <a:chOff x="5455878" y="3304259"/>
            <a:chExt cx="3721904" cy="1233909"/>
          </a:xfrm>
        </p:grpSpPr>
        <p:sp>
          <p:nvSpPr>
            <p:cNvPr id="17" name="Cloud 16"/>
            <p:cNvSpPr/>
            <p:nvPr/>
          </p:nvSpPr>
          <p:spPr>
            <a:xfrm>
              <a:off x="5455878" y="3304259"/>
              <a:ext cx="3592458" cy="1233909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endParaRPr lang="en-US" sz="2600" b="1" dirty="0">
                <a:solidFill>
                  <a:srgbClr val="FFC000"/>
                </a:solidFill>
                <a:latin typeface="Nunito Black" pitchFamily="2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5666014" y="3644417"/>
              <a:ext cx="3511768" cy="49244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600" b="1" dirty="0">
                  <a:solidFill>
                    <a:srgbClr val="C00000"/>
                  </a:solidFill>
                  <a:latin typeface="Nunito Black" pitchFamily="2" charset="0"/>
                </a:rPr>
                <a:t>ĐỌC ĐỒNG THANH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28B7C6A-E8E3-6DA4-FE98-0904719F3027}"/>
              </a:ext>
            </a:extLst>
          </p:cNvPr>
          <p:cNvSpPr txBox="1"/>
          <p:nvPr/>
        </p:nvSpPr>
        <p:spPr>
          <a:xfrm>
            <a:off x="1035915" y="827194"/>
            <a:ext cx="106043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Nunito Black" pitchFamily="2" charset="0"/>
              </a:rPr>
              <a:t>2.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Dán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nhãn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xác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định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vị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trí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đồ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tổ</a:t>
            </a:r>
            <a:r>
              <a:rPr lang="en-US" sz="2800" b="1" dirty="0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Nunito Black" pitchFamily="2" charset="0"/>
                <a:ea typeface="Cambria" panose="02040503050406030204" pitchFamily="18" charset="0"/>
              </a:rPr>
              <a:t>em</a:t>
            </a:r>
            <a:endParaRPr lang="en-US" sz="2800" i="1" dirty="0">
              <a:solidFill>
                <a:srgbClr val="0070C0"/>
              </a:solidFill>
              <a:latin typeface="Nunito Black" pitchFamily="2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0714" l="272" r="100000">
                        <a14:foregroundMark x1="69293" y1="16071" x2="89946" y2="75714"/>
                        <a14:foregroundMark x1="53804" y1="20000" x2="80707" y2="74643"/>
                        <a14:foregroundMark x1="77446" y1="10357" x2="85870" y2="36071"/>
                        <a14:foregroundMark x1="65217" y1="47143" x2="80978" y2="83571"/>
                        <a14:foregroundMark x1="71739" y1="73214" x2="96196" y2="77500"/>
                        <a14:foregroundMark x1="14130" y1="79643" x2="35054" y2="81429"/>
                        <a14:foregroundMark x1="23913" y1="13929" x2="36957" y2="42143"/>
                        <a14:foregroundMark x1="17391" y1="23214" x2="29076" y2="40357"/>
                        <a14:foregroundMark x1="39130" y1="28214" x2="36685" y2="46786"/>
                        <a14:foregroundMark x1="39402" y1="24286" x2="37500" y2="47500"/>
                        <a14:foregroundMark x1="40489" y1="25357" x2="39402" y2="36786"/>
                        <a14:foregroundMark x1="58696" y1="42500" x2="66033" y2="53214"/>
                        <a14:foregroundMark x1="4891" y1="26071" x2="14402" y2="457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1637" y="4301085"/>
            <a:ext cx="3790363" cy="28839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325" y="1883403"/>
            <a:ext cx="1743075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0159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7917" l="2119" r="95763">
                        <a14:foregroundMark x1="48729" y1="53125" x2="48729" y2="53125"/>
                        <a14:foregroundMark x1="39407" y1="56597" x2="39407" y2="56597"/>
                        <a14:foregroundMark x1="39407" y1="56597" x2="39407" y2="56597"/>
                        <a14:foregroundMark x1="20763" y1="59375" x2="20763" y2="59375"/>
                        <a14:foregroundMark x1="20763" y1="59375" x2="20763" y2="59375"/>
                        <a14:foregroundMark x1="19068" y1="65972" x2="19068" y2="65972"/>
                        <a14:foregroundMark x1="26695" y1="56597" x2="26695" y2="56597"/>
                        <a14:foregroundMark x1="71610" y1="29167" x2="71610" y2="29167"/>
                        <a14:foregroundMark x1="63983" y1="42361" x2="63983" y2="42361"/>
                        <a14:foregroundMark x1="30508" y1="58333" x2="61441" y2="45833"/>
                        <a14:foregroundMark x1="37712" y1="59028" x2="41525" y2="84722"/>
                        <a14:foregroundMark x1="57627" y1="56597" x2="88136" y2="68056"/>
                        <a14:foregroundMark x1="39831" y1="87153" x2="39831" y2="87153"/>
                        <a14:foregroundMark x1="48729" y1="82986" x2="48729" y2="82986"/>
                        <a14:foregroundMark x1="37288" y1="87847" x2="46610" y2="82986"/>
                        <a14:foregroundMark x1="23305" y1="53819" x2="23305" y2="53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04" y="0"/>
            <a:ext cx="22479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39036" y="-367507"/>
            <a:ext cx="2247900" cy="2247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44" b="100000" l="1220" r="100000">
                        <a14:foregroundMark x1="7724" y1="34185" x2="7724" y2="34185"/>
                        <a14:foregroundMark x1="18293" y1="35942" x2="18293" y2="35942"/>
                        <a14:foregroundMark x1="22358" y1="34505" x2="22358" y2="34505"/>
                        <a14:foregroundMark x1="86789" y1="34824" x2="86789" y2="34824"/>
                        <a14:foregroundMark x1="77846" y1="19010" x2="77846" y2="19010"/>
                        <a14:foregroundMark x1="89024" y1="76358" x2="89024" y2="76358"/>
                        <a14:foregroundMark x1="83943" y1="75240" x2="83943" y2="75240"/>
                        <a14:foregroundMark x1="82927" y1="73962" x2="82927" y2="73962"/>
                        <a14:foregroundMark x1="82927" y1="71406" x2="82927" y2="71406"/>
                        <a14:foregroundMark x1="91870" y1="72364" x2="91870" y2="72364"/>
                        <a14:foregroundMark x1="21748" y1="68371" x2="21748" y2="68371"/>
                        <a14:foregroundMark x1="20122" y1="23962" x2="20122" y2="23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4690" y="2436216"/>
            <a:ext cx="4046069" cy="41989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270" b="96099" l="3369" r="98404">
                        <a14:foregroundMark x1="41489" y1="64539" x2="41489" y2="64539"/>
                        <a14:foregroundMark x1="38475" y1="59574" x2="38475" y2="59574"/>
                        <a14:foregroundMark x1="38475" y1="59574" x2="38475" y2="59574"/>
                        <a14:foregroundMark x1="38652" y1="59752" x2="50887" y2="67376"/>
                        <a14:foregroundMark x1="72872" y1="45922" x2="79610" y2="60284"/>
                        <a14:foregroundMark x1="49823" y1="51064" x2="50177" y2="55496"/>
                        <a14:foregroundMark x1="37234" y1="46454" x2="37234" y2="46454"/>
                        <a14:foregroundMark x1="35993" y1="42730" x2="40248" y2="517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73886">
            <a:off x="183030" y="2351612"/>
            <a:ext cx="4790486" cy="4790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924876" y="178473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4024336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EF52C5-079E-C111-24A6-AADB23AF2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9" y="0"/>
            <a:ext cx="752475" cy="7524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16219E4-E4AB-AB44-480D-4957E98F77FE}"/>
              </a:ext>
            </a:extLst>
          </p:cNvPr>
          <p:cNvSpPr txBox="1"/>
          <p:nvPr/>
        </p:nvSpPr>
        <p:spPr>
          <a:xfrm>
            <a:off x="899886" y="300518"/>
            <a:ext cx="942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TỰ PHỤC VỤ BẢN THÂN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66C05F-E4E0-EDC2-A5EA-B9D1F60B7803}"/>
              </a:ext>
            </a:extLst>
          </p:cNvPr>
          <p:cNvSpPr txBox="1"/>
          <p:nvPr/>
        </p:nvSpPr>
        <p:spPr>
          <a:xfrm>
            <a:off x="323557" y="740934"/>
            <a:ext cx="1000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Black" pitchFamily="2" charset="0"/>
              </a:rPr>
              <a:t>- </a:t>
            </a:r>
            <a:r>
              <a:rPr lang="en-US" sz="2800" b="1" dirty="0" err="1">
                <a:latin typeface="Nunito Black" pitchFamily="2" charset="0"/>
              </a:rPr>
              <a:t>Xem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vở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kịch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vui</a:t>
            </a:r>
            <a:r>
              <a:rPr lang="en-US" sz="2800" b="1" dirty="0">
                <a:latin typeface="Nunito Black" pitchFamily="2" charset="0"/>
              </a:rPr>
              <a:t> “</a:t>
            </a:r>
            <a:r>
              <a:rPr lang="en-US" sz="2800" b="1" dirty="0" err="1">
                <a:latin typeface="Nunito Black" pitchFamily="2" charset="0"/>
              </a:rPr>
              <a:t>Đồ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đạc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chạy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trốn</a:t>
            </a:r>
            <a:r>
              <a:rPr lang="en-US" sz="2800" b="1" dirty="0">
                <a:latin typeface="Nunito Black" pitchFamily="2" charset="0"/>
              </a:rPr>
              <a:t>”.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543F8F-E82D-C6FD-AC0C-C81CFBE8397B}"/>
              </a:ext>
            </a:extLst>
          </p:cNvPr>
          <p:cNvSpPr txBox="1"/>
          <p:nvPr/>
        </p:nvSpPr>
        <p:spPr>
          <a:xfrm>
            <a:off x="323557" y="1223918"/>
            <a:ext cx="10002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Nunito Black" pitchFamily="2" charset="0"/>
              </a:rPr>
              <a:t>- Chia </a:t>
            </a:r>
            <a:r>
              <a:rPr lang="en-US" sz="2800" b="1" dirty="0" err="1">
                <a:latin typeface="Nunito Black" pitchFamily="2" charset="0"/>
              </a:rPr>
              <a:t>sẻ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cảm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nhận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của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em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về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vở</a:t>
            </a:r>
            <a:r>
              <a:rPr lang="en-US" sz="2800" b="1" dirty="0">
                <a:latin typeface="Nunito Black" pitchFamily="2" charset="0"/>
              </a:rPr>
              <a:t> </a:t>
            </a:r>
            <a:r>
              <a:rPr lang="en-US" sz="2800" b="1" dirty="0" err="1">
                <a:latin typeface="Nunito Black" pitchFamily="2" charset="0"/>
              </a:rPr>
              <a:t>kịch</a:t>
            </a:r>
            <a:r>
              <a:rPr lang="en-US" sz="2800" b="1" dirty="0">
                <a:latin typeface="Nunito Black" pitchFamily="2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57" y="1621766"/>
            <a:ext cx="11205713" cy="523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8063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0632" y="2769293"/>
            <a:ext cx="6894038" cy="3684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12" y="1126047"/>
            <a:ext cx="11829962" cy="1932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721718" y="583808"/>
            <a:ext cx="8311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B050"/>
                </a:solidFill>
                <a:latin typeface="Sigmar One" panose="00000500000000000000" pitchFamily="2" charset="0"/>
              </a:rPr>
              <a:t>CAM KẾT HÀNH ĐỘNG</a:t>
            </a:r>
          </a:p>
        </p:txBody>
      </p:sp>
    </p:spTree>
    <p:extLst>
      <p:ext uri="{BB962C8B-B14F-4D97-AF65-F5344CB8AC3E}">
        <p14:creationId xmlns:p14="http://schemas.microsoft.com/office/powerpoint/2010/main" val="46446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DE6A193-4755-479A-BC6F-A7EBCA73B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6CE8D760-61EB-4E3A-99D4-1C0818FB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387" b="99293" l="10000" r="98667">
                        <a14:foregroundMark x1="43444" y1="22546" x2="55889" y2="33510"/>
                        <a14:foregroundMark x1="55889" y1="33510" x2="55889" y2="33599"/>
                        <a14:foregroundMark x1="52667" y1="19717" x2="52667" y2="33245"/>
                        <a14:foregroundMark x1="67444" y1="19982" x2="74111" y2="31211"/>
                        <a14:foregroundMark x1="45000" y1="16711" x2="58333" y2="12378"/>
                        <a14:foregroundMark x1="58333" y1="12378" x2="82444" y2="14235"/>
                        <a14:foregroundMark x1="82444" y1="14235" x2="92778" y2="30946"/>
                        <a14:foregroundMark x1="92778" y1="30946" x2="93333" y2="30416"/>
                        <a14:foregroundMark x1="40222" y1="18214" x2="46333" y2="12997"/>
                        <a14:foregroundMark x1="46333" y1="12997" x2="65111" y2="7339"/>
                        <a14:foregroundMark x1="65111" y1="7339" x2="93556" y2="14058"/>
                        <a14:foregroundMark x1="69778" y1="3537" x2="78000" y2="3714"/>
                        <a14:foregroundMark x1="65444" y1="47303" x2="69111" y2="66048"/>
                        <a14:foregroundMark x1="67778" y1="45889" x2="63667" y2="65606"/>
                        <a14:foregroundMark x1="76556" y1="87533" x2="88667" y2="94430"/>
                        <a14:foregroundMark x1="88667" y1="94430" x2="95667" y2="95579"/>
                        <a14:foregroundMark x1="57333" y1="85676" x2="39778" y2="99027"/>
                        <a14:foregroundMark x1="37778" y1="97701" x2="48889" y2="99381"/>
                        <a14:foregroundMark x1="48889" y1="99381" x2="60556" y2="97171"/>
                        <a14:foregroundMark x1="60556" y1="97171" x2="62222" y2="95933"/>
                        <a14:foregroundMark x1="73333" y1="96463" x2="87222" y2="98055"/>
                        <a14:foregroundMark x1="87222" y1="98055" x2="98333" y2="96817"/>
                        <a14:foregroundMark x1="98333" y1="96817" x2="98667" y2="95756"/>
                        <a14:foregroundMark x1="59111" y1="5128" x2="83111" y2="24757"/>
                        <a14:foregroundMark x1="71778" y1="2387" x2="97000" y2="226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0985" y="885827"/>
            <a:ext cx="4165412" cy="5239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5A55B759-31A7-423C-9BC2-A8BC09FE9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78796AF-79A0-47AC-BEFD-BFFC00F968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27FFCF-D084-4BFA-B759-873DF3CDF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6766" y="1416502"/>
            <a:ext cx="5442222" cy="224942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>
                <a:solidFill>
                  <a:srgbClr val="FFC000"/>
                </a:solidFill>
                <a:latin typeface="Sigmar One" panose="00000500000000000000" pitchFamily="2" charset="0"/>
              </a:rPr>
              <a:t>Hẹn gặp lại các em!</a:t>
            </a:r>
          </a:p>
        </p:txBody>
      </p:sp>
    </p:spTree>
    <p:extLst>
      <p:ext uri="{BB962C8B-B14F-4D97-AF65-F5344CB8AC3E}">
        <p14:creationId xmlns:p14="http://schemas.microsoft.com/office/powerpoint/2010/main" val="2343463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3772055" y="767780"/>
            <a:ext cx="4072845" cy="1405533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Sigmar One" panose="00000500000000000000" pitchFamily="2" charset="0"/>
              </a:rPr>
              <a:t>TIẾT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550240" y="2363493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giáo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dục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theo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4800" dirty="0">
                <a:solidFill>
                  <a:srgbClr val="0070C0"/>
                </a:solidFill>
                <a:latin typeface="Sigmar One" panose="00000500000000000000" pitchFamily="2" charset="0"/>
              </a:rPr>
              <a:t>TỰ SẮP XẾP ĐỒ DÙNG NGĂN NẮP</a:t>
            </a:r>
          </a:p>
        </p:txBody>
      </p:sp>
    </p:spTree>
    <p:extLst>
      <p:ext uri="{BB962C8B-B14F-4D97-AF65-F5344CB8AC3E}">
        <p14:creationId xmlns:p14="http://schemas.microsoft.com/office/powerpoint/2010/main" val="699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1582" y="782320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440148" y="3267155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248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73" y="1240146"/>
            <a:ext cx="3046644" cy="472212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54144" y="4151594"/>
            <a:ext cx="2690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Sigmar One" panose="00000500000000000000" pitchFamily="2" charset="0"/>
              </a:rPr>
              <a:t>Trò</a:t>
            </a:r>
            <a:r>
              <a:rPr lang="en-US" sz="3200" dirty="0">
                <a:latin typeface="Sigmar One" panose="00000500000000000000" pitchFamily="2" charset="0"/>
              </a:rPr>
              <a:t> </a:t>
            </a:r>
            <a:r>
              <a:rPr lang="en-US" sz="3200" dirty="0" err="1">
                <a:latin typeface="Sigmar One" panose="00000500000000000000" pitchFamily="2" charset="0"/>
              </a:rPr>
              <a:t>chơi</a:t>
            </a:r>
            <a:r>
              <a:rPr lang="en-US" sz="3200" dirty="0">
                <a:latin typeface="Sigmar One" panose="00000500000000000000" pitchFamily="2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Sigmar One" panose="00000500000000000000" pitchFamily="2" charset="0"/>
              </a:rPr>
              <a:t>ĐỒ NÀO Ở ĐÂU?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6" t="1" r="73859" b="4515"/>
          <a:stretch/>
        </p:blipFill>
        <p:spPr>
          <a:xfrm>
            <a:off x="298801" y="38044"/>
            <a:ext cx="954144" cy="914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02210" y="233549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39348" y="1076039"/>
            <a:ext cx="3420231" cy="132802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tưởng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tượng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1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gia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đình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.</a:t>
            </a:r>
            <a:endParaRPr lang="en-US" sz="2400" i="0" dirty="0">
              <a:solidFill>
                <a:srgbClr val="002060"/>
              </a:solidFill>
              <a:effectLst/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78669" y="4307387"/>
            <a:ext cx="26901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igmar One" panose="00000500000000000000" pitchFamily="2" charset="0"/>
              </a:rPr>
              <a:t>LUẬT CHƠI</a:t>
            </a:r>
            <a:endParaRPr lang="en-US" sz="32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7782076" y="914229"/>
            <a:ext cx="3684017" cy="1736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Học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sinh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ngồi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nhóm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lần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lượt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thiệu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vị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trí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.</a:t>
            </a:r>
            <a:endParaRPr lang="en-US" sz="2400" i="0" dirty="0">
              <a:solidFill>
                <a:srgbClr val="002060"/>
              </a:solidFill>
              <a:effectLst/>
              <a:latin typeface="Nunito Black" pitchFamily="2" charset="0"/>
              <a:ea typeface="Cambria" panose="0204050305040603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4467937" y="2953407"/>
            <a:ext cx="6628278" cy="51077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Ví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dụ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“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khoác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”.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Tớ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mắc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áo</a:t>
            </a:r>
            <a:r>
              <a:rPr lang="en-US" sz="2400" dirty="0">
                <a:solidFill>
                  <a:srgbClr val="002060"/>
                </a:solidFill>
                <a:latin typeface="Nunito Black" pitchFamily="2" charset="0"/>
                <a:ea typeface="Cambria" panose="02040503050406030204" pitchFamily="18" charset="0"/>
              </a:rPr>
              <a:t>.</a:t>
            </a:r>
            <a:endParaRPr lang="en-US" sz="2400" i="0" dirty="0">
              <a:solidFill>
                <a:srgbClr val="002060"/>
              </a:solidFill>
              <a:effectLst/>
              <a:latin typeface="Nunito Black" pitchFamily="2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18" b="93529" l="7941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74205" y="3217372"/>
            <a:ext cx="4012698" cy="3640628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3145366" y="2165496"/>
            <a:ext cx="9363061" cy="3769667"/>
            <a:chOff x="3145366" y="2165496"/>
            <a:chExt cx="9363061" cy="376966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145366" y="2953407"/>
              <a:ext cx="3279932" cy="298175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727167" y="3864325"/>
              <a:ext cx="3101688" cy="19174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281" b="90000" l="375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59455" y="2165496"/>
              <a:ext cx="3748972" cy="3748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89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11" grpId="0" animBg="1"/>
      <p:bldP spid="13" grpId="0"/>
      <p:bldP spid="20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68721" cy="9596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986"/>
            <a:ext cx="9119665" cy="426672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88866" y="1050080"/>
            <a:ext cx="27659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Kết</a:t>
            </a:r>
            <a:r>
              <a:rPr lang="en-US" sz="3600" dirty="0">
                <a:solidFill>
                  <a:srgbClr val="002060"/>
                </a:solidFill>
                <a:latin typeface="Sigmar One" panose="00000500000000000000" pitchFamily="2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Sigmar One" panose="00000500000000000000" pitchFamily="2" charset="0"/>
              </a:rPr>
              <a:t>luận</a:t>
            </a:r>
            <a:endParaRPr lang="en-US" sz="36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881812" y="2147807"/>
            <a:ext cx="692530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Mỗi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đồ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dùng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,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dụng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đều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có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“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chỗ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ở” –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ngôi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nhà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của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riêng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mình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.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Dùng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xong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chúng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ta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phải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trả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đồ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vật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về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chỗ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 </a:t>
            </a:r>
            <a:r>
              <a:rPr lang="en-US" sz="2800" dirty="0" err="1">
                <a:solidFill>
                  <a:srgbClr val="00B050"/>
                </a:solidFill>
                <a:latin typeface="Nunito Black" pitchFamily="2" charset="0"/>
              </a:rPr>
              <a:t>cũ</a:t>
            </a:r>
            <a:r>
              <a:rPr lang="en-US" sz="2800" dirty="0">
                <a:solidFill>
                  <a:srgbClr val="00B050"/>
                </a:solidFill>
                <a:latin typeface="Nunito Black" pitchFamily="2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14242" y="232781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1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0"/>
          </a:xfrm>
          <a:prstGeom prst="rect">
            <a:avLst/>
          </a:prstGeom>
        </p:spPr>
      </p:pic>
      <p:pic>
        <p:nvPicPr>
          <p:cNvPr id="3" name="图片 2" descr="3ec4e4e06a09aaf30d412a85484ee08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2467" y="782321"/>
            <a:ext cx="7459980" cy="71856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C81E6-1FEA-7716-965B-D67EAD038C05}"/>
              </a:ext>
            </a:extLst>
          </p:cNvPr>
          <p:cNvSpPr txBox="1"/>
          <p:nvPr/>
        </p:nvSpPr>
        <p:spPr>
          <a:xfrm>
            <a:off x="3035743" y="3413051"/>
            <a:ext cx="61134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Sigmar One" panose="00000500000000000000" pitchFamily="2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71539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FD0D45-02C3-03E1-A889-F723C3AC0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96" t="1" r="73859" b="4515"/>
          <a:stretch/>
        </p:blipFill>
        <p:spPr>
          <a:xfrm>
            <a:off x="0" y="0"/>
            <a:ext cx="900332" cy="9142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485752-1ED5-6F75-5076-57D22999D6B2}"/>
              </a:ext>
            </a:extLst>
          </p:cNvPr>
          <p:cNvSpPr txBox="1"/>
          <p:nvPr/>
        </p:nvSpPr>
        <p:spPr>
          <a:xfrm>
            <a:off x="1102210" y="233549"/>
            <a:ext cx="54406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sắp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xếp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đồ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dùng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ngăn</a:t>
            </a:r>
            <a:r>
              <a:rPr lang="en-US" sz="28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Nunito Black" pitchFamily="2" charset="0"/>
              </a:rPr>
              <a:t>nắp</a:t>
            </a:r>
            <a:endParaRPr lang="en-US" sz="2800" b="1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FD4A6-043E-F7D1-2AD5-481B504CB46E}"/>
              </a:ext>
            </a:extLst>
          </p:cNvPr>
          <p:cNvSpPr txBox="1"/>
          <p:nvPr/>
        </p:nvSpPr>
        <p:spPr>
          <a:xfrm>
            <a:off x="651730" y="695214"/>
            <a:ext cx="9633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Nunito Black" pitchFamily="2" charset="0"/>
              </a:rPr>
              <a:t>1. </a:t>
            </a:r>
            <a:r>
              <a:rPr lang="vi-VN" sz="2800" b="1" dirty="0">
                <a:solidFill>
                  <a:srgbClr val="FFC000"/>
                </a:solidFill>
                <a:latin typeface="Nunito Black" pitchFamily="2" charset="0"/>
              </a:rPr>
              <a:t>Biểu diễn tiểu phẩm tương tác Chỗ ở của đồ đạc</a:t>
            </a:r>
            <a:endParaRPr lang="en-US" sz="2800" b="1" dirty="0">
              <a:solidFill>
                <a:srgbClr val="FFC000"/>
              </a:solidFill>
              <a:latin typeface="Nunito Black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81" y="1723722"/>
            <a:ext cx="7502872" cy="4839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17" name="Group 16"/>
          <p:cNvGrpSpPr/>
          <p:nvPr/>
        </p:nvGrpSpPr>
        <p:grpSpPr>
          <a:xfrm>
            <a:off x="189782" y="1200502"/>
            <a:ext cx="11775053" cy="546017"/>
            <a:chOff x="3015237" y="2027323"/>
            <a:chExt cx="8049620" cy="632236"/>
          </a:xfrm>
        </p:grpSpPr>
        <p:sp>
          <p:nvSpPr>
            <p:cNvPr id="15" name="Rounded Rectangle 14"/>
            <p:cNvSpPr/>
            <p:nvPr/>
          </p:nvSpPr>
          <p:spPr>
            <a:xfrm>
              <a:off x="3015237" y="2027323"/>
              <a:ext cx="7972959" cy="632236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75929" y="2027323"/>
              <a:ext cx="7988928" cy="534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/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Sắm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vai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–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chủ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căn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phòng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4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8106724" y="2154146"/>
            <a:ext cx="3356269" cy="173664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5269832" y="4776537"/>
            <a:ext cx="751406" cy="11309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299843" y="5534526"/>
            <a:ext cx="989561" cy="9865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413963" y="5851648"/>
            <a:ext cx="914401" cy="7579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34495" y="3308069"/>
            <a:ext cx="1251284" cy="8542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602803" y="5678513"/>
            <a:ext cx="1143000" cy="84260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403628" y="5005137"/>
            <a:ext cx="1624033" cy="96656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2027661" y="4075152"/>
            <a:ext cx="2260720" cy="12272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4317606" y="5197642"/>
            <a:ext cx="751406" cy="6540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/>
          <p:cNvSpPr/>
          <p:nvPr/>
        </p:nvSpPr>
        <p:spPr>
          <a:xfrm>
            <a:off x="8138543" y="4075152"/>
            <a:ext cx="3356269" cy="2281476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(5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2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6454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</TotalTime>
  <Words>953</Words>
  <Application>Microsoft Office PowerPoint</Application>
  <PresentationFormat>Widescreen</PresentationFormat>
  <Paragraphs>102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Nunito Black</vt:lpstr>
      <vt:lpstr>Great Vibes</vt:lpstr>
      <vt:lpstr>Cambria</vt:lpstr>
      <vt:lpstr>Calibri</vt:lpstr>
      <vt:lpstr>Sigmar One</vt:lpstr>
      <vt:lpstr>Arial</vt:lpstr>
      <vt:lpstr>Calibri Light</vt:lpstr>
      <vt:lpstr>微软雅黑</vt:lpstr>
      <vt:lpstr>Office Theme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Thứ…ngày…tháng…năm 2022 Toán</dc:title>
  <dc:creator>Admin</dc:creator>
  <cp:lastModifiedBy>Admin</cp:lastModifiedBy>
  <cp:revision>67</cp:revision>
  <dcterms:created xsi:type="dcterms:W3CDTF">2022-03-29T00:44:11Z</dcterms:created>
  <dcterms:modified xsi:type="dcterms:W3CDTF">2022-09-26T12:39:07Z</dcterms:modified>
</cp:coreProperties>
</file>