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25" r:id="rId2"/>
    <p:sldId id="504" r:id="rId3"/>
    <p:sldId id="486" r:id="rId4"/>
    <p:sldId id="524" r:id="rId5"/>
    <p:sldId id="508" r:id="rId6"/>
    <p:sldId id="449" r:id="rId7"/>
    <p:sldId id="451" r:id="rId8"/>
    <p:sldId id="453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9144000" cy="6858000" type="screen4x3"/>
  <p:notesSz cx="6858000" cy="9144000"/>
  <p:embeddedFontLst>
    <p:embeddedFont>
      <p:font typeface=".VnAvant" panose="020B7200000000000000"/>
      <p:regular r:id="rId23"/>
      <p:bold r:id="rId24"/>
      <p:italic r:id="rId25"/>
    </p:embeddedFont>
    <p:embeddedFont>
      <p:font typeface="HP001" panose="020B0604020202020204" charset="0"/>
      <p:regular r:id="rId26"/>
      <p:bold r:id="rId27"/>
    </p:embeddedFont>
    <p:embeddedFont>
      <p:font typeface="HP001 4H Normal" panose="020B0604020202020204" charset="-127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  <p:embeddedFont>
      <p:font typeface="Arial Rounded MT Bold" panose="020F0704030504030204" pitchFamily="34" charset="0"/>
      <p:regular r:id="rId36"/>
    </p:embeddedFont>
    <p:embeddedFont>
      <p:font typeface="HP-087" panose="020B0604020202020204"/>
      <p:bold r:id="rId37"/>
    </p:embeddedFont>
    <p:embeddedFont>
      <p:font typeface="Quicksand Medium" panose="020B0604020202020204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VNI-Avo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2E12D6"/>
    <a:srgbClr val="FF3399"/>
    <a:srgbClr val="FF0066"/>
    <a:srgbClr val="009900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154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07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15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5501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89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35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11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0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3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11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2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25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80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34211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8964556" y="423059"/>
            <a:ext cx="198086" cy="6405652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275766" y="50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150298" y="6557768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69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04"/>
            <a:ext cx="9144000" cy="7019925"/>
          </a:xfrm>
          <a:prstGeom prst="rect">
            <a:avLst/>
          </a:prstGeom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2095500" y="990648"/>
            <a:ext cx="4953000" cy="4323617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5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vi-VN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</a:t>
            </a:r>
            <a:r>
              <a:rPr lang="en-US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</a:t>
            </a:r>
            <a:r>
              <a:rPr lang="en-US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vi-VN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HỌC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圆角矩形 1"/>
          <p:cNvSpPr/>
          <p:nvPr/>
        </p:nvSpPr>
        <p:spPr>
          <a:xfrm>
            <a:off x="2667037" y="1834819"/>
            <a:ext cx="3962401" cy="1143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73"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11E21B-6CDB-4E57-811B-5C26369F0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28160" r="5624"/>
          <a:stretch/>
        </p:blipFill>
        <p:spPr bwMode="auto">
          <a:xfrm>
            <a:off x="2667037" y="2904008"/>
            <a:ext cx="3543301" cy="427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85" y="3033357"/>
            <a:ext cx="2936003" cy="33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4800" y="6550223"/>
            <a:ext cx="1143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vi-VN" sz="1000" dirty="0" smtClean="0">
                <a:solidFill>
                  <a:schemeClr val="accent4">
                    <a:lumMod val="50000"/>
                  </a:schemeClr>
                </a:solidFill>
              </a:rPr>
              <a:t>GV: Đỗ Thị Hoa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4548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61866" y="3729205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em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4631" y="2869785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hềm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nhà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6599" y="5677783"/>
            <a:ext cx="2034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ủm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tỉm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148" y="372920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2877191"/>
            <a:ext cx="9348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8809" y="56777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" y="854967"/>
            <a:ext cx="3802754" cy="276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>
            <a:fillRect/>
          </a:stretch>
        </p:blipFill>
        <p:spPr bwMode="auto">
          <a:xfrm>
            <a:off x="3810000" y="147081"/>
            <a:ext cx="5208740" cy="273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701926" y="5677782"/>
            <a:ext cx="779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7042" y="3926993"/>
            <a:ext cx="3232322" cy="29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/>
          <p:nvPr/>
        </p:nvGrpSpPr>
        <p:grpSpPr bwMode="auto">
          <a:xfrm>
            <a:off x="2420655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822858" y="3656985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n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4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276" y="12691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542" y="1230600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endParaRPr lang="en-US" sz="5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4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54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548" y="28373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48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8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5" y="364429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ẻm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3625" y="365378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k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6190" y="3654995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7231" y="4468601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ch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ụm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4437" y="3668300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0805" y="5413920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23254" y="5562600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nhà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32574" y="5605187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ủm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7237" y="125610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35754" y="369762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ím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9973" y="4468601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ũm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Trò chơi: Ai nhanh hơn?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55" y="838200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>
              <a:fillRect/>
            </a:stretch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7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ê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365323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3604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0763" y="164395"/>
            <a:ext cx="3096597" cy="3569594"/>
            <a:chOff x="4894083" y="2159264"/>
            <a:chExt cx="2747419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>
              <a:fillRect/>
            </a:stretch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787155" y="2549991"/>
              <a:ext cx="854347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H Normal" panose="020B0603050302020204" charset="0"/>
                  <a:cs typeface="Arial" panose="020B0604020202020204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0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78472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5652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>
            <a:fillRect/>
          </a:stretch>
        </p:blipFill>
        <p:spPr bwMode="auto">
          <a:xfrm>
            <a:off x="3132" y="905610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>
            <a:fillRect/>
          </a:stretch>
        </p:blipFill>
        <p:spPr bwMode="auto">
          <a:xfrm>
            <a:off x="6553200" y="685800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706" y="2462980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em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7248" y="2439965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ủm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>
            <a:fillRect/>
          </a:stretch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34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5162" y="4526512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80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810000" y="2777155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hềm</a:t>
            </a:r>
            <a:r>
              <a:rPr lang="en-US" sz="36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>
            <a:fillRect/>
          </a:stretch>
        </p:blipFill>
        <p:spPr bwMode="auto">
          <a:xfrm>
            <a:off x="-10814" y="2514600"/>
            <a:ext cx="9165609" cy="374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3505" y="3484880"/>
            <a:ext cx="167640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latin typeface="HP001" panose="020B0603050302020204" pitchFamily="34" charset="-93"/>
                <a:ea typeface="HP001" panose="020B0603050302020204" pitchFamily="34" charset="-93"/>
              </a:rPr>
              <a:t>e</a:t>
            </a:r>
            <a:r>
              <a:rPr lang="en-US" sz="8800" dirty="0" err="1" smtClean="0">
                <a:latin typeface="HP001" panose="020B0603050302020204" pitchFamily="34" charset="-93"/>
                <a:ea typeface="HP001" panose="020B0603050302020204" pitchFamily="34" charset="-93"/>
              </a:rPr>
              <a:t>m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77796" y="3504089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 smtClean="0">
                <a:latin typeface="HP001" panose="020B0603050302020204" pitchFamily="34" charset="-93"/>
                <a:ea typeface="HP001" panose="020B0603050302020204" pitchFamily="34" charset="-93"/>
              </a:rPr>
              <a:t>êm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  <a:cs typeface="Calibri" panose="020F0502020204030204" pitchFamily="34" charset="0"/>
              </a:rPr>
              <a:t>3.ViÕt</a:t>
            </a:r>
            <a:endParaRPr lang="en-US" sz="4400" b="1" dirty="0"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674235" y="348335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i</a:t>
            </a:r>
            <a:r>
              <a:rPr lang="en-US" sz="8800" dirty="0" err="1" smtClean="0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18960" y="348330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>
            <a:fillRect/>
          </a:stretch>
        </p:blipFill>
        <p:spPr bwMode="auto">
          <a:xfrm>
            <a:off x="27708" y="2438400"/>
            <a:ext cx="911629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  <a:cs typeface="Calibri" panose="020F0502020204030204" pitchFamily="34" charset="0"/>
              </a:rPr>
              <a:t>3</a:t>
            </a:r>
            <a:r>
              <a:rPr lang="en-US" sz="4400" b="1" dirty="0" smtClean="0">
                <a:latin typeface=".VnAvant" panose="020B7200000000000000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smtClean="0">
                <a:latin typeface="HP001" panose="020B0603050302020204" pitchFamily="34" charset="-93"/>
                <a:ea typeface="HP001" panose="020B0603050302020204" pitchFamily="34" charset="-93"/>
              </a:rPr>
              <a:t>`````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601720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latin typeface="HP001 4H Normal" panose="020B0603050302020204" charset="0"/>
                <a:cs typeface="Arial" panose="020B0604020202020204" pitchFamily="34" charset="0"/>
              </a:rPr>
              <a:t>hềm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42136" y="3601791"/>
            <a:ext cx="1834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ủm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3602970"/>
            <a:ext cx="1821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ỉm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ủm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35813" y="3478188"/>
            <a:ext cx="2012808" cy="5847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Tem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32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71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ềm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1" y="66804"/>
            <a:ext cx="9091448" cy="425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6633" y="4303455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3653" y="4905062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3342362" y="55514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5557738" y="5511454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6853176" y="6096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3342362" y="4906650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13" y="6096000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78" y="4843943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28" y="6096000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9228" y="450273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Giúp</a:t>
            </a:r>
            <a:r>
              <a:rPr lang="en-US" sz="5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5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endParaRPr lang="en-US" sz="5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524000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955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7031" y="1828800"/>
            <a:ext cx="3810000" cy="1066800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HP-087" panose="020B0803050302020204" pitchFamily="34" charset="0"/>
              </a:rPr>
              <a:t>TIẾT</a:t>
            </a:r>
            <a:r>
              <a:rPr lang="en-US" sz="8000" dirty="0" smtClean="0">
                <a:solidFill>
                  <a:srgbClr val="FF0000"/>
                </a:solidFill>
                <a:latin typeface="HP-087" panose="020B0803050302020204" pitchFamily="34" charset="0"/>
              </a:rPr>
              <a:t> 1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283527"/>
            <a:ext cx="8229600" cy="1015663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Hãy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đọc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nào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o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ơm</a:t>
            </a:r>
            <a:endParaRPr lang="en-US" sz="5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0134" y="3311000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âm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tiếng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Khóm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,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bờm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2725116" y="3310999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Hôm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qua,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cô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Mơ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ở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xóm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đến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thăm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nhà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Cô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cho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giỏ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cam.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chọn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quả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cam to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phần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bố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Mẹ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khen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và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thơm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lên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má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1000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4090" y="4354302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5631" y="4354302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8384" y="4366248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90" y="4969855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>
            <a:fillRect/>
          </a:stretch>
        </p:blipFill>
        <p:spPr bwMode="auto">
          <a:xfrm>
            <a:off x="0" y="-1044"/>
            <a:ext cx="89916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26962" y="4992743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2699" y="4975465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/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Quicksand Medium" panose="020B0604020202020204" pitchFamily="2" charset="0"/>
                <a:sym typeface="Arial" panose="020B0604020202020204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3115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1288" y="1603574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3471" y="1590885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 Rounded MT Bold" panose="020F0704030504030204" pitchFamily="34" charset="0"/>
              </a:rPr>
              <a:t>ghép</a:t>
            </a:r>
            <a:r>
              <a:rPr lang="en-US" sz="4400" b="1" dirty="0" smtClean="0">
                <a:latin typeface="Arial Rounded MT Bold" panose="020F0704030504030204" pitchFamily="34" charset="0"/>
              </a:rPr>
              <a:t> </a:t>
            </a:r>
            <a:r>
              <a:rPr lang="en-US" sz="4400" b="1" dirty="0" err="1" smtClean="0">
                <a:latin typeface="Arial Rounded MT Bold" panose="020F0704030504030204" pitchFamily="34" charset="0"/>
              </a:rPr>
              <a:t>tiếng</a:t>
            </a:r>
            <a:r>
              <a:rPr lang="en-US" sz="4400" b="1" dirty="0" smtClean="0">
                <a:latin typeface="Arial Rounded MT Bold" panose="020F0704030504030204" pitchFamily="34" charset="0"/>
              </a:rPr>
              <a:t>: </a:t>
            </a:r>
          </a:p>
          <a:p>
            <a:pPr algn="ctr"/>
            <a:r>
              <a:rPr lang="en-US" sz="5400" b="1" dirty="0" err="1" smtClean="0">
                <a:latin typeface="Arial Rounded MT Bold" panose="020F0704030504030204" pitchFamily="34" charset="0"/>
              </a:rPr>
              <a:t>Vần-âm</a:t>
            </a:r>
            <a:r>
              <a:rPr lang="en-US" sz="5400" b="1" dirty="0" smtClean="0">
                <a:latin typeface="Arial Rounded MT Bold" panose="020F0704030504030204" pitchFamily="34" charset="0"/>
              </a:rPr>
              <a:t>     </a:t>
            </a:r>
            <a:r>
              <a:rPr lang="en-US" sz="5400" b="1" dirty="0" err="1" smtClean="0">
                <a:latin typeface="Arial Rounded MT Bold" panose="020F0704030504030204" pitchFamily="34" charset="0"/>
              </a:rPr>
              <a:t>tiếng</a:t>
            </a:r>
            <a:endParaRPr lang="en-US" sz="5400" b="1" dirty="0" smtClean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224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6600" kern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66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 </a:t>
            </a:r>
            <a:r>
              <a:rPr lang="vi-VN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 um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43400" y="3886200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/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anose="020B7200000000000000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anose="020B7200000000000000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8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505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422" y="2581423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427" y="3720554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ẻm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616" y="371277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0603" y="3720553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kem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4529" y="37240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3514" y="3722309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2589" y="3705717"/>
            <a:ext cx="1098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4694" y="3704596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n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5104" y="369693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3371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tím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2817" y="4820870"/>
            <a:ext cx="81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8816" y="4824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c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hụm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9268" y="48208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</a:t>
            </a:r>
            <a:r>
              <a:rPr lang="en-US" sz="4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9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4701" y="172345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47108" y="4824603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6788" y="482087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791" y="4881422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1404" y="488142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354</Words>
  <Application>Microsoft Office PowerPoint</Application>
  <PresentationFormat>On-screen Show (4:3)</PresentationFormat>
  <Paragraphs>142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华文新魏</vt:lpstr>
      <vt:lpstr>.VnAvant</vt:lpstr>
      <vt:lpstr>Times New Roman</vt:lpstr>
      <vt:lpstr>HP001</vt:lpstr>
      <vt:lpstr>HP001 4H Normal</vt:lpstr>
      <vt:lpstr>Tahoma</vt:lpstr>
      <vt:lpstr>Calibri</vt:lpstr>
      <vt:lpstr>Wingdings 3</vt:lpstr>
      <vt:lpstr>Arial</vt:lpstr>
      <vt:lpstr>Arial Rounded MT Bold</vt:lpstr>
      <vt:lpstr>HP-087</vt:lpstr>
      <vt:lpstr>Quicksand Medium</vt:lpstr>
      <vt:lpstr>AvantGarde</vt:lpstr>
      <vt:lpstr>Century Gothic</vt:lpstr>
      <vt:lpstr>Trebuchet MS</vt:lpstr>
      <vt:lpstr>HP001 4 hàng</vt:lpstr>
      <vt:lpstr>VNI-Avo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714</cp:revision>
  <dcterms:created xsi:type="dcterms:W3CDTF">2006-08-16T00:00:00Z</dcterms:created>
  <dcterms:modified xsi:type="dcterms:W3CDTF">2024-12-11T02:12:13Z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