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3" r:id="rId2"/>
    <p:sldId id="2975" r:id="rId3"/>
    <p:sldId id="2979" r:id="rId4"/>
    <p:sldId id="2976" r:id="rId5"/>
    <p:sldId id="2981" r:id="rId6"/>
    <p:sldId id="2980" r:id="rId7"/>
    <p:sldId id="2987" r:id="rId8"/>
    <p:sldId id="2983" r:id="rId9"/>
    <p:sldId id="2984" r:id="rId10"/>
    <p:sldId id="2982" r:id="rId11"/>
    <p:sldId id="2994" r:id="rId12"/>
    <p:sldId id="2985"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8D7"/>
    <a:srgbClr val="FF3399"/>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73" d="100"/>
          <a:sy n="73"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06/09/2023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2.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2.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2.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2164" y="842439"/>
            <a:ext cx="1664763" cy="1512215"/>
          </a:xfrm>
          <a:prstGeom prst="rect">
            <a:avLst/>
          </a:prstGeom>
        </p:spPr>
      </p:pic>
      <p:grpSp>
        <p:nvGrpSpPr>
          <p:cNvPr id="28" name="Group 27"/>
          <p:cNvGrpSpPr/>
          <p:nvPr/>
        </p:nvGrpSpPr>
        <p:grpSpPr>
          <a:xfrm>
            <a:off x="0" y="709930"/>
            <a:ext cx="7834630" cy="1556220"/>
            <a:chOff x="0" y="204868"/>
            <a:chExt cx="7315200" cy="1556143"/>
          </a:xfrm>
        </p:grpSpPr>
        <p:pic>
          <p:nvPicPr>
            <p:cNvPr id="14"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204868"/>
              <a:ext cx="7315200" cy="1556143"/>
            </a:xfrm>
            <a:prstGeom prst="rect">
              <a:avLst/>
            </a:prstGeom>
          </p:spPr>
        </p:pic>
        <p:sp>
          <p:nvSpPr>
            <p:cNvPr id="15" name="Rectangle 14"/>
            <p:cNvSpPr/>
            <p:nvPr/>
          </p:nvSpPr>
          <p:spPr>
            <a:xfrm>
              <a:off x="0" y="281251"/>
              <a:ext cx="6786880" cy="921975"/>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880378" y="1888891"/>
            <a:ext cx="8391786" cy="1964964"/>
            <a:chOff x="1055313" y="1196250"/>
            <a:chExt cx="7632066" cy="1964964"/>
          </a:xfrm>
        </p:grpSpPr>
        <p:sp>
          <p:nvSpPr>
            <p:cNvPr id="26" name="Rectangle: Rounded Corners 25"/>
            <p:cNvSpPr/>
            <p:nvPr/>
          </p:nvSpPr>
          <p:spPr>
            <a:xfrm>
              <a:off x="2198314" y="1511083"/>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55313" y="1196250"/>
              <a:ext cx="2076866" cy="1940925"/>
            </a:xfrm>
            <a:prstGeom prst="rect">
              <a:avLst/>
            </a:prstGeom>
          </p:spPr>
        </p:pic>
        <p:sp>
          <p:nvSpPr>
            <p:cNvPr id="24" name="Rectangle 23"/>
            <p:cNvSpPr/>
            <p:nvPr/>
          </p:nvSpPr>
          <p:spPr>
            <a:xfrm>
              <a:off x="1656456" y="1601491"/>
              <a:ext cx="874580" cy="642933"/>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p:cNvSpPr/>
            <p:nvPr/>
          </p:nvSpPr>
          <p:spPr>
            <a:xfrm>
              <a:off x="1798272" y="1918288"/>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p:cNvSpPr/>
            <p:nvPr/>
          </p:nvSpPr>
          <p:spPr>
            <a:xfrm>
              <a:off x="3124143" y="1592764"/>
              <a:ext cx="5518785" cy="1568450"/>
            </a:xfrm>
            <a:prstGeom prst="rect">
              <a:avLst/>
            </a:prstGeom>
          </p:spPr>
          <p:txBody>
            <a:bodyPr wrap="square">
              <a:spAutoFit/>
            </a:bodyPr>
            <a:lstStyle/>
            <a:p>
              <a:pPr algn="ctr" defTabSz="342900">
                <a:lnSpc>
                  <a:spcPct val="150000"/>
                </a:lnSpc>
              </a:pPr>
              <a:r>
                <a:rPr lang="en-US" altLang="vi-VN" sz="3200" b="1" dirty="0">
                  <a:solidFill>
                    <a:srgbClr val="F93265"/>
                  </a:solidFill>
                  <a:latin typeface="UTM Avo" panose="02040603050506020204" pitchFamily="18" charset="0"/>
                  <a:cs typeface="Times New Roman" panose="02020603050405020304" pitchFamily="18" charset="0"/>
                </a:rPr>
                <a:t>Phần cứng và phần mềm máy tính</a:t>
              </a:r>
            </a:p>
          </p:txBody>
        </p:sp>
      </p:grpSp>
      <p:pic>
        <p:nvPicPr>
          <p:cNvPr id="16" name="Picture 15"/>
          <p:cNvPicPr>
            <a:picLocks noChangeAspect="1"/>
          </p:cNvPicPr>
          <p:nvPr/>
        </p:nvPicPr>
        <p:blipFill>
          <a:blip r:embed="rId12"/>
          <a:stretch>
            <a:fillRect/>
          </a:stretch>
        </p:blipFill>
        <p:spPr>
          <a:xfrm>
            <a:off x="132402" y="2491800"/>
            <a:ext cx="589731" cy="520622"/>
          </a:xfrm>
          <a:prstGeom prst="rect">
            <a:avLst/>
          </a:prstGeom>
        </p:spPr>
      </p:pic>
      <p:sp>
        <p:nvSpPr>
          <p:cNvPr id="3" name="Text Box 2"/>
          <p:cNvSpPr txBox="1"/>
          <p:nvPr/>
        </p:nvSpPr>
        <p:spPr>
          <a:xfrm>
            <a:off x="9505315" y="80010"/>
            <a:ext cx="2686685" cy="706755"/>
          </a:xfrm>
          <a:prstGeom prst="rect">
            <a:avLst/>
          </a:prstGeom>
          <a:noFill/>
        </p:spPr>
        <p:txBody>
          <a:bodyPr wrap="square" rtlCol="0">
            <a:spAutoFit/>
          </a:body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3805" y="691833"/>
            <a:ext cx="10319385" cy="2399665"/>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     Cốc nước có thể bị đổ và làm ướt bàn phím máy tính của Minh và khiến nó không hoạt động được. An nhấn và giữ công tắc làm máy tính bị tắt đột ngột ,có thể gây ra lỗi cho phần cứng và phần mềm. Bảo đảm an toàn về điện khi sử dụng máy tính để giữ an toan cho bản thân em, đồng thời cũng là bảo vệ phần cứng và phần mềm của máy tính.</a:t>
            </a:r>
          </a:p>
        </p:txBody>
      </p:sp>
      <p:sp>
        <p:nvSpPr>
          <p:cNvPr id="5" name="Rectangle 4"/>
          <p:cNvSpPr/>
          <p:nvPr/>
        </p:nvSpPr>
        <p:spPr>
          <a:xfrm>
            <a:off x="1233805" y="2933700"/>
            <a:ext cx="10097770"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 Sau đây là một số quy tắc khi sử dụng máy tinh để đảm bảo an toàn:</a:t>
            </a:r>
          </a:p>
        </p:txBody>
      </p:sp>
      <p:sp>
        <p:nvSpPr>
          <p:cNvPr id="6" name="Rectangle 5"/>
          <p:cNvSpPr/>
          <p:nvPr/>
        </p:nvSpPr>
        <p:spPr>
          <a:xfrm>
            <a:off x="1495425" y="4370070"/>
            <a:ext cx="9201785" cy="101473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 Máy tính là thiết bị lưu trữ thông tin. Cần phải tắt máy tính đúng cách để không gây ra hỏng cho phần cứng và phần mềm.</a:t>
            </a:r>
          </a:p>
        </p:txBody>
      </p:sp>
      <p:sp>
        <p:nvSpPr>
          <p:cNvPr id="18" name="Text Box 17"/>
          <p:cNvSpPr txBox="1"/>
          <p:nvPr/>
        </p:nvSpPr>
        <p:spPr>
          <a:xfrm>
            <a:off x="1495425" y="5403850"/>
            <a:ext cx="9202420" cy="706755"/>
          </a:xfrm>
          <a:prstGeom prst="rect">
            <a:avLst/>
          </a:prstGeom>
          <a:noFill/>
        </p:spPr>
        <p:txBody>
          <a:bodyPr wrap="square" rtlCol="0">
            <a:spAutoFit/>
          </a:bodyPr>
          <a:lstStyle/>
          <a:p>
            <a:r>
              <a:rPr lang="en-US" sz="2000">
                <a:latin typeface="UTM Avo" panose="02040603050506020204"/>
              </a:rPr>
              <a:t>- Không sử dụng tùy tiện Internet hoặc phần mềm chưa được phép để tránh nguy cơ bị nhiễm virus vào máy tính.</a:t>
            </a:r>
          </a:p>
        </p:txBody>
      </p:sp>
      <p:sp>
        <p:nvSpPr>
          <p:cNvPr id="7" name="Text Box 6"/>
          <p:cNvSpPr txBox="1"/>
          <p:nvPr/>
        </p:nvSpPr>
        <p:spPr>
          <a:xfrm>
            <a:off x="1494790" y="3575050"/>
            <a:ext cx="9202420" cy="706755"/>
          </a:xfrm>
          <a:prstGeom prst="rect">
            <a:avLst/>
          </a:prstGeom>
          <a:noFill/>
        </p:spPr>
        <p:txBody>
          <a:bodyPr wrap="square" rtlCol="0">
            <a:spAutoFit/>
          </a:bodyPr>
          <a:lstStyle/>
          <a:p>
            <a:r>
              <a:rPr lang="en-US" sz="2000">
                <a:latin typeface="UTM Avo" panose="02040603050506020204"/>
              </a:rPr>
              <a:t>- Máy tính là thiết bị điện tử nên cần thao tác cẩn thận, nhẹ tay và thực hiện quy tắc an toàn về điện như em đã học ở lớp 3.</a:t>
            </a:r>
          </a:p>
        </p:txBody>
      </p:sp>
      <p:pic>
        <p:nvPicPr>
          <p:cNvPr id="8" name="Picture 7"/>
          <p:cNvPicPr>
            <a:picLocks noChangeAspect="1"/>
          </p:cNvPicPr>
          <p:nvPr/>
        </p:nvPicPr>
        <p:blipFill>
          <a:blip r:embed="rId2"/>
          <a:stretch>
            <a:fillRect/>
          </a:stretch>
        </p:blipFill>
        <p:spPr>
          <a:xfrm>
            <a:off x="462280" y="311785"/>
            <a:ext cx="1032510" cy="9798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amond(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350944"/>
            <a:chOff x="3206525" y="469579"/>
            <a:chExt cx="8018202" cy="1739060"/>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53986" y="911721"/>
              <a:ext cx="7301692" cy="1296918"/>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Việc sử dụng máy tính không đúng cách có thể gây ra lỗi , ảnh hưởng đến hoạt động bình thường của nó.</a:t>
              </a:r>
            </a:p>
            <a:p>
              <a:pPr marL="342900" indent="-342900" algn="just" defTabSz="342900">
                <a:lnSpc>
                  <a:spcPct val="150000"/>
                </a:lnSpc>
                <a:buFont typeface="Arial" panose="020B0604020202020204" pitchFamily="34" charset="0"/>
                <a:buChar char="•"/>
              </a:pPr>
              <a:endParaRPr lang="en-US" altLang="vi-VN" sz="2400" b="1">
                <a:solidFill>
                  <a:srgbClr val="F03C69"/>
                </a:solidFill>
                <a:latin typeface="Times New Roman" panose="02020603050405020304" pitchFamily="18" charset="0"/>
                <a:cs typeface="Times New Roman" panose="02020603050405020304" pitchFamily="18" charset="0"/>
              </a:endParaRPr>
            </a:p>
          </p:txBody>
        </p:sp>
      </p:grpSp>
      <p:sp>
        <p:nvSpPr>
          <p:cNvPr id="18" name="Text Box 17"/>
          <p:cNvSpPr txBox="1"/>
          <p:nvPr/>
        </p:nvSpPr>
        <p:spPr>
          <a:xfrm>
            <a:off x="1961515" y="2753360"/>
            <a:ext cx="9202420" cy="521970"/>
          </a:xfrm>
          <a:prstGeom prst="rect">
            <a:avLst/>
          </a:prstGeom>
          <a:noFill/>
        </p:spPr>
        <p:txBody>
          <a:bodyPr wrap="square" rtlCol="0">
            <a:spAutoFit/>
          </a:bodyPr>
          <a:lstStyle/>
          <a:p>
            <a:r>
              <a:rPr lang="en-US" sz="2800">
                <a:latin typeface="UTM Avo" panose="02040603050506020204"/>
              </a:rPr>
              <a:t>Chọn hành động sử dụng máy tính đúng cách:</a:t>
            </a:r>
          </a:p>
        </p:txBody>
      </p:sp>
      <p:sp>
        <p:nvSpPr>
          <p:cNvPr id="19" name="Rectangle 4"/>
          <p:cNvSpPr/>
          <p:nvPr/>
        </p:nvSpPr>
        <p:spPr>
          <a:xfrm>
            <a:off x="937260" y="3611245"/>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dao để cạo những sạch những vết bẩn trên màn hình máy tính </a:t>
            </a:r>
            <a:r>
              <a:rPr lang="en-US" sz="2400">
                <a:latin typeface="UTM Avo" panose="02040603050506020204" pitchFamily="18" charset="0"/>
                <a:cs typeface="Times New Roman" panose="02020603050405020304" pitchFamily="18" charset="0"/>
              </a:rPr>
              <a:t>.</a:t>
            </a:r>
          </a:p>
        </p:txBody>
      </p:sp>
      <p:sp>
        <p:nvSpPr>
          <p:cNvPr id="22" name="Rectangle 4"/>
          <p:cNvSpPr/>
          <p:nvPr/>
        </p:nvSpPr>
        <p:spPr>
          <a:xfrm>
            <a:off x="825500" y="508000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khăn ướt để vệ sinh máy.</a:t>
            </a:r>
          </a:p>
        </p:txBody>
      </p:sp>
      <p:sp>
        <p:nvSpPr>
          <p:cNvPr id="23" name="Rectangle 4"/>
          <p:cNvSpPr/>
          <p:nvPr/>
        </p:nvSpPr>
        <p:spPr>
          <a:xfrm>
            <a:off x="828040" y="5864225"/>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Cài đặt và sử dụng bất kì trò chơi nào mà mình thích lên máy tính..</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978377" y="2404044"/>
            <a:ext cx="983065" cy="967824"/>
          </a:xfrm>
          <a:prstGeom prst="rect">
            <a:avLst/>
          </a:prstGeom>
        </p:spPr>
      </p:pic>
      <p:sp>
        <p:nvSpPr>
          <p:cNvPr id="25" name="Oval 24"/>
          <p:cNvSpPr/>
          <p:nvPr/>
        </p:nvSpPr>
        <p:spPr>
          <a:xfrm>
            <a:off x="823595" y="4376420"/>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p:nvPr/>
        </p:nvSpPr>
        <p:spPr>
          <a:xfrm>
            <a:off x="828040" y="4295775"/>
            <a:ext cx="109658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Nháy chuột vào nút Start,chọn nút Power rồi chọn lệnh ShutDown để tắt máy</a:t>
            </a:r>
            <a:r>
              <a:rPr lang="en-US" sz="2400">
                <a:latin typeface="UTM Avo" panose="02040603050506020204" pitchFamily="18" charset="0"/>
                <a:cs typeface="Times New Roman" panose="02020603050405020304" pitchFamily="18" charset="0"/>
              </a:rPr>
              <a:t>.</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heckerboard(across)">
                                      <p:cBhvr>
                                        <p:cTn id="28" dur="500"/>
                                        <p:tgtEl>
                                          <p:spTgt spid="2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heckerboard(across)">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101473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Em hãy chỉ ra đâu là phần cứng, đâu là phần mềm trong các phương an sau:</a:t>
            </a:r>
          </a:p>
        </p:txBody>
      </p:sp>
      <p:sp>
        <p:nvSpPr>
          <p:cNvPr id="9" name="Rectangle 8"/>
          <p:cNvSpPr/>
          <p:nvPr/>
        </p:nvSpPr>
        <p:spPr>
          <a:xfrm>
            <a:off x="1843706" y="4399183"/>
            <a:ext cx="8505049"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Đặt máy tính ở nơi thoáng mát, khô ráo, sạch sẽ..</a:t>
            </a: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1843405" y="5482590"/>
            <a:ext cx="1006729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altLang="vi-VN" sz="2000">
                <a:latin typeface="UTM Avo" panose="02040603050506020204" pitchFamily="18" charset="0"/>
                <a:cs typeface="Times New Roman" panose="02020603050405020304" pitchFamily="18" charset="0"/>
              </a:rPr>
              <a:t>Sử dụng bút bi để viết lên bề mặt màn hình điện thoại thông minh.</a:t>
            </a:r>
          </a:p>
        </p:txBody>
      </p:sp>
      <p:sp>
        <p:nvSpPr>
          <p:cNvPr id="11" name="Rectangle 10"/>
          <p:cNvSpPr/>
          <p:nvPr/>
        </p:nvSpPr>
        <p:spPr>
          <a:xfrm>
            <a:off x="1652195" y="3816062"/>
            <a:ext cx="9751340" cy="55308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Việc nào sau đâyy là sử dụng máy tính đúng cách:</a:t>
            </a:r>
            <a:endParaRPr lang="vi-VN" sz="2000">
              <a:latin typeface="UTM Avo" panose="02040603050506020204" pitchFamily="18" charset="0"/>
              <a:cs typeface="Times New Roman" panose="02020603050405020304" pitchFamily="18" charset="0"/>
            </a:endParaRPr>
          </a:p>
        </p:txBody>
      </p:sp>
      <p:sp>
        <p:nvSpPr>
          <p:cNvPr id="14" name="Rectangle 13"/>
          <p:cNvSpPr/>
          <p:nvPr/>
        </p:nvSpPr>
        <p:spPr>
          <a:xfrm>
            <a:off x="1652270" y="2477770"/>
            <a:ext cx="4321175" cy="553085"/>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en-US" altLang="pt-BR" sz="2000">
                <a:latin typeface="UTM Avo" panose="02040603050506020204" pitchFamily="18" charset="0"/>
                <a:cs typeface="Times New Roman" panose="02020603050405020304" pitchFamily="18" charset="0"/>
              </a:rPr>
              <a:t>Màn hình máy tính xách tay</a:t>
            </a:r>
          </a:p>
        </p:txBody>
      </p:sp>
      <p:sp>
        <p:nvSpPr>
          <p:cNvPr id="15" name="Rectangle 14"/>
          <p:cNvSpPr/>
          <p:nvPr/>
        </p:nvSpPr>
        <p:spPr>
          <a:xfrm>
            <a:off x="1652270" y="3173095"/>
            <a:ext cx="4951730" cy="55308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Ổ đĩa cứng nằm trong thân máy</a:t>
            </a:r>
          </a:p>
        </p:txBody>
      </p:sp>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13"/>
          <p:cNvSpPr/>
          <p:nvPr/>
        </p:nvSpPr>
        <p:spPr>
          <a:xfrm>
            <a:off x="6744335" y="2529840"/>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c) Máy in</a:t>
            </a:r>
          </a:p>
        </p:txBody>
      </p:sp>
      <p:sp>
        <p:nvSpPr>
          <p:cNvPr id="7" name="Rectangle 13"/>
          <p:cNvSpPr/>
          <p:nvPr/>
        </p:nvSpPr>
        <p:spPr>
          <a:xfrm>
            <a:off x="6744335" y="3173095"/>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d) Ứng dụng luyện gõ bàn phím</a:t>
            </a:r>
          </a:p>
        </p:txBody>
      </p:sp>
      <p:sp>
        <p:nvSpPr>
          <p:cNvPr id="12" name="Rectangle 9"/>
          <p:cNvSpPr/>
          <p:nvPr/>
        </p:nvSpPr>
        <p:spPr>
          <a:xfrm>
            <a:off x="1843405" y="4940935"/>
            <a:ext cx="956056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.Để cặp sách hoặc các đồ vật khác lên trên bàn phím.</a:t>
            </a:r>
            <a:endParaRPr lang="vi-VN" sz="2000">
              <a:latin typeface="UTM Avo" panose="02040603050506020204" pitchFamily="18" charset="0"/>
              <a:cs typeface="Times New Roman" panose="02020603050405020304" pitchFamily="18" charset="0"/>
            </a:endParaRPr>
          </a:p>
        </p:txBody>
      </p:sp>
      <p:sp>
        <p:nvSpPr>
          <p:cNvPr id="16" name="Rectangle 9"/>
          <p:cNvSpPr/>
          <p:nvPr/>
        </p:nvSpPr>
        <p:spPr>
          <a:xfrm>
            <a:off x="1843405" y="5934710"/>
            <a:ext cx="9222105"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.Truy cập tùy tiện vào bất kì trang thông tin nào trên Internet.</a:t>
            </a:r>
            <a:endParaRPr lang="vi-VN" sz="2000">
              <a:latin typeface="UTM Avo" panose="02040603050506020204" pitchFamily="18" charset="0"/>
              <a:cs typeface="Times New Roman" panose="02020603050405020304" pitchFamily="18" charset="0"/>
            </a:endParaRPr>
          </a:p>
        </p:txBody>
      </p:sp>
      <p:sp>
        <p:nvSpPr>
          <p:cNvPr id="27" name="Oval 26"/>
          <p:cNvSpPr/>
          <p:nvPr/>
        </p:nvSpPr>
        <p:spPr>
          <a:xfrm>
            <a:off x="1752600" y="44596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2000"/>
                                        <p:tgtEl>
                                          <p:spTgt spid="1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amond(in)">
                                      <p:cBhvr>
                                        <p:cTn id="13" dur="2000"/>
                                        <p:tgtEl>
                                          <p:spTgt spid="1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2000"/>
                                        <p:tgtEl>
                                          <p:spTgt spid="12"/>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amond(in)">
                                      <p:cBhvr>
                                        <p:cTn id="35" dur="2000"/>
                                        <p:tgtEl>
                                          <p:spTgt spid="10"/>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amond(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4" grpId="0"/>
      <p:bldP spid="7" grpId="0"/>
      <p:bldP spid="12" grpId="0"/>
      <p:bldP spid="16" grpId="0"/>
      <p:bldP spid="2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1.Hãy kể tên một số phần cứng hỗ trợ việc học trực tuyến.</a:t>
            </a:r>
            <a:r>
              <a:rPr lang="vi-VN" sz="2000">
                <a:latin typeface="UTM Avo" panose="02040603050506020204" pitchFamily="18" charset="0"/>
                <a:cs typeface="Times New Roman" panose="02020603050405020304" pitchFamily="18" charset="0"/>
              </a:rPr>
              <a:t> </a:t>
            </a:r>
          </a:p>
        </p:txBody>
      </p:sp>
      <p:sp>
        <p:nvSpPr>
          <p:cNvPr id="7" name="Rectangle 6"/>
          <p:cNvSpPr/>
          <p:nvPr/>
        </p:nvSpPr>
        <p:spPr>
          <a:xfrm>
            <a:off x="1652195" y="2504136"/>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Hãy kể tên một phần mềm giúp em học trực tuyến.</a:t>
            </a:r>
            <a:endParaRPr lang="vi-VN" sz="20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6342" y="228637"/>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642112" y="1760793"/>
            <a:ext cx="6618519" cy="263895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837023" y="1852853"/>
            <a:ext cx="6507108" cy="2399665"/>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Mình mượn điện thoại của mẹ để dịch một bài hát tiếng anh sang tiếng việt.Nhưng trên điện thoại của mẹ không có từ điển như trên điện thoại của bố.Tại sao hai chiếc điện thoại trông giống nhau mà khi sử dụng lại khác nhau nhỉ ?</a:t>
            </a:r>
            <a:endParaRPr lang="vi-VN" sz="2000">
              <a:latin typeface="UTM Avo" panose="02040603050506020204" pitchFamily="18" charset="0"/>
              <a:cs typeface="Times New Roman" panose="02020603050405020304" pitchFamily="18" charset="0"/>
            </a:endParaRPr>
          </a:p>
        </p:txBody>
      </p:sp>
      <p:grpSp>
        <p:nvGrpSpPr>
          <p:cNvPr id="15" name="Group 14"/>
          <p:cNvGrpSpPr/>
          <p:nvPr/>
        </p:nvGrpSpPr>
        <p:grpSpPr>
          <a:xfrm>
            <a:off x="6311309" y="4665518"/>
            <a:ext cx="5032822" cy="1664072"/>
            <a:chOff x="1856791" y="4401655"/>
            <a:chExt cx="7212563" cy="2295926"/>
          </a:xfrm>
        </p:grpSpPr>
        <p:sp>
          <p:nvSpPr>
            <p:cNvPr id="16" name="Speech Bubble: Oval 15"/>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074967" y="5918417"/>
            <a:ext cx="1156754" cy="822347"/>
          </a:xfrm>
          <a:prstGeom prst="rect">
            <a:avLst/>
          </a:prstGeom>
        </p:spPr>
      </p:pic>
      <p:sp>
        <p:nvSpPr>
          <p:cNvPr id="19" name="Rectangle 18"/>
          <p:cNvSpPr/>
          <p:nvPr/>
        </p:nvSpPr>
        <p:spPr>
          <a:xfrm>
            <a:off x="6503133" y="5314860"/>
            <a:ext cx="4677697" cy="1014730"/>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Vậy sau đây chúng ta cùng đi tìm hiểu nhé .</a:t>
            </a:r>
          </a:p>
        </p:txBody>
      </p:sp>
      <p:sp>
        <p:nvSpPr>
          <p:cNvPr id="20" name="Rectangle 19"/>
          <p:cNvSpPr/>
          <p:nvPr/>
        </p:nvSpPr>
        <p:spPr>
          <a:xfrm>
            <a:off x="846455" y="854710"/>
            <a:ext cx="3533140" cy="1014730"/>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11340432" y="1339064"/>
            <a:ext cx="521581" cy="460458"/>
          </a:xfrm>
          <a:prstGeom prst="rect">
            <a:avLst/>
          </a:prstGeom>
        </p:spPr>
      </p:pic>
      <p:pic>
        <p:nvPicPr>
          <p:cNvPr id="2" name="Picture 1" descr="Khởi  1"/>
          <p:cNvPicPr>
            <a:picLocks noChangeAspect="1"/>
          </p:cNvPicPr>
          <p:nvPr/>
        </p:nvPicPr>
        <p:blipFill>
          <a:blip r:embed="rId7"/>
          <a:srcRect r="19601" b="-488"/>
          <a:stretch>
            <a:fillRect/>
          </a:stretch>
        </p:blipFill>
        <p:spPr>
          <a:xfrm flipH="1">
            <a:off x="2132965" y="3556635"/>
            <a:ext cx="1976755" cy="24707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99"/>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84700"/>
            <a:ext cx="8211146"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84530" y="1022349"/>
            <a:ext cx="10962640" cy="2451231"/>
            <a:chOff x="522612" y="813568"/>
            <a:chExt cx="10962947" cy="3036697"/>
          </a:xfrm>
        </p:grpSpPr>
        <p:sp>
          <p:nvSpPr>
            <p:cNvPr id="13" name="Rectangle 12"/>
            <p:cNvSpPr/>
            <p:nvPr/>
          </p:nvSpPr>
          <p:spPr>
            <a:xfrm>
              <a:off x="3305494" y="973351"/>
              <a:ext cx="7173355" cy="913320"/>
            </a:xfrm>
            <a:prstGeom prst="rect">
              <a:avLst/>
            </a:prstGeom>
          </p:spPr>
          <p:txBody>
            <a:bodyPr wrap="square">
              <a:spAutoFit/>
            </a:bodyPr>
            <a:lstStyle/>
            <a:p>
              <a:pPr defTabSz="342900">
                <a:lnSpc>
                  <a:spcPct val="150000"/>
                </a:lnSpc>
              </a:pPr>
              <a:r>
                <a:rPr lang="en-US" altLang="vi-VN" sz="2800" b="1">
                  <a:solidFill>
                    <a:srgbClr val="7FC354"/>
                  </a:solidFill>
                  <a:latin typeface="SVN-Androgyne" panose="02040603050506020204" pitchFamily="18" charset="0"/>
                  <a:cs typeface="Times New Roman" panose="02020603050405020304" pitchFamily="18" charset="0"/>
                </a:rPr>
                <a:t>Phần cứng hay phần mềm ?</a:t>
              </a:r>
            </a:p>
          </p:txBody>
        </p:sp>
        <p:sp>
          <p:nvSpPr>
            <p:cNvPr id="2" name="Rectangle: Rounded Corners 1"/>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8714" y="2046742"/>
              <a:ext cx="9134572" cy="1199149"/>
            </a:xfrm>
            <a:prstGeom prst="rect">
              <a:avLst/>
            </a:prstGeom>
          </p:spPr>
          <p:txBody>
            <a:bodyPr wrap="square">
              <a:spAutoFit/>
            </a:bodyPr>
            <a:lstStyle/>
            <a:p>
              <a:pPr defTabSz="342900">
                <a:lnSpc>
                  <a:spcPct val="150000"/>
                </a:lnSpc>
              </a:pPr>
              <a:r>
                <a:rPr lang="en-US" altLang="vi-VN" sz="2000">
                  <a:latin typeface="UTM Avo" panose="02040603050506020204" pitchFamily="18" charset="0"/>
                  <a:cs typeface="Times New Roman" panose="02020603050405020304" pitchFamily="18" charset="0"/>
                </a:rPr>
                <a:t>Em hãy quan sát những hình ảnh sau đây và chia chúng thành 2 nhóm.Và giải thích vì sao em lại chia nhóm như vậy ?</a:t>
              </a:r>
            </a:p>
          </p:txBody>
        </p:sp>
        <p:grpSp>
          <p:nvGrpSpPr>
            <p:cNvPr id="15" name="Group 14"/>
            <p:cNvGrpSpPr/>
            <p:nvPr/>
          </p:nvGrpSpPr>
          <p:grpSpPr>
            <a:xfrm>
              <a:off x="522612" y="813568"/>
              <a:ext cx="2898644" cy="967337"/>
              <a:chOff x="522612" y="813568"/>
              <a:chExt cx="2898644" cy="967337"/>
            </a:xfrm>
          </p:grpSpPr>
          <p:grpSp>
            <p:nvGrpSpPr>
              <p:cNvPr id="16" name="Group 15"/>
              <p:cNvGrpSpPr/>
              <p:nvPr/>
            </p:nvGrpSpPr>
            <p:grpSpPr>
              <a:xfrm>
                <a:off x="522612" y="969483"/>
                <a:ext cx="2372989" cy="787756"/>
                <a:chOff x="5906375" y="1278622"/>
                <a:chExt cx="2372989" cy="7877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278622"/>
                  <a:ext cx="2135017" cy="741827"/>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p:cNvSpPr/>
              <p:nvPr/>
            </p:nvSpPr>
            <p:spPr>
              <a:xfrm>
                <a:off x="2583880" y="813568"/>
                <a:ext cx="721380" cy="913320"/>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4" name="Picture 3" descr="new"/>
          <p:cNvPicPr>
            <a:picLocks noChangeAspect="1"/>
          </p:cNvPicPr>
          <p:nvPr/>
        </p:nvPicPr>
        <p:blipFill>
          <a:blip r:embed="rId6"/>
          <a:stretch>
            <a:fillRect/>
          </a:stretch>
        </p:blipFill>
        <p:spPr>
          <a:xfrm>
            <a:off x="2636307" y="3646170"/>
            <a:ext cx="6468504" cy="29089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9174" y="642457"/>
            <a:ext cx="10875909" cy="239966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Phần cứng là những bộ phận của máy tính mà em có thể nhận ra qua hình dạng của chúng (Ví dụ về phần cứng như : Chuột , bàn phím, màn hình, ổ đĩa, loa, máy in,.... ) Còn phần mềm là những thứ không có hình dạng mà em chỉ thấy kết quả hoạt động của chúng thông qua phần cứng.(Ví dụ về phần mềm như : Trò chơi hay phần mềm trình chiếu,...)</a:t>
            </a:r>
            <a:endParaRPr lang="vi-VN" sz="2000">
              <a:latin typeface="UTM Avo" panose="02040603050506020204" pitchFamily="18" charset="0"/>
              <a:cs typeface="Times New Roman" panose="02020603050405020304" pitchFamily="18" charset="0"/>
            </a:endParaRPr>
          </a:p>
        </p:txBody>
      </p:sp>
      <p:grpSp>
        <p:nvGrpSpPr>
          <p:cNvPr id="31" name="Group 30"/>
          <p:cNvGrpSpPr/>
          <p:nvPr/>
        </p:nvGrpSpPr>
        <p:grpSpPr>
          <a:xfrm>
            <a:off x="1057275" y="5080000"/>
            <a:ext cx="9895205" cy="1007940"/>
            <a:chOff x="1329714" y="458216"/>
            <a:chExt cx="9895012" cy="1952276"/>
          </a:xfrm>
        </p:grpSpPr>
        <p:grpSp>
          <p:nvGrpSpPr>
            <p:cNvPr id="32" name="Group 31"/>
            <p:cNvGrpSpPr/>
            <p:nvPr/>
          </p:nvGrpSpPr>
          <p:grpSpPr>
            <a:xfrm>
              <a:off x="1329714" y="458216"/>
              <a:ext cx="9895012" cy="1952276"/>
              <a:chOff x="1329714" y="458216"/>
              <a:chExt cx="9895012" cy="1952276"/>
            </a:xfrm>
          </p:grpSpPr>
          <p:grpSp>
            <p:nvGrpSpPr>
              <p:cNvPr id="34" name="Group 33"/>
              <p:cNvGrpSpPr/>
              <p:nvPr/>
            </p:nvGrpSpPr>
            <p:grpSpPr>
              <a:xfrm>
                <a:off x="1924387" y="993101"/>
                <a:ext cx="9300339" cy="1417391"/>
                <a:chOff x="2572151" y="1054359"/>
                <a:chExt cx="8366990" cy="2091041"/>
              </a:xfrm>
            </p:grpSpPr>
            <p:sp>
              <p:nvSpPr>
                <p:cNvPr id="36" name="Rectangle: Rounded Corners 35"/>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572151" y="1055331"/>
                  <a:ext cx="8279879" cy="209006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33" name="Rectangle 32"/>
            <p:cNvSpPr/>
            <p:nvPr/>
          </p:nvSpPr>
          <p:spPr>
            <a:xfrm>
              <a:off x="2296058" y="993243"/>
              <a:ext cx="8832174" cy="1137245"/>
            </a:xfrm>
            <a:prstGeom prst="rect">
              <a:avLst/>
            </a:prstGeom>
          </p:spPr>
          <p:txBody>
            <a:bodyPr wrap="square">
              <a:spAutoFit/>
            </a:bodyPr>
            <a:lstStyle/>
            <a:p>
              <a:pPr algn="ctr" defTabSz="342900">
                <a:lnSpc>
                  <a:spcPct val="150000"/>
                </a:lnSpc>
              </a:pPr>
              <a:r>
                <a:rPr lang="en-US" altLang="vi-VN" sz="2400" b="1">
                  <a:solidFill>
                    <a:srgbClr val="F03C69"/>
                  </a:solidFill>
                  <a:latin typeface="UTM Avo" panose="02040603050506020204"/>
                  <a:cs typeface="Times New Roman" panose="02020603050405020304" pitchFamily="18" charset="0"/>
                </a:rPr>
                <a:t>Máy tính gồm phần cứng và phần mềm</a:t>
              </a:r>
              <a:r>
                <a:rPr lang="vi-VN" sz="2400" b="1">
                  <a:solidFill>
                    <a:srgbClr val="F03C69"/>
                  </a:solidFill>
                  <a:latin typeface="Times New Roman" panose="02020603050405020304" pitchFamily="18" charset="0"/>
                  <a:cs typeface="Times New Roman" panose="02020603050405020304" pitchFamily="18" charset="0"/>
                </a:rPr>
                <a:t>.</a:t>
              </a:r>
            </a:p>
          </p:txBody>
        </p:sp>
      </p:grpSp>
      <p:pic>
        <p:nvPicPr>
          <p:cNvPr id="12" name="Picture 11"/>
          <p:cNvPicPr>
            <a:picLocks noChangeAspect="1"/>
          </p:cNvPicPr>
          <p:nvPr/>
        </p:nvPicPr>
        <p:blipFill>
          <a:blip r:embed="rId3"/>
          <a:stretch>
            <a:fillRect/>
          </a:stretch>
        </p:blipFill>
        <p:spPr>
          <a:xfrm>
            <a:off x="344565" y="475160"/>
            <a:ext cx="689218" cy="653278"/>
          </a:xfrm>
          <a:prstGeom prst="rect">
            <a:avLst/>
          </a:prstGeom>
        </p:spPr>
      </p:pic>
      <p:sp>
        <p:nvSpPr>
          <p:cNvPr id="2" name="Text Box 1"/>
          <p:cNvSpPr txBox="1"/>
          <p:nvPr/>
        </p:nvSpPr>
        <p:spPr>
          <a:xfrm>
            <a:off x="980440" y="3136265"/>
            <a:ext cx="10299700" cy="1545038"/>
          </a:xfrm>
          <a:prstGeom prst="rect">
            <a:avLst/>
          </a:prstGeom>
          <a:noFill/>
        </p:spPr>
        <p:txBody>
          <a:bodyPr wrap="square" rtlCol="0">
            <a:spAutoFit/>
          </a:bodyPr>
          <a:lstStyle/>
          <a:p>
            <a:pPr algn="just">
              <a:lnSpc>
                <a:spcPct val="120000"/>
              </a:lnSpc>
            </a:pPr>
            <a:r>
              <a:rPr lang="en-US" sz="2000">
                <a:latin typeface="UTM Avo" panose="02040603050506020204"/>
              </a:rPr>
              <a:t>Màn hình , ống kính, loa, ... của chiếc điện thoại thông minh là phần cứng . Còn từ điển, trò chơi, đồng hồ,.... hiển thị trên màn hình dưới dạng biểu tượng là phần mềm., có thể bổ sung hoặc xóa bớt phần mềm trên điện thoại hay máy tính. Chính vì vậy trên máy bố Minh có phần mềm từ điển còn trên máy mẹ Minh thì không có.</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linds(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fltVal val="0"/>
                                          </p:val>
                                        </p:tav>
                                        <p:tav tm="100000">
                                          <p:val>
                                            <p:strVal val="#ppt_w"/>
                                          </p:val>
                                        </p:tav>
                                      </p:tavLst>
                                    </p:anim>
                                    <p:anim calcmode="lin" valueType="num">
                                      <p:cBhvr>
                                        <p:cTn id="21" dur="1000" fill="hold"/>
                                        <p:tgtEl>
                                          <p:spTgt spid="31"/>
                                        </p:tgtEl>
                                        <p:attrNameLst>
                                          <p:attrName>ppt_h</p:attrName>
                                        </p:attrNameLst>
                                      </p:cBhvr>
                                      <p:tavLst>
                                        <p:tav tm="0">
                                          <p:val>
                                            <p:fltVal val="0"/>
                                          </p:val>
                                        </p:tav>
                                        <p:tav tm="100000">
                                          <p:val>
                                            <p:strVal val="#ppt_h"/>
                                          </p:val>
                                        </p:tav>
                                      </p:tavLst>
                                    </p:anim>
                                    <p:anim calcmode="lin" valueType="num">
                                      <p:cBhvr>
                                        <p:cTn id="22"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737235"/>
          </a:xfrm>
          <a:prstGeom prst="rect">
            <a:avLst/>
          </a:prstGeom>
        </p:spPr>
        <p:txBody>
          <a:bodyPr wrap="square">
            <a:spAutoFit/>
          </a:bodyPr>
          <a:lstStyle/>
          <a:p>
            <a:pPr defTabSz="342900">
              <a:lnSpc>
                <a:spcPct val="150000"/>
              </a:lnSpc>
            </a:pPr>
            <a:r>
              <a:rPr lang="en-US" sz="2800">
                <a:latin typeface="UTM Avo" panose="02040603050506020204" pitchFamily="18" charset="0"/>
                <a:cs typeface="Times New Roman" panose="02020603050405020304" pitchFamily="18" charset="0"/>
              </a:rPr>
              <a:t>1. Phát biểu nào sau đây là</a:t>
            </a:r>
            <a:r>
              <a:rPr lang="en-US" sz="2800" b="1">
                <a:latin typeface="UTM Avo" panose="02040603050506020204" pitchFamily="18" charset="0"/>
                <a:cs typeface="Times New Roman" panose="02020603050405020304" pitchFamily="18" charset="0"/>
              </a:rPr>
              <a:t> sai</a:t>
            </a:r>
            <a:r>
              <a:rPr lang="en-US" sz="2800">
                <a:latin typeface="UTM Avo" panose="02040603050506020204" pitchFamily="18" charset="0"/>
                <a:cs typeface="Times New Roman" panose="02020603050405020304" pitchFamily="18" charset="0"/>
              </a:rPr>
              <a:t> ?</a:t>
            </a:r>
            <a:endParaRPr lang="vi-VN" sz="28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0362" y="366329"/>
            <a:ext cx="983065" cy="967824"/>
          </a:xfrm>
          <a:prstGeom prst="rect">
            <a:avLst/>
          </a:prstGeom>
        </p:spPr>
      </p:pic>
      <p:sp>
        <p:nvSpPr>
          <p:cNvPr id="5" name="Rectangle 4"/>
          <p:cNvSpPr/>
          <p:nvPr/>
        </p:nvSpPr>
        <p:spPr>
          <a:xfrm>
            <a:off x="1333386" y="1334081"/>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Trò chơi trên máy tính là phần mềm.</a:t>
            </a:r>
            <a:endParaRPr lang="vi-VN" sz="2400">
              <a:latin typeface="UTM Avo" panose="02040603050506020204" pitchFamily="18" charset="0"/>
              <a:cs typeface="Times New Roman" panose="02020603050405020304" pitchFamily="18" charset="0"/>
            </a:endParaRPr>
          </a:p>
        </p:txBody>
      </p:sp>
      <p:sp>
        <p:nvSpPr>
          <p:cNvPr id="6" name="Rectangle 5"/>
          <p:cNvSpPr/>
          <p:nvPr/>
        </p:nvSpPr>
        <p:spPr>
          <a:xfrm>
            <a:off x="1332751" y="2264067"/>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b="1">
                <a:solidFill>
                  <a:schemeClr val="tx1"/>
                </a:solidFill>
                <a:latin typeface="UTM Avo" panose="02040603050506020204" pitchFamily="18" charset="0"/>
                <a:cs typeface="Times New Roman" panose="02020603050405020304" pitchFamily="18" charset="0"/>
              </a:rPr>
              <a:t>.</a:t>
            </a:r>
            <a:r>
              <a:rPr lang="en-US" sz="2400">
                <a:solidFill>
                  <a:schemeClr val="tx1"/>
                </a:solidFill>
                <a:latin typeface="UTM Avo" panose="02040603050506020204" pitchFamily="18" charset="0"/>
                <a:cs typeface="Times New Roman" panose="02020603050405020304" pitchFamily="18" charset="0"/>
              </a:rPr>
              <a:t> Thân máy của máy tính là phần cứng.</a:t>
            </a:r>
            <a:r>
              <a:rPr lang="en-US" sz="2400" b="1">
                <a:solidFill>
                  <a:schemeClr val="tx1"/>
                </a:solidFill>
                <a:latin typeface="UTM Avo" panose="02040603050506020204" pitchFamily="18" charset="0"/>
                <a:cs typeface="Times New Roman" panose="02020603050405020304" pitchFamily="18" charset="0"/>
              </a:rPr>
              <a:t> </a:t>
            </a:r>
          </a:p>
        </p:txBody>
      </p:sp>
      <p:sp>
        <p:nvSpPr>
          <p:cNvPr id="8" name="Rectangle 7"/>
          <p:cNvSpPr/>
          <p:nvPr/>
        </p:nvSpPr>
        <p:spPr>
          <a:xfrm>
            <a:off x="1333427" y="5040411"/>
            <a:ext cx="10138137" cy="64516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Hãy kể tên hai phần mềm mà em đã sử dụng.</a:t>
            </a:r>
          </a:p>
        </p:txBody>
      </p:sp>
      <p:sp>
        <p:nvSpPr>
          <p:cNvPr id="11" name="Rectangle 5"/>
          <p:cNvSpPr/>
          <p:nvPr/>
        </p:nvSpPr>
        <p:spPr>
          <a:xfrm>
            <a:off x="1332230" y="3123565"/>
            <a:ext cx="868807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solidFill>
                  <a:schemeClr val="tx1"/>
                </a:solidFill>
                <a:latin typeface="UTM Avo" panose="02040603050506020204" pitchFamily="18" charset="0"/>
                <a:cs typeface="Times New Roman" panose="02020603050405020304" pitchFamily="18" charset="0"/>
              </a:rPr>
              <a:t>Chương trình luyện tập gõ bàn phím là phần cứng.</a:t>
            </a:r>
          </a:p>
        </p:txBody>
      </p:sp>
      <p:sp>
        <p:nvSpPr>
          <p:cNvPr id="15" name="Rectangle 5"/>
          <p:cNvSpPr/>
          <p:nvPr/>
        </p:nvSpPr>
        <p:spPr>
          <a:xfrm>
            <a:off x="1333500" y="3983355"/>
            <a:ext cx="843153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Ứng dụng xem video trên máy tính là phần mềm.</a:t>
            </a:r>
            <a:endParaRPr lang="vi-VN" sz="2400">
              <a:latin typeface="UTM Avo" panose="02040603050506020204" pitchFamily="18" charset="0"/>
              <a:cs typeface="Times New Roman" panose="02020603050405020304" pitchFamily="18" charset="0"/>
            </a:endParaRPr>
          </a:p>
        </p:txBody>
      </p:sp>
      <p:sp>
        <p:nvSpPr>
          <p:cNvPr id="36" name="Oval 35"/>
          <p:cNvSpPr/>
          <p:nvPr/>
        </p:nvSpPr>
        <p:spPr>
          <a:xfrm>
            <a:off x="1213485" y="3112770"/>
            <a:ext cx="630555" cy="794385"/>
          </a:xfrm>
          <a:prstGeom prst="ellipse">
            <a:avLst/>
          </a:prstGeom>
          <a:noFill/>
          <a:ln>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heckerboard(across)">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5"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Mối quan hệ giữa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14680" y="890270"/>
            <a:ext cx="10962640" cy="5643245"/>
            <a:chOff x="522612" y="951589"/>
            <a:chExt cx="10962947" cy="2898514"/>
          </a:xfrm>
        </p:grpSpPr>
        <p:sp>
          <p:nvSpPr>
            <p:cNvPr id="4" name="Rectangle 3"/>
            <p:cNvSpPr/>
            <p:nvPr/>
          </p:nvSpPr>
          <p:spPr>
            <a:xfrm>
              <a:off x="3823434" y="1131044"/>
              <a:ext cx="7394147" cy="331371"/>
            </a:xfrm>
            <a:prstGeom prst="rect">
              <a:avLst/>
            </a:prstGeom>
          </p:spPr>
          <p:txBody>
            <a:bodyPr wrap="square">
              <a:spAutoFit/>
            </a:bodyPr>
            <a:lstStyle/>
            <a:p>
              <a:pPr defTabSz="342900">
                <a:lnSpc>
                  <a:spcPct val="150000"/>
                </a:lnSpc>
              </a:pPr>
              <a:r>
                <a:rPr lang="en-US" sz="2400" b="1">
                  <a:solidFill>
                    <a:srgbClr val="7FC354"/>
                  </a:solidFill>
                  <a:latin typeface="SVN-Androgyne" panose="02040603050506020204" pitchFamily="18" charset="0"/>
                  <a:cs typeface="Times New Roman" panose="02020603050405020304" pitchFamily="18" charset="0"/>
                </a:rPr>
                <a:t> Ống kính điện thoại và phần mềm chụp ảnh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4868" y="1628842"/>
              <a:ext cx="4703577" cy="521191"/>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Em hãy quan sát Hình 1 và trả lời các câu hỏi sau: 	 </a:t>
              </a:r>
            </a:p>
          </p:txBody>
        </p:sp>
        <p:grpSp>
          <p:nvGrpSpPr>
            <p:cNvPr id="7" name="Group 6"/>
            <p:cNvGrpSpPr/>
            <p:nvPr/>
          </p:nvGrpSpPr>
          <p:grpSpPr>
            <a:xfrm>
              <a:off x="522612" y="951589"/>
              <a:ext cx="6126017" cy="2103503"/>
              <a:chOff x="522612" y="951589"/>
              <a:chExt cx="6126017" cy="2103503"/>
            </a:xfrm>
          </p:grpSpPr>
          <p:grpSp>
            <p:nvGrpSpPr>
              <p:cNvPr id="9" name="Group 8"/>
              <p:cNvGrpSpPr/>
              <p:nvPr/>
            </p:nvGrpSpPr>
            <p:grpSpPr>
              <a:xfrm>
                <a:off x="522612" y="1081832"/>
                <a:ext cx="2693745" cy="473045"/>
                <a:chOff x="5906375" y="1390971"/>
                <a:chExt cx="2693745" cy="473045"/>
              </a:xfrm>
            </p:grpSpPr>
            <p:sp>
              <p:nvSpPr>
                <p:cNvPr id="14" name="Rectangle: Top Corners Rounded 13"/>
                <p:cNvSpPr/>
                <p:nvPr/>
              </p:nvSpPr>
              <p:spPr>
                <a:xfrm>
                  <a:off x="6021948" y="1390971"/>
                  <a:ext cx="2578172" cy="473045"/>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228"/>
                  <a:ext cx="2202877" cy="307561"/>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4314" y="951589"/>
                <a:ext cx="1060537" cy="639780"/>
                <a:chOff x="10442150" y="1062239"/>
                <a:chExt cx="3780698"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451410" y="1118613"/>
                  <a:ext cx="3771438" cy="2265183"/>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0" name="Rectangle 5"/>
          <p:cNvSpPr/>
          <p:nvPr/>
        </p:nvSpPr>
        <p:spPr>
          <a:xfrm>
            <a:off x="3335655" y="1083310"/>
            <a:ext cx="911860" cy="73723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a:spAutoFit/>
          </a:bodyPr>
          <a:lstStyle/>
          <a:p>
            <a:pPr defTabSz="342900">
              <a:lnSpc>
                <a:spcPct val="150000"/>
              </a:lnSpc>
            </a:pPr>
            <a:r>
              <a:rPr lang="en-US" altLang="vi-VN" sz="2800">
                <a:solidFill>
                  <a:schemeClr val="bg1"/>
                </a:solidFill>
                <a:latin typeface="UTM Avo" panose="02040603050506020204" pitchFamily="18" charset="0"/>
                <a:cs typeface="Times New Roman" panose="02020603050405020304" pitchFamily="18" charset="0"/>
              </a:rPr>
              <a:t>2</a:t>
            </a:r>
          </a:p>
        </p:txBody>
      </p:sp>
      <p:pic>
        <p:nvPicPr>
          <p:cNvPr id="21" name="Picture 20" descr="new"/>
          <p:cNvPicPr>
            <a:picLocks noChangeAspect="1"/>
          </p:cNvPicPr>
          <p:nvPr/>
        </p:nvPicPr>
        <p:blipFill>
          <a:blip r:embed="rId6"/>
          <a:stretch>
            <a:fillRect/>
          </a:stretch>
        </p:blipFill>
        <p:spPr>
          <a:xfrm>
            <a:off x="5854700" y="1903095"/>
            <a:ext cx="4752975" cy="1754505"/>
          </a:xfrm>
          <a:prstGeom prst="rect">
            <a:avLst/>
          </a:prstGeom>
        </p:spPr>
      </p:pic>
      <p:sp>
        <p:nvSpPr>
          <p:cNvPr id="23" name="Text Box 22"/>
          <p:cNvSpPr txBox="1"/>
          <p:nvPr/>
        </p:nvSpPr>
        <p:spPr>
          <a:xfrm>
            <a:off x="6720840" y="3657600"/>
            <a:ext cx="3020695" cy="645160"/>
          </a:xfrm>
          <a:prstGeom prst="rect">
            <a:avLst/>
          </a:prstGeom>
          <a:noFill/>
        </p:spPr>
        <p:txBody>
          <a:bodyPr wrap="square" rtlCol="0" anchor="t">
            <a:spAutoFit/>
          </a:bodyPr>
          <a:lstStyle/>
          <a:p>
            <a:r>
              <a:rPr lang="en-US" altLang="vi-VN" b="1">
                <a:latin typeface="UTM Avo" panose="02040603050506020204" pitchFamily="18" charset="0"/>
                <a:cs typeface="Times New Roman" panose="02020603050405020304" pitchFamily="18" charset="0"/>
                <a:sym typeface="+mn-ea"/>
              </a:rPr>
              <a:t>Hình 1:</a:t>
            </a:r>
            <a:r>
              <a:rPr lang="en-US" altLang="vi-VN">
                <a:latin typeface="UTM Avo" panose="02040603050506020204" pitchFamily="18" charset="0"/>
                <a:cs typeface="Times New Roman" panose="02020603050405020304" pitchFamily="18" charset="0"/>
                <a:sym typeface="+mn-ea"/>
              </a:rPr>
              <a:t>Chụp ảnh bằng điện thoại thông minh</a:t>
            </a:r>
            <a:endParaRPr lang="en-US"/>
          </a:p>
        </p:txBody>
      </p:sp>
      <p:sp>
        <p:nvSpPr>
          <p:cNvPr id="24" name="Text Box 23"/>
          <p:cNvSpPr txBox="1"/>
          <p:nvPr/>
        </p:nvSpPr>
        <p:spPr>
          <a:xfrm>
            <a:off x="1196340" y="3423920"/>
            <a:ext cx="4638675" cy="829945"/>
          </a:xfrm>
          <a:prstGeom prst="rect">
            <a:avLst/>
          </a:prstGeom>
          <a:noFill/>
        </p:spPr>
        <p:txBody>
          <a:bodyPr wrap="square" rtlCol="0" anchor="t">
            <a:spAutoFit/>
          </a:bodyPr>
          <a:lstStyle/>
          <a:p>
            <a:r>
              <a:rPr lang="en-US" sz="2400" b="1">
                <a:latin typeface="UTM Avo" panose="02040603050506020204"/>
              </a:rPr>
              <a:t>1</a:t>
            </a:r>
            <a:r>
              <a:rPr lang="en-US" sz="2400">
                <a:latin typeface="UTM Avo" panose="02040603050506020204"/>
              </a:rPr>
              <a:t>.Ghép mục ở cột A vào cột B sao cho phù hợp:</a:t>
            </a:r>
          </a:p>
        </p:txBody>
      </p:sp>
      <p:graphicFrame>
        <p:nvGraphicFramePr>
          <p:cNvPr id="25" name="Table 24"/>
          <p:cNvGraphicFramePr/>
          <p:nvPr>
            <p:extLst>
              <p:ext uri="{D42A27DB-BD31-4B8C-83A1-F6EECF244321}">
                <p14:modId xmlns:p14="http://schemas.microsoft.com/office/powerpoint/2010/main" val="2603504544"/>
              </p:ext>
            </p:extLst>
          </p:nvPr>
        </p:nvGraphicFramePr>
        <p:xfrm>
          <a:off x="1478915" y="4390390"/>
          <a:ext cx="8533130" cy="1219200"/>
        </p:xfrm>
        <a:graphic>
          <a:graphicData uri="http://schemas.openxmlformats.org/drawingml/2006/table">
            <a:tbl>
              <a:tblPr firstRow="1" bandRow="1">
                <a:tableStyleId>{5C22544A-7EE6-4342-B048-85BDC9FD1C3A}</a:tableStyleId>
              </a:tblPr>
              <a:tblGrid>
                <a:gridCol w="4266565">
                  <a:extLst>
                    <a:ext uri="{9D8B030D-6E8A-4147-A177-3AD203B41FA5}">
                      <a16:colId xmlns:a16="http://schemas.microsoft.com/office/drawing/2014/main" val="20000"/>
                    </a:ext>
                  </a:extLst>
                </a:gridCol>
                <a:gridCol w="4266565">
                  <a:extLst>
                    <a:ext uri="{9D8B030D-6E8A-4147-A177-3AD203B41FA5}">
                      <a16:colId xmlns:a16="http://schemas.microsoft.com/office/drawing/2014/main" val="20001"/>
                    </a:ext>
                  </a:extLst>
                </a:gridCol>
              </a:tblGrid>
              <a:tr h="457200">
                <a:tc>
                  <a:txBody>
                    <a:bodyPr/>
                    <a:lstStyle/>
                    <a:p>
                      <a:pPr algn="ctr">
                        <a:buNone/>
                      </a:pPr>
                      <a:r>
                        <a:rPr lang="en-US" sz="2400">
                          <a:solidFill>
                            <a:schemeClr val="tx1"/>
                          </a:solidFill>
                          <a:latin typeface="UTM Avo" panose="02040603050506020204"/>
                        </a:rPr>
                        <a:t>A</a:t>
                      </a:r>
                    </a:p>
                  </a:txBody>
                  <a:tcPr>
                    <a:solidFill>
                      <a:schemeClr val="bg2">
                        <a:lumMod val="75000"/>
                      </a:schemeClr>
                    </a:solidFill>
                  </a:tcPr>
                </a:tc>
                <a:tc>
                  <a:txBody>
                    <a:bodyPr/>
                    <a:lstStyle/>
                    <a:p>
                      <a:pPr algn="ctr">
                        <a:buNone/>
                      </a:pPr>
                      <a:r>
                        <a:rPr lang="en-US" sz="2400">
                          <a:solidFill>
                            <a:schemeClr val="tx1"/>
                          </a:solidFill>
                          <a:latin typeface="UTM Avo" panose="02040603050506020204"/>
                        </a:rPr>
                        <a:t>B</a:t>
                      </a:r>
                    </a:p>
                  </a:txBody>
                  <a:tcPr>
                    <a:solidFill>
                      <a:schemeClr val="bg2">
                        <a:lumMod val="75000"/>
                      </a:schemeClr>
                    </a:solidFill>
                  </a:tcPr>
                </a:tc>
                <a:extLst>
                  <a:ext uri="{0D108BD9-81ED-4DB2-BD59-A6C34878D82A}">
                    <a16:rowId xmlns:a16="http://schemas.microsoft.com/office/drawing/2014/main" val="10000"/>
                  </a:ext>
                </a:extLst>
              </a:tr>
              <a:tr h="381000">
                <a:tc>
                  <a:txBody>
                    <a:bodyPr/>
                    <a:lstStyle/>
                    <a:p>
                      <a:pPr algn="ctr">
                        <a:buNone/>
                      </a:pPr>
                      <a:r>
                        <a:rPr lang="en-US">
                          <a:latin typeface="UTM Avo" panose="02040603050506020204"/>
                        </a:rPr>
                        <a:t>1) Ống kính điện thoại</a:t>
                      </a:r>
                    </a:p>
                  </a:txBody>
                  <a:tcPr>
                    <a:solidFill>
                      <a:schemeClr val="bg2">
                        <a:lumMod val="75000"/>
                      </a:schemeClr>
                    </a:solidFill>
                  </a:tcPr>
                </a:tc>
                <a:tc>
                  <a:txBody>
                    <a:bodyPr/>
                    <a:lstStyle/>
                    <a:p>
                      <a:pPr algn="ctr">
                        <a:buNone/>
                      </a:pPr>
                      <a:r>
                        <a:rPr lang="en-US">
                          <a:latin typeface="UTM Avo" panose="02040603050506020204"/>
                        </a:rPr>
                        <a:t>a) Phần mềm</a:t>
                      </a:r>
                    </a:p>
                  </a:txBody>
                  <a:tcPr>
                    <a:solidFill>
                      <a:schemeClr val="bg2">
                        <a:lumMod val="75000"/>
                      </a:schemeClr>
                    </a:solidFill>
                  </a:tcPr>
                </a:tc>
                <a:extLst>
                  <a:ext uri="{0D108BD9-81ED-4DB2-BD59-A6C34878D82A}">
                    <a16:rowId xmlns:a16="http://schemas.microsoft.com/office/drawing/2014/main" val="10001"/>
                  </a:ext>
                </a:extLst>
              </a:tr>
              <a:tr h="381000">
                <a:tc>
                  <a:txBody>
                    <a:bodyPr/>
                    <a:lstStyle/>
                    <a:p>
                      <a:pPr algn="ctr">
                        <a:buNone/>
                      </a:pPr>
                      <a:r>
                        <a:rPr lang="en-US">
                          <a:latin typeface="UTM Avo" panose="02040603050506020204"/>
                        </a:rPr>
                        <a:t>2) Ứng dụng chụp ảnh </a:t>
                      </a:r>
                    </a:p>
                  </a:txBody>
                  <a:tcPr>
                    <a:solidFill>
                      <a:schemeClr val="bg2">
                        <a:lumMod val="75000"/>
                      </a:schemeClr>
                    </a:solidFill>
                  </a:tcPr>
                </a:tc>
                <a:tc>
                  <a:txBody>
                    <a:bodyPr/>
                    <a:lstStyle/>
                    <a:p>
                      <a:pPr algn="ctr">
                        <a:buNone/>
                      </a:pPr>
                      <a:r>
                        <a:rPr lang="en-US">
                          <a:latin typeface="UTM Avo" panose="02040603050506020204"/>
                        </a:rPr>
                        <a:t>b) Phần cứng</a:t>
                      </a:r>
                    </a:p>
                  </a:txBody>
                  <a:tcPr>
                    <a:solidFill>
                      <a:schemeClr val="bg2">
                        <a:lumMod val="75000"/>
                      </a:schemeClr>
                    </a:solidFill>
                  </a:tcPr>
                </a:tc>
                <a:extLst>
                  <a:ext uri="{0D108BD9-81ED-4DB2-BD59-A6C34878D82A}">
                    <a16:rowId xmlns:a16="http://schemas.microsoft.com/office/drawing/2014/main" val="10002"/>
                  </a:ext>
                </a:extLst>
              </a:tr>
            </a:tbl>
          </a:graphicData>
        </a:graphic>
      </p:graphicFrame>
      <p:sp>
        <p:nvSpPr>
          <p:cNvPr id="26" name="Text Box 25"/>
          <p:cNvSpPr txBox="1"/>
          <p:nvPr/>
        </p:nvSpPr>
        <p:spPr>
          <a:xfrm>
            <a:off x="1196340" y="5697220"/>
            <a:ext cx="10381615" cy="461665"/>
          </a:xfrm>
          <a:prstGeom prst="rect">
            <a:avLst/>
          </a:prstGeom>
          <a:noFill/>
        </p:spPr>
        <p:txBody>
          <a:bodyPr wrap="square" rtlCol="0" anchor="t">
            <a:spAutoFit/>
          </a:bodyPr>
          <a:lstStyle/>
          <a:p>
            <a:r>
              <a:rPr lang="en-US" sz="2400" b="1">
                <a:latin typeface="UTM Avo" panose="02040603050506020204"/>
              </a:rPr>
              <a:t>2.</a:t>
            </a:r>
            <a:r>
              <a:rPr lang="en-US" sz="2400">
                <a:latin typeface="UTM Avo" panose="02040603050506020204"/>
              </a:rPr>
              <a:t>Nếu thiếu ống kính hoặc ứng dụng chụp thì máy còn chụp được không? Tại sao?</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heckerboard(across)">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amond(in)">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amond(in)">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amond(in)">
                                      <p:cBhvr>
                                        <p:cTn id="41" dur="20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diamond(in)">
                                      <p:cBhvr>
                                        <p:cTn id="4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bldLvl="0" animBg="1"/>
      <p:bldP spid="23"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2251065"/>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    ỐỐng kính của điện thoại là phần cứng. Ứng dụng chụp ảnh trên điện thoại là phần mềm.Nếu không có ống kính điện thoại sẽ không nhận ra hình ảnh.Nếu không có ứng dụng chụp ảnh, ống kính sẽ không được điều khiển để thu nhận hình ảnh đó.</a:t>
            </a:r>
            <a:r>
              <a:rPr lang="vi-VN" sz="2400">
                <a:latin typeface="UTM Avo" panose="02040603050506020204" pitchFamily="18" charset="0"/>
                <a:cs typeface="Times New Roman" panose="02020603050405020304" pitchFamily="18" charset="0"/>
              </a:rPr>
              <a:t> </a:t>
            </a:r>
          </a:p>
        </p:txBody>
      </p:sp>
      <p:sp>
        <p:nvSpPr>
          <p:cNvPr id="36" name="Rectangle 35"/>
          <p:cNvSpPr/>
          <p:nvPr/>
        </p:nvSpPr>
        <p:spPr>
          <a:xfrm>
            <a:off x="1374775" y="3809672"/>
            <a:ext cx="10358120" cy="1753235"/>
          </a:xfrm>
          <a:prstGeom prst="rect">
            <a:avLst/>
          </a:prstGeom>
        </p:spPr>
        <p:txBody>
          <a:bodyPr wrap="square">
            <a:spAutoFit/>
          </a:bodyPr>
          <a:lstStyle/>
          <a:p>
            <a:pPr defTabSz="342900">
              <a:lnSpc>
                <a:spcPct val="150000"/>
              </a:lnSpc>
            </a:pPr>
            <a:r>
              <a:rPr lang="en-US" altLang="vi-VN" sz="2400">
                <a:latin typeface="UTM Avo" panose="02040603050506020204" pitchFamily="18" charset="0"/>
                <a:cs typeface="Times New Roman" panose="02020603050405020304" pitchFamily="18" charset="0"/>
              </a:rPr>
              <a:t>Điện thoại hay máy tính không hoạt động được nếu không có phần mềm. Phần mềm được lưu trữ trong phần cứng để diều khiển phần cứng hoạt động.</a:t>
            </a:r>
          </a:p>
        </p:txBody>
      </p:sp>
      <p:pic>
        <p:nvPicPr>
          <p:cNvPr id="12" name="Picture 11"/>
          <p:cNvPicPr>
            <a:picLocks noChangeAspect="1"/>
          </p:cNvPicPr>
          <p:nvPr/>
        </p:nvPicPr>
        <p:blipFill>
          <a:blip r:embed="rId2"/>
          <a:stretch>
            <a:fillRect/>
          </a:stretch>
        </p:blipFill>
        <p:spPr>
          <a:xfrm>
            <a:off x="858520" y="264795"/>
            <a:ext cx="1032510" cy="9798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630170"/>
            <a:chOff x="3206525" y="469579"/>
            <a:chExt cx="8018202" cy="1392692"/>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42184" y="911615"/>
              <a:ext cx="7301692" cy="928349"/>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Phần mềm được lưu trữ trong phần cứng và điều khiển phần cứng hoạt động.</a:t>
              </a:r>
            </a:p>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Máy tính cần có cả phần cứng và phần mềm để hoạt động.</a:t>
              </a:r>
            </a:p>
          </p:txBody>
        </p:sp>
      </p:grpSp>
      <p:sp>
        <p:nvSpPr>
          <p:cNvPr id="18" name="Text Box 17"/>
          <p:cNvSpPr txBox="1"/>
          <p:nvPr/>
        </p:nvSpPr>
        <p:spPr>
          <a:xfrm>
            <a:off x="1339850" y="3722370"/>
            <a:ext cx="9202420" cy="521970"/>
          </a:xfrm>
          <a:prstGeom prst="rect">
            <a:avLst/>
          </a:prstGeom>
          <a:noFill/>
        </p:spPr>
        <p:txBody>
          <a:bodyPr wrap="square" rtlCol="0">
            <a:spAutoFit/>
          </a:bodyPr>
          <a:lstStyle/>
          <a:p>
            <a:r>
              <a:rPr lang="en-US" sz="2800">
                <a:latin typeface="UTM Avo" panose="02040603050506020204"/>
              </a:rPr>
              <a:t>Phát biểu nào sau đây là đúng ?</a:t>
            </a:r>
          </a:p>
        </p:txBody>
      </p:sp>
      <p:sp>
        <p:nvSpPr>
          <p:cNvPr id="19" name="Rectangle 4"/>
          <p:cNvSpPr/>
          <p:nvPr/>
        </p:nvSpPr>
        <p:spPr>
          <a:xfrm>
            <a:off x="828040" y="4551680"/>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Phần cứng có thể làm việc độc lập, không cần đến phần mềm.</a:t>
            </a:r>
          </a:p>
        </p:txBody>
      </p:sp>
      <p:sp>
        <p:nvSpPr>
          <p:cNvPr id="22" name="Rectangle 4"/>
          <p:cNvSpPr/>
          <p:nvPr/>
        </p:nvSpPr>
        <p:spPr>
          <a:xfrm>
            <a:off x="828040" y="520827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Phần mềm có thể tự làm mọi việc, không cần đến phần cứng.</a:t>
            </a:r>
            <a:endParaRPr lang="vi-VN" sz="2400">
              <a:latin typeface="UTM Avo" panose="02040603050506020204" pitchFamily="18" charset="0"/>
              <a:cs typeface="Times New Roman" panose="02020603050405020304" pitchFamily="18" charset="0"/>
            </a:endParaRPr>
          </a:p>
        </p:txBody>
      </p:sp>
      <p:sp>
        <p:nvSpPr>
          <p:cNvPr id="23" name="Rectangle 4"/>
          <p:cNvSpPr/>
          <p:nvPr/>
        </p:nvSpPr>
        <p:spPr>
          <a:xfrm>
            <a:off x="828040" y="5864860"/>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Cả phần cứng và phần mềm đều cần thiết để máy tính hoạt động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424657" y="3276534"/>
            <a:ext cx="983065" cy="967824"/>
          </a:xfrm>
          <a:prstGeom prst="rect">
            <a:avLst/>
          </a:prstGeom>
        </p:spPr>
      </p:pic>
      <p:sp>
        <p:nvSpPr>
          <p:cNvPr id="25" name="Oval 24"/>
          <p:cNvSpPr/>
          <p:nvPr/>
        </p:nvSpPr>
        <p:spPr>
          <a:xfrm>
            <a:off x="769620" y="60090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heckerboard(across)">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737235"/>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a:t>
            </a:r>
            <a:r>
              <a:rPr lang="en-US" altLang="vi-VN" sz="2800" b="1">
                <a:solidFill>
                  <a:srgbClr val="F03C69"/>
                </a:solidFill>
                <a:latin typeface="SVN-SAF" panose="02040603050506020204" pitchFamily="18" charset="0"/>
                <a:cs typeface="Times New Roman" panose="02020603050405020304" pitchFamily="18" charset="0"/>
              </a:rPr>
              <a:t>Sử dụng máy tinh đúng cách</a:t>
            </a:r>
          </a:p>
        </p:txBody>
      </p:sp>
      <p:grpSp>
        <p:nvGrpSpPr>
          <p:cNvPr id="3" name="Group 2"/>
          <p:cNvGrpSpPr/>
          <p:nvPr/>
        </p:nvGrpSpPr>
        <p:grpSpPr>
          <a:xfrm>
            <a:off x="592936" y="968721"/>
            <a:ext cx="10962640" cy="5353685"/>
            <a:chOff x="501022" y="900102"/>
            <a:chExt cx="10962640" cy="5353685"/>
          </a:xfrm>
        </p:grpSpPr>
        <p:sp>
          <p:nvSpPr>
            <p:cNvPr id="4" name="Rectangle 3"/>
            <p:cNvSpPr/>
            <p:nvPr/>
          </p:nvSpPr>
          <p:spPr>
            <a:xfrm>
              <a:off x="3379791" y="1086631"/>
              <a:ext cx="7173355" cy="73723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toan cho máy tính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01022" y="1086157"/>
              <a:ext cx="10962640" cy="51676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852" y="1829107"/>
              <a:ext cx="10074910" cy="645160"/>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1. Chuyện gì xảy ra với máy tính của Minh và máy tính của An?</a:t>
              </a: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2" name="Picture 21" descr="new"/>
          <p:cNvPicPr>
            <a:picLocks noChangeAspect="1"/>
          </p:cNvPicPr>
          <p:nvPr/>
        </p:nvPicPr>
        <p:blipFill>
          <a:blip r:embed="rId6"/>
          <a:stretch>
            <a:fillRect/>
          </a:stretch>
        </p:blipFill>
        <p:spPr>
          <a:xfrm>
            <a:off x="1503680" y="2413635"/>
            <a:ext cx="9140825" cy="2198370"/>
          </a:xfrm>
          <a:prstGeom prst="rect">
            <a:avLst/>
          </a:prstGeom>
        </p:spPr>
      </p:pic>
      <p:sp>
        <p:nvSpPr>
          <p:cNvPr id="24" name="Text Box 23"/>
          <p:cNvSpPr txBox="1"/>
          <p:nvPr/>
        </p:nvSpPr>
        <p:spPr>
          <a:xfrm>
            <a:off x="3036693" y="4676812"/>
            <a:ext cx="7124065" cy="398780"/>
          </a:xfrm>
          <a:prstGeom prst="rect">
            <a:avLst/>
          </a:prstGeom>
          <a:noFill/>
        </p:spPr>
        <p:txBody>
          <a:bodyPr wrap="square" rtlCol="0">
            <a:spAutoFit/>
          </a:bodyPr>
          <a:lstStyle/>
          <a:p>
            <a:r>
              <a:rPr lang="en-US" sz="2000" b="1">
                <a:latin typeface="UTM Avo" panose="02040603050506020204"/>
              </a:rPr>
              <a:t>Hình 2:</a:t>
            </a:r>
            <a:r>
              <a:rPr lang="en-US" sz="2000">
                <a:latin typeface="UTM Avo" panose="02040603050506020204"/>
              </a:rPr>
              <a:t> Hành động gây mất an toàn cho máy tính</a:t>
            </a:r>
          </a:p>
        </p:txBody>
      </p:sp>
      <p:sp>
        <p:nvSpPr>
          <p:cNvPr id="25" name="Text Box 24"/>
          <p:cNvSpPr txBox="1"/>
          <p:nvPr/>
        </p:nvSpPr>
        <p:spPr>
          <a:xfrm>
            <a:off x="761365" y="5040630"/>
            <a:ext cx="10626090" cy="829945"/>
          </a:xfrm>
          <a:prstGeom prst="rect">
            <a:avLst/>
          </a:prstGeom>
          <a:noFill/>
        </p:spPr>
        <p:txBody>
          <a:bodyPr wrap="square" rtlCol="0">
            <a:spAutoFit/>
          </a:bodyPr>
          <a:lstStyle/>
          <a:p>
            <a:r>
              <a:rPr lang="en-US" sz="2400">
                <a:latin typeface="UTM Avo" panose="02040603050506020204"/>
              </a:rPr>
              <a:t>2. Em hãy nhắc lại những điều đã học ở lớp 3 về việc nên và không nên làm khi sử dụng máy tính để đảm bảo an toàn về điện</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amond(in)">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amond(in)">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amond(in)">
                                      <p:cBhvr>
                                        <p:cTn id="3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1105</Words>
  <Application>Microsoft Office PowerPoint</Application>
  <PresentationFormat>Widescreen</PresentationFormat>
  <Paragraphs>90</Paragraphs>
  <Slides>14</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14</vt:i4>
      </vt:variant>
    </vt:vector>
  </HeadingPairs>
  <TitlesOfParts>
    <vt:vector size="31" baseType="lpstr">
      <vt:lpstr>Microsoft YaHei</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Windows User</cp:lastModifiedBy>
  <cp:revision>194</cp:revision>
  <dcterms:created xsi:type="dcterms:W3CDTF">2021-11-14T08:33:00Z</dcterms:created>
  <dcterms:modified xsi:type="dcterms:W3CDTF">2023-09-06T13:32:42Z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66D305AB9531430CA82F64AC33C83CE7</vt:lpwstr>
  </property>
  <property fmtid="{D5CDD505-2E9C-101B-9397-08002B2CF9AE}" pid="3" name="KSOProductBuildVer">
    <vt:lpwstr>1033-11.2.0.11440</vt:lpwstr>
  </property>
</Properties>
</file>