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2" r:id="rId2"/>
    <p:sldId id="509" r:id="rId3"/>
    <p:sldId id="505" r:id="rId4"/>
    <p:sldId id="273" r:id="rId5"/>
    <p:sldId id="274" r:id="rId6"/>
    <p:sldId id="258" r:id="rId7"/>
    <p:sldId id="499" r:id="rId8"/>
    <p:sldId id="500" r:id="rId9"/>
    <p:sldId id="256" r:id="rId10"/>
    <p:sldId id="257" r:id="rId11"/>
    <p:sldId id="261" r:id="rId12"/>
    <p:sldId id="260" r:id="rId13"/>
    <p:sldId id="515" r:id="rId14"/>
    <p:sldId id="511" r:id="rId15"/>
    <p:sldId id="516" r:id="rId16"/>
    <p:sldId id="517" r:id="rId17"/>
    <p:sldId id="316" r:id="rId18"/>
    <p:sldId id="265" r:id="rId19"/>
    <p:sldId id="501" r:id="rId20"/>
    <p:sldId id="518" r:id="rId21"/>
    <p:sldId id="519" r:id="rId22"/>
    <p:sldId id="266" r:id="rId23"/>
    <p:sldId id="262" r:id="rId24"/>
    <p:sldId id="267" r:id="rId25"/>
    <p:sldId id="263" r:id="rId26"/>
    <p:sldId id="522" r:id="rId27"/>
    <p:sldId id="521" r:id="rId28"/>
    <p:sldId id="268" r:id="rId29"/>
    <p:sldId id="264" r:id="rId30"/>
    <p:sldId id="269" r:id="rId31"/>
    <p:sldId id="503" r:id="rId32"/>
    <p:sldId id="323" r:id="rId33"/>
    <p:sldId id="513" r:id="rId34"/>
    <p:sldId id="514" r:id="rId35"/>
    <p:sldId id="512" r:id="rId36"/>
    <p:sldId id="504" r:id="rId37"/>
    <p:sldId id="270" r:id="rId38"/>
    <p:sldId id="431" r:id="rId39"/>
    <p:sldId id="271" r:id="rId40"/>
    <p:sldId id="498"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FFCC"/>
    <a:srgbClr val="FFF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26" autoAdjust="0"/>
    <p:restoredTop sz="94291" autoAdjust="0"/>
  </p:normalViewPr>
  <p:slideViewPr>
    <p:cSldViewPr snapToGrid="0">
      <p:cViewPr varScale="1">
        <p:scale>
          <a:sx n="72" d="100"/>
          <a:sy n="72"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8209E-B1EA-4415-959A-B808999190CE}" type="datetimeFigureOut">
              <a:rPr lang="vi-VN" smtClean="0"/>
              <a:t>01/09/2022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C4B53-9517-4ED1-AF03-9CEF32DA892A}" type="slidenum">
              <a:rPr lang="vi-VN" smtClean="0"/>
              <a:t>‹#›</a:t>
            </a:fld>
            <a:endParaRPr lang="vi-VN"/>
          </a:p>
        </p:txBody>
      </p:sp>
    </p:spTree>
    <p:extLst>
      <p:ext uri="{BB962C8B-B14F-4D97-AF65-F5344CB8AC3E}">
        <p14:creationId xmlns:p14="http://schemas.microsoft.com/office/powerpoint/2010/main" val="238010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a:t>
            </a:fld>
            <a:endParaRPr lang="vi-VN"/>
          </a:p>
        </p:txBody>
      </p:sp>
    </p:spTree>
    <p:extLst>
      <p:ext uri="{BB962C8B-B14F-4D97-AF65-F5344CB8AC3E}">
        <p14:creationId xmlns:p14="http://schemas.microsoft.com/office/powerpoint/2010/main" val="160687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19</a:t>
            </a:fld>
            <a:endParaRPr lang="vi-VN"/>
          </a:p>
        </p:txBody>
      </p:sp>
    </p:spTree>
    <p:extLst>
      <p:ext uri="{BB962C8B-B14F-4D97-AF65-F5344CB8AC3E}">
        <p14:creationId xmlns:p14="http://schemas.microsoft.com/office/powerpoint/2010/main" val="278424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20</a:t>
            </a:fld>
            <a:endParaRPr lang="vi-VN"/>
          </a:p>
        </p:txBody>
      </p:sp>
    </p:spTree>
    <p:extLst>
      <p:ext uri="{BB962C8B-B14F-4D97-AF65-F5344CB8AC3E}">
        <p14:creationId xmlns:p14="http://schemas.microsoft.com/office/powerpoint/2010/main" val="46196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22</a:t>
            </a:fld>
            <a:endParaRPr lang="vi-VN"/>
          </a:p>
        </p:txBody>
      </p:sp>
    </p:spTree>
    <p:extLst>
      <p:ext uri="{BB962C8B-B14F-4D97-AF65-F5344CB8AC3E}">
        <p14:creationId xmlns:p14="http://schemas.microsoft.com/office/powerpoint/2010/main" val="318916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23</a:t>
            </a:fld>
            <a:endParaRPr lang="vi-VN"/>
          </a:p>
        </p:txBody>
      </p:sp>
    </p:spTree>
    <p:extLst>
      <p:ext uri="{BB962C8B-B14F-4D97-AF65-F5344CB8AC3E}">
        <p14:creationId xmlns:p14="http://schemas.microsoft.com/office/powerpoint/2010/main" val="2806325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25</a:t>
            </a:fld>
            <a:endParaRPr lang="vi-VN"/>
          </a:p>
        </p:txBody>
      </p:sp>
    </p:spTree>
    <p:extLst>
      <p:ext uri="{BB962C8B-B14F-4D97-AF65-F5344CB8AC3E}">
        <p14:creationId xmlns:p14="http://schemas.microsoft.com/office/powerpoint/2010/main" val="149121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31</a:t>
            </a:fld>
            <a:endParaRPr lang="vi-VN"/>
          </a:p>
        </p:txBody>
      </p:sp>
    </p:spTree>
    <p:extLst>
      <p:ext uri="{BB962C8B-B14F-4D97-AF65-F5344CB8AC3E}">
        <p14:creationId xmlns:p14="http://schemas.microsoft.com/office/powerpoint/2010/main" val="210531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2DC71E98-F23D-63C5-0AF8-12ED7AC299EF}"/>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AD0B5D92-F0A8-C065-4647-F587BA9B8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50180" name="灯片编号占位符 3">
            <a:extLst>
              <a:ext uri="{FF2B5EF4-FFF2-40B4-BE49-F238E27FC236}">
                <a16:creationId xmlns:a16="http://schemas.microsoft.com/office/drawing/2014/main" id="{BD6E664F-AF67-85B9-8A92-E4A22FC979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EE5451-643A-4C95-A6CA-4B1FD96B617A}" type="slidenum">
              <a:rPr lang="zh-CN" altLang="en-US" smtClean="0"/>
              <a:pPr fontAlgn="base">
                <a:spcBef>
                  <a:spcPct val="0"/>
                </a:spcBef>
                <a:spcAft>
                  <a:spcPct val="0"/>
                </a:spcAft>
              </a:pPr>
              <a:t>32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34</a:t>
            </a:fld>
            <a:endParaRPr lang="vi-VN"/>
          </a:p>
        </p:txBody>
      </p:sp>
    </p:spTree>
    <p:extLst>
      <p:ext uri="{BB962C8B-B14F-4D97-AF65-F5344CB8AC3E}">
        <p14:creationId xmlns:p14="http://schemas.microsoft.com/office/powerpoint/2010/main" val="297554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35</a:t>
            </a:fld>
            <a:endParaRPr lang="vi-VN"/>
          </a:p>
        </p:txBody>
      </p:sp>
    </p:spTree>
    <p:extLst>
      <p:ext uri="{BB962C8B-B14F-4D97-AF65-F5344CB8AC3E}">
        <p14:creationId xmlns:p14="http://schemas.microsoft.com/office/powerpoint/2010/main" val="1329057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a:p>
            <a:endParaRPr lang="vi-VN" dirty="0"/>
          </a:p>
        </p:txBody>
      </p:sp>
      <p:sp>
        <p:nvSpPr>
          <p:cNvPr id="4" name="Slide Number Placeholder 3"/>
          <p:cNvSpPr>
            <a:spLocks noGrp="1"/>
          </p:cNvSpPr>
          <p:nvPr>
            <p:ph type="sldNum" sz="quarter" idx="5"/>
          </p:nvPr>
        </p:nvSpPr>
        <p:spPr/>
        <p:txBody>
          <a:bodyPr/>
          <a:lstStyle/>
          <a:p>
            <a:fld id="{48FE3634-292B-4692-AE1A-1F71DC484212}" type="slidenum">
              <a:rPr lang="en-US" smtClean="0"/>
              <a:t>38</a:t>
            </a:fld>
            <a:endParaRPr lang="en-US"/>
          </a:p>
        </p:txBody>
      </p:sp>
    </p:spTree>
    <p:extLst>
      <p:ext uri="{BB962C8B-B14F-4D97-AF65-F5344CB8AC3E}">
        <p14:creationId xmlns:p14="http://schemas.microsoft.com/office/powerpoint/2010/main" val="218915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4</a:t>
            </a:fld>
            <a:endParaRPr lang="vi-VN"/>
          </a:p>
        </p:txBody>
      </p:sp>
    </p:spTree>
    <p:extLst>
      <p:ext uri="{BB962C8B-B14F-4D97-AF65-F5344CB8AC3E}">
        <p14:creationId xmlns:p14="http://schemas.microsoft.com/office/powerpoint/2010/main" val="147499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62BD16CC-F2BE-472F-86BD-0163C9D557AB}" type="slidenum">
              <a:rPr lang="en-US" smtClean="0"/>
              <a:t>40</a:t>
            </a:fld>
            <a:endParaRPr lang="en-US"/>
          </a:p>
        </p:txBody>
      </p:sp>
    </p:spTree>
    <p:extLst>
      <p:ext uri="{BB962C8B-B14F-4D97-AF65-F5344CB8AC3E}">
        <p14:creationId xmlns:p14="http://schemas.microsoft.com/office/powerpoint/2010/main" val="196472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6</a:t>
            </a:fld>
            <a:endParaRPr lang="vi-VN"/>
          </a:p>
        </p:txBody>
      </p:sp>
    </p:spTree>
    <p:extLst>
      <p:ext uri="{BB962C8B-B14F-4D97-AF65-F5344CB8AC3E}">
        <p14:creationId xmlns:p14="http://schemas.microsoft.com/office/powerpoint/2010/main" val="193585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8</a:t>
            </a:fld>
            <a:endParaRPr lang="vi-VN"/>
          </a:p>
        </p:txBody>
      </p:sp>
    </p:spTree>
    <p:extLst>
      <p:ext uri="{BB962C8B-B14F-4D97-AF65-F5344CB8AC3E}">
        <p14:creationId xmlns:p14="http://schemas.microsoft.com/office/powerpoint/2010/main" val="109624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10</a:t>
            </a:fld>
            <a:endParaRPr lang="vi-VN"/>
          </a:p>
        </p:txBody>
      </p:sp>
    </p:spTree>
    <p:extLst>
      <p:ext uri="{BB962C8B-B14F-4D97-AF65-F5344CB8AC3E}">
        <p14:creationId xmlns:p14="http://schemas.microsoft.com/office/powerpoint/2010/main" val="426869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12</a:t>
            </a:fld>
            <a:endParaRPr lang="vi-VN"/>
          </a:p>
        </p:txBody>
      </p:sp>
    </p:spTree>
    <p:extLst>
      <p:ext uri="{BB962C8B-B14F-4D97-AF65-F5344CB8AC3E}">
        <p14:creationId xmlns:p14="http://schemas.microsoft.com/office/powerpoint/2010/main" val="364076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3228D947-BD85-62B4-E06A-228D556B8A86}"/>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BEF5391E-98B9-6C91-F591-F196CA08D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22532" name="灯片编号占位符 3">
            <a:extLst>
              <a:ext uri="{FF2B5EF4-FFF2-40B4-BE49-F238E27FC236}">
                <a16:creationId xmlns:a16="http://schemas.microsoft.com/office/drawing/2014/main" id="{DB169C9F-5EFC-2FC5-2EC2-4995A2B07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44163-074F-4651-9881-5932003F8A02}" type="slidenum">
              <a:rPr lang="zh-CN" altLang="en-US" smtClean="0"/>
              <a:pPr fontAlgn="base">
                <a:spcBef>
                  <a:spcPct val="0"/>
                </a:spcBef>
                <a:spcAft>
                  <a:spcPct val="0"/>
                </a:spcAft>
              </a:pPr>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14</a:t>
            </a:fld>
            <a:endParaRPr lang="vi-VN"/>
          </a:p>
        </p:txBody>
      </p:sp>
    </p:spTree>
    <p:extLst>
      <p:ext uri="{BB962C8B-B14F-4D97-AF65-F5344CB8AC3E}">
        <p14:creationId xmlns:p14="http://schemas.microsoft.com/office/powerpoint/2010/main" val="2595604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 - 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r>
              <a:rPr lang="en-US" b="1" dirty="0">
                <a:solidFill>
                  <a:srgbClr val="FF0000"/>
                </a:solidFill>
              </a:rPr>
              <a:t> – ZALO: 0392063743</a:t>
            </a:r>
          </a:p>
        </p:txBody>
      </p:sp>
      <p:sp>
        <p:nvSpPr>
          <p:cNvPr id="4" name="Slide Number Placeholder 3"/>
          <p:cNvSpPr>
            <a:spLocks noGrp="1"/>
          </p:cNvSpPr>
          <p:nvPr>
            <p:ph type="sldNum" sz="quarter" idx="5"/>
          </p:nvPr>
        </p:nvSpPr>
        <p:spPr/>
        <p:txBody>
          <a:bodyPr/>
          <a:lstStyle/>
          <a:p>
            <a:fld id="{8A6C4B53-9517-4ED1-AF03-9CEF32DA892A}" type="slidenum">
              <a:rPr lang="vi-VN" smtClean="0"/>
              <a:t>17</a:t>
            </a:fld>
            <a:endParaRPr lang="vi-VN"/>
          </a:p>
        </p:txBody>
      </p:sp>
    </p:spTree>
    <p:extLst>
      <p:ext uri="{BB962C8B-B14F-4D97-AF65-F5344CB8AC3E}">
        <p14:creationId xmlns:p14="http://schemas.microsoft.com/office/powerpoint/2010/main" val="148328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7241-0A67-4771-8763-DA2E08FC9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B1C0A9-1799-440B-924D-D2A3BC003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028232F-AC53-44C6-9E58-75E1E7B6F829}"/>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54EF53D0-D804-4FA2-9775-C5BE1FD845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2B87A15-5C43-40CF-BDA9-25A24BFC03EE}"/>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213569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F9FD-0803-4CDD-BBB7-7B5DC11055E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819346-9B91-492C-8A12-F7B2BF6E94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66B9B4-AC8E-47F3-A1F5-7D22F2E7B471}"/>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603A8071-9259-44D3-BF65-80DFA8B6CA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0EE05B-E5C1-4F0F-A1FC-94F87C54A857}"/>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37452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64C27-0A62-4B1A-83F2-26FFC37C7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C04F66-2703-49A1-9DC3-A367E0428E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7EB7FB-6371-4EBB-ABDA-DA78A1F9B81C}"/>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22ABCDE5-1623-41CE-92A6-71467CA1CE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6EE296-459F-44E5-9A73-74ED3FF96D0F}"/>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249429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D36A-C9DE-4D92-8D52-133F3182477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CA8FAA8-F2F4-4EC7-8A27-3201DBBCEE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BEC609-6FAB-4381-96CB-8BF61A3BCAD7}"/>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4B8BC72C-42B8-45AF-A2CD-F79597232D9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CB9CF2-A7F0-4912-8FE1-02B3159D05E9}"/>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788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FF18-77F5-4854-B8D5-E82E801286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B491943-2E36-463A-9770-92CE645A7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A4616C-9646-4393-9833-624361EEDF2B}"/>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4A1BC61E-2A58-4BCD-AA04-B9A6519753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6F0688-873C-4304-BBCE-59A35ECF6E06}"/>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224612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FF07-6CDB-4DD3-A74A-856A1B0FF50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386A49-462C-44C0-B52A-A0942B4C56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3F1AE05-68A1-478E-ABC7-E074BA7270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0257808-8866-46A8-A4B2-3C3B21667C07}"/>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6" name="Footer Placeholder 5">
            <a:extLst>
              <a:ext uri="{FF2B5EF4-FFF2-40B4-BE49-F238E27FC236}">
                <a16:creationId xmlns:a16="http://schemas.microsoft.com/office/drawing/2014/main" id="{579F378E-224A-48A5-8F8C-0A1E1D06081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078A585-AB01-4AAA-A1D2-C3D48E179EE0}"/>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369999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9C78-0E3E-485F-B7CE-56786C71F62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F9B617-E74F-4202-B2E9-1556C4AF9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762901-92D5-4C6B-ADC9-460B58BB9F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76DA28F-A4D8-4193-9624-EE7989E76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AD9764-E150-4B01-A64E-A133641AEC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316DA1E-5129-4D73-886C-1478653B89BC}"/>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8" name="Footer Placeholder 7">
            <a:extLst>
              <a:ext uri="{FF2B5EF4-FFF2-40B4-BE49-F238E27FC236}">
                <a16:creationId xmlns:a16="http://schemas.microsoft.com/office/drawing/2014/main" id="{609D5EC7-1731-4BA4-978E-C96F0BBA558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7E00E62-AC9E-4045-8BFF-388E8BC935F0}"/>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117195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A72E-E627-456F-B709-54320A2C46B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B3C2A5D-8BCE-4C2B-BC0E-C15CDE34453F}"/>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4" name="Footer Placeholder 3">
            <a:extLst>
              <a:ext uri="{FF2B5EF4-FFF2-40B4-BE49-F238E27FC236}">
                <a16:creationId xmlns:a16="http://schemas.microsoft.com/office/drawing/2014/main" id="{BB2DA312-5C27-412A-8ADE-082AB27E1FB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32034A4-9F8E-4061-9CE3-08057271F849}"/>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91573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D14316-0AF5-4C32-9283-90299387B0EA}"/>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3" name="Footer Placeholder 2">
            <a:extLst>
              <a:ext uri="{FF2B5EF4-FFF2-40B4-BE49-F238E27FC236}">
                <a16:creationId xmlns:a16="http://schemas.microsoft.com/office/drawing/2014/main" id="{44B3C5C8-E3A8-4BB9-9901-E8D36B607B5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394DCDE-CD25-4081-91D1-EBE11883FD03}"/>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206073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8E21-E2ED-42F8-85FF-C3D2297EF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107295-4A38-4B40-BBE8-10C0566FC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C847FC-4BF9-4F5E-BCEA-DFF3A0108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B2C55A-E3AF-4A74-B949-850454E99C43}"/>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6" name="Footer Placeholder 5">
            <a:extLst>
              <a:ext uri="{FF2B5EF4-FFF2-40B4-BE49-F238E27FC236}">
                <a16:creationId xmlns:a16="http://schemas.microsoft.com/office/drawing/2014/main" id="{F216162C-CAD7-4B81-B970-D2F070285E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2679ACE-E13A-4876-9B0D-277B2B59D0A5}"/>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361956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9955-931C-4B25-94A7-B27DFB579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F845F38-D982-4779-B47C-3441865EE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BD1765F-148E-4556-919D-D51D9FF56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465EBD-A8B5-4120-B8D2-60EFD7F38BB5}"/>
              </a:ext>
            </a:extLst>
          </p:cNvPr>
          <p:cNvSpPr>
            <a:spLocks noGrp="1"/>
          </p:cNvSpPr>
          <p:nvPr>
            <p:ph type="dt" sz="half" idx="10"/>
          </p:nvPr>
        </p:nvSpPr>
        <p:spPr/>
        <p:txBody>
          <a:bodyPr/>
          <a:lstStyle/>
          <a:p>
            <a:fld id="{12FF1AA2-3088-4F22-853C-67951CAB1FC1}" type="datetimeFigureOut">
              <a:rPr lang="vi-VN" smtClean="0"/>
              <a:t>01/09/2022</a:t>
            </a:fld>
            <a:endParaRPr lang="vi-VN"/>
          </a:p>
        </p:txBody>
      </p:sp>
      <p:sp>
        <p:nvSpPr>
          <p:cNvPr id="6" name="Footer Placeholder 5">
            <a:extLst>
              <a:ext uri="{FF2B5EF4-FFF2-40B4-BE49-F238E27FC236}">
                <a16:creationId xmlns:a16="http://schemas.microsoft.com/office/drawing/2014/main" id="{09B2D30F-BBB8-46F3-88F5-1B27B441889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A9563C-9B3A-413A-85E1-CE28D2848F4F}"/>
              </a:ext>
            </a:extLst>
          </p:cNvPr>
          <p:cNvSpPr>
            <a:spLocks noGrp="1"/>
          </p:cNvSpPr>
          <p:nvPr>
            <p:ph type="sldNum" sz="quarter" idx="12"/>
          </p:nvPr>
        </p:nvSpPr>
        <p:spPr/>
        <p:txBody>
          <a:bodyPr/>
          <a:lstStyle/>
          <a:p>
            <a:fld id="{4F695FB8-24DF-4BBB-B9D6-9266A9E6D4B7}" type="slidenum">
              <a:rPr lang="vi-VN" smtClean="0"/>
              <a:t>‹#›</a:t>
            </a:fld>
            <a:endParaRPr lang="vi-VN"/>
          </a:p>
        </p:txBody>
      </p:sp>
    </p:spTree>
    <p:extLst>
      <p:ext uri="{BB962C8B-B14F-4D97-AF65-F5344CB8AC3E}">
        <p14:creationId xmlns:p14="http://schemas.microsoft.com/office/powerpoint/2010/main" val="342246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E1AAA-DCF5-4819-9FF0-6393EBB40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B84BA8C-EC70-45F9-A61F-0060D9C278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B1BA73-3350-4D2A-9D6A-30D38B669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F1AA2-3088-4F22-853C-67951CAB1FC1}" type="datetimeFigureOut">
              <a:rPr lang="vi-VN" smtClean="0"/>
              <a:t>01/09/2022</a:t>
            </a:fld>
            <a:endParaRPr lang="vi-VN"/>
          </a:p>
        </p:txBody>
      </p:sp>
      <p:sp>
        <p:nvSpPr>
          <p:cNvPr id="5" name="Footer Placeholder 4">
            <a:extLst>
              <a:ext uri="{FF2B5EF4-FFF2-40B4-BE49-F238E27FC236}">
                <a16:creationId xmlns:a16="http://schemas.microsoft.com/office/drawing/2014/main" id="{2A7C38E3-730D-4A97-8C02-C7CB5ACE4A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8D62BFB9-68D5-42EF-B444-71A1C6F1C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95FB8-24DF-4BBB-B9D6-9266A9E6D4B7}" type="slidenum">
              <a:rPr lang="vi-VN" smtClean="0"/>
              <a:t>‹#›</a:t>
            </a:fld>
            <a:endParaRPr lang="vi-VN"/>
          </a:p>
        </p:txBody>
      </p:sp>
    </p:spTree>
    <p:extLst>
      <p:ext uri="{BB962C8B-B14F-4D97-AF65-F5344CB8AC3E}">
        <p14:creationId xmlns:p14="http://schemas.microsoft.com/office/powerpoint/2010/main" val="871602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8494DE-C168-4D07-BC0F-88BD826AEBDE}"/>
              </a:ext>
            </a:extLst>
          </p:cNvPr>
          <p:cNvSpPr/>
          <p:nvPr/>
        </p:nvSpPr>
        <p:spPr>
          <a:xfrm>
            <a:off x="479753" y="2017423"/>
            <a:ext cx="11566473" cy="7848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cap="none" spc="50" dirty="0">
                <a:ln w="11430"/>
                <a:solidFill>
                  <a:srgbClr val="0070C0"/>
                </a:solidFill>
                <a:effectLst>
                  <a:outerShdw blurRad="76200" dist="50800" dir="5400000" algn="tl" rotWithShape="0">
                    <a:srgbClr val="000000">
                      <a:alpha val="65000"/>
                    </a:srgbClr>
                  </a:outerShdw>
                </a:effectLst>
              </a:rPr>
              <a:t>KẾT NỐI TRI THỨC VỚI CUỘC SỐNG</a:t>
            </a:r>
          </a:p>
        </p:txBody>
      </p:sp>
      <p:sp>
        <p:nvSpPr>
          <p:cNvPr id="4" name="Rectangle 3">
            <a:extLst>
              <a:ext uri="{FF2B5EF4-FFF2-40B4-BE49-F238E27FC236}">
                <a16:creationId xmlns:a16="http://schemas.microsoft.com/office/drawing/2014/main" id="{0B554EEB-CC31-450B-BA56-F3E0F5CB9811}"/>
              </a:ext>
            </a:extLst>
          </p:cNvPr>
          <p:cNvSpPr/>
          <p:nvPr/>
        </p:nvSpPr>
        <p:spPr>
          <a:xfrm>
            <a:off x="3651109" y="993913"/>
            <a:ext cx="4645404" cy="7848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50" dirty="0">
                <a:ln w="11430"/>
                <a:solidFill>
                  <a:srgbClr val="FF0000"/>
                </a:solidFill>
                <a:effectLst>
                  <a:outerShdw blurRad="76200" dist="50800" dir="5400000" algn="tl" rotWithShape="0">
                    <a:srgbClr val="000000">
                      <a:alpha val="65000"/>
                    </a:srgbClr>
                  </a:outerShdw>
                </a:effectLst>
              </a:rPr>
              <a:t>ĐẠO ĐỨC 3</a:t>
            </a:r>
            <a:endParaRPr lang="en-US" sz="4500" b="1" cap="none" spc="50" dirty="0">
              <a:ln w="11430"/>
              <a:solidFill>
                <a:srgbClr val="FF0000"/>
              </a:solidFill>
              <a:effectLst>
                <a:outerShdw blurRad="76200" dist="50800" dir="5400000" algn="tl" rotWithShape="0">
                  <a:srgbClr val="000000">
                    <a:alpha val="65000"/>
                  </a:srgbClr>
                </a:outerShdw>
              </a:effectLst>
            </a:endParaRPr>
          </a:p>
        </p:txBody>
      </p:sp>
      <p:sp>
        <p:nvSpPr>
          <p:cNvPr id="5" name="Rectangle 4">
            <a:extLst>
              <a:ext uri="{FF2B5EF4-FFF2-40B4-BE49-F238E27FC236}">
                <a16:creationId xmlns:a16="http://schemas.microsoft.com/office/drawing/2014/main" id="{CC14953E-4DA1-4F44-A8DB-8AEAC585EF03}"/>
              </a:ext>
            </a:extLst>
          </p:cNvPr>
          <p:cNvSpPr/>
          <p:nvPr/>
        </p:nvSpPr>
        <p:spPr>
          <a:xfrm>
            <a:off x="1148079" y="3601046"/>
            <a:ext cx="9867536" cy="7848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cap="none" spc="50" dirty="0">
                <a:ln w="11430"/>
                <a:solidFill>
                  <a:srgbClr val="0070C0"/>
                </a:solidFill>
                <a:effectLst>
                  <a:outerShdw blurRad="76200" dist="50800" dir="5400000" algn="tl" rotWithShape="0">
                    <a:srgbClr val="000000">
                      <a:alpha val="65000"/>
                    </a:srgbClr>
                  </a:outerShdw>
                </a:effectLst>
              </a:rPr>
              <a:t>BÀI </a:t>
            </a:r>
            <a:r>
              <a:rPr lang="en-US" sz="4500" b="1" spc="50" dirty="0">
                <a:ln w="11430"/>
                <a:solidFill>
                  <a:srgbClr val="0070C0"/>
                </a:solidFill>
                <a:effectLst>
                  <a:outerShdw blurRad="76200" dist="50800" dir="5400000" algn="tl" rotWithShape="0">
                    <a:srgbClr val="000000">
                      <a:alpha val="65000"/>
                    </a:srgbClr>
                  </a:outerShdw>
                </a:effectLst>
              </a:rPr>
              <a:t>1: </a:t>
            </a:r>
            <a:r>
              <a:rPr lang="en-US" sz="4500" b="1" spc="50" dirty="0">
                <a:ln w="11430"/>
                <a:solidFill>
                  <a:srgbClr val="FF0000"/>
                </a:solidFill>
                <a:effectLst>
                  <a:outerShdw blurRad="76200" dist="50800" dir="5400000" algn="tl" rotWithShape="0">
                    <a:srgbClr val="000000">
                      <a:alpha val="65000"/>
                    </a:srgbClr>
                  </a:outerShdw>
                </a:effectLst>
              </a:rPr>
              <a:t>EM YÊU TỔ QUỐC VIỆT NAM</a:t>
            </a:r>
            <a:endParaRPr lang="en-US" sz="4500" b="1" cap="none" spc="50" dirty="0">
              <a:ln w="11430"/>
              <a:solidFill>
                <a:srgbClr val="FF0000"/>
              </a:solidFill>
              <a:effectLst>
                <a:outerShdw blurRad="76200" dist="50800" dir="5400000" algn="tl" rotWithShape="0">
                  <a:srgbClr val="000000">
                    <a:alpha val="65000"/>
                  </a:srgbClr>
                </a:outerShdw>
              </a:effectLst>
            </a:endParaRPr>
          </a:p>
        </p:txBody>
      </p:sp>
      <p:sp>
        <p:nvSpPr>
          <p:cNvPr id="7" name="Rectangle 6">
            <a:extLst>
              <a:ext uri="{FF2B5EF4-FFF2-40B4-BE49-F238E27FC236}">
                <a16:creationId xmlns:a16="http://schemas.microsoft.com/office/drawing/2014/main" id="{C70F3ECC-36D4-44A9-8F19-48CD769BF6B5}"/>
              </a:ext>
            </a:extLst>
          </p:cNvPr>
          <p:cNvSpPr/>
          <p:nvPr/>
        </p:nvSpPr>
        <p:spPr>
          <a:xfrm>
            <a:off x="1322907" y="4691176"/>
            <a:ext cx="9290759" cy="7848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cap="none" spc="50" dirty="0">
                <a:ln w="11430"/>
                <a:solidFill>
                  <a:srgbClr val="0070C0"/>
                </a:solidFill>
                <a:effectLst>
                  <a:outerShdw blurRad="76200" dist="50800" dir="5400000" algn="tl" rotWithShape="0">
                    <a:srgbClr val="000000">
                      <a:alpha val="65000"/>
                    </a:srgbClr>
                  </a:outerShdw>
                </a:effectLst>
              </a:rPr>
              <a:t>TIẾT </a:t>
            </a:r>
            <a:r>
              <a:rPr lang="en-US" sz="4500" b="1" spc="50" dirty="0">
                <a:ln w="11430"/>
                <a:solidFill>
                  <a:srgbClr val="0070C0"/>
                </a:solidFill>
                <a:effectLst>
                  <a:outerShdw blurRad="76200" dist="50800" dir="5400000" algn="tl" rotWithShape="0">
                    <a:srgbClr val="000000">
                      <a:alpha val="65000"/>
                    </a:srgbClr>
                  </a:outerShdw>
                </a:effectLst>
              </a:rPr>
              <a:t>1+2 (Trang 5) </a:t>
            </a:r>
          </a:p>
        </p:txBody>
      </p:sp>
      <p:sp>
        <p:nvSpPr>
          <p:cNvPr id="8" name="TextBox 7">
            <a:extLst>
              <a:ext uri="{FF2B5EF4-FFF2-40B4-BE49-F238E27FC236}">
                <a16:creationId xmlns:a16="http://schemas.microsoft.com/office/drawing/2014/main" id="{4DFE1C75-C39C-4399-BF8B-4424F290B4ED}"/>
              </a:ext>
            </a:extLst>
          </p:cNvPr>
          <p:cNvSpPr txBox="1"/>
          <p:nvPr/>
        </p:nvSpPr>
        <p:spPr>
          <a:xfrm>
            <a:off x="4755352" y="2890437"/>
            <a:ext cx="2175598" cy="784830"/>
          </a:xfrm>
          <a:prstGeom prst="rect">
            <a:avLst/>
          </a:prstGeom>
          <a:noFill/>
        </p:spPr>
        <p:txBody>
          <a:bodyPr wrap="square" rtlCol="0">
            <a:spAutoFit/>
          </a:bodyPr>
          <a:lstStyle/>
          <a:p>
            <a:pPr algn="ctr"/>
            <a:r>
              <a:rPr lang="en-US" sz="4500" dirty="0">
                <a:solidFill>
                  <a:srgbClr val="FF0000"/>
                </a:solidFill>
              </a:rPr>
              <a:t>* * * * *</a:t>
            </a:r>
            <a:endParaRPr lang="vi-VN" sz="4500" dirty="0">
              <a:solidFill>
                <a:srgbClr val="FF0000"/>
              </a:solidFill>
            </a:endParaRPr>
          </a:p>
        </p:txBody>
      </p:sp>
    </p:spTree>
    <p:extLst>
      <p:ext uri="{BB962C8B-B14F-4D97-AF65-F5344CB8AC3E}">
        <p14:creationId xmlns:p14="http://schemas.microsoft.com/office/powerpoint/2010/main" val="204783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09658F-32FF-4C6C-B50F-54F8CA37D672}"/>
              </a:ext>
            </a:extLst>
          </p:cNvPr>
          <p:cNvSpPr/>
          <p:nvPr/>
        </p:nvSpPr>
        <p:spPr>
          <a:xfrm>
            <a:off x="3896137" y="1248096"/>
            <a:ext cx="4254196"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0070C0"/>
                </a:solidFill>
                <a:effectLst>
                  <a:outerShdw blurRad="76200" dist="50800" dir="5400000" algn="tl" rotWithShape="0">
                    <a:srgbClr val="000000">
                      <a:alpha val="65000"/>
                    </a:srgbClr>
                  </a:outerShdw>
                </a:effectLst>
              </a:rPr>
              <a:t>ĐẠO ĐỨC 3</a:t>
            </a:r>
            <a:endParaRPr lang="en-US" sz="4800" b="1" cap="none" spc="50" dirty="0">
              <a:ln w="11430"/>
              <a:solidFill>
                <a:srgbClr val="0070C0"/>
              </a:solidFill>
              <a:effectLst>
                <a:outerShdw blurRad="76200" dist="50800" dir="5400000" algn="tl" rotWithShape="0">
                  <a:srgbClr val="000000">
                    <a:alpha val="65000"/>
                  </a:srgbClr>
                </a:outerShdw>
              </a:effectLst>
            </a:endParaRPr>
          </a:p>
        </p:txBody>
      </p:sp>
      <p:sp>
        <p:nvSpPr>
          <p:cNvPr id="3" name="Rectangle 2">
            <a:extLst>
              <a:ext uri="{FF2B5EF4-FFF2-40B4-BE49-F238E27FC236}">
                <a16:creationId xmlns:a16="http://schemas.microsoft.com/office/drawing/2014/main" id="{C764A060-E998-4087-90EE-B36633457235}"/>
              </a:ext>
            </a:extLst>
          </p:cNvPr>
          <p:cNvSpPr/>
          <p:nvPr/>
        </p:nvSpPr>
        <p:spPr>
          <a:xfrm>
            <a:off x="1228492" y="1994460"/>
            <a:ext cx="9867536" cy="219380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sz="4800" b="1" cap="none" spc="50" dirty="0">
                <a:ln w="11430"/>
                <a:solidFill>
                  <a:srgbClr val="0070C0"/>
                </a:solidFill>
                <a:effectLst>
                  <a:outerShdw blurRad="76200" dist="50800" dir="5400000" algn="tl" rotWithShape="0">
                    <a:srgbClr val="000000">
                      <a:alpha val="65000"/>
                    </a:srgbClr>
                  </a:outerShdw>
                </a:effectLst>
              </a:rPr>
              <a:t>BÀI </a:t>
            </a:r>
            <a:r>
              <a:rPr lang="en-US" sz="4800" b="1" spc="50" dirty="0">
                <a:ln w="11430"/>
                <a:solidFill>
                  <a:srgbClr val="0070C0"/>
                </a:solidFill>
                <a:effectLst>
                  <a:outerShdw blurRad="76200" dist="50800" dir="5400000" algn="tl" rotWithShape="0">
                    <a:srgbClr val="000000">
                      <a:alpha val="65000"/>
                    </a:srgbClr>
                  </a:outerShdw>
                </a:effectLst>
              </a:rPr>
              <a:t>1: </a:t>
            </a:r>
          </a:p>
          <a:p>
            <a:pPr algn="ctr">
              <a:lnSpc>
                <a:spcPct val="150000"/>
              </a:lnSpc>
            </a:pPr>
            <a:r>
              <a:rPr lang="en-US" sz="4800" b="1" spc="50" dirty="0">
                <a:ln w="11430"/>
                <a:solidFill>
                  <a:srgbClr val="FF0000"/>
                </a:solidFill>
                <a:effectLst>
                  <a:outerShdw blurRad="76200" dist="50800" dir="5400000" algn="tl" rotWithShape="0">
                    <a:srgbClr val="000000">
                      <a:alpha val="65000"/>
                    </a:srgbClr>
                  </a:outerShdw>
                </a:effectLst>
              </a:rPr>
              <a:t>EM YÊU TỔ QUỐC VIỆT NAM</a:t>
            </a:r>
            <a:endParaRPr lang="en-US" sz="4800" b="1" cap="none" spc="50" dirty="0">
              <a:ln w="11430"/>
              <a:solidFill>
                <a:srgbClr val="FF0000"/>
              </a:solidFill>
              <a:effectLst>
                <a:outerShdw blurRad="76200" dist="50800" dir="5400000" algn="tl" rotWithShape="0">
                  <a:srgbClr val="000000">
                    <a:alpha val="65000"/>
                  </a:srgbClr>
                </a:outerShdw>
              </a:effectLst>
            </a:endParaRPr>
          </a:p>
        </p:txBody>
      </p:sp>
      <p:sp>
        <p:nvSpPr>
          <p:cNvPr id="4" name="Rectangle 3">
            <a:extLst>
              <a:ext uri="{FF2B5EF4-FFF2-40B4-BE49-F238E27FC236}">
                <a16:creationId xmlns:a16="http://schemas.microsoft.com/office/drawing/2014/main" id="{2341DCB4-40BB-4391-AA72-BBCA1CD6FDA3}"/>
              </a:ext>
            </a:extLst>
          </p:cNvPr>
          <p:cNvSpPr/>
          <p:nvPr/>
        </p:nvSpPr>
        <p:spPr>
          <a:xfrm>
            <a:off x="1668363" y="4307096"/>
            <a:ext cx="929075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TIẾT </a:t>
            </a:r>
            <a:r>
              <a:rPr lang="en-US" sz="4800" b="1" spc="50" dirty="0">
                <a:ln w="11430"/>
                <a:solidFill>
                  <a:srgbClr val="0070C0"/>
                </a:solidFill>
                <a:effectLst>
                  <a:outerShdw blurRad="76200" dist="50800" dir="5400000" algn="tl" rotWithShape="0">
                    <a:srgbClr val="000000">
                      <a:alpha val="65000"/>
                    </a:srgbClr>
                  </a:outerShdw>
                </a:effectLst>
              </a:rPr>
              <a:t>1+2 (Trang 5) </a:t>
            </a:r>
          </a:p>
        </p:txBody>
      </p:sp>
    </p:spTree>
    <p:extLst>
      <p:ext uri="{BB962C8B-B14F-4D97-AF65-F5344CB8AC3E}">
        <p14:creationId xmlns:p14="http://schemas.microsoft.com/office/powerpoint/2010/main" val="3483715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920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1901_wm_shs-dao-duc-2">
            <a:extLst>
              <a:ext uri="{FF2B5EF4-FFF2-40B4-BE49-F238E27FC236}">
                <a16:creationId xmlns:a16="http://schemas.microsoft.com/office/drawing/2014/main" id="{C1B9CE97-A880-45CB-A374-1C8B1FCFB7E2}"/>
              </a:ext>
            </a:extLst>
          </p:cNvPr>
          <p:cNvPicPr>
            <a:picLocks noChangeAspect="1" noChangeArrowheads="1"/>
          </p:cNvPicPr>
          <p:nvPr/>
        </p:nvPicPr>
        <p:blipFill rotWithShape="1">
          <a:blip r:embed="rId3" cstate="print"/>
          <a:srcRect l="10491" t="48105" r="69067" b="44702"/>
          <a:stretch/>
        </p:blipFill>
        <p:spPr bwMode="auto">
          <a:xfrm>
            <a:off x="193901" y="161243"/>
            <a:ext cx="2694410" cy="980803"/>
          </a:xfrm>
          <a:prstGeom prst="rect">
            <a:avLst/>
          </a:prstGeom>
          <a:noFill/>
          <a:ln w="38100">
            <a:noFill/>
          </a:ln>
        </p:spPr>
      </p:pic>
      <p:sp>
        <p:nvSpPr>
          <p:cNvPr id="3" name="Rectangle 2">
            <a:extLst>
              <a:ext uri="{FF2B5EF4-FFF2-40B4-BE49-F238E27FC236}">
                <a16:creationId xmlns:a16="http://schemas.microsoft.com/office/drawing/2014/main" id="{1BD2B73B-58C4-4AD3-B4AB-C45A1C5B25CE}"/>
              </a:ext>
            </a:extLst>
          </p:cNvPr>
          <p:cNvSpPr/>
          <p:nvPr/>
        </p:nvSpPr>
        <p:spPr>
          <a:xfrm>
            <a:off x="1054772" y="1590947"/>
            <a:ext cx="10501910" cy="3327514"/>
          </a:xfrm>
          <a:prstGeom prst="rect">
            <a:avLst/>
          </a:prstGeom>
        </p:spPr>
        <p:txBody>
          <a:bodyPr wrap="square">
            <a:spAutoFit/>
          </a:bodyPr>
          <a:lstStyle/>
          <a:p>
            <a:pPr>
              <a:lnSpc>
                <a:spcPct val="150000"/>
              </a:lnSpc>
            </a:pPr>
            <a:r>
              <a:rPr lang="vi-VN" sz="3600" b="1" dirty="0">
                <a:solidFill>
                  <a:srgbClr val="FF0000"/>
                </a:solidFill>
                <a:latin typeface="+mj-lt"/>
              </a:rPr>
              <a:t>1. Tìm hiểu Quốc hiệu, Quốc kì, Quốc ca Việt Nam</a:t>
            </a:r>
          </a:p>
          <a:p>
            <a:pPr>
              <a:lnSpc>
                <a:spcPct val="150000"/>
              </a:lnSpc>
              <a:buFont typeface="Arial" panose="020B0604020202020204" pitchFamily="34" charset="0"/>
              <a:buChar char="•"/>
            </a:pPr>
            <a:r>
              <a:rPr lang="en-US" sz="3600" b="1" dirty="0">
                <a:solidFill>
                  <a:srgbClr val="333333"/>
                </a:solidFill>
                <a:latin typeface="+mj-lt"/>
              </a:rPr>
              <a:t> </a:t>
            </a:r>
            <a:r>
              <a:rPr lang="vi-VN" sz="3600" b="1" dirty="0">
                <a:solidFill>
                  <a:srgbClr val="0000CC"/>
                </a:solidFill>
                <a:latin typeface="+mj-lt"/>
              </a:rPr>
              <a:t>Quốc hiệu nước ta là gì?</a:t>
            </a:r>
          </a:p>
          <a:p>
            <a:pPr>
              <a:lnSpc>
                <a:spcPct val="150000"/>
              </a:lnSpc>
              <a:buFont typeface="Arial" panose="020B0604020202020204" pitchFamily="34" charset="0"/>
              <a:buChar char="•"/>
            </a:pPr>
            <a:r>
              <a:rPr lang="en-US" sz="3600" b="1" dirty="0">
                <a:solidFill>
                  <a:srgbClr val="0000CC"/>
                </a:solidFill>
                <a:latin typeface="+mj-lt"/>
              </a:rPr>
              <a:t> </a:t>
            </a:r>
            <a:r>
              <a:rPr lang="vi-VN" sz="3600" b="1" dirty="0">
                <a:solidFill>
                  <a:srgbClr val="0000CC"/>
                </a:solidFill>
                <a:latin typeface="+mj-lt"/>
              </a:rPr>
              <a:t>Hãy mô tả quốc kì Việt Nam?</a:t>
            </a:r>
          </a:p>
          <a:p>
            <a:pPr>
              <a:lnSpc>
                <a:spcPct val="150000"/>
              </a:lnSpc>
              <a:buFont typeface="Arial" panose="020B0604020202020204" pitchFamily="34" charset="0"/>
              <a:buChar char="•"/>
            </a:pPr>
            <a:r>
              <a:rPr lang="en-US" sz="3600" b="1" dirty="0">
                <a:solidFill>
                  <a:srgbClr val="0000CC"/>
                </a:solidFill>
                <a:latin typeface="+mj-lt"/>
              </a:rPr>
              <a:t> </a:t>
            </a:r>
            <a:r>
              <a:rPr lang="vi-VN" sz="3600" b="1" dirty="0">
                <a:solidFill>
                  <a:srgbClr val="0000CC"/>
                </a:solidFill>
                <a:latin typeface="+mj-lt"/>
              </a:rPr>
              <a:t>Nêu tên bài hát và tác giả Quốc ca Việt Nam?</a:t>
            </a:r>
            <a:endParaRPr lang="vi-VN" sz="3600" b="1" i="0" dirty="0">
              <a:solidFill>
                <a:srgbClr val="0000CC"/>
              </a:solidFill>
              <a:effectLst/>
              <a:latin typeface="+mj-lt"/>
            </a:endParaRPr>
          </a:p>
        </p:txBody>
      </p:sp>
    </p:spTree>
    <p:extLst>
      <p:ext uri="{BB962C8B-B14F-4D97-AF65-F5344CB8AC3E}">
        <p14:creationId xmlns:p14="http://schemas.microsoft.com/office/powerpoint/2010/main" val="1320079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3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Box 26">
            <a:extLst>
              <a:ext uri="{FF2B5EF4-FFF2-40B4-BE49-F238E27FC236}">
                <a16:creationId xmlns:a16="http://schemas.microsoft.com/office/drawing/2014/main" id="{F83510DD-74C6-41F5-846B-7283E281B4A0}"/>
              </a:ext>
            </a:extLst>
          </p:cNvPr>
          <p:cNvSpPr txBox="1">
            <a:spLocks noChangeArrowheads="1"/>
          </p:cNvSpPr>
          <p:nvPr/>
        </p:nvSpPr>
        <p:spPr bwMode="auto">
          <a:xfrm>
            <a:off x="762209" y="196166"/>
            <a:ext cx="10687670" cy="6370975"/>
          </a:xfrm>
          <a:prstGeom prst="rect">
            <a:avLst/>
          </a:prstGeom>
          <a:solidFill>
            <a:schemeClr val="bg1"/>
          </a:solidFill>
          <a:ln>
            <a:solidFill>
              <a:schemeClr val="bg1"/>
            </a:solid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Đọc đoạn hội thoại và trả lời câu hỏi:</a:t>
            </a:r>
          </a:p>
          <a:p>
            <a:pPr algn="just" eaLnBrk="1" hangingPunct="1">
              <a:lnSpc>
                <a:spcPct val="100000"/>
              </a:lnSpc>
              <a:spcBef>
                <a:spcPct val="0"/>
              </a:spcBef>
              <a:buFontTx/>
              <a:buNone/>
            </a:pPr>
            <a:r>
              <a:rPr lang="en-US" altLang="en-US" sz="2400" dirty="0">
                <a:solidFill>
                  <a:srgbClr val="0070C0"/>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Thấy Nam đi học về, bố âu yếm hỏi: </a:t>
            </a:r>
            <a:endParaRPr lang="en-US" altLang="en-US" sz="2400" dirty="0">
              <a:solidFill>
                <a:srgbClr val="0000CC"/>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Con trai, kể cho bố nghe, hôm nay ở trường có gì vui không?</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Nam cười rạng rỡ, khoe:</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Con được học về Quốc hiệu, Quốc kì Việt Nam. Thầy giáo khen con tích cực phát biểu và trả lời đúng, bố ạ!</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Giỏi lắm! Con nói lại bố nghe. Quốc hiệu, Quốc kì nước ta là gì? </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Quốc hiệu của nước ta là Cộng hòa xã hội chủ nghĩa Việt Nam; Quốc kì của nước ta là lá cờ đỏ có ngôi sao vàng năm cánh ở giữa, bố ạ!</a:t>
            </a:r>
          </a:p>
          <a:p>
            <a:pPr algn="just" eaLnBrk="1" hangingPunct="1">
              <a:lnSpc>
                <a:spcPct val="100000"/>
              </a:lnSpc>
              <a:spcBef>
                <a:spcPct val="0"/>
              </a:spcBef>
              <a:buFontTx/>
              <a:buNone/>
            </a:pPr>
            <a:r>
              <a:rPr lang="vi-VN" altLang="en-US" sz="2400" dirty="0">
                <a:solidFill>
                  <a:srgbClr val="0000CC"/>
                </a:solidFill>
                <a:latin typeface="Times New Roman" panose="02020603050405020304" pitchFamily="18" charset="0"/>
                <a:cs typeface="Times New Roman" panose="02020603050405020304" pitchFamily="18" charset="0"/>
              </a:rPr>
              <a:t>Nam hào hứng khoe tiếp:</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Con được học hát Quốc ca Việt Nam. Quốc ca Việt Nam là bài “Tiến quân ca” do nhạc sĩ Văn Cao sáng tác. Thầy khen con thuộc lời, hát to, rõ ràng, diễn cảm, bố ạ!</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Nam chợt thắc mắc:</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À bố ơi, vì sao phải nghiêm trang khi chào cờ và hát Quốc ca ạ?</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Bố giải thích:</a:t>
            </a:r>
          </a:p>
          <a:p>
            <a:pPr algn="just" eaLnBrk="1" hangingPunct="1">
              <a:lnSpc>
                <a:spcPct val="100000"/>
              </a:lnSpc>
              <a:spcBef>
                <a:spcPct val="0"/>
              </a:spcBef>
              <a:buFontTx/>
              <a:buNone/>
            </a:pP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 Nghiêm trang khi chào cờ và hát Quốc ca là thể hiện tình yêu Tổ quốc niềm tự hào dân tộc, con ạ!</a:t>
            </a:r>
          </a:p>
        </p:txBody>
      </p:sp>
      <p:pic>
        <p:nvPicPr>
          <p:cNvPr id="3" name="Audio 2">
            <a:hlinkClick r:id="" action="ppaction://media"/>
            <a:extLst>
              <a:ext uri="{FF2B5EF4-FFF2-40B4-BE49-F238E27FC236}">
                <a16:creationId xmlns:a16="http://schemas.microsoft.com/office/drawing/2014/main" id="{C8925394-57DB-307A-BC69-13A328B72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727">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barn(inVertical)">
                                      <p:cBhvr>
                                        <p:cTn id="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377013-F128-4EDC-B608-DF406D7EB13E}"/>
              </a:ext>
            </a:extLst>
          </p:cNvPr>
          <p:cNvSpPr/>
          <p:nvPr/>
        </p:nvSpPr>
        <p:spPr>
          <a:xfrm>
            <a:off x="1228725" y="420655"/>
            <a:ext cx="9544050" cy="579967"/>
          </a:xfrm>
          <a:prstGeom prst="rect">
            <a:avLst/>
          </a:prstGeom>
          <a:solidFill>
            <a:schemeClr val="accent4">
              <a:lumMod val="20000"/>
              <a:lumOff val="80000"/>
            </a:schemeClr>
          </a:solidFill>
          <a:ln w="38100">
            <a:solidFill>
              <a:schemeClr val="accent1"/>
            </a:solidFill>
            <a:prstDash val="sysDash"/>
          </a:ln>
        </p:spPr>
        <p:txBody>
          <a:bodyPr wrap="square">
            <a:spAutoFit/>
          </a:bodyPr>
          <a:lstStyle/>
          <a:p>
            <a:pPr algn="ctr">
              <a:lnSpc>
                <a:spcPct val="150000"/>
              </a:lnSpc>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Quốc hiệu nước ta: </a:t>
            </a:r>
            <a:r>
              <a:rPr lang="vi-VN" sz="2400" b="1" dirty="0">
                <a:solidFill>
                  <a:srgbClr val="0000CC"/>
                </a:solidFill>
                <a:latin typeface="Times New Roman" panose="02020603050405020304" pitchFamily="18" charset="0"/>
                <a:cs typeface="Times New Roman" panose="02020603050405020304" pitchFamily="18" charset="0"/>
              </a:rPr>
              <a:t>Nước Cộng hòa xã hội chủ nghĩa Việt Nam.</a:t>
            </a:r>
          </a:p>
        </p:txBody>
      </p:sp>
      <p:sp>
        <p:nvSpPr>
          <p:cNvPr id="2" name="Rectangle 1">
            <a:extLst>
              <a:ext uri="{FF2B5EF4-FFF2-40B4-BE49-F238E27FC236}">
                <a16:creationId xmlns:a16="http://schemas.microsoft.com/office/drawing/2014/main" id="{9ABEF523-C2C6-4D12-9159-156A1DDA069A}"/>
              </a:ext>
            </a:extLst>
          </p:cNvPr>
          <p:cNvSpPr/>
          <p:nvPr/>
        </p:nvSpPr>
        <p:spPr>
          <a:xfrm>
            <a:off x="1147763" y="2811356"/>
            <a:ext cx="9791700" cy="3416320"/>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mj-lt"/>
              </a:rPr>
              <a:t>CÁC QUỐC HIỆU CỦA NƯỚC TA QUA CÁC THỜI KỲ LỊCH SỬ</a:t>
            </a:r>
            <a:r>
              <a:rPr lang="en-US" sz="2400" b="1" dirty="0">
                <a:solidFill>
                  <a:srgbClr val="FF0000"/>
                </a:solidFill>
                <a:latin typeface="+mj-lt"/>
              </a:rPr>
              <a:t>:</a:t>
            </a:r>
            <a:endParaRPr lang="vi-VN" sz="2400" b="1" dirty="0">
              <a:solidFill>
                <a:srgbClr val="FF0000"/>
              </a:solidFill>
              <a:latin typeface="+mj-lt"/>
            </a:endParaRPr>
          </a:p>
          <a:p>
            <a:r>
              <a:rPr lang="vi-VN" sz="2400" i="1" dirty="0">
                <a:solidFill>
                  <a:srgbClr val="0000CC"/>
                </a:solidFill>
                <a:latin typeface="+mj-lt"/>
              </a:rPr>
              <a:t>Việt Nam qua các thời kỳ lịch sử đã dùng nhiều quốc hiệu (tên chính thức của quốc gia) khác nhau. </a:t>
            </a:r>
            <a:r>
              <a:rPr lang="vi-VN" sz="2400" b="1" dirty="0">
                <a:solidFill>
                  <a:srgbClr val="0000CC"/>
                </a:solidFill>
                <a:latin typeface="+mj-lt"/>
              </a:rPr>
              <a:t>Văn Lang</a:t>
            </a:r>
            <a:endParaRPr lang="en-US" sz="2400" b="1" dirty="0">
              <a:solidFill>
                <a:srgbClr val="0000CC"/>
              </a:solidFill>
              <a:latin typeface="+mj-lt"/>
            </a:endParaRPr>
          </a:p>
          <a:p>
            <a:pPr algn="just"/>
            <a:r>
              <a:rPr lang="vi-VN" sz="2400" b="1" dirty="0">
                <a:solidFill>
                  <a:srgbClr val="0000CC"/>
                </a:solidFill>
                <a:latin typeface="+mj-lt"/>
              </a:rPr>
              <a:t>Âu Lạc</a:t>
            </a:r>
            <a:endParaRPr lang="en-US" sz="2400" dirty="0">
              <a:solidFill>
                <a:srgbClr val="0000CC"/>
              </a:solidFill>
              <a:latin typeface="+mj-lt"/>
            </a:endParaRPr>
          </a:p>
          <a:p>
            <a:pPr algn="just"/>
            <a:r>
              <a:rPr lang="vi-VN" sz="2400" b="1" dirty="0">
                <a:solidFill>
                  <a:srgbClr val="0000CC"/>
                </a:solidFill>
                <a:latin typeface="+mj-lt"/>
              </a:rPr>
              <a:t>Vạn Xuân</a:t>
            </a:r>
            <a:endParaRPr lang="en-US" sz="2400" b="1" dirty="0">
              <a:solidFill>
                <a:srgbClr val="0000CC"/>
              </a:solidFill>
              <a:latin typeface="+mj-lt"/>
            </a:endParaRPr>
          </a:p>
          <a:p>
            <a:pPr algn="just"/>
            <a:r>
              <a:rPr lang="vi-VN" sz="2400" b="1" dirty="0">
                <a:solidFill>
                  <a:srgbClr val="0000CC"/>
                </a:solidFill>
                <a:latin typeface="+mj-lt"/>
              </a:rPr>
              <a:t>Đại Cồ Việt</a:t>
            </a:r>
            <a:endParaRPr lang="en-US" sz="2400" b="1" dirty="0">
              <a:solidFill>
                <a:srgbClr val="0000CC"/>
              </a:solidFill>
              <a:latin typeface="+mj-lt"/>
            </a:endParaRPr>
          </a:p>
          <a:p>
            <a:pPr algn="just"/>
            <a:r>
              <a:rPr lang="vi-VN" sz="2400" b="1" dirty="0">
                <a:solidFill>
                  <a:srgbClr val="0000CC"/>
                </a:solidFill>
                <a:latin typeface="+mj-lt"/>
              </a:rPr>
              <a:t>Đại Việt</a:t>
            </a:r>
            <a:endParaRPr lang="en-US" sz="2400" b="1" dirty="0">
              <a:solidFill>
                <a:srgbClr val="0000CC"/>
              </a:solidFill>
              <a:latin typeface="+mj-lt"/>
            </a:endParaRPr>
          </a:p>
          <a:p>
            <a:pPr algn="just"/>
            <a:r>
              <a:rPr lang="vi-VN" sz="2400" b="1" dirty="0">
                <a:solidFill>
                  <a:srgbClr val="0000CC"/>
                </a:solidFill>
                <a:latin typeface="+mj-lt"/>
              </a:rPr>
              <a:t>Đại Ngu</a:t>
            </a:r>
            <a:endParaRPr lang="en-US" sz="2400" b="1" dirty="0">
              <a:solidFill>
                <a:srgbClr val="0000CC"/>
              </a:solidFill>
              <a:latin typeface="+mj-lt"/>
            </a:endParaRPr>
          </a:p>
          <a:p>
            <a:pPr algn="just"/>
            <a:r>
              <a:rPr lang="vi-VN" sz="2400" b="1" dirty="0">
                <a:solidFill>
                  <a:srgbClr val="0000CC"/>
                </a:solidFill>
                <a:latin typeface="+mj-lt"/>
              </a:rPr>
              <a:t>Việt Nam</a:t>
            </a:r>
            <a:endParaRPr lang="vi-VN" sz="2400" dirty="0">
              <a:solidFill>
                <a:srgbClr val="0000CC"/>
              </a:solidFill>
              <a:latin typeface="+mj-lt"/>
            </a:endParaRPr>
          </a:p>
        </p:txBody>
      </p:sp>
      <p:sp>
        <p:nvSpPr>
          <p:cNvPr id="3" name="Rectangle 2">
            <a:extLst>
              <a:ext uri="{FF2B5EF4-FFF2-40B4-BE49-F238E27FC236}">
                <a16:creationId xmlns:a16="http://schemas.microsoft.com/office/drawing/2014/main" id="{2CF1CD2F-3CBE-4AE3-A234-16106A369385}"/>
              </a:ext>
            </a:extLst>
          </p:cNvPr>
          <p:cNvSpPr/>
          <p:nvPr/>
        </p:nvSpPr>
        <p:spPr>
          <a:xfrm>
            <a:off x="998179" y="1241696"/>
            <a:ext cx="10046059" cy="1569660"/>
          </a:xfrm>
          <a:prstGeom prst="rect">
            <a:avLst/>
          </a:prstGeom>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Quốc hiệu</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CC"/>
                </a:solidFill>
                <a:latin typeface="Times New Roman" panose="02020603050405020304" pitchFamily="18" charset="0"/>
                <a:cs typeface="Times New Roman" panose="02020603050405020304" pitchFamily="18" charset="0"/>
              </a:rPr>
              <a:t>L</a:t>
            </a:r>
            <a:r>
              <a:rPr lang="vi-VN" sz="2400" dirty="0">
                <a:solidFill>
                  <a:srgbClr val="0000CC"/>
                </a:solidFill>
                <a:latin typeface="Times New Roman" panose="02020603050405020304" pitchFamily="18" charset="0"/>
                <a:cs typeface="Times New Roman" panose="02020603050405020304" pitchFamily="18" charset="0"/>
              </a:rPr>
              <a:t>à tên gọi chính thức của một nước, một quốc gia. Đối với các dân tộc, việc đặt quốc hiệu, tên nước gắn liền với một sự kiện có tầm quan trọng ý nghĩa của một phương thức khẳng tại của một nước, một quốc gia có thổ riêng, có dân cư đông đảo với về độc lập, có chủ quyền.</a:t>
            </a:r>
          </a:p>
        </p:txBody>
      </p:sp>
    </p:spTree>
    <p:extLst>
      <p:ext uri="{BB962C8B-B14F-4D97-AF65-F5344CB8AC3E}">
        <p14:creationId xmlns:p14="http://schemas.microsoft.com/office/powerpoint/2010/main" val="11304557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52DA2-9D57-405A-BCCC-1F815CA5DEA1}"/>
              </a:ext>
            </a:extLst>
          </p:cNvPr>
          <p:cNvSpPr/>
          <p:nvPr/>
        </p:nvSpPr>
        <p:spPr>
          <a:xfrm>
            <a:off x="771525" y="356536"/>
            <a:ext cx="10224135" cy="661207"/>
          </a:xfrm>
          <a:prstGeom prst="rect">
            <a:avLst/>
          </a:prstGeom>
          <a:solidFill>
            <a:schemeClr val="accent5">
              <a:lumMod val="20000"/>
              <a:lumOff val="80000"/>
            </a:schemeClr>
          </a:solidFill>
          <a:ln w="38100">
            <a:solidFill>
              <a:schemeClr val="accent1"/>
            </a:solidFill>
            <a:prstDash val="sysDash"/>
          </a:ln>
        </p:spPr>
        <p:txBody>
          <a:bodyPr wrap="square">
            <a:spAutoFit/>
          </a:bodyPr>
          <a:lstStyle/>
          <a:p>
            <a:pPr algn="ctr">
              <a:lnSpc>
                <a:spcPct val="150000"/>
              </a:lnSpc>
              <a:buFont typeface="Arial" panose="020B0604020202020204" pitchFamily="34" charset="0"/>
              <a:buChar char="•"/>
            </a:pP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Quốc kì Việt Nam: </a:t>
            </a:r>
            <a:r>
              <a:rPr lang="vi-VN" sz="2800" b="1" dirty="0">
                <a:solidFill>
                  <a:srgbClr val="0000CC"/>
                </a:solidFill>
                <a:latin typeface="Times New Roman" panose="02020603050405020304" pitchFamily="18" charset="0"/>
                <a:cs typeface="Times New Roman" panose="02020603050405020304" pitchFamily="18" charset="0"/>
              </a:rPr>
              <a:t>lá cờ đỏ có ngôi sao vàng năm cánh ở giữa.</a:t>
            </a:r>
          </a:p>
        </p:txBody>
      </p:sp>
      <p:pic>
        <p:nvPicPr>
          <p:cNvPr id="6" name="Picture 4" descr="Hình ảnh Lá cờ Việt Nam? Ý nghĩa và lịch sử lá cờ đỏ sao vàng?">
            <a:extLst>
              <a:ext uri="{FF2B5EF4-FFF2-40B4-BE49-F238E27FC236}">
                <a16:creationId xmlns:a16="http://schemas.microsoft.com/office/drawing/2014/main" id="{2617AA78-A94F-4F49-92B1-48AAC779C393}"/>
              </a:ext>
            </a:extLst>
          </p:cNvPr>
          <p:cNvPicPr>
            <a:picLocks noChangeAspect="1" noChangeArrowheads="1"/>
          </p:cNvPicPr>
          <p:nvPr/>
        </p:nvPicPr>
        <p:blipFill>
          <a:blip r:embed="rId2"/>
          <a:srcRect/>
          <a:stretch>
            <a:fillRect/>
          </a:stretch>
        </p:blipFill>
        <p:spPr bwMode="auto">
          <a:xfrm>
            <a:off x="2508149" y="1327943"/>
            <a:ext cx="8035807" cy="48013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3185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52DA2-9D57-405A-BCCC-1F815CA5DEA1}"/>
              </a:ext>
            </a:extLst>
          </p:cNvPr>
          <p:cNvSpPr/>
          <p:nvPr/>
        </p:nvSpPr>
        <p:spPr>
          <a:xfrm>
            <a:off x="1410652" y="1774252"/>
            <a:ext cx="9090660" cy="1654748"/>
          </a:xfrm>
          <a:prstGeom prst="rect">
            <a:avLst/>
          </a:prstGeom>
          <a:solidFill>
            <a:schemeClr val="accent4">
              <a:lumMod val="20000"/>
              <a:lumOff val="80000"/>
            </a:schemeClr>
          </a:solidFill>
          <a:ln w="38100">
            <a:solidFill>
              <a:schemeClr val="accent1"/>
            </a:solidFill>
            <a:prstDash val="sysDash"/>
          </a:ln>
        </p:spPr>
        <p:txBody>
          <a:bodyPr wrap="square">
            <a:spAutoFit/>
          </a:bodyPr>
          <a:lstStyle/>
          <a:p>
            <a:pPr algn="ctr">
              <a:lnSpc>
                <a:spcPct val="150000"/>
              </a:lnSpc>
              <a:buFont typeface="Arial" panose="020B0604020202020204" pitchFamily="34" charset="0"/>
              <a:buChar char="•"/>
            </a:pP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Quốc ca Việt Nam </a:t>
            </a:r>
            <a:r>
              <a:rPr lang="vi-VN" sz="3600" b="1" dirty="0">
                <a:solidFill>
                  <a:srgbClr val="0000CC"/>
                </a:solidFill>
                <a:latin typeface="Times New Roman" panose="02020603050405020304" pitchFamily="18" charset="0"/>
                <a:cs typeface="Times New Roman" panose="02020603050405020304" pitchFamily="18" charset="0"/>
              </a:rPr>
              <a:t>là bài "Tiến quân ca", do nhạc sĩ Văn Cao sáng tác.</a:t>
            </a:r>
            <a:endParaRPr lang="vi-VN" sz="3600" b="1" i="0" dirty="0">
              <a:solidFill>
                <a:srgbClr val="0000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80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hạc sĩ Văn Cao - Cây cổ thụ 3 ngọn của nền nghệ thuật Việt Nam">
            <a:extLst>
              <a:ext uri="{FF2B5EF4-FFF2-40B4-BE49-F238E27FC236}">
                <a16:creationId xmlns:a16="http://schemas.microsoft.com/office/drawing/2014/main" id="{63717B12-2177-38BD-EE65-D69FD94B9E06}"/>
              </a:ext>
            </a:extLst>
          </p:cNvPr>
          <p:cNvPicPr>
            <a:picLocks noChangeAspect="1" noChangeArrowheads="1"/>
          </p:cNvPicPr>
          <p:nvPr/>
        </p:nvPicPr>
        <p:blipFill rotWithShape="1">
          <a:blip r:embed="rId3"/>
          <a:srcRect l="9127"/>
          <a:stretch/>
        </p:blipFill>
        <p:spPr bwMode="auto">
          <a:xfrm>
            <a:off x="4929193" y="1193621"/>
            <a:ext cx="6800850" cy="5365290"/>
          </a:xfrm>
          <a:custGeom>
            <a:avLst/>
            <a:gdLst/>
            <a:ahLst/>
            <a:cxnLst/>
            <a:rect l="l" t="t" r="r" b="b"/>
            <a:pathLst>
              <a:path w="12192000" h="6858000">
                <a:moveTo>
                  <a:pt x="0" y="0"/>
                </a:moveTo>
                <a:lnTo>
                  <a:pt x="12192000" y="0"/>
                </a:lnTo>
                <a:lnTo>
                  <a:pt x="12192000" y="6858000"/>
                </a:lnTo>
                <a:lnTo>
                  <a:pt x="0" y="6858000"/>
                </a:lnTo>
                <a:close/>
              </a:path>
            </a:pathLst>
          </a:custGeom>
          <a:noFill/>
        </p:spPr>
      </p:pic>
      <p:pic>
        <p:nvPicPr>
          <p:cNvPr id="25604" name="Picture 3">
            <a:extLst>
              <a:ext uri="{FF2B5EF4-FFF2-40B4-BE49-F238E27FC236}">
                <a16:creationId xmlns:a16="http://schemas.microsoft.com/office/drawing/2014/main" id="{9E9C18E2-6091-BE45-8C19-21679F207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9616"/>
          <a:stretch/>
        </p:blipFill>
        <p:spPr bwMode="auto">
          <a:xfrm>
            <a:off x="211936" y="482425"/>
            <a:ext cx="4474364" cy="583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a:extLst>
              <a:ext uri="{FF2B5EF4-FFF2-40B4-BE49-F238E27FC236}">
                <a16:creationId xmlns:a16="http://schemas.microsoft.com/office/drawing/2014/main" id="{BB81EE2E-054D-E026-1959-954BEBF922B4}"/>
              </a:ext>
            </a:extLst>
          </p:cNvPr>
          <p:cNvSpPr txBox="1">
            <a:spLocks noChangeArrowheads="1"/>
          </p:cNvSpPr>
          <p:nvPr/>
        </p:nvSpPr>
        <p:spPr bwMode="auto">
          <a:xfrm>
            <a:off x="6100765" y="182382"/>
            <a:ext cx="307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dirty="0" err="1">
                <a:solidFill>
                  <a:srgbClr val="0000CC"/>
                </a:solidFill>
                <a:latin typeface="Times New Roman" panose="02020603050405020304" pitchFamily="18" charset="0"/>
                <a:cs typeface="Times New Roman" panose="02020603050405020304" pitchFamily="18" charset="0"/>
              </a:rPr>
              <a:t>Nhạc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sĩ</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Văn</a:t>
            </a:r>
            <a:r>
              <a:rPr lang="en-US" altLang="en-US" b="1" dirty="0">
                <a:solidFill>
                  <a:srgbClr val="0000CC"/>
                </a:solidFill>
                <a:latin typeface="Times New Roman" panose="02020603050405020304" pitchFamily="18" charset="0"/>
                <a:cs typeface="Times New Roman" panose="02020603050405020304" pitchFamily="18" charset="0"/>
              </a:rPr>
              <a:t> Cao </a:t>
            </a:r>
          </a:p>
          <a:p>
            <a:pPr algn="ctr" eaLnBrk="1" hangingPunct="1">
              <a:lnSpc>
                <a:spcPct val="100000"/>
              </a:lnSpc>
              <a:spcBef>
                <a:spcPct val="0"/>
              </a:spcBef>
              <a:buFontTx/>
              <a:buNone/>
            </a:pPr>
            <a:r>
              <a:rPr lang="en-US" altLang="en-US" b="1" dirty="0">
                <a:solidFill>
                  <a:srgbClr val="0000CC"/>
                </a:solidFill>
                <a:latin typeface="Times New Roman" panose="02020603050405020304" pitchFamily="18" charset="0"/>
                <a:cs typeface="Times New Roman" panose="02020603050405020304" pitchFamily="18" charset="0"/>
              </a:rPr>
              <a:t>(1923 – 1995)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barn(inVertical)">
                                      <p:cBhvr>
                                        <p:cTn id="7" dur="500"/>
                                        <p:tgtEl>
                                          <p:spTgt spid="256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barn(inVertical)">
                                      <p:cBhvr>
                                        <p:cTn id="10" dur="500"/>
                                        <p:tgtEl>
                                          <p:spTgt spid="2560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D68FF0-7C08-4DB9-AA9A-7B2F26A407C5}"/>
              </a:ext>
            </a:extLst>
          </p:cNvPr>
          <p:cNvSpPr/>
          <p:nvPr/>
        </p:nvSpPr>
        <p:spPr>
          <a:xfrm>
            <a:off x="879282" y="30480"/>
            <a:ext cx="10469218" cy="3028971"/>
          </a:xfrm>
          <a:prstGeom prst="rect">
            <a:avLst/>
          </a:prstGeom>
        </p:spPr>
        <p:txBody>
          <a:bodyPr wrap="square">
            <a:spAutoFit/>
          </a:bodyPr>
          <a:lstStyle/>
          <a:p>
            <a:pPr>
              <a:lnSpc>
                <a:spcPct val="150000"/>
              </a:lnSpc>
            </a:pPr>
            <a:r>
              <a:rPr lang="vi-VN" sz="2600" b="1" dirty="0">
                <a:solidFill>
                  <a:srgbClr val="FF0000"/>
                </a:solidFill>
                <a:latin typeface="+mj-lt"/>
              </a:rPr>
              <a:t>2. Tìm hiểu những việc cần làm khi chào cờ và hát Quốc ca</a:t>
            </a:r>
          </a:p>
          <a:p>
            <a:pPr>
              <a:lnSpc>
                <a:spcPct val="150000"/>
              </a:lnSpc>
            </a:pPr>
            <a:r>
              <a:rPr lang="vi-VN" sz="2600" b="1" dirty="0">
                <a:solidFill>
                  <a:srgbClr val="333333"/>
                </a:solidFill>
                <a:latin typeface="+mj-lt"/>
              </a:rPr>
              <a:t>Quan sát tranh và trả lời câu hỏi:</a:t>
            </a:r>
          </a:p>
          <a:p>
            <a:pPr>
              <a:lnSpc>
                <a:spcPct val="150000"/>
              </a:lnSpc>
              <a:buFont typeface="Arial" panose="020B0604020202020204" pitchFamily="34" charset="0"/>
              <a:buChar char="•"/>
            </a:pPr>
            <a:r>
              <a:rPr lang="en-US" sz="2600" b="1" dirty="0">
                <a:solidFill>
                  <a:srgbClr val="333333"/>
                </a:solidFill>
                <a:latin typeface="+mj-lt"/>
              </a:rPr>
              <a:t> </a:t>
            </a:r>
            <a:r>
              <a:rPr lang="vi-VN" sz="2600" b="1" dirty="0">
                <a:solidFill>
                  <a:srgbClr val="333333"/>
                </a:solidFill>
                <a:latin typeface="+mj-lt"/>
              </a:rPr>
              <a:t>Khi chuẩn bị chào cờ, em cần làm gì?</a:t>
            </a:r>
          </a:p>
          <a:p>
            <a:pPr>
              <a:lnSpc>
                <a:spcPct val="150000"/>
              </a:lnSpc>
              <a:buFont typeface="Arial" panose="020B0604020202020204" pitchFamily="34" charset="0"/>
              <a:buChar char="•"/>
            </a:pPr>
            <a:r>
              <a:rPr lang="en-US" sz="2600" b="1" dirty="0">
                <a:solidFill>
                  <a:srgbClr val="333333"/>
                </a:solidFill>
                <a:latin typeface="+mj-lt"/>
              </a:rPr>
              <a:t> </a:t>
            </a:r>
            <a:r>
              <a:rPr lang="vi-VN" sz="2600" b="1" dirty="0">
                <a:solidFill>
                  <a:srgbClr val="333333"/>
                </a:solidFill>
                <a:latin typeface="+mj-lt"/>
              </a:rPr>
              <a:t>Khi chào cờ, em cần giữ tư thế như thế nào?</a:t>
            </a:r>
          </a:p>
          <a:p>
            <a:pPr>
              <a:lnSpc>
                <a:spcPct val="150000"/>
              </a:lnSpc>
              <a:buFont typeface="Arial" panose="020B0604020202020204" pitchFamily="34" charset="0"/>
              <a:buChar char="•"/>
            </a:pPr>
            <a:r>
              <a:rPr lang="en-US" sz="2600" b="1" dirty="0">
                <a:solidFill>
                  <a:srgbClr val="333333"/>
                </a:solidFill>
                <a:latin typeface="+mj-lt"/>
              </a:rPr>
              <a:t> </a:t>
            </a:r>
            <a:r>
              <a:rPr lang="vi-VN" sz="2600" b="1" dirty="0">
                <a:solidFill>
                  <a:srgbClr val="333333"/>
                </a:solidFill>
                <a:latin typeface="+mj-lt"/>
              </a:rPr>
              <a:t>Khi chào cờ, em cần hát Quốc ca như thế nào?</a:t>
            </a:r>
            <a:endParaRPr lang="vi-VN" sz="2600" b="1" i="0" dirty="0">
              <a:solidFill>
                <a:srgbClr val="333333"/>
              </a:solidFill>
              <a:effectLst/>
              <a:latin typeface="+mj-lt"/>
            </a:endParaRPr>
          </a:p>
        </p:txBody>
      </p:sp>
      <p:pic>
        <p:nvPicPr>
          <p:cNvPr id="1026" name="Picture 2" descr="Giải bài 1 Chào cờ và hát quốc ca">
            <a:extLst>
              <a:ext uri="{FF2B5EF4-FFF2-40B4-BE49-F238E27FC236}">
                <a16:creationId xmlns:a16="http://schemas.microsoft.com/office/drawing/2014/main" id="{53E8FAAF-93B6-4E9D-9AFC-C89F6FD297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31429" y="3034435"/>
            <a:ext cx="4764571" cy="35799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bài 1 Chào cờ và hát quốc ca">
            <a:extLst>
              <a:ext uri="{FF2B5EF4-FFF2-40B4-BE49-F238E27FC236}">
                <a16:creationId xmlns:a16="http://schemas.microsoft.com/office/drawing/2014/main" id="{81194560-BC0B-4060-8D53-ED148ECB0A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00609" y="2953425"/>
            <a:ext cx="4359962" cy="366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56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BAAB5-7D94-4ACB-97DF-73BEE86B02AE}"/>
              </a:ext>
            </a:extLst>
          </p:cNvPr>
          <p:cNvSpPr/>
          <p:nvPr/>
        </p:nvSpPr>
        <p:spPr>
          <a:xfrm>
            <a:off x="750735" y="1119954"/>
            <a:ext cx="10690529" cy="3932615"/>
          </a:xfrm>
          <a:prstGeom prst="rect">
            <a:avLst/>
          </a:prstGeom>
        </p:spPr>
        <p:txBody>
          <a:bodyPr wrap="square">
            <a:spAutoFit/>
          </a:bodyPr>
          <a:lstStyle/>
          <a:p>
            <a:pPr algn="just">
              <a:lnSpc>
                <a:spcPct val="150000"/>
              </a:lnSpc>
              <a:buFont typeface="Arial" panose="020B0604020202020204" pitchFamily="34" charset="0"/>
              <a:buChar char="•"/>
            </a:pPr>
            <a:r>
              <a:rPr lang="en-US" sz="3400" b="1" dirty="0">
                <a:solidFill>
                  <a:srgbClr val="0000CC"/>
                </a:solidFill>
                <a:latin typeface="+mj-lt"/>
              </a:rPr>
              <a:t> </a:t>
            </a:r>
            <a:r>
              <a:rPr lang="vi-VN" sz="3400" b="1" dirty="0">
                <a:solidFill>
                  <a:srgbClr val="0000CC"/>
                </a:solidFill>
                <a:latin typeface="+mj-lt"/>
              </a:rPr>
              <a:t>Khi chuẩn bị chào cờ, em cần chỉnh trang lại quần áo, đầu tóc.</a:t>
            </a:r>
          </a:p>
          <a:p>
            <a:pPr algn="just">
              <a:lnSpc>
                <a:spcPct val="150000"/>
              </a:lnSpc>
              <a:buFont typeface="Arial" panose="020B0604020202020204" pitchFamily="34" charset="0"/>
              <a:buChar char="•"/>
            </a:pPr>
            <a:r>
              <a:rPr lang="en-US" sz="3400" b="1" dirty="0">
                <a:solidFill>
                  <a:srgbClr val="0000CC"/>
                </a:solidFill>
                <a:latin typeface="+mj-lt"/>
              </a:rPr>
              <a:t> </a:t>
            </a:r>
            <a:r>
              <a:rPr lang="vi-VN" sz="3400" b="1" dirty="0">
                <a:solidFill>
                  <a:srgbClr val="0000CC"/>
                </a:solidFill>
                <a:latin typeface="+mj-lt"/>
              </a:rPr>
              <a:t>Khi chào cờ, em cần giữ tư thế nghiêm trang, đứng thẳng lưng, mắt hướng về Quốc kì.</a:t>
            </a:r>
          </a:p>
          <a:p>
            <a:pPr algn="just">
              <a:lnSpc>
                <a:spcPct val="150000"/>
              </a:lnSpc>
              <a:buFont typeface="Arial" panose="020B0604020202020204" pitchFamily="34" charset="0"/>
              <a:buChar char="•"/>
            </a:pPr>
            <a:r>
              <a:rPr lang="en-US" sz="3400" b="1" dirty="0">
                <a:solidFill>
                  <a:srgbClr val="0000CC"/>
                </a:solidFill>
                <a:latin typeface="+mj-lt"/>
              </a:rPr>
              <a:t> </a:t>
            </a:r>
            <a:r>
              <a:rPr lang="vi-VN" sz="3400" b="1" dirty="0">
                <a:solidFill>
                  <a:srgbClr val="0000CC"/>
                </a:solidFill>
                <a:latin typeface="+mj-lt"/>
              </a:rPr>
              <a:t>Khi chào cờ, em cần hát Quốc ca to, rõ ràng, dõng dạc.</a:t>
            </a:r>
            <a:endParaRPr lang="vi-VN" sz="3400" b="1" i="0" dirty="0">
              <a:solidFill>
                <a:srgbClr val="0000CC"/>
              </a:solidFill>
              <a:effectLst/>
              <a:latin typeface="+mj-lt"/>
            </a:endParaRPr>
          </a:p>
        </p:txBody>
      </p:sp>
    </p:spTree>
    <p:extLst>
      <p:ext uri="{BB962C8B-B14F-4D97-AF65-F5344CB8AC3E}">
        <p14:creationId xmlns:p14="http://schemas.microsoft.com/office/powerpoint/2010/main" val="1936540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324D1-DEE1-4CDF-B285-133689F7817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234501" y="1264147"/>
            <a:ext cx="9722998" cy="4852186"/>
          </a:xfrm>
          <a:prstGeom prst="rect">
            <a:avLst/>
          </a:prstGeom>
          <a:ln>
            <a:noFill/>
          </a:ln>
          <a:effectLst>
            <a:softEdge rad="112500"/>
          </a:effectLst>
        </p:spPr>
      </p:pic>
      <p:pic>
        <p:nvPicPr>
          <p:cNvPr id="3" name="Picture 2">
            <a:extLst>
              <a:ext uri="{FF2B5EF4-FFF2-40B4-BE49-F238E27FC236}">
                <a16:creationId xmlns:a16="http://schemas.microsoft.com/office/drawing/2014/main" id="{34DF8DE4-EABA-4FC2-84CC-29421C0B993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6325"/>
          <a:stretch/>
        </p:blipFill>
        <p:spPr>
          <a:xfrm>
            <a:off x="795130" y="175354"/>
            <a:ext cx="9722997" cy="1672898"/>
          </a:xfrm>
          <a:prstGeom prst="rect">
            <a:avLst/>
          </a:prstGeom>
          <a:ln>
            <a:noFill/>
          </a:ln>
          <a:effectLst>
            <a:softEdge rad="112500"/>
          </a:effectLst>
        </p:spPr>
      </p:pic>
    </p:spTree>
    <p:extLst>
      <p:ext uri="{BB962C8B-B14F-4D97-AF65-F5344CB8AC3E}">
        <p14:creationId xmlns:p14="http://schemas.microsoft.com/office/powerpoint/2010/main" val="26752056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66DCDD-88A0-4299-B29E-0D66E4CF197E}"/>
              </a:ext>
            </a:extLst>
          </p:cNvPr>
          <p:cNvSpPr txBox="1"/>
          <p:nvPr/>
        </p:nvSpPr>
        <p:spPr>
          <a:xfrm>
            <a:off x="805574" y="250263"/>
            <a:ext cx="10017125" cy="522287"/>
          </a:xfrm>
          <a:prstGeom prst="rect">
            <a:avLst/>
          </a:prstGeom>
          <a:noFill/>
        </p:spPr>
        <p:txBody>
          <a:bodyPr>
            <a:spAutoFit/>
          </a:bodyPr>
          <a:lstStyle/>
          <a:p>
            <a:pPr eaLnBrk="1" fontAlgn="auto" hangingPunct="1">
              <a:spcBef>
                <a:spcPts val="0"/>
              </a:spcBef>
              <a:spcAft>
                <a:spcPts val="0"/>
              </a:spcAft>
              <a:defRPr/>
            </a:pPr>
            <a:r>
              <a:rPr lang="vi-VN" sz="2800" b="1" dirty="0">
                <a:solidFill>
                  <a:srgbClr val="0000CC"/>
                </a:solidFill>
                <a:latin typeface="+mj-lt"/>
              </a:rPr>
              <a:t>- </a:t>
            </a:r>
            <a:r>
              <a:rPr lang="en-US" sz="2800" b="1" dirty="0" err="1">
                <a:solidFill>
                  <a:srgbClr val="0000CC"/>
                </a:solidFill>
                <a:latin typeface="Times New Roman" panose="02020603050405020304" pitchFamily="18" charset="0"/>
                <a:cs typeface="Times New Roman" panose="02020603050405020304" pitchFamily="18" charset="0"/>
              </a:rPr>
              <a:t>Vì</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nghiêm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trang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cờ</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Quốc</a:t>
            </a:r>
            <a:r>
              <a:rPr lang="en-US" sz="2800" b="1" dirty="0">
                <a:solidFill>
                  <a:srgbClr val="0000CC"/>
                </a:solidFill>
                <a:latin typeface="Times New Roman" panose="02020603050405020304" pitchFamily="18" charset="0"/>
                <a:cs typeface="Times New Roman" panose="02020603050405020304" pitchFamily="18" charset="0"/>
              </a:rPr>
              <a:t> ca?</a:t>
            </a:r>
          </a:p>
        </p:txBody>
      </p:sp>
      <p:sp>
        <p:nvSpPr>
          <p:cNvPr id="7" name="TextBox 6">
            <a:extLst>
              <a:ext uri="{FF2B5EF4-FFF2-40B4-BE49-F238E27FC236}">
                <a16:creationId xmlns:a16="http://schemas.microsoft.com/office/drawing/2014/main" id="{62169220-C9E9-4258-9B37-6F3E8C47A932}"/>
              </a:ext>
            </a:extLst>
          </p:cNvPr>
          <p:cNvSpPr txBox="1">
            <a:spLocks noChangeArrowheads="1"/>
          </p:cNvSpPr>
          <p:nvPr/>
        </p:nvSpPr>
        <p:spPr bwMode="auto">
          <a:xfrm>
            <a:off x="804867" y="757698"/>
            <a:ext cx="10225084"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vi-VN" altLang="en-US" b="1" dirty="0">
                <a:solidFill>
                  <a:srgbClr val="FF0000"/>
                </a:solidFill>
                <a:latin typeface="+mj-lt"/>
              </a:rPr>
              <a:t>-</a:t>
            </a:r>
            <a:r>
              <a:rPr lang="en-US" altLang="en-US" b="1" dirty="0">
                <a:solidFill>
                  <a:srgbClr val="0000CC"/>
                </a:solidFill>
                <a:latin typeface="+mj-lt"/>
              </a:rPr>
              <a:t> </a:t>
            </a:r>
            <a:r>
              <a:rPr lang="en-US" altLang="en-US" b="1" dirty="0" err="1">
                <a:solidFill>
                  <a:srgbClr val="FF0000"/>
                </a:solidFill>
                <a:latin typeface="Times New Roman" panose="02020603050405020304" pitchFamily="18" charset="0"/>
                <a:cs typeface="Times New Roman" panose="02020603050405020304" pitchFamily="18" charset="0"/>
              </a:rPr>
              <a:t>Nghiêm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trang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chào</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cờ</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và</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Quốc</a:t>
            </a:r>
            <a:r>
              <a:rPr lang="en-US" altLang="en-US" b="1" dirty="0">
                <a:solidFill>
                  <a:srgbClr val="FF0000"/>
                </a:solidFill>
                <a:latin typeface="Times New Roman" panose="02020603050405020304" pitchFamily="18" charset="0"/>
                <a:cs typeface="Times New Roman" panose="02020603050405020304" pitchFamily="18" charset="0"/>
              </a:rPr>
              <a:t> ca </a:t>
            </a:r>
            <a:r>
              <a:rPr lang="en-US" altLang="en-US" b="1" dirty="0" err="1">
                <a:solidFill>
                  <a:srgbClr val="FF0000"/>
                </a:solidFill>
                <a:latin typeface="Times New Roman" panose="02020603050405020304" pitchFamily="18" charset="0"/>
                <a:cs typeface="Times New Roman" panose="02020603050405020304" pitchFamily="18" charset="0"/>
              </a:rPr>
              <a:t>là</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hiện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tình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yêu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Tổ</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quốc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và</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niềm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tự</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hào</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dân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tộc</a:t>
            </a:r>
            <a:r>
              <a:rPr lang="en-US" altLang="en-US" b="1" dirty="0">
                <a:solidFill>
                  <a:srgbClr val="FF0000"/>
                </a:solidFill>
                <a:latin typeface="Times New Roman" panose="02020603050405020304" pitchFamily="18" charset="0"/>
                <a:cs typeface="Times New Roman" panose="02020603050405020304" pitchFamily="18" charset="0"/>
              </a:rPr>
              <a:t>.</a:t>
            </a:r>
          </a:p>
        </p:txBody>
      </p:sp>
      <p:pic>
        <p:nvPicPr>
          <p:cNvPr id="8" name="Picture 2" descr="Quốc ca- Giai điệu thiêng liêng, tự hào của người Việt Nam">
            <a:extLst>
              <a:ext uri="{FF2B5EF4-FFF2-40B4-BE49-F238E27FC236}">
                <a16:creationId xmlns:a16="http://schemas.microsoft.com/office/drawing/2014/main" id="{0740980C-2E08-48EF-AF31-133DA2BC38B3}"/>
              </a:ext>
            </a:extLst>
          </p:cNvPr>
          <p:cNvPicPr>
            <a:picLocks noChangeAspect="1" noChangeArrowheads="1"/>
          </p:cNvPicPr>
          <p:nvPr/>
        </p:nvPicPr>
        <p:blipFill>
          <a:blip r:embed="rId3"/>
          <a:srcRect/>
          <a:stretch>
            <a:fillRect/>
          </a:stretch>
        </p:blipFill>
        <p:spPr bwMode="auto">
          <a:xfrm>
            <a:off x="665870" y="2572670"/>
            <a:ext cx="5066779" cy="3227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Hình ảnh đội tuyển Việt Nam dưới thời HLV Park Seo - KU89">
            <a:extLst>
              <a:ext uri="{FF2B5EF4-FFF2-40B4-BE49-F238E27FC236}">
                <a16:creationId xmlns:a16="http://schemas.microsoft.com/office/drawing/2014/main" id="{43B23DA8-BFEE-41CE-BC00-B3F01F3CF787}"/>
              </a:ext>
            </a:extLst>
          </p:cNvPr>
          <p:cNvPicPr>
            <a:picLocks noChangeAspect="1" noChangeArrowheads="1"/>
          </p:cNvPicPr>
          <p:nvPr/>
        </p:nvPicPr>
        <p:blipFill>
          <a:blip r:embed="rId4"/>
          <a:srcRect/>
          <a:stretch>
            <a:fillRect/>
          </a:stretch>
        </p:blipFill>
        <p:spPr bwMode="auto">
          <a:xfrm>
            <a:off x="6096000" y="2572670"/>
            <a:ext cx="4933951" cy="3227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9384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8950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7685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1901_wm_shs-dao-duc-2">
            <a:extLst>
              <a:ext uri="{FF2B5EF4-FFF2-40B4-BE49-F238E27FC236}">
                <a16:creationId xmlns:a16="http://schemas.microsoft.com/office/drawing/2014/main" id="{ABA62DC2-432C-4869-8F20-267942211748}"/>
              </a:ext>
            </a:extLst>
          </p:cNvPr>
          <p:cNvPicPr>
            <a:picLocks noChangeAspect="1" noChangeArrowheads="1"/>
          </p:cNvPicPr>
          <p:nvPr/>
        </p:nvPicPr>
        <p:blipFill rotWithShape="1">
          <a:blip r:embed="rId3" cstate="print"/>
          <a:srcRect l="9545" t="5511" r="69736" b="88346"/>
          <a:stretch/>
        </p:blipFill>
        <p:spPr bwMode="auto">
          <a:xfrm>
            <a:off x="193766" y="148046"/>
            <a:ext cx="1754302" cy="626536"/>
          </a:xfrm>
          <a:prstGeom prst="rect">
            <a:avLst/>
          </a:prstGeom>
          <a:noFill/>
        </p:spPr>
      </p:pic>
      <p:sp>
        <p:nvSpPr>
          <p:cNvPr id="3" name="Rectangle 2">
            <a:extLst>
              <a:ext uri="{FF2B5EF4-FFF2-40B4-BE49-F238E27FC236}">
                <a16:creationId xmlns:a16="http://schemas.microsoft.com/office/drawing/2014/main" id="{CCE6EB67-4B2E-4132-9D9B-ECF0AE2C6109}"/>
              </a:ext>
            </a:extLst>
          </p:cNvPr>
          <p:cNvSpPr/>
          <p:nvPr/>
        </p:nvSpPr>
        <p:spPr>
          <a:xfrm>
            <a:off x="1978548" y="170407"/>
            <a:ext cx="8933292" cy="940066"/>
          </a:xfrm>
          <a:prstGeom prst="rect">
            <a:avLst/>
          </a:prstGeom>
        </p:spPr>
        <p:txBody>
          <a:bodyPr wrap="square">
            <a:spAutoFit/>
          </a:bodyPr>
          <a:lstStyle/>
          <a:p>
            <a:pPr>
              <a:lnSpc>
                <a:spcPct val="120000"/>
              </a:lnSpc>
            </a:pPr>
            <a:r>
              <a:rPr lang="vi-VN" sz="2400" b="1" dirty="0">
                <a:solidFill>
                  <a:srgbClr val="FF0000"/>
                </a:solidFill>
                <a:latin typeface="+mj-lt"/>
              </a:rPr>
              <a:t>Câu 1. </a:t>
            </a:r>
            <a:r>
              <a:rPr lang="vi-VN" sz="2400" b="1" dirty="0">
                <a:solidFill>
                  <a:srgbClr val="0000CC"/>
                </a:solidFill>
                <a:latin typeface="+mj-lt"/>
              </a:rPr>
              <a:t>Em đồng tình hoặc không đồng tình với tư thế, hành vi của bạn nào trong bức tranh sau? Vì sao?</a:t>
            </a:r>
          </a:p>
        </p:txBody>
      </p:sp>
      <p:pic>
        <p:nvPicPr>
          <p:cNvPr id="2050" name="Picture 2" descr="Giải bài 1 Chào cờ và hát quốc ca">
            <a:extLst>
              <a:ext uri="{FF2B5EF4-FFF2-40B4-BE49-F238E27FC236}">
                <a16:creationId xmlns:a16="http://schemas.microsoft.com/office/drawing/2014/main" id="{82E0BE41-8E0F-4BC3-B0DA-D28215F6054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65120" y="1209969"/>
            <a:ext cx="5582685" cy="28683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723127-1F1F-4F14-9575-B2C399C7C73A}"/>
              </a:ext>
            </a:extLst>
          </p:cNvPr>
          <p:cNvSpPr/>
          <p:nvPr/>
        </p:nvSpPr>
        <p:spPr>
          <a:xfrm>
            <a:off x="1658509" y="4235525"/>
            <a:ext cx="10031895" cy="940066"/>
          </a:xfrm>
          <a:prstGeom prst="rect">
            <a:avLst/>
          </a:prstGeom>
        </p:spPr>
        <p:txBody>
          <a:bodyPr wrap="square">
            <a:spAutoFit/>
          </a:bodyPr>
          <a:lstStyle/>
          <a:p>
            <a:pPr algn="just">
              <a:lnSpc>
                <a:spcPct val="120000"/>
              </a:lnSpc>
              <a:buFont typeface="Arial" panose="020B0604020202020204" pitchFamily="34" charset="0"/>
              <a:buChar char="•"/>
            </a:pPr>
            <a:r>
              <a:rPr lang="en-US" sz="2400" b="1" dirty="0">
                <a:solidFill>
                  <a:srgbClr val="0000CC"/>
                </a:solidFill>
                <a:latin typeface="+mj-lt"/>
              </a:rPr>
              <a:t> </a:t>
            </a:r>
            <a:r>
              <a:rPr lang="vi-VN" sz="2400" b="1" dirty="0">
                <a:solidFill>
                  <a:srgbClr val="0000CC"/>
                </a:solidFill>
                <a:latin typeface="+mj-lt"/>
              </a:rPr>
              <a:t>Em đồng tình với tư thế, hành vi của các bạn đứng hàng trước vì các bạn đều rất nghiêm trang, chỉnh tề khi chào cờ.</a:t>
            </a:r>
            <a:endParaRPr lang="vi-VN" sz="2400" b="1" i="0" dirty="0">
              <a:solidFill>
                <a:srgbClr val="0000CC"/>
              </a:solidFill>
              <a:effectLst/>
              <a:latin typeface="+mj-lt"/>
            </a:endParaRPr>
          </a:p>
        </p:txBody>
      </p:sp>
      <p:sp>
        <p:nvSpPr>
          <p:cNvPr id="6" name="Rectangle 5">
            <a:extLst>
              <a:ext uri="{FF2B5EF4-FFF2-40B4-BE49-F238E27FC236}">
                <a16:creationId xmlns:a16="http://schemas.microsoft.com/office/drawing/2014/main" id="{ABE6B66D-147A-4995-95A9-7C8006919708}"/>
              </a:ext>
            </a:extLst>
          </p:cNvPr>
          <p:cNvSpPr/>
          <p:nvPr/>
        </p:nvSpPr>
        <p:spPr>
          <a:xfrm>
            <a:off x="1658508" y="5169116"/>
            <a:ext cx="10031895" cy="1383264"/>
          </a:xfrm>
          <a:prstGeom prst="rect">
            <a:avLst/>
          </a:prstGeom>
        </p:spPr>
        <p:txBody>
          <a:bodyPr wrap="square">
            <a:spAutoFit/>
          </a:bodyPr>
          <a:lstStyle/>
          <a:p>
            <a:pPr algn="just">
              <a:lnSpc>
                <a:spcPct val="120000"/>
              </a:lnSpc>
              <a:buFont typeface="Arial" panose="020B0604020202020204" pitchFamily="34" charset="0"/>
              <a:buChar char="•"/>
            </a:pPr>
            <a:r>
              <a:rPr lang="en-US" sz="2400" b="1" dirty="0">
                <a:solidFill>
                  <a:srgbClr val="0000CC"/>
                </a:solidFill>
                <a:latin typeface="+mj-lt"/>
              </a:rPr>
              <a:t> </a:t>
            </a:r>
            <a:r>
              <a:rPr lang="vi-VN" sz="2400" b="1" dirty="0">
                <a:solidFill>
                  <a:srgbClr val="0000CC"/>
                </a:solidFill>
                <a:latin typeface="+mj-lt"/>
              </a:rPr>
              <a:t>Em không đồng tình với tư thế, hành vi của các bạn đứng hàng sau vì nó thể hiện sự thiếu tôn trọng, hời hợt, không nghiêm túc của các bạn trong một buổi lễ rất trang trọng.</a:t>
            </a:r>
            <a:endParaRPr lang="vi-VN" sz="2400" b="1" i="0" dirty="0">
              <a:solidFill>
                <a:srgbClr val="0000CC"/>
              </a:solidFill>
              <a:effectLst/>
              <a:latin typeface="+mj-lt"/>
            </a:endParaRPr>
          </a:p>
        </p:txBody>
      </p:sp>
    </p:spTree>
    <p:extLst>
      <p:ext uri="{BB962C8B-B14F-4D97-AF65-F5344CB8AC3E}">
        <p14:creationId xmlns:p14="http://schemas.microsoft.com/office/powerpoint/2010/main" val="222026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CDEE75-1CB9-42E9-ADD9-206BC439252A}"/>
              </a:ext>
            </a:extLst>
          </p:cNvPr>
          <p:cNvSpPr/>
          <p:nvPr/>
        </p:nvSpPr>
        <p:spPr>
          <a:xfrm>
            <a:off x="701508" y="163035"/>
            <a:ext cx="10323083" cy="661207"/>
          </a:xfrm>
          <a:prstGeom prst="rect">
            <a:avLst/>
          </a:prstGeom>
        </p:spPr>
        <p:txBody>
          <a:bodyPr wrap="square">
            <a:spAutoFit/>
          </a:bodyPr>
          <a:lstStyle/>
          <a:p>
            <a:pPr>
              <a:lnSpc>
                <a:spcPct val="150000"/>
              </a:lnSpc>
            </a:pPr>
            <a:r>
              <a:rPr lang="vi-VN" sz="2800" b="1" dirty="0">
                <a:solidFill>
                  <a:srgbClr val="FF0000"/>
                </a:solidFill>
                <a:latin typeface="+mj-lt"/>
              </a:rPr>
              <a:t>Câu 2. </a:t>
            </a:r>
            <a:r>
              <a:rPr lang="vi-VN" sz="2800" b="1" dirty="0">
                <a:solidFill>
                  <a:srgbClr val="333333"/>
                </a:solidFill>
                <a:latin typeface="+mj-lt"/>
              </a:rPr>
              <a:t>Em sẽ khuyên bạn điều gì?</a:t>
            </a:r>
            <a:endParaRPr lang="vi-VN" sz="2800" b="1" dirty="0">
              <a:latin typeface="+mj-lt"/>
            </a:endParaRPr>
          </a:p>
        </p:txBody>
      </p:sp>
      <p:pic>
        <p:nvPicPr>
          <p:cNvPr id="3074" name="Picture 2" descr="Giải bài 1 Chào cờ và hát quốc ca">
            <a:extLst>
              <a:ext uri="{FF2B5EF4-FFF2-40B4-BE49-F238E27FC236}">
                <a16:creationId xmlns:a16="http://schemas.microsoft.com/office/drawing/2014/main" id="{DB88178B-36A4-42BF-9F19-6521A629063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51943" y="824242"/>
            <a:ext cx="5553087" cy="56527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035141-D9D7-4649-ADC5-B397286BE7E6}"/>
              </a:ext>
            </a:extLst>
          </p:cNvPr>
          <p:cNvGrpSpPr/>
          <p:nvPr/>
        </p:nvGrpSpPr>
        <p:grpSpPr>
          <a:xfrm>
            <a:off x="8567023" y="996771"/>
            <a:ext cx="3285687" cy="1884451"/>
            <a:chOff x="8567023" y="996771"/>
            <a:chExt cx="3285687" cy="1884451"/>
          </a:xfrm>
        </p:grpSpPr>
        <p:sp>
          <p:nvSpPr>
            <p:cNvPr id="3" name="Cloud 2">
              <a:extLst>
                <a:ext uri="{FF2B5EF4-FFF2-40B4-BE49-F238E27FC236}">
                  <a16:creationId xmlns:a16="http://schemas.microsoft.com/office/drawing/2014/main" id="{71AA924B-5673-4200-85F0-89438CE66E69}"/>
                </a:ext>
              </a:extLst>
            </p:cNvPr>
            <p:cNvSpPr/>
            <p:nvPr/>
          </p:nvSpPr>
          <p:spPr>
            <a:xfrm>
              <a:off x="8567023" y="996771"/>
              <a:ext cx="3285687" cy="1884451"/>
            </a:xfrm>
            <a:prstGeom prst="cloud">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AB621379-18C9-407D-A492-91C1A8B10BF3}"/>
                </a:ext>
              </a:extLst>
            </p:cNvPr>
            <p:cNvSpPr txBox="1"/>
            <p:nvPr/>
          </p:nvSpPr>
          <p:spPr>
            <a:xfrm>
              <a:off x="8567023" y="1370781"/>
              <a:ext cx="3285687" cy="1015663"/>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Nhóm</a:t>
              </a:r>
              <a:r>
                <a:rPr lang="en-US" sz="6000" b="1" dirty="0">
                  <a:solidFill>
                    <a:srgbClr val="FF0000"/>
                  </a:solidFill>
                  <a:latin typeface="Times New Roman" panose="02020603050405020304" pitchFamily="18" charset="0"/>
                  <a:cs typeface="Times New Roman" panose="02020603050405020304" pitchFamily="18" charset="0"/>
                </a:rPr>
                <a:t> 2</a:t>
              </a:r>
              <a:endParaRPr lang="vi-VN" sz="60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82804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7E9F9E-C617-4D8D-86DE-FA15DD5D1CB7}"/>
              </a:ext>
            </a:extLst>
          </p:cNvPr>
          <p:cNvSpPr/>
          <p:nvPr/>
        </p:nvSpPr>
        <p:spPr>
          <a:xfrm>
            <a:off x="1052886" y="279882"/>
            <a:ext cx="10204174" cy="4539191"/>
          </a:xfrm>
          <a:prstGeom prst="rect">
            <a:avLst/>
          </a:prstGeom>
        </p:spPr>
        <p:txBody>
          <a:bodyPr wrap="square">
            <a:spAutoFit/>
          </a:bodyPr>
          <a:lstStyle/>
          <a:p>
            <a:pPr algn="just">
              <a:lnSpc>
                <a:spcPct val="150000"/>
              </a:lnSpc>
              <a:buFont typeface="Arial" panose="020B0604020202020204" pitchFamily="34" charset="0"/>
              <a:buChar char="•"/>
            </a:pPr>
            <a:r>
              <a:rPr lang="en-US" sz="2800" b="1" dirty="0">
                <a:solidFill>
                  <a:srgbClr val="FF0000"/>
                </a:solidFill>
                <a:latin typeface="+mj-lt"/>
              </a:rPr>
              <a:t> </a:t>
            </a:r>
            <a:r>
              <a:rPr lang="vi-VN" sz="2800" b="1" dirty="0">
                <a:solidFill>
                  <a:srgbClr val="FF0000"/>
                </a:solidFill>
                <a:latin typeface="+mj-lt"/>
              </a:rPr>
              <a:t>Tranh 1:</a:t>
            </a:r>
          </a:p>
          <a:p>
            <a:pPr marL="742950" lvl="1" indent="-285750" algn="just">
              <a:lnSpc>
                <a:spcPct val="150000"/>
              </a:lnSpc>
              <a:buFont typeface="Arial" panose="020B0604020202020204" pitchFamily="34" charset="0"/>
              <a:buChar char="•"/>
            </a:pPr>
            <a:r>
              <a:rPr lang="vi-VN" sz="2800" b="1" dirty="0">
                <a:solidFill>
                  <a:srgbClr val="FF0000"/>
                </a:solidFill>
                <a:latin typeface="+mj-lt"/>
              </a:rPr>
              <a:t>Đối với bạn nữ: </a:t>
            </a:r>
            <a:r>
              <a:rPr lang="vi-VN" sz="2800" b="1" dirty="0">
                <a:solidFill>
                  <a:srgbClr val="0000CC"/>
                </a:solidFill>
                <a:latin typeface="+mj-lt"/>
              </a:rPr>
              <a:t>Em sẽ khuyên bạn không nên ngại vì chào cờ là một buổi lễ rất nghiêm trang, mọi sự chú ý đều tập trung vào lá cờ tổ quốc ở trên cao.</a:t>
            </a:r>
          </a:p>
          <a:p>
            <a:pPr marL="742950" lvl="1" indent="-285750" algn="just">
              <a:lnSpc>
                <a:spcPct val="150000"/>
              </a:lnSpc>
              <a:buFont typeface="Arial" panose="020B0604020202020204" pitchFamily="34" charset="0"/>
              <a:buChar char="•"/>
            </a:pPr>
            <a:r>
              <a:rPr lang="vi-VN" sz="2800" b="1" dirty="0">
                <a:solidFill>
                  <a:srgbClr val="FF0000"/>
                </a:solidFill>
                <a:latin typeface="+mj-lt"/>
              </a:rPr>
              <a:t>Đối với bạn nam: </a:t>
            </a:r>
            <a:r>
              <a:rPr lang="vi-VN" sz="2800" b="1" dirty="0">
                <a:solidFill>
                  <a:srgbClr val="0000CC"/>
                </a:solidFill>
                <a:latin typeface="+mj-lt"/>
              </a:rPr>
              <a:t>Em sẽ khuyên bạn nên về nhà học thuộc lại Quốc ca hoặc có thể cùng bạn nhẩm lại khi có thời gian rảnh trên lớp.</a:t>
            </a:r>
            <a:endParaRPr lang="vi-VN" sz="2800" b="1" i="0" dirty="0">
              <a:solidFill>
                <a:srgbClr val="0000CC"/>
              </a:solidFill>
              <a:effectLst/>
              <a:latin typeface="+mj-lt"/>
            </a:endParaRPr>
          </a:p>
        </p:txBody>
      </p:sp>
      <p:sp>
        <p:nvSpPr>
          <p:cNvPr id="3" name="Rectangle 2">
            <a:extLst>
              <a:ext uri="{FF2B5EF4-FFF2-40B4-BE49-F238E27FC236}">
                <a16:creationId xmlns:a16="http://schemas.microsoft.com/office/drawing/2014/main" id="{C9C8475F-2C7F-4922-8B4B-3B42BA57DB4E}"/>
              </a:ext>
            </a:extLst>
          </p:cNvPr>
          <p:cNvSpPr/>
          <p:nvPr/>
        </p:nvSpPr>
        <p:spPr>
          <a:xfrm>
            <a:off x="1052886" y="4807066"/>
            <a:ext cx="10204174" cy="1307537"/>
          </a:xfrm>
          <a:prstGeom prst="rect">
            <a:avLst/>
          </a:prstGeom>
        </p:spPr>
        <p:txBody>
          <a:bodyPr wrap="square">
            <a:spAutoFit/>
          </a:bodyPr>
          <a:lstStyle/>
          <a:p>
            <a:pPr algn="just">
              <a:lnSpc>
                <a:spcPct val="150000"/>
              </a:lnSpc>
              <a:buFont typeface="Arial" panose="020B0604020202020204" pitchFamily="34" charset="0"/>
              <a:buChar char="•"/>
            </a:pPr>
            <a:r>
              <a:rPr lang="en-US" sz="2800" b="1" dirty="0">
                <a:solidFill>
                  <a:srgbClr val="FF0000"/>
                </a:solidFill>
                <a:latin typeface="+mj-lt"/>
              </a:rPr>
              <a:t> </a:t>
            </a:r>
            <a:r>
              <a:rPr lang="vi-VN" sz="2800" b="1" dirty="0">
                <a:solidFill>
                  <a:srgbClr val="FF0000"/>
                </a:solidFill>
                <a:latin typeface="+mj-lt"/>
              </a:rPr>
              <a:t>Tranh 2: </a:t>
            </a:r>
            <a:r>
              <a:rPr lang="vi-VN" sz="2800" b="1" dirty="0">
                <a:solidFill>
                  <a:srgbClr val="0000CC"/>
                </a:solidFill>
                <a:latin typeface="+mj-lt"/>
              </a:rPr>
              <a:t>Em sẽ khuyên bạn dừng nói, chỉnh đốn tác phong và hành vi của mình.</a:t>
            </a:r>
            <a:endParaRPr lang="vi-VN" sz="2800" b="1" i="0" dirty="0">
              <a:solidFill>
                <a:srgbClr val="0000CC"/>
              </a:solidFill>
              <a:effectLst/>
              <a:latin typeface="+mj-lt"/>
            </a:endParaRPr>
          </a:p>
        </p:txBody>
      </p:sp>
    </p:spTree>
    <p:extLst>
      <p:ext uri="{BB962C8B-B14F-4D97-AF65-F5344CB8AC3E}">
        <p14:creationId xmlns:p14="http://schemas.microsoft.com/office/powerpoint/2010/main" val="383261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CDEE75-1CB9-42E9-ADD9-206BC439252A}"/>
              </a:ext>
            </a:extLst>
          </p:cNvPr>
          <p:cNvSpPr/>
          <p:nvPr/>
        </p:nvSpPr>
        <p:spPr>
          <a:xfrm>
            <a:off x="701508" y="163035"/>
            <a:ext cx="10323083" cy="661207"/>
          </a:xfrm>
          <a:prstGeom prst="rect">
            <a:avLst/>
          </a:prstGeom>
        </p:spPr>
        <p:txBody>
          <a:bodyPr wrap="square">
            <a:spAutoFit/>
          </a:bodyPr>
          <a:lstStyle/>
          <a:p>
            <a:pPr>
              <a:lnSpc>
                <a:spcPct val="150000"/>
              </a:lnSpc>
            </a:pPr>
            <a:r>
              <a:rPr lang="vi-VN" sz="2800" b="1" dirty="0">
                <a:solidFill>
                  <a:srgbClr val="FF0000"/>
                </a:solidFill>
                <a:latin typeface="+mj-lt"/>
              </a:rPr>
              <a:t>Câu 2. </a:t>
            </a:r>
            <a:r>
              <a:rPr lang="vi-VN" sz="2800" b="1" dirty="0">
                <a:solidFill>
                  <a:srgbClr val="333333"/>
                </a:solidFill>
                <a:latin typeface="+mj-lt"/>
              </a:rPr>
              <a:t>Em sẽ khuyên bạn điều gì?</a:t>
            </a:r>
            <a:endParaRPr lang="vi-VN" sz="2800" b="1" dirty="0">
              <a:latin typeface="+mj-lt"/>
            </a:endParaRPr>
          </a:p>
        </p:txBody>
      </p:sp>
      <p:pic>
        <p:nvPicPr>
          <p:cNvPr id="3074" name="Picture 2" descr="Giải bài 1 Chào cờ và hát quốc ca">
            <a:extLst>
              <a:ext uri="{FF2B5EF4-FFF2-40B4-BE49-F238E27FC236}">
                <a16:creationId xmlns:a16="http://schemas.microsoft.com/office/drawing/2014/main" id="{DB88178B-36A4-42BF-9F19-6521A629063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51943" y="824242"/>
            <a:ext cx="5553087" cy="56527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BCC043-8C0C-49CB-A7AB-FD1E587BAC05}"/>
              </a:ext>
            </a:extLst>
          </p:cNvPr>
          <p:cNvGrpSpPr/>
          <p:nvPr/>
        </p:nvGrpSpPr>
        <p:grpSpPr>
          <a:xfrm>
            <a:off x="8567023" y="996771"/>
            <a:ext cx="3285687" cy="1884451"/>
            <a:chOff x="8567023" y="996771"/>
            <a:chExt cx="3285687" cy="1884451"/>
          </a:xfrm>
        </p:grpSpPr>
        <p:sp>
          <p:nvSpPr>
            <p:cNvPr id="5" name="Cloud 4">
              <a:extLst>
                <a:ext uri="{FF2B5EF4-FFF2-40B4-BE49-F238E27FC236}">
                  <a16:creationId xmlns:a16="http://schemas.microsoft.com/office/drawing/2014/main" id="{2032C7E4-73F2-4F5B-A5DA-44D833F60B61}"/>
                </a:ext>
              </a:extLst>
            </p:cNvPr>
            <p:cNvSpPr/>
            <p:nvPr/>
          </p:nvSpPr>
          <p:spPr>
            <a:xfrm>
              <a:off x="8567023" y="996771"/>
              <a:ext cx="3285687" cy="1884451"/>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A72BFBD-16E2-4C76-9D76-666C7DA13B73}"/>
                </a:ext>
              </a:extLst>
            </p:cNvPr>
            <p:cNvSpPr txBox="1"/>
            <p:nvPr/>
          </p:nvSpPr>
          <p:spPr>
            <a:xfrm>
              <a:off x="8709900" y="1142176"/>
              <a:ext cx="2920127" cy="1446550"/>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Chia </a:t>
              </a:r>
              <a:r>
                <a:rPr lang="en-US" sz="4400" b="1" dirty="0" err="1">
                  <a:solidFill>
                    <a:schemeClr val="bg1"/>
                  </a:solidFill>
                  <a:latin typeface="Times New Roman" panose="02020603050405020304" pitchFamily="18" charset="0"/>
                  <a:cs typeface="Times New Roman" panose="02020603050405020304" pitchFamily="18" charset="0"/>
                </a:rPr>
                <a:t>sẻ</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cùng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bạn</a:t>
              </a:r>
              <a:endParaRPr lang="vi-VN" sz="4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512680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9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A48090-FCCE-444F-9B9A-696C4618207B}"/>
              </a:ext>
            </a:extLst>
          </p:cNvPr>
          <p:cNvSpPr/>
          <p:nvPr/>
        </p:nvSpPr>
        <p:spPr>
          <a:xfrm>
            <a:off x="1318591" y="603669"/>
            <a:ext cx="9554817" cy="1481175"/>
          </a:xfrm>
          <a:prstGeom prst="rect">
            <a:avLst/>
          </a:prstGeom>
        </p:spPr>
        <p:txBody>
          <a:bodyPr wrap="square">
            <a:spAutoFit/>
          </a:bodyPr>
          <a:lstStyle/>
          <a:p>
            <a:pPr algn="just">
              <a:lnSpc>
                <a:spcPct val="150000"/>
              </a:lnSpc>
            </a:pPr>
            <a:r>
              <a:rPr lang="vi-VN" sz="3200" b="1" dirty="0">
                <a:solidFill>
                  <a:srgbClr val="FF0000"/>
                </a:solidFill>
                <a:latin typeface="+mj-lt"/>
              </a:rPr>
              <a:t>Câu 1</a:t>
            </a:r>
            <a:r>
              <a:rPr lang="vi-VN" sz="3200" b="1" dirty="0">
                <a:solidFill>
                  <a:srgbClr val="333333"/>
                </a:solidFill>
                <a:latin typeface="+mj-lt"/>
              </a:rPr>
              <a:t>. </a:t>
            </a:r>
            <a:r>
              <a:rPr lang="vi-VN" sz="3200" b="1" dirty="0">
                <a:solidFill>
                  <a:srgbClr val="0000CC"/>
                </a:solidFill>
                <a:latin typeface="+mj-lt"/>
              </a:rPr>
              <a:t>Hãy chia sẻ những việc em cần thực hiện khi chào cờ và hát Quốc ca?</a:t>
            </a:r>
          </a:p>
        </p:txBody>
      </p:sp>
      <p:sp>
        <p:nvSpPr>
          <p:cNvPr id="4" name="Rectangle 3">
            <a:extLst>
              <a:ext uri="{FF2B5EF4-FFF2-40B4-BE49-F238E27FC236}">
                <a16:creationId xmlns:a16="http://schemas.microsoft.com/office/drawing/2014/main" id="{84CBA4F3-F135-40AA-88D6-E13A7AB712D3}"/>
              </a:ext>
            </a:extLst>
          </p:cNvPr>
          <p:cNvSpPr/>
          <p:nvPr/>
        </p:nvSpPr>
        <p:spPr>
          <a:xfrm>
            <a:off x="1318591" y="2279715"/>
            <a:ext cx="9554817" cy="2968057"/>
          </a:xfrm>
          <a:prstGeom prst="rect">
            <a:avLst/>
          </a:prstGeom>
          <a:solidFill>
            <a:srgbClr val="FFFFCC"/>
          </a:solidFill>
          <a:ln w="38100">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gn="just">
              <a:lnSpc>
                <a:spcPct val="150000"/>
              </a:lnSpc>
              <a:buFont typeface="Arial" panose="020B0604020202020204" pitchFamily="34" charset="0"/>
              <a:buChar char="•"/>
            </a:pPr>
            <a:r>
              <a:rPr lang="en-US" sz="3200" b="1" dirty="0">
                <a:solidFill>
                  <a:srgbClr val="0000CC"/>
                </a:solidFill>
                <a:latin typeface="+mj-lt"/>
              </a:rPr>
              <a:t> </a:t>
            </a:r>
            <a:r>
              <a:rPr lang="vi-VN" sz="3200" b="1" dirty="0">
                <a:solidFill>
                  <a:srgbClr val="0000CC"/>
                </a:solidFill>
                <a:latin typeface="+mj-lt"/>
              </a:rPr>
              <a:t>Chỉnh trang lại quần áo, đầu tóc.</a:t>
            </a:r>
          </a:p>
          <a:p>
            <a:pPr algn="just">
              <a:lnSpc>
                <a:spcPct val="150000"/>
              </a:lnSpc>
              <a:buFont typeface="Arial" panose="020B0604020202020204" pitchFamily="34" charset="0"/>
              <a:buChar char="•"/>
            </a:pPr>
            <a:r>
              <a:rPr lang="en-US" sz="3200" b="1" dirty="0">
                <a:solidFill>
                  <a:srgbClr val="0000CC"/>
                </a:solidFill>
                <a:latin typeface="+mj-lt"/>
              </a:rPr>
              <a:t> </a:t>
            </a:r>
            <a:r>
              <a:rPr lang="vi-VN" sz="3200" b="1" dirty="0">
                <a:solidFill>
                  <a:srgbClr val="0000CC"/>
                </a:solidFill>
                <a:latin typeface="+mj-lt"/>
              </a:rPr>
              <a:t>Giữ tư thế nghiêm trang, đứng thẳng lưng, mắt hướng về Quốc kì khi chào cờ.</a:t>
            </a:r>
          </a:p>
          <a:p>
            <a:pPr algn="just">
              <a:lnSpc>
                <a:spcPct val="150000"/>
              </a:lnSpc>
              <a:buFont typeface="Arial" panose="020B0604020202020204" pitchFamily="34" charset="0"/>
              <a:buChar char="•"/>
            </a:pPr>
            <a:r>
              <a:rPr lang="en-US" sz="3200" b="1" dirty="0">
                <a:solidFill>
                  <a:srgbClr val="0000CC"/>
                </a:solidFill>
                <a:latin typeface="+mj-lt"/>
              </a:rPr>
              <a:t> </a:t>
            </a:r>
            <a:r>
              <a:rPr lang="vi-VN" sz="3200" b="1" dirty="0">
                <a:solidFill>
                  <a:srgbClr val="0000CC"/>
                </a:solidFill>
                <a:latin typeface="+mj-lt"/>
              </a:rPr>
              <a:t>hát Quốc ca to, rõ ràng, dõng dạc.</a:t>
            </a:r>
            <a:endParaRPr lang="vi-VN" sz="3200" b="1" dirty="0">
              <a:solidFill>
                <a:srgbClr val="0000CC"/>
              </a:solidFill>
              <a:effectLst/>
              <a:latin typeface="+mj-lt"/>
            </a:endParaRPr>
          </a:p>
        </p:txBody>
      </p:sp>
    </p:spTree>
    <p:extLst>
      <p:ext uri="{BB962C8B-B14F-4D97-AF65-F5344CB8AC3E}">
        <p14:creationId xmlns:p14="http://schemas.microsoft.com/office/powerpoint/2010/main" val="3614481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83C556-66F2-4698-A5F6-6701C7F57AC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95894" y="1489294"/>
            <a:ext cx="11000212" cy="2716946"/>
          </a:xfrm>
          <a:prstGeom prst="rect">
            <a:avLst/>
          </a:prstGeom>
        </p:spPr>
      </p:pic>
    </p:spTree>
    <p:extLst>
      <p:ext uri="{BB962C8B-B14F-4D97-AF65-F5344CB8AC3E}">
        <p14:creationId xmlns:p14="http://schemas.microsoft.com/office/powerpoint/2010/main" val="38658288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207797-DB25-46CD-9F4B-1F7D3BF0B110}"/>
              </a:ext>
            </a:extLst>
          </p:cNvPr>
          <p:cNvSpPr/>
          <p:nvPr/>
        </p:nvSpPr>
        <p:spPr>
          <a:xfrm>
            <a:off x="594380" y="147875"/>
            <a:ext cx="9806404" cy="661207"/>
          </a:xfrm>
          <a:prstGeom prst="rect">
            <a:avLst/>
          </a:prstGeom>
        </p:spPr>
        <p:txBody>
          <a:bodyPr wrap="square">
            <a:spAutoFit/>
          </a:bodyPr>
          <a:lstStyle/>
          <a:p>
            <a:pPr>
              <a:lnSpc>
                <a:spcPct val="150000"/>
              </a:lnSpc>
            </a:pPr>
            <a:r>
              <a:rPr lang="vi-VN" sz="2800" b="1" dirty="0">
                <a:solidFill>
                  <a:srgbClr val="FF0000"/>
                </a:solidFill>
                <a:latin typeface="+mj-lt"/>
              </a:rPr>
              <a:t>Câu 2</a:t>
            </a:r>
            <a:r>
              <a:rPr lang="vi-VN" sz="2800" b="1" dirty="0">
                <a:solidFill>
                  <a:srgbClr val="333333"/>
                </a:solidFill>
                <a:latin typeface="+mj-lt"/>
              </a:rPr>
              <a:t>. Vẽ và tô màu lá cờ Việt Nam.</a:t>
            </a:r>
            <a:endParaRPr lang="vi-VN" sz="2800" b="1" dirty="0">
              <a:latin typeface="+mj-lt"/>
            </a:endParaRPr>
          </a:p>
        </p:txBody>
      </p:sp>
      <p:pic>
        <p:nvPicPr>
          <p:cNvPr id="5122" name="Picture 2" descr="Đạo đức lớp 3 Bài 1: Chào cờ và hát Quốc ca trang 5, 6, 7, 8 – Kết nối tri thức (ảnh 1)">
            <a:extLst>
              <a:ext uri="{FF2B5EF4-FFF2-40B4-BE49-F238E27FC236}">
                <a16:creationId xmlns:a16="http://schemas.microsoft.com/office/drawing/2014/main" id="{7E1D76CD-B9FD-434C-98EF-E1BD6F9CFE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88745" y="809082"/>
            <a:ext cx="9414510" cy="529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865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t="-10000" r="-20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18A2EF-AF48-41BE-9700-7A55122209EB}"/>
              </a:ext>
            </a:extLst>
          </p:cNvPr>
          <p:cNvSpPr/>
          <p:nvPr/>
        </p:nvSpPr>
        <p:spPr>
          <a:xfrm>
            <a:off x="1496740" y="3240137"/>
            <a:ext cx="9198519" cy="2696444"/>
          </a:xfrm>
          <a:prstGeom prst="rect">
            <a:avLst/>
          </a:prstGeom>
        </p:spPr>
        <p:txBody>
          <a:bodyPr wrap="square">
            <a:spAutoFit/>
          </a:bodyPr>
          <a:lstStyle/>
          <a:p>
            <a:pPr algn="ctr">
              <a:lnSpc>
                <a:spcPct val="150000"/>
              </a:lnSpc>
            </a:pPr>
            <a:r>
              <a:rPr lang="vi-VN" sz="6000" b="1" dirty="0">
                <a:solidFill>
                  <a:srgbClr val="FF0000"/>
                </a:solidFill>
                <a:latin typeface="+mj-lt"/>
              </a:rPr>
              <a:t>Câu 3. </a:t>
            </a:r>
            <a:r>
              <a:rPr lang="vi-VN" sz="6000" b="1" dirty="0">
                <a:solidFill>
                  <a:srgbClr val="0000CC"/>
                </a:solidFill>
                <a:latin typeface="+mj-lt"/>
              </a:rPr>
              <a:t>Em cùng các bạn tập chào cờ và hát quốc ca.</a:t>
            </a:r>
          </a:p>
        </p:txBody>
      </p:sp>
    </p:spTree>
    <p:extLst>
      <p:ext uri="{BB962C8B-B14F-4D97-AF65-F5344CB8AC3E}">
        <p14:creationId xmlns:p14="http://schemas.microsoft.com/office/powerpoint/2010/main" val="15648723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ài tập Chào cờ và hát quốc ca có đáp án | VietJack.com">
            <a:extLst>
              <a:ext uri="{FF2B5EF4-FFF2-40B4-BE49-F238E27FC236}">
                <a16:creationId xmlns:a16="http://schemas.microsoft.com/office/drawing/2014/main" id="{7225CA41-CEF2-AC01-8C1D-428850444A77}"/>
              </a:ext>
            </a:extLst>
          </p:cNvPr>
          <p:cNvPicPr>
            <a:picLocks noChangeAspect="1" noChangeArrowheads="1"/>
          </p:cNvPicPr>
          <p:nvPr/>
        </p:nvPicPr>
        <p:blipFill>
          <a:blip r:embed="rId3"/>
          <a:srcRect/>
          <a:stretch>
            <a:fillRect/>
          </a:stretch>
        </p:blipFill>
        <p:spPr bwMode="auto">
          <a:xfrm>
            <a:off x="1264170" y="333321"/>
            <a:ext cx="9636524" cy="4912328"/>
          </a:xfrm>
          <a:prstGeom prst="rect">
            <a:avLst/>
          </a:prstGeom>
          <a:ln>
            <a:noFill/>
          </a:ln>
          <a:effectLst>
            <a:softEdge rad="112500"/>
          </a:effectLst>
        </p:spPr>
      </p:pic>
      <p:sp>
        <p:nvSpPr>
          <p:cNvPr id="13" name="TextBox 12">
            <a:extLst>
              <a:ext uri="{FF2B5EF4-FFF2-40B4-BE49-F238E27FC236}">
                <a16:creationId xmlns:a16="http://schemas.microsoft.com/office/drawing/2014/main" id="{9A23FDAF-E828-8D45-4816-72F085B10124}"/>
              </a:ext>
            </a:extLst>
          </p:cNvPr>
          <p:cNvSpPr txBox="1">
            <a:spLocks noChangeArrowheads="1"/>
          </p:cNvSpPr>
          <p:nvPr/>
        </p:nvSpPr>
        <p:spPr bwMode="auto">
          <a:xfrm>
            <a:off x="1305594" y="5274225"/>
            <a:ext cx="101244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b="1" dirty="0">
                <a:solidFill>
                  <a:srgbClr val="0000CC"/>
                </a:solidFill>
                <a:latin typeface="Times New Roman" panose="02020603050405020304" pitchFamily="18" charset="0"/>
                <a:cs typeface="Times New Roman" panose="02020603050405020304" pitchFamily="18" charset="0"/>
              </a:rPr>
              <a:t>Chúng ta chỉnh đốn lại trang phục, đứng nghiêm trang, ngay ngắn, mắt hướng vào lá cờ Tổ quốc, hát to rõ ràng.</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 - Quốc Ca Việt Nam - Âm Nhạc Lớp 3 -- Tập Hát Theo Lời - CD Bộ Giáo Dục">
            <a:hlinkClick r:id="" action="ppaction://media"/>
            <a:extLst>
              <a:ext uri="{FF2B5EF4-FFF2-40B4-BE49-F238E27FC236}">
                <a16:creationId xmlns:a16="http://schemas.microsoft.com/office/drawing/2014/main" id="{DF462A30-F382-49A5-8093-F1F2179DD85F}"/>
              </a:ext>
            </a:extLst>
          </p:cNvPr>
          <p:cNvPicPr>
            <a:picLocks noChangeAspect="1"/>
          </p:cNvPicPr>
          <p:nvPr>
            <a:videoFile r:link="rId1"/>
            <p:extLst>
              <p:ext uri="{DAA4B4D4-6D71-4841-9C94-3DE7FCFB9230}">
                <p14:media xmlns:p14="http://schemas.microsoft.com/office/powerpoint/2010/main" r:embed="rId2">
                  <p14:trim st="931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4654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Quốc Ca Việt Nam">
            <a:hlinkClick r:id="" action="ppaction://media"/>
            <a:extLst>
              <a:ext uri="{FF2B5EF4-FFF2-40B4-BE49-F238E27FC236}">
                <a16:creationId xmlns:a16="http://schemas.microsoft.com/office/drawing/2014/main" id="{B4D56114-FEB8-4D4A-A01E-BB96A61D3577}"/>
              </a:ext>
            </a:extLst>
          </p:cNvPr>
          <p:cNvPicPr>
            <a:picLocks noChangeAspect="1"/>
          </p:cNvPicPr>
          <p:nvPr>
            <a:videoFile r:link="rId1"/>
            <p:extLst>
              <p:ext uri="{DAA4B4D4-6D71-4841-9C94-3DE7FCFB9230}">
                <p14:media xmlns:p14="http://schemas.microsoft.com/office/powerpoint/2010/main" r:embed="rId2">
                  <p14:trim st="3751"/>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217060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8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ạo đức lớp 3 Bài 1: Chào cờ và hát Quốc ca trang 5, 6, 7, 8 – Kết nối tri thức (ảnh 1)">
            <a:extLst>
              <a:ext uri="{FF2B5EF4-FFF2-40B4-BE49-F238E27FC236}">
                <a16:creationId xmlns:a16="http://schemas.microsoft.com/office/drawing/2014/main" id="{B063E5CB-AF69-4A75-8ABF-78C3E634E1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69823" y="640476"/>
            <a:ext cx="10939775" cy="5054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207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2143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19C23-85B6-406B-AB84-CDE982747D0F}"/>
              </a:ext>
            </a:extLst>
          </p:cNvPr>
          <p:cNvSpPr txBox="1"/>
          <p:nvPr/>
        </p:nvSpPr>
        <p:spPr>
          <a:xfrm>
            <a:off x="1693634" y="1884731"/>
            <a:ext cx="7210206" cy="707886"/>
          </a:xfrm>
          <a:prstGeom prst="rect">
            <a:avLst/>
          </a:prstGeom>
          <a:noFill/>
        </p:spPr>
        <p:txBody>
          <a:bodyPr wrap="squar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Hôm</a:t>
            </a:r>
            <a:r>
              <a:rPr lang="en-US" sz="4000" b="1" dirty="0">
                <a:solidFill>
                  <a:srgbClr val="0000CC"/>
                </a:solidFill>
                <a:latin typeface="Times New Roman" panose="02020603050405020304" pitchFamily="18" charset="0"/>
                <a:cs typeface="Times New Roman" panose="02020603050405020304" pitchFamily="18" charset="0"/>
              </a:rPr>
              <a:t> nay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9017EF4-B0B7-42AA-AA89-64021396D019}"/>
              </a:ext>
            </a:extLst>
          </p:cNvPr>
          <p:cNvSpPr txBox="1"/>
          <p:nvPr/>
        </p:nvSpPr>
        <p:spPr>
          <a:xfrm>
            <a:off x="1693633" y="3548269"/>
            <a:ext cx="9530957" cy="707886"/>
          </a:xfrm>
          <a:prstGeom prst="rect">
            <a:avLst/>
          </a:prstGeom>
          <a:noFill/>
        </p:spPr>
        <p:txBody>
          <a:bodyPr wrap="squar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Qua </a:t>
            </a:r>
            <a:r>
              <a:rPr lang="en-US" sz="4000" b="1" dirty="0" err="1">
                <a:solidFill>
                  <a:srgbClr val="0000CC"/>
                </a:solidFill>
                <a:latin typeface="Times New Roman" panose="02020603050405020304" pitchFamily="18" charset="0"/>
                <a:cs typeface="Times New Roman" panose="02020603050405020304" pitchFamily="18" charset="0"/>
              </a:rPr>
              <a:t>bài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học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cần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ghi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nhớ</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điều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a:t>
            </a:r>
            <a:r>
              <a:rPr lang="en-US" sz="40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3049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58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445" y="686955"/>
            <a:ext cx="212910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rPr>
              <a:t>DẶN DÒ:</a:t>
            </a:r>
          </a:p>
        </p:txBody>
      </p:sp>
      <p:sp>
        <p:nvSpPr>
          <p:cNvPr id="3" name="TextBox 2"/>
          <p:cNvSpPr txBox="1"/>
          <p:nvPr/>
        </p:nvSpPr>
        <p:spPr>
          <a:xfrm>
            <a:off x="1548138" y="1529695"/>
            <a:ext cx="9541153" cy="3675045"/>
          </a:xfrm>
          <a:prstGeom prst="rect">
            <a:avLst/>
          </a:prstGeom>
          <a:noFill/>
        </p:spPr>
        <p:txBody>
          <a:bodyPr wrap="square" rtlCol="0">
            <a:spAutoFit/>
          </a:bodyPr>
          <a:lstStyle/>
          <a:p>
            <a:pPr lvl="0">
              <a:lnSpc>
                <a:spcPct val="150000"/>
              </a:lnSpc>
            </a:pPr>
            <a:r>
              <a:rPr lang="vi-VN" sz="4000" b="1" dirty="0">
                <a:solidFill>
                  <a:srgbClr val="0000CC"/>
                </a:solidFill>
                <a:latin typeface="+mj-lt"/>
              </a:rPr>
              <a:t>+ </a:t>
            </a:r>
            <a:r>
              <a:rPr lang="en-US" sz="4000" b="1" dirty="0" err="1">
                <a:solidFill>
                  <a:srgbClr val="0000CC"/>
                </a:solidFill>
                <a:latin typeface="Times New Roman" panose="02020603050405020304" pitchFamily="18" charset="0"/>
                <a:cs typeface="Times New Roman" panose="02020603050405020304" pitchFamily="18" charset="0"/>
              </a:rPr>
              <a:t>Hoàn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tập</a:t>
            </a:r>
            <a:endParaRPr lang="en-US" sz="4000" b="1" dirty="0">
              <a:solidFill>
                <a:srgbClr val="0000CC"/>
              </a:solidFill>
              <a:latin typeface="Times New Roman" panose="02020603050405020304" pitchFamily="18" charset="0"/>
              <a:cs typeface="Times New Roman" panose="02020603050405020304" pitchFamily="18" charset="0"/>
            </a:endParaRPr>
          </a:p>
          <a:p>
            <a:pPr lvl="0">
              <a:lnSpc>
                <a:spcPct val="150000"/>
              </a:lnSpc>
            </a:pPr>
            <a:r>
              <a:rPr lang="en-US" sz="4000" b="1" dirty="0">
                <a:solidFill>
                  <a:srgbClr val="0000CC"/>
                </a:solidFill>
                <a:latin typeface="+mj-lt"/>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a:t>
            </a:r>
          </a:p>
          <a:p>
            <a:pPr lvl="0" algn="ctr">
              <a:lnSpc>
                <a:spcPct val="150000"/>
              </a:lnSpc>
            </a:pP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quốc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Việt</a:t>
            </a:r>
            <a:r>
              <a:rPr lang="en-US" sz="4000" b="1" dirty="0">
                <a:solidFill>
                  <a:srgbClr val="FF0000"/>
                </a:solidFill>
                <a:latin typeface="Times New Roman" panose="02020603050405020304" pitchFamily="18" charset="0"/>
                <a:cs typeface="Times New Roman" panose="02020603050405020304" pitchFamily="18" charset="0"/>
              </a:rPr>
              <a:t> Nam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Tiết</a:t>
            </a:r>
            <a:r>
              <a:rPr lang="en-US" sz="4000" b="1" dirty="0">
                <a:solidFill>
                  <a:srgbClr val="0000CC"/>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pPr lvl="0" algn="ct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a:t>
            </a:r>
            <a:r>
              <a:rPr lang="en-US" sz="4000" b="1">
                <a:solidFill>
                  <a:srgbClr val="0000CC"/>
                </a:solidFill>
                <a:latin typeface="Times New Roman" panose="02020603050405020304" pitchFamily="18" charset="0"/>
                <a:cs typeface="Times New Roman" panose="02020603050405020304" pitchFamily="18" charset="0"/>
              </a:rPr>
              <a:t>Trang 9)</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4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1901_wm_shs-dao-duc-2">
            <a:extLst>
              <a:ext uri="{FF2B5EF4-FFF2-40B4-BE49-F238E27FC236}">
                <a16:creationId xmlns:a16="http://schemas.microsoft.com/office/drawing/2014/main" id="{DE18D954-B771-47A9-BA8F-60D9EEDA8374}"/>
              </a:ext>
            </a:extLst>
          </p:cNvPr>
          <p:cNvPicPr>
            <a:picLocks noChangeAspect="1" noChangeArrowheads="1"/>
          </p:cNvPicPr>
          <p:nvPr/>
        </p:nvPicPr>
        <p:blipFill>
          <a:blip r:embed="rId3" cstate="print"/>
          <a:srcRect l="9094" t="33733" r="68189" b="61345"/>
          <a:stretch>
            <a:fillRect/>
          </a:stretch>
        </p:blipFill>
        <p:spPr bwMode="auto">
          <a:xfrm>
            <a:off x="205152" y="161777"/>
            <a:ext cx="2614247" cy="859303"/>
          </a:xfrm>
          <a:prstGeom prst="rect">
            <a:avLst/>
          </a:prstGeom>
          <a:noFill/>
        </p:spPr>
      </p:pic>
      <p:sp>
        <p:nvSpPr>
          <p:cNvPr id="3" name="Rectangle 2">
            <a:extLst>
              <a:ext uri="{FF2B5EF4-FFF2-40B4-BE49-F238E27FC236}">
                <a16:creationId xmlns:a16="http://schemas.microsoft.com/office/drawing/2014/main" id="{7870E147-7076-409B-AA0B-93F41449BFFB}"/>
              </a:ext>
            </a:extLst>
          </p:cNvPr>
          <p:cNvSpPr/>
          <p:nvPr/>
        </p:nvSpPr>
        <p:spPr>
          <a:xfrm>
            <a:off x="1441520" y="1597709"/>
            <a:ext cx="9394120" cy="2968057"/>
          </a:xfrm>
          <a:prstGeom prst="rect">
            <a:avLst/>
          </a:prstGeom>
        </p:spPr>
        <p:txBody>
          <a:bodyPr wrap="square">
            <a:spAutoFit/>
          </a:bodyPr>
          <a:lstStyle/>
          <a:p>
            <a:pPr algn="just">
              <a:lnSpc>
                <a:spcPct val="150000"/>
              </a:lnSpc>
              <a:buFont typeface="Arial" panose="020B0604020202020204" pitchFamily="34" charset="0"/>
              <a:buChar char="•"/>
            </a:pPr>
            <a:r>
              <a:rPr lang="en-US" sz="3200" b="1" dirty="0">
                <a:solidFill>
                  <a:srgbClr val="333333"/>
                </a:solidFill>
                <a:latin typeface="+mj-lt"/>
              </a:rPr>
              <a:t> </a:t>
            </a:r>
            <a:r>
              <a:rPr lang="vi-VN" sz="3200" b="1" dirty="0">
                <a:solidFill>
                  <a:srgbClr val="333333"/>
                </a:solidFill>
                <a:latin typeface="+mj-lt"/>
              </a:rPr>
              <a:t>Nghe/hát bài </a:t>
            </a:r>
            <a:r>
              <a:rPr lang="vi-VN" sz="3200" b="1" dirty="0">
                <a:solidFill>
                  <a:srgbClr val="FF0000"/>
                </a:solidFill>
                <a:latin typeface="+mj-lt"/>
              </a:rPr>
              <a:t>"Lá cờ Việt Nam" </a:t>
            </a:r>
            <a:r>
              <a:rPr lang="vi-VN" sz="3200" b="1" dirty="0">
                <a:solidFill>
                  <a:srgbClr val="333333"/>
                </a:solidFill>
                <a:latin typeface="+mj-lt"/>
              </a:rPr>
              <a:t>(sáng tác Lý Trọng - Đỗ Mạnh Thường).</a:t>
            </a:r>
          </a:p>
          <a:p>
            <a:pPr algn="just">
              <a:lnSpc>
                <a:spcPct val="150000"/>
              </a:lnSpc>
              <a:buFont typeface="Arial" panose="020B0604020202020204" pitchFamily="34" charset="0"/>
              <a:buChar char="•"/>
            </a:pPr>
            <a:r>
              <a:rPr lang="en-US" sz="3200" b="1" dirty="0">
                <a:solidFill>
                  <a:srgbClr val="333333"/>
                </a:solidFill>
                <a:latin typeface="+mj-lt"/>
              </a:rPr>
              <a:t> </a:t>
            </a:r>
            <a:r>
              <a:rPr lang="vi-VN" sz="3200" b="1" dirty="0">
                <a:solidFill>
                  <a:srgbClr val="333333"/>
                </a:solidFill>
                <a:latin typeface="+mj-lt"/>
              </a:rPr>
              <a:t>Theo em, bài hát nói v</a:t>
            </a:r>
            <a:r>
              <a:rPr lang="en-US" sz="3200" b="1" dirty="0">
                <a:solidFill>
                  <a:srgbClr val="333333"/>
                </a:solidFill>
                <a:latin typeface="Times New Roman" panose="02020603050405020304" pitchFamily="18" charset="0"/>
                <a:cs typeface="Times New Roman" panose="02020603050405020304" pitchFamily="18" charset="0"/>
              </a:rPr>
              <a:t>ề</a:t>
            </a:r>
            <a:r>
              <a:rPr lang="vi-VN" sz="3200" b="1" dirty="0">
                <a:solidFill>
                  <a:srgbClr val="333333"/>
                </a:solidFill>
                <a:latin typeface="Times New Roman" panose="02020603050405020304" pitchFamily="18" charset="0"/>
                <a:cs typeface="Times New Roman" panose="02020603050405020304" pitchFamily="18" charset="0"/>
              </a:rPr>
              <a:t> </a:t>
            </a:r>
            <a:r>
              <a:rPr lang="vi-VN" sz="3200" b="1" dirty="0">
                <a:solidFill>
                  <a:srgbClr val="333333"/>
                </a:solidFill>
                <a:latin typeface="+mj-lt"/>
              </a:rPr>
              <a:t>điều gì?</a:t>
            </a:r>
          </a:p>
          <a:p>
            <a:pPr algn="just">
              <a:lnSpc>
                <a:spcPct val="150000"/>
              </a:lnSpc>
              <a:buFont typeface="Arial" panose="020B0604020202020204" pitchFamily="34" charset="0"/>
              <a:buChar char="•"/>
            </a:pPr>
            <a:r>
              <a:rPr lang="en-US" sz="3200" b="1" dirty="0">
                <a:solidFill>
                  <a:srgbClr val="333333"/>
                </a:solidFill>
                <a:latin typeface="+mj-lt"/>
              </a:rPr>
              <a:t> </a:t>
            </a:r>
            <a:r>
              <a:rPr lang="vi-VN" sz="3200" b="1" dirty="0">
                <a:solidFill>
                  <a:srgbClr val="333333"/>
                </a:solidFill>
                <a:latin typeface="+mj-lt"/>
              </a:rPr>
              <a:t>Cảm xúc của em khi nghe/hát bài hát đó?</a:t>
            </a:r>
          </a:p>
        </p:txBody>
      </p:sp>
    </p:spTree>
    <p:extLst>
      <p:ext uri="{BB962C8B-B14F-4D97-AF65-F5344CB8AC3E}">
        <p14:creationId xmlns:p14="http://schemas.microsoft.com/office/powerpoint/2010/main" val="168560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AE40E86-0403-4789-9E86-0E7AC53D8D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7037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575A9-81DD-420E-85C0-C258E28DF91F}"/>
              </a:ext>
            </a:extLst>
          </p:cNvPr>
          <p:cNvSpPr/>
          <p:nvPr/>
        </p:nvSpPr>
        <p:spPr>
          <a:xfrm>
            <a:off x="1208597" y="1009947"/>
            <a:ext cx="9774805" cy="4435830"/>
          </a:xfrm>
          <a:prstGeom prst="rect">
            <a:avLst/>
          </a:prstGeom>
        </p:spPr>
        <p:txBody>
          <a:bodyPr wrap="square">
            <a:spAutoFit/>
          </a:bodyPr>
          <a:lstStyle/>
          <a:p>
            <a:pPr algn="just">
              <a:lnSpc>
                <a:spcPct val="150000"/>
              </a:lnSpc>
              <a:buFont typeface="Arial" panose="020B0604020202020204" pitchFamily="34" charset="0"/>
              <a:buChar char="•"/>
            </a:pPr>
            <a:r>
              <a:rPr lang="en-US" sz="3200" b="1" dirty="0">
                <a:solidFill>
                  <a:srgbClr val="333333"/>
                </a:solidFill>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rgbClr val="333333"/>
                </a:solidFill>
                <a:latin typeface="Times New Roman" panose="02020603050405020304" pitchFamily="18" charset="0"/>
                <a:ea typeface="Tahoma" panose="020B0604030504040204" pitchFamily="34" charset="0"/>
                <a:cs typeface="Times New Roman" panose="02020603050405020304" pitchFamily="18" charset="0"/>
              </a:rPr>
              <a:t>Bài hát </a:t>
            </a:r>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"Lá cờ Việt Nam" </a:t>
            </a:r>
            <a:r>
              <a:rPr lang="vi-VN" sz="3200" b="1" dirty="0">
                <a:solidFill>
                  <a:srgbClr val="333333"/>
                </a:solidFill>
                <a:latin typeface="Times New Roman" panose="02020603050405020304" pitchFamily="18" charset="0"/>
                <a:ea typeface="Tahoma" panose="020B0604030504040204" pitchFamily="34" charset="0"/>
                <a:cs typeface="Times New Roman" panose="02020603050405020304" pitchFamily="18" charset="0"/>
              </a:rPr>
              <a:t>khắc họa rõ nét hình ảnh lá cờ tổ quốc, giúp chúng ta hiểu được để có được lá cờ Việt Nam như ngày hôm nay dân tộc đã phải trải qua những năm tháng đấu tranh quyết liệt, khó khăn.</a:t>
            </a:r>
          </a:p>
          <a:p>
            <a:pPr algn="just">
              <a:lnSpc>
                <a:spcPct val="150000"/>
              </a:lnSpc>
              <a:buFont typeface="Arial" panose="020B0604020202020204" pitchFamily="34" charset="0"/>
              <a:buChar char="•"/>
            </a:pP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Cảm xúc của em khi nghe và hát bài hát: </a:t>
            </a:r>
            <a:r>
              <a:rPr lang="vi-VN" sz="3200" b="1" dirty="0">
                <a:solidFill>
                  <a:srgbClr val="333333"/>
                </a:solidFill>
                <a:latin typeface="Times New Roman" panose="02020603050405020304" pitchFamily="18" charset="0"/>
                <a:ea typeface="Tahoma" panose="020B0604030504040204" pitchFamily="34" charset="0"/>
                <a:cs typeface="Times New Roman" panose="02020603050405020304" pitchFamily="18" charset="0"/>
              </a:rPr>
              <a:t>xúc động, tự hào, trang trọng.</a:t>
            </a:r>
            <a:endParaRPr lang="vi-VN" sz="3200" b="1" i="0" dirty="0">
              <a:solidFill>
                <a:srgbClr val="333333"/>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6263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0073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1924</Words>
  <Application>Microsoft Office PowerPoint</Application>
  <PresentationFormat>Widescreen</PresentationFormat>
  <Paragraphs>142</Paragraphs>
  <Slides>40</Slides>
  <Notes>20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等线</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131</cp:revision>
  <dcterms:created xsi:type="dcterms:W3CDTF">2022-07-21T15:44:35Z</dcterms:created>
  <dcterms:modified xsi:type="dcterms:W3CDTF">2022-09-01T04:21:35Z</dcterms:modified>
</cp:coreProperties>
</file>